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2" r:id="rId5"/>
    <p:sldMasterId id="2147483661" r:id="rId6"/>
  </p:sldMasterIdLst>
  <p:notesMasterIdLst>
    <p:notesMasterId r:id="rId42"/>
  </p:notesMasterIdLst>
  <p:sldIdLst>
    <p:sldId id="719" r:id="rId7"/>
    <p:sldId id="301" r:id="rId8"/>
    <p:sldId id="302" r:id="rId9"/>
    <p:sldId id="348" r:id="rId10"/>
    <p:sldId id="349" r:id="rId11"/>
    <p:sldId id="350" r:id="rId12"/>
    <p:sldId id="351" r:id="rId13"/>
    <p:sldId id="354" r:id="rId14"/>
    <p:sldId id="353" r:id="rId15"/>
    <p:sldId id="352" r:id="rId16"/>
    <p:sldId id="750" r:id="rId17"/>
    <p:sldId id="748" r:id="rId18"/>
    <p:sldId id="749" r:id="rId19"/>
    <p:sldId id="276" r:id="rId20"/>
    <p:sldId id="257" r:id="rId21"/>
    <p:sldId id="277" r:id="rId22"/>
    <p:sldId id="259" r:id="rId23"/>
    <p:sldId id="263" r:id="rId24"/>
    <p:sldId id="264" r:id="rId25"/>
    <p:sldId id="265" r:id="rId26"/>
    <p:sldId id="267" r:id="rId27"/>
    <p:sldId id="268" r:id="rId28"/>
    <p:sldId id="273" r:id="rId29"/>
    <p:sldId id="751" r:id="rId30"/>
    <p:sldId id="752" r:id="rId31"/>
    <p:sldId id="754" r:id="rId32"/>
    <p:sldId id="755" r:id="rId33"/>
    <p:sldId id="756" r:id="rId34"/>
    <p:sldId id="761" r:id="rId35"/>
    <p:sldId id="762" r:id="rId36"/>
    <p:sldId id="763" r:id="rId37"/>
    <p:sldId id="341" r:id="rId38"/>
    <p:sldId id="736" r:id="rId39"/>
    <p:sldId id="738" r:id="rId40"/>
    <p:sldId id="721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BFF7BC5-9A16-4F84-BC84-1B35AE8C3725}" v="1" dt="2026-02-09T16:28:43.14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82"/>
    <p:restoredTop sz="77253"/>
  </p:normalViewPr>
  <p:slideViewPr>
    <p:cSldViewPr snapToGrid="0">
      <p:cViewPr varScale="1">
        <p:scale>
          <a:sx n="65" d="100"/>
          <a:sy n="65" d="100"/>
        </p:scale>
        <p:origin x="1022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notesMaster" Target="notesMasters/notesMaster1.xml"/><Relationship Id="rId47" Type="http://schemas.microsoft.com/office/2016/11/relationships/changesInfo" Target="changesInfos/changesInfo1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presProps" Target="presProps.xml"/><Relationship Id="rId48" Type="http://schemas.microsoft.com/office/2015/10/relationships/revisionInfo" Target="revisionInfo.xml"/><Relationship Id="rId8" Type="http://schemas.openxmlformats.org/officeDocument/2006/relationships/slide" Target="slides/slide2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tableStyles" Target="tableStyles.xml"/><Relationship Id="rId20" Type="http://schemas.openxmlformats.org/officeDocument/2006/relationships/slide" Target="slides/slide14.xml"/><Relationship Id="rId41" Type="http://schemas.openxmlformats.org/officeDocument/2006/relationships/slide" Target="slides/slide3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alin Jacob Wilson Packia Dhas" userId="050d7d71-3621-4503-95e8-1c9a9d962492" providerId="ADAL" clId="{00722E61-A757-4134-8CBB-8B7208677708}"/>
    <pc:docChg chg="custSel modSld">
      <pc:chgData name="Stalin Jacob Wilson Packia Dhas" userId="050d7d71-3621-4503-95e8-1c9a9d962492" providerId="ADAL" clId="{00722E61-A757-4134-8CBB-8B7208677708}" dt="2026-02-09T16:29:11.776" v="58" actId="20577"/>
      <pc:docMkLst>
        <pc:docMk/>
      </pc:docMkLst>
      <pc:sldChg chg="modSp mod">
        <pc:chgData name="Stalin Jacob Wilson Packia Dhas" userId="050d7d71-3621-4503-95e8-1c9a9d962492" providerId="ADAL" clId="{00722E61-A757-4134-8CBB-8B7208677708}" dt="2026-02-09T16:28:37.405" v="21" actId="14100"/>
        <pc:sldMkLst>
          <pc:docMk/>
          <pc:sldMk cId="2831425911" sldId="268"/>
        </pc:sldMkLst>
        <pc:spChg chg="mod">
          <ac:chgData name="Stalin Jacob Wilson Packia Dhas" userId="050d7d71-3621-4503-95e8-1c9a9d962492" providerId="ADAL" clId="{00722E61-A757-4134-8CBB-8B7208677708}" dt="2026-02-09T16:28:37.405" v="21" actId="14100"/>
          <ac:spMkLst>
            <pc:docMk/>
            <pc:sldMk cId="2831425911" sldId="268"/>
            <ac:spMk id="7" creationId="{840A6ECE-F251-4496-8AF5-7FF97C81C20D}"/>
          </ac:spMkLst>
        </pc:spChg>
      </pc:sldChg>
      <pc:sldChg chg="modSp mod">
        <pc:chgData name="Stalin Jacob Wilson Packia Dhas" userId="050d7d71-3621-4503-95e8-1c9a9d962492" providerId="ADAL" clId="{00722E61-A757-4134-8CBB-8B7208677708}" dt="2026-02-09T16:28:43.254" v="27" actId="27636"/>
        <pc:sldMkLst>
          <pc:docMk/>
          <pc:sldMk cId="1570457897" sldId="276"/>
        </pc:sldMkLst>
        <pc:spChg chg="mod">
          <ac:chgData name="Stalin Jacob Wilson Packia Dhas" userId="050d7d71-3621-4503-95e8-1c9a9d962492" providerId="ADAL" clId="{00722E61-A757-4134-8CBB-8B7208677708}" dt="2026-02-09T16:28:43.254" v="27" actId="27636"/>
          <ac:spMkLst>
            <pc:docMk/>
            <pc:sldMk cId="1570457897" sldId="276"/>
            <ac:spMk id="4" creationId="{7A3C8E90-3F0D-4F66-921A-B8A5B54A54EA}"/>
          </ac:spMkLst>
        </pc:spChg>
      </pc:sldChg>
      <pc:sldChg chg="modSp mod">
        <pc:chgData name="Stalin Jacob Wilson Packia Dhas" userId="050d7d71-3621-4503-95e8-1c9a9d962492" providerId="ADAL" clId="{00722E61-A757-4134-8CBB-8B7208677708}" dt="2026-02-09T16:28:43.258" v="28" actId="27636"/>
        <pc:sldMkLst>
          <pc:docMk/>
          <pc:sldMk cId="2815936362" sldId="277"/>
        </pc:sldMkLst>
        <pc:spChg chg="mod">
          <ac:chgData name="Stalin Jacob Wilson Packia Dhas" userId="050d7d71-3621-4503-95e8-1c9a9d962492" providerId="ADAL" clId="{00722E61-A757-4134-8CBB-8B7208677708}" dt="2026-02-09T16:28:43.258" v="28" actId="27636"/>
          <ac:spMkLst>
            <pc:docMk/>
            <pc:sldMk cId="2815936362" sldId="277"/>
            <ac:spMk id="4" creationId="{52274197-EFAE-4A6A-9EAE-8722CAE948CA}"/>
          </ac:spMkLst>
        </pc:spChg>
      </pc:sldChg>
      <pc:sldChg chg="modSp mod">
        <pc:chgData name="Stalin Jacob Wilson Packia Dhas" userId="050d7d71-3621-4503-95e8-1c9a9d962492" providerId="ADAL" clId="{00722E61-A757-4134-8CBB-8B7208677708}" dt="2026-02-09T16:28:43.217" v="22" actId="27636"/>
        <pc:sldMkLst>
          <pc:docMk/>
          <pc:sldMk cId="3796136520" sldId="341"/>
        </pc:sldMkLst>
        <pc:spChg chg="mod">
          <ac:chgData name="Stalin Jacob Wilson Packia Dhas" userId="050d7d71-3621-4503-95e8-1c9a9d962492" providerId="ADAL" clId="{00722E61-A757-4134-8CBB-8B7208677708}" dt="2026-02-09T16:28:43.217" v="22" actId="27636"/>
          <ac:spMkLst>
            <pc:docMk/>
            <pc:sldMk cId="3796136520" sldId="341"/>
            <ac:spMk id="4" creationId="{00000000-0000-0000-0000-000000000000}"/>
          </ac:spMkLst>
        </pc:spChg>
      </pc:sldChg>
      <pc:sldChg chg="modSp mod">
        <pc:chgData name="Stalin Jacob Wilson Packia Dhas" userId="050d7d71-3621-4503-95e8-1c9a9d962492" providerId="ADAL" clId="{00722E61-A757-4134-8CBB-8B7208677708}" dt="2026-02-09T16:28:43.232" v="24" actId="27636"/>
        <pc:sldMkLst>
          <pc:docMk/>
          <pc:sldMk cId="215245772" sldId="348"/>
        </pc:sldMkLst>
        <pc:spChg chg="mod">
          <ac:chgData name="Stalin Jacob Wilson Packia Dhas" userId="050d7d71-3621-4503-95e8-1c9a9d962492" providerId="ADAL" clId="{00722E61-A757-4134-8CBB-8B7208677708}" dt="2026-02-09T16:28:43.232" v="24" actId="27636"/>
          <ac:spMkLst>
            <pc:docMk/>
            <pc:sldMk cId="215245772" sldId="348"/>
            <ac:spMk id="4" creationId="{00000000-0000-0000-0000-000000000000}"/>
          </ac:spMkLst>
        </pc:spChg>
      </pc:sldChg>
      <pc:sldChg chg="modSp mod">
        <pc:chgData name="Stalin Jacob Wilson Packia Dhas" userId="050d7d71-3621-4503-95e8-1c9a9d962492" providerId="ADAL" clId="{00722E61-A757-4134-8CBB-8B7208677708}" dt="2026-02-09T16:28:43.238" v="25" actId="27636"/>
        <pc:sldMkLst>
          <pc:docMk/>
          <pc:sldMk cId="2664565673" sldId="349"/>
        </pc:sldMkLst>
        <pc:spChg chg="mod">
          <ac:chgData name="Stalin Jacob Wilson Packia Dhas" userId="050d7d71-3621-4503-95e8-1c9a9d962492" providerId="ADAL" clId="{00722E61-A757-4134-8CBB-8B7208677708}" dt="2026-02-09T16:28:43.238" v="25" actId="27636"/>
          <ac:spMkLst>
            <pc:docMk/>
            <pc:sldMk cId="2664565673" sldId="349"/>
            <ac:spMk id="5" creationId="{00000000-0000-0000-0000-000000000000}"/>
          </ac:spMkLst>
        </pc:spChg>
      </pc:sldChg>
      <pc:sldChg chg="modSp mod">
        <pc:chgData name="Stalin Jacob Wilson Packia Dhas" userId="050d7d71-3621-4503-95e8-1c9a9d962492" providerId="ADAL" clId="{00722E61-A757-4134-8CBB-8B7208677708}" dt="2026-02-09T16:28:43.244" v="26" actId="27636"/>
        <pc:sldMkLst>
          <pc:docMk/>
          <pc:sldMk cId="591370217" sldId="350"/>
        </pc:sldMkLst>
        <pc:spChg chg="mod">
          <ac:chgData name="Stalin Jacob Wilson Packia Dhas" userId="050d7d71-3621-4503-95e8-1c9a9d962492" providerId="ADAL" clId="{00722E61-A757-4134-8CBB-8B7208677708}" dt="2026-02-09T16:28:43.244" v="26" actId="27636"/>
          <ac:spMkLst>
            <pc:docMk/>
            <pc:sldMk cId="591370217" sldId="350"/>
            <ac:spMk id="5" creationId="{00000000-0000-0000-0000-000000000000}"/>
          </ac:spMkLst>
        </pc:spChg>
      </pc:sldChg>
      <pc:sldChg chg="modSp mod">
        <pc:chgData name="Stalin Jacob Wilson Packia Dhas" userId="050d7d71-3621-4503-95e8-1c9a9d962492" providerId="ADAL" clId="{00722E61-A757-4134-8CBB-8B7208677708}" dt="2026-02-09T16:29:11.776" v="58" actId="20577"/>
        <pc:sldMkLst>
          <pc:docMk/>
          <pc:sldMk cId="3119007398" sldId="719"/>
        </pc:sldMkLst>
        <pc:spChg chg="mod">
          <ac:chgData name="Stalin Jacob Wilson Packia Dhas" userId="050d7d71-3621-4503-95e8-1c9a9d962492" providerId="ADAL" clId="{00722E61-A757-4134-8CBB-8B7208677708}" dt="2026-02-09T16:29:11.776" v="58" actId="20577"/>
          <ac:spMkLst>
            <pc:docMk/>
            <pc:sldMk cId="3119007398" sldId="719"/>
            <ac:spMk id="2" creationId="{5AF40EAB-6954-8B5E-C784-2A455332F66A}"/>
          </ac:spMkLst>
        </pc:spChg>
      </pc:sldChg>
      <pc:sldChg chg="modSp mod">
        <pc:chgData name="Stalin Jacob Wilson Packia Dhas" userId="050d7d71-3621-4503-95e8-1c9a9d962492" providerId="ADAL" clId="{00722E61-A757-4134-8CBB-8B7208677708}" dt="2026-02-09T16:28:43.225" v="23" actId="27636"/>
        <pc:sldMkLst>
          <pc:docMk/>
          <pc:sldMk cId="3399408116" sldId="738"/>
        </pc:sldMkLst>
        <pc:spChg chg="mod">
          <ac:chgData name="Stalin Jacob Wilson Packia Dhas" userId="050d7d71-3621-4503-95e8-1c9a9d962492" providerId="ADAL" clId="{00722E61-A757-4134-8CBB-8B7208677708}" dt="2026-02-09T16:28:43.225" v="23" actId="27636"/>
          <ac:spMkLst>
            <pc:docMk/>
            <pc:sldMk cId="3399408116" sldId="738"/>
            <ac:spMk id="4" creationId="{00000000-0000-0000-0000-000000000000}"/>
          </ac:spMkLst>
        </pc:sp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00" units="cm"/>
          <inkml:channel name="Y" type="integer" max="2000" units="cm"/>
          <inkml:channel name="T" type="integer" max="2.14748E9" units="dev"/>
        </inkml:traceFormat>
        <inkml:channelProperties>
          <inkml:channelProperty channel="X" name="resolution" value="105.26316" units="1/cm"/>
          <inkml:channelProperty channel="Y" name="resolution" value="105.26316" units="1/cm"/>
          <inkml:channelProperty channel="T" name="resolution" value="1" units="1/dev"/>
        </inkml:channelProperties>
      </inkml:inkSource>
      <inkml:timestamp xml:id="ts0" timeString="2022-10-18T10:52:46.87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4154 6840 0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9134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33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259AF-8985-4438-B37A-2BD069A430C5}" type="datetime1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Electrical and Electronic Principles – Lecture 4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6CA11-BCAC-496C-9A65-896D25757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468623-267C-47CE-A66E-0286DB0E21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3ED06A-2BCA-4D0D-AAD1-A643EBCE38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47A092-8843-4274-B9EC-7A514B3A3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86D11-7CA3-442B-B5E4-D7C19674ADC8}" type="datetime1">
              <a:rPr lang="en-GB" smtClean="0"/>
              <a:t>09/02/2026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3CC446-6659-452A-A263-E32461975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and Electronic Principles – Lecture 4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80D9FF-B056-48D2-B02A-5393221EA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B4826-1CBB-4FF5-8E83-4BABF29656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927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  <p:sldLayoutId id="2147483791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gif"/><Relationship Id="rId7" Type="http://schemas.openxmlformats.org/officeDocument/2006/relationships/image" Target="../media/image11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png"/><Relationship Id="rId5" Type="http://schemas.openxmlformats.org/officeDocument/2006/relationships/image" Target="../media/image9.gif"/><Relationship Id="rId4" Type="http://schemas.openxmlformats.org/officeDocument/2006/relationships/image" Target="../media/image8.png"/><Relationship Id="rId9" Type="http://schemas.openxmlformats.org/officeDocument/2006/relationships/image" Target="../media/image1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8.jpeg"/><Relationship Id="rId4" Type="http://schemas.openxmlformats.org/officeDocument/2006/relationships/image" Target="../media/image47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889370"/>
            <a:ext cx="5315818" cy="3331157"/>
          </a:xfrm>
        </p:spPr>
        <p:txBody>
          <a:bodyPr/>
          <a:lstStyle/>
          <a:p>
            <a:r>
              <a:rPr lang="en-GB" sz="4800" dirty="0"/>
              <a:t>Electrical and </a:t>
            </a:r>
          </a:p>
          <a:p>
            <a:r>
              <a:rPr lang="en-GB" sz="4800" dirty="0"/>
              <a:t>Electronic Principles </a:t>
            </a:r>
          </a:p>
          <a:p>
            <a:r>
              <a:rPr lang="en-GB" sz="4800"/>
              <a:t>(ACDA4006)</a:t>
            </a:r>
            <a:endParaRPr lang="en-GB" sz="4800" dirty="0"/>
          </a:p>
          <a:p>
            <a:r>
              <a:rPr lang="en-GB" sz="3600" i="1" dirty="0">
                <a:solidFill>
                  <a:srgbClr val="FFC000"/>
                </a:solidFill>
              </a:rPr>
              <a:t>Lecture - 4</a:t>
            </a: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4146" y="-90487"/>
            <a:ext cx="4191311" cy="1325563"/>
          </a:xfrm>
        </p:spPr>
        <p:txBody>
          <a:bodyPr>
            <a:normAutofit/>
          </a:bodyPr>
          <a:lstStyle/>
          <a:p>
            <a:pPr algn="l"/>
            <a:r>
              <a:rPr lang="en-IN" b="1" dirty="0">
                <a:solidFill>
                  <a:schemeClr val="bg1"/>
                </a:solidFill>
                <a:latin typeface="+mn-lt"/>
              </a:rPr>
              <a:t>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380" y="1545700"/>
            <a:ext cx="9123354" cy="5230549"/>
          </a:xfrm>
        </p:spPr>
        <p:txBody>
          <a:bodyPr>
            <a:normAutofit/>
          </a:bodyPr>
          <a:lstStyle/>
          <a:p>
            <a:r>
              <a:rPr lang="en-US" sz="44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Circuit Diagram</a:t>
            </a:r>
          </a:p>
          <a:p>
            <a:r>
              <a:rPr lang="en-US" sz="4400" b="1" dirty="0">
                <a:latin typeface="+mj-lt"/>
                <a:ea typeface="+mj-ea"/>
                <a:cs typeface="+mj-cs"/>
              </a:rPr>
              <a:t>Circuit Element</a:t>
            </a:r>
          </a:p>
          <a:p>
            <a:r>
              <a:rPr lang="en-US" sz="4400" b="1" dirty="0">
                <a:latin typeface="+mj-lt"/>
                <a:ea typeface="+mj-ea"/>
                <a:cs typeface="+mj-cs"/>
              </a:rPr>
              <a:t>Symbols</a:t>
            </a:r>
          </a:p>
          <a:p>
            <a:r>
              <a:rPr lang="en-US" sz="4400" b="1" dirty="0">
                <a:latin typeface="+mj-lt"/>
                <a:ea typeface="+mj-ea"/>
                <a:cs typeface="+mj-cs"/>
              </a:rPr>
              <a:t>Active and Passive Devices </a:t>
            </a:r>
            <a:br>
              <a:rPr lang="en-US" sz="28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IN" sz="3083" dirty="0"/>
          </a:p>
          <a:p>
            <a:pPr marL="354629" lvl="1" indent="-354629" algn="just">
              <a:buFont typeface="Arial"/>
              <a:buChar char="•"/>
            </a:pPr>
            <a:endParaRPr lang="en-IN" sz="3083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2EBC05-CB4F-406D-2F45-D8D94E4AB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and Electronic Principles – Lecture 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7130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9308" y="0"/>
            <a:ext cx="5245300" cy="1325563"/>
          </a:xfrm>
        </p:spPr>
        <p:txBody>
          <a:bodyPr/>
          <a:lstStyle/>
          <a:p>
            <a:pPr algn="l"/>
            <a:r>
              <a:rPr lang="en-IN" b="1" dirty="0">
                <a:solidFill>
                  <a:schemeClr val="bg1"/>
                </a:solidFill>
              </a:rPr>
              <a:t>Learning Outcome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4190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sz="3200" b="1" dirty="0"/>
              <a:t>The student upon completion of the lecture will be able to:</a:t>
            </a:r>
          </a:p>
          <a:p>
            <a:r>
              <a:rPr lang="en-IN" sz="3200" dirty="0"/>
              <a:t>Define a Circuit Diagram, Circuit Element, active and passive devices</a:t>
            </a:r>
          </a:p>
          <a:p>
            <a:r>
              <a:rPr lang="en-IN" sz="3200" dirty="0"/>
              <a:t>Differentiate active and Passive Devices. </a:t>
            </a:r>
          </a:p>
          <a:p>
            <a:r>
              <a:rPr lang="en-IN" sz="3200" dirty="0"/>
              <a:t>List out the symbols of various electronic devices</a:t>
            </a:r>
          </a:p>
          <a:p>
            <a:endParaRPr lang="en-IN" sz="3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C3BA83-DFFF-457C-32C5-B0990E246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i="1"/>
              <a:t>Electrical and Electronic Principles – Lecture 4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192266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0" indent="0"/>
            <a:r>
              <a:rPr lang="en-US" b="1"/>
              <a:t>What is a circuit diagram?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65431" y="2438400"/>
            <a:ext cx="6586489" cy="3785419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3200" dirty="0"/>
              <a:t>A circuit diagram is a </a:t>
            </a:r>
            <a:r>
              <a:rPr lang="en-US" sz="3200" b="1" dirty="0"/>
              <a:t>visual display of an electrical circuit </a:t>
            </a:r>
            <a:r>
              <a:rPr lang="en-US" sz="3200" dirty="0"/>
              <a:t>using </a:t>
            </a:r>
            <a:r>
              <a:rPr lang="en-US" sz="3200" b="1" dirty="0"/>
              <a:t>either basic images of components</a:t>
            </a:r>
            <a:r>
              <a:rPr lang="en-US" sz="3200" dirty="0"/>
              <a:t> or </a:t>
            </a:r>
            <a:r>
              <a:rPr lang="en-US" sz="3200" b="1" dirty="0"/>
              <a:t>industry standard symbols. </a:t>
            </a:r>
          </a:p>
          <a:p>
            <a:pPr marL="0" indent="0">
              <a:buNone/>
            </a:pPr>
            <a:r>
              <a:rPr lang="en-US" sz="3200" b="1" dirty="0"/>
              <a:t>Symbol usage depends on the audience viewing </a:t>
            </a:r>
            <a:r>
              <a:rPr lang="en-US" sz="3200" dirty="0"/>
              <a:t>the diagram. </a:t>
            </a:r>
          </a:p>
          <a:p>
            <a:pPr marL="0"/>
            <a:endParaRPr lang="en-US" sz="2000" b="1" dirty="0"/>
          </a:p>
        </p:txBody>
      </p:sp>
      <p:pic>
        <p:nvPicPr>
          <p:cNvPr id="7" name="Picture 6" descr="Electronics protoboard">
            <a:extLst>
              <a:ext uri="{FF2B5EF4-FFF2-40B4-BE49-F238E27FC236}">
                <a16:creationId xmlns:a16="http://schemas.microsoft.com/office/drawing/2014/main" id="{423DF21E-B8A5-487E-9120-9EAB19479A7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438" r="44442" b="-1"/>
          <a:stretch/>
        </p:blipFill>
        <p:spPr>
          <a:xfrm>
            <a:off x="20" y="1178286"/>
            <a:ext cx="4635571" cy="5679713"/>
          </a:xfrm>
          <a:prstGeom prst="rect">
            <a:avLst/>
          </a:prstGeom>
          <a:effectLst/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965430" y="6356350"/>
            <a:ext cx="4139134" cy="365125"/>
          </a:xfr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algn="l" defTabSz="914400">
              <a:spcAft>
                <a:spcPts val="600"/>
              </a:spcAft>
              <a:defRPr/>
            </a:pPr>
            <a:r>
              <a:rPr lang="en-US" kern="120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t>Electrical and Electronic Principles – Lecture 4</a:t>
            </a:r>
            <a:endParaRPr lang="en-US" kern="120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167042" y="6356350"/>
            <a:ext cx="1186758" cy="365125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defTabSz="914400">
              <a:spcAft>
                <a:spcPts val="600"/>
              </a:spcAft>
              <a:defRPr/>
            </a:pPr>
            <a:fld id="{A465DFF1-0632-DC41-8079-D9882AFED7B7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914400">
                <a:spcAft>
                  <a:spcPts val="600"/>
                </a:spcAft>
                <a:defRPr/>
              </a:pPr>
              <a:t>4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0D0ADBB-DC76-4298-A4E1-EB8AD039DBBA}"/>
              </a:ext>
            </a:extLst>
          </p:cNvPr>
          <p:cNvSpPr txBox="1"/>
          <p:nvPr/>
        </p:nvSpPr>
        <p:spPr>
          <a:xfrm>
            <a:off x="9514425" y="6169580"/>
            <a:ext cx="20374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>
                    <a:lumMod val="75000"/>
                  </a:schemeClr>
                </a:solidFill>
                <a:latin typeface="Mistral" panose="03090702030407020403" pitchFamily="66" charset="0"/>
              </a:rPr>
              <a:t>WSJ lecture</a:t>
            </a:r>
          </a:p>
        </p:txBody>
      </p:sp>
    </p:spTree>
    <p:extLst>
      <p:ext uri="{BB962C8B-B14F-4D97-AF65-F5344CB8AC3E}">
        <p14:creationId xmlns:p14="http://schemas.microsoft.com/office/powerpoint/2010/main" val="215245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65505" y="61017"/>
            <a:ext cx="6586491" cy="92950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Types of circuit diagram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65431" y="1564914"/>
            <a:ext cx="6872674" cy="4658906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3200" dirty="0"/>
              <a:t>There are two different types of circuit diagrams </a:t>
            </a:r>
          </a:p>
          <a:p>
            <a:pPr lvl="1"/>
            <a:r>
              <a:rPr lang="en-US" sz="3200" b="1" dirty="0"/>
              <a:t>Schematic circuit diagram</a:t>
            </a:r>
            <a:r>
              <a:rPr lang="en-US" sz="3200" dirty="0"/>
              <a:t> (using industry standard symbols). </a:t>
            </a:r>
          </a:p>
          <a:p>
            <a:pPr lvl="1"/>
            <a:r>
              <a:rPr lang="en-US" sz="3200" b="1" dirty="0"/>
              <a:t>Pictorial circuit diagram</a:t>
            </a:r>
            <a:r>
              <a:rPr lang="en-US" sz="3200" dirty="0"/>
              <a:t> (using basic images) </a:t>
            </a:r>
          </a:p>
          <a:p>
            <a:pPr marL="0"/>
            <a:endParaRPr lang="en-US" sz="2000" dirty="0"/>
          </a:p>
        </p:txBody>
      </p:sp>
      <p:pic>
        <p:nvPicPr>
          <p:cNvPr id="8" name="Picture 7" descr="Microchips on a circuit board">
            <a:extLst>
              <a:ext uri="{FF2B5EF4-FFF2-40B4-BE49-F238E27FC236}">
                <a16:creationId xmlns:a16="http://schemas.microsoft.com/office/drawing/2014/main" id="{5E827BB0-6156-4441-AC67-BFD05244E7A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918" r="26386"/>
          <a:stretch/>
        </p:blipFill>
        <p:spPr>
          <a:xfrm>
            <a:off x="0" y="1123056"/>
            <a:ext cx="4635571" cy="5734944"/>
          </a:xfrm>
          <a:prstGeom prst="rect">
            <a:avLst/>
          </a:prstGeom>
          <a:effectLst/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965430" y="6356350"/>
            <a:ext cx="4139134" cy="365125"/>
          </a:xfr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algn="l" defTabSz="914400">
              <a:spcAft>
                <a:spcPts val="600"/>
              </a:spcAft>
              <a:defRPr/>
            </a:pPr>
            <a:r>
              <a:rPr lang="en-US" kern="120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t>Electrical and Electronic Principles – Lecture 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167042" y="6356350"/>
            <a:ext cx="1186758" cy="365125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defTabSz="914400">
              <a:spcAft>
                <a:spcPts val="600"/>
              </a:spcAft>
              <a:defRPr/>
            </a:pPr>
            <a:fld id="{A465DFF1-0632-DC41-8079-D9882AFED7B7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914400">
                <a:spcAft>
                  <a:spcPts val="600"/>
                </a:spcAft>
                <a:defRPr/>
              </a:pPr>
              <a:t>5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09A471D-7F95-4478-A15A-E56F6687E2D3}"/>
              </a:ext>
            </a:extLst>
          </p:cNvPr>
          <p:cNvSpPr txBox="1"/>
          <p:nvPr/>
        </p:nvSpPr>
        <p:spPr>
          <a:xfrm>
            <a:off x="9514425" y="6169580"/>
            <a:ext cx="20374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>
                    <a:lumMod val="75000"/>
                  </a:schemeClr>
                </a:solidFill>
                <a:latin typeface="Mistral" panose="03090702030407020403" pitchFamily="66" charset="0"/>
              </a:rPr>
              <a:t>WSJ lecture</a:t>
            </a:r>
          </a:p>
        </p:txBody>
      </p:sp>
    </p:spTree>
    <p:extLst>
      <p:ext uri="{BB962C8B-B14F-4D97-AF65-F5344CB8AC3E}">
        <p14:creationId xmlns:p14="http://schemas.microsoft.com/office/powerpoint/2010/main" val="26645656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0098" y="222770"/>
            <a:ext cx="7664268" cy="654809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0" indent="0"/>
            <a:r>
              <a:rPr lang="en-US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Steps to design a circuit diagram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02859" y="1377430"/>
            <a:ext cx="10786281" cy="5257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z="3200" dirty="0"/>
              <a:t>Gather the details of the </a:t>
            </a:r>
            <a:r>
              <a:rPr lang="en-US" sz="3200" b="1" dirty="0"/>
              <a:t>application for which the circuit is to be designed.</a:t>
            </a:r>
          </a:p>
          <a:p>
            <a:pPr lvl="0"/>
            <a:r>
              <a:rPr lang="en-US" sz="3200" dirty="0"/>
              <a:t>Draw the </a:t>
            </a:r>
            <a:r>
              <a:rPr lang="en-US" sz="3200" b="1" dirty="0"/>
              <a:t>symbols or pictures </a:t>
            </a:r>
            <a:r>
              <a:rPr lang="en-US" sz="3200" dirty="0"/>
              <a:t>of the </a:t>
            </a:r>
            <a:r>
              <a:rPr lang="en-US" sz="3200" b="1" dirty="0"/>
              <a:t>electrical components</a:t>
            </a:r>
            <a:r>
              <a:rPr lang="en-US" sz="3200" dirty="0"/>
              <a:t> in the appropriate place.</a:t>
            </a:r>
          </a:p>
          <a:p>
            <a:pPr lvl="0"/>
            <a:r>
              <a:rPr lang="en-US" sz="3200" dirty="0"/>
              <a:t>Connect the </a:t>
            </a:r>
            <a:r>
              <a:rPr lang="en-US" sz="3200" b="1" dirty="0"/>
              <a:t>electrical components by wire</a:t>
            </a:r>
            <a:r>
              <a:rPr lang="en-US" sz="3200" dirty="0"/>
              <a:t> accordingly (Series and parallel)</a:t>
            </a:r>
          </a:p>
          <a:p>
            <a:pPr lvl="0"/>
            <a:r>
              <a:rPr lang="en-US" sz="3200" dirty="0"/>
              <a:t>Connect with the </a:t>
            </a:r>
            <a:r>
              <a:rPr lang="en-US" sz="3200" b="1" dirty="0"/>
              <a:t>appropriate power supply</a:t>
            </a:r>
            <a:r>
              <a:rPr lang="en-US" sz="3200" dirty="0"/>
              <a:t>.</a:t>
            </a:r>
          </a:p>
          <a:p>
            <a:pPr lvl="0"/>
            <a:r>
              <a:rPr lang="en-US" sz="3200" dirty="0"/>
              <a:t>Check the </a:t>
            </a:r>
            <a:r>
              <a:rPr lang="en-US" sz="3200" b="1" dirty="0"/>
              <a:t>phase (+) and neutral (-) </a:t>
            </a:r>
            <a:r>
              <a:rPr lang="en-US" sz="3200" dirty="0"/>
              <a:t>connection.</a:t>
            </a:r>
          </a:p>
          <a:p>
            <a:pPr lvl="0"/>
            <a:r>
              <a:rPr lang="en-US" sz="3200" dirty="0"/>
              <a:t>Connect to the </a:t>
            </a:r>
            <a:r>
              <a:rPr lang="en-US" sz="3200" b="1" dirty="0"/>
              <a:t>Ground /Earth </a:t>
            </a:r>
            <a:r>
              <a:rPr lang="en-US" sz="3200" dirty="0"/>
              <a:t>the circuit.</a:t>
            </a:r>
          </a:p>
          <a:p>
            <a:pPr marL="0"/>
            <a:endParaRPr lang="en-US" sz="2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defTabSz="914400">
              <a:spcAft>
                <a:spcPts val="600"/>
              </a:spcAft>
            </a:pPr>
            <a:r>
              <a:rPr lang="en-US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Electrical and Electronic Principles – Lecture 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defTabSz="914400">
              <a:spcAft>
                <a:spcPts val="600"/>
              </a:spcAft>
            </a:pPr>
            <a:fld id="{A465DFF1-0632-DC41-8079-D9882AFED7B7}" type="slidenum">
              <a:rPr lang="en-US" smtClean="0"/>
              <a:pPr defTabSz="914400">
                <a:spcAft>
                  <a:spcPts val="600"/>
                </a:spcAft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13702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A647E69-3750-423E-A7CF-AAB2FE4130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7366" y="28355"/>
            <a:ext cx="6796119" cy="1095750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Connecting a Battery to lamp</a:t>
            </a:r>
          </a:p>
        </p:txBody>
      </p:sp>
      <p:graphicFrame>
        <p:nvGraphicFramePr>
          <p:cNvPr id="13" name="Table 13">
            <a:extLst>
              <a:ext uri="{FF2B5EF4-FFF2-40B4-BE49-F238E27FC236}">
                <a16:creationId xmlns:a16="http://schemas.microsoft.com/office/drawing/2014/main" id="{0C7A7D31-7042-4DA1-A803-E9AA9BD5959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9842343"/>
              </p:ext>
            </p:extLst>
          </p:nvPr>
        </p:nvGraphicFramePr>
        <p:xfrm>
          <a:off x="3007366" y="1460876"/>
          <a:ext cx="5575852" cy="477793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58239">
                  <a:extLst>
                    <a:ext uri="{9D8B030D-6E8A-4147-A177-3AD203B41FA5}">
                      <a16:colId xmlns:a16="http://schemas.microsoft.com/office/drawing/2014/main" val="2552736690"/>
                    </a:ext>
                  </a:extLst>
                </a:gridCol>
                <a:gridCol w="1900088">
                  <a:extLst>
                    <a:ext uri="{9D8B030D-6E8A-4147-A177-3AD203B41FA5}">
                      <a16:colId xmlns:a16="http://schemas.microsoft.com/office/drawing/2014/main" val="2449805780"/>
                    </a:ext>
                  </a:extLst>
                </a:gridCol>
                <a:gridCol w="1417525">
                  <a:extLst>
                    <a:ext uri="{9D8B030D-6E8A-4147-A177-3AD203B41FA5}">
                      <a16:colId xmlns:a16="http://schemas.microsoft.com/office/drawing/2014/main" val="2412447515"/>
                    </a:ext>
                  </a:extLst>
                </a:gridCol>
              </a:tblGrid>
              <a:tr h="467002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Images of Electrical Equipments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Symbol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Name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91066999"/>
                  </a:ext>
                </a:extLst>
              </a:tr>
              <a:tr h="103446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  <a:p>
                      <a:pPr algn="ctr"/>
                      <a:r>
                        <a:rPr lang="en-US" dirty="0"/>
                        <a:t>Bulb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8378770"/>
                  </a:ext>
                </a:extLst>
              </a:tr>
              <a:tr h="103446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  <a:p>
                      <a:pPr algn="ctr"/>
                      <a:r>
                        <a:rPr lang="en-US" dirty="0"/>
                        <a:t>Battery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0175442"/>
                  </a:ext>
                </a:extLst>
              </a:tr>
              <a:tr h="103446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  <a:p>
                      <a:pPr algn="ctr"/>
                      <a:r>
                        <a:rPr lang="en-US" dirty="0"/>
                        <a:t>Wire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782932"/>
                  </a:ext>
                </a:extLst>
              </a:tr>
              <a:tr h="103446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  <a:p>
                      <a:pPr algn="ctr"/>
                      <a:r>
                        <a:rPr lang="en-US" dirty="0"/>
                        <a:t>Switch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4310401"/>
                  </a:ext>
                </a:extLst>
              </a:tr>
            </a:tbl>
          </a:graphicData>
        </a:graphic>
      </p:graphicFrame>
      <p:pic>
        <p:nvPicPr>
          <p:cNvPr id="15" name="Picture 14" descr="A light bulb with a light bulb&#10;&#10;Description automatically generated with low confidence">
            <a:extLst>
              <a:ext uri="{FF2B5EF4-FFF2-40B4-BE49-F238E27FC236}">
                <a16:creationId xmlns:a16="http://schemas.microsoft.com/office/drawing/2014/main" id="{5EFB7C9D-6550-42DA-B395-D98F63C206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506" y="2154473"/>
            <a:ext cx="637580" cy="87700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6D35899-CFFA-4E61-A038-39B15349DA45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2468" y="2228854"/>
            <a:ext cx="992672" cy="6585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 descr="A picture containing text&#10;&#10;Description automatically generated">
            <a:extLst>
              <a:ext uri="{FF2B5EF4-FFF2-40B4-BE49-F238E27FC236}">
                <a16:creationId xmlns:a16="http://schemas.microsoft.com/office/drawing/2014/main" id="{D260648F-39A5-4689-A6DA-B6BCBFFC56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3675" y="3228369"/>
            <a:ext cx="291242" cy="886816"/>
          </a:xfrm>
          <a:prstGeom prst="rect">
            <a:avLst/>
          </a:prstGeom>
        </p:spPr>
      </p:pic>
      <p:pic>
        <p:nvPicPr>
          <p:cNvPr id="19" name="Picture 18" descr="battery cell symbol">
            <a:extLst>
              <a:ext uri="{FF2B5EF4-FFF2-40B4-BE49-F238E27FC236}">
                <a16:creationId xmlns:a16="http://schemas.microsoft.com/office/drawing/2014/main" id="{4CCBCD69-AA27-403F-908F-D87354FC1108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2468" y="3266351"/>
            <a:ext cx="992672" cy="88681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2221911-8047-466F-95D2-C2BE54B4BB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45440" y="4310292"/>
            <a:ext cx="793345" cy="793345"/>
          </a:xfrm>
          <a:prstGeom prst="rect">
            <a:avLst/>
          </a:prstGeom>
        </p:spPr>
      </p:pic>
      <p:pic>
        <p:nvPicPr>
          <p:cNvPr id="21" name="Picture 20" descr="electrical wire symbol">
            <a:extLst>
              <a:ext uri="{FF2B5EF4-FFF2-40B4-BE49-F238E27FC236}">
                <a16:creationId xmlns:a16="http://schemas.microsoft.com/office/drawing/2014/main" id="{2C8780CF-F28B-4CCC-863A-94299D1CDE03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0204" y="4478365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 descr="A picture containing jack, indoor, electronics, white&#10;&#10;Description automatically generated">
            <a:extLst>
              <a:ext uri="{FF2B5EF4-FFF2-40B4-BE49-F238E27FC236}">
                <a16:creationId xmlns:a16="http://schemas.microsoft.com/office/drawing/2014/main" id="{0F09566D-3114-400F-8ED0-76BA244B841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36513" y="5298744"/>
            <a:ext cx="502272" cy="835300"/>
          </a:xfrm>
          <a:prstGeom prst="rect">
            <a:avLst/>
          </a:prstGeom>
        </p:spPr>
      </p:pic>
      <p:pic>
        <p:nvPicPr>
          <p:cNvPr id="24" name="Picture 23" descr="SPST switch symbol">
            <a:extLst>
              <a:ext uri="{FF2B5EF4-FFF2-40B4-BE49-F238E27FC236}">
                <a16:creationId xmlns:a16="http://schemas.microsoft.com/office/drawing/2014/main" id="{52C38520-188E-4C92-993F-3E1E3A4E156B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0204" y="5487794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Footer Placeholder 25">
            <a:extLst>
              <a:ext uri="{FF2B5EF4-FFF2-40B4-BE49-F238E27FC236}">
                <a16:creationId xmlns:a16="http://schemas.microsoft.com/office/drawing/2014/main" id="{CA57D898-479D-4A5C-89C0-FFC7FF51F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875079" y="6000221"/>
            <a:ext cx="3860800" cy="365125"/>
          </a:xfrm>
        </p:spPr>
        <p:txBody>
          <a:bodyPr/>
          <a:lstStyle/>
          <a:p>
            <a:r>
              <a:rPr lang="en-US"/>
              <a:t>Electrical and Electronic Principles – Lecture 4</a:t>
            </a:r>
            <a:endParaRPr lang="en-US" dirty="0"/>
          </a:p>
        </p:txBody>
      </p:sp>
      <p:sp>
        <p:nvSpPr>
          <p:cNvPr id="27" name="Slide Number Placeholder 26">
            <a:extLst>
              <a:ext uri="{FF2B5EF4-FFF2-40B4-BE49-F238E27FC236}">
                <a16:creationId xmlns:a16="http://schemas.microsoft.com/office/drawing/2014/main" id="{64E75653-5C56-4881-9581-A29E3AD264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F0A00-0025-4C77-8B5B-C04FA5A7CC1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0844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A647E69-3750-423E-A7CF-AAB2FE4130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9062" y="31094"/>
            <a:ext cx="7069558" cy="930447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</a:rPr>
              <a:t>Connecting a Battery to a lamp</a:t>
            </a:r>
          </a:p>
        </p:txBody>
      </p:sp>
      <p:pic>
        <p:nvPicPr>
          <p:cNvPr id="13" name="Picture 12" descr="Text, whiteboard&#10;&#10;Description automatically generated">
            <a:extLst>
              <a:ext uri="{FF2B5EF4-FFF2-40B4-BE49-F238E27FC236}">
                <a16:creationId xmlns:a16="http://schemas.microsoft.com/office/drawing/2014/main" id="{46DBCFE7-885A-4B97-B0E0-933F23B023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7653" y="1770168"/>
            <a:ext cx="3912838" cy="3997637"/>
          </a:xfrm>
          <a:prstGeom prst="rect">
            <a:avLst/>
          </a:prstGeom>
        </p:spPr>
      </p:pic>
      <p:pic>
        <p:nvPicPr>
          <p:cNvPr id="15" name="Picture 14" descr="Diagram&#10;&#10;Description automatically generated">
            <a:extLst>
              <a:ext uri="{FF2B5EF4-FFF2-40B4-BE49-F238E27FC236}">
                <a16:creationId xmlns:a16="http://schemas.microsoft.com/office/drawing/2014/main" id="{7E372CCA-3888-4B0B-A548-452F09EF57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4986" y="1770167"/>
            <a:ext cx="4215995" cy="3997637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AEC5376D-C0DA-4C97-AD9A-EDB8C0867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and Electronic Principles – Lecture 4</a:t>
            </a:r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E64D6034-11A5-4AAE-B372-F288F16A0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F0A00-0025-4C77-8B5B-C04FA5A7CC1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3635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A647E69-3750-423E-A7CF-AAB2FE4130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538" y="475663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200">
                <a:solidFill>
                  <a:srgbClr val="FFFFFF"/>
                </a:solidFill>
              </a:rPr>
              <a:t>Connecting a battery to a lamp through a switch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16F77AB-DF02-4EC8-8DF0-570725C16F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9662" y="1755724"/>
            <a:ext cx="3934928" cy="3997637"/>
          </a:xfrm>
          <a:prstGeom prst="rect">
            <a:avLst/>
          </a:prstGeom>
        </p:spPr>
      </p:pic>
      <p:pic>
        <p:nvPicPr>
          <p:cNvPr id="3" name="Content Placeholder 2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A1FC7CD8-C611-460A-9662-46FC921AAD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44074" y="1755725"/>
            <a:ext cx="4818266" cy="3997637"/>
          </a:xfrm>
          <a:prstGeom prst="rect">
            <a:avLst/>
          </a:prstGeom>
        </p:spPr>
      </p:pic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B3CD493-5C35-4071-A271-CB8BF8E05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and Electronic Principles – Lecture 4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6978F3C3-7EEF-4FC2-A9C5-7B264472E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F0A00-0025-4C77-8B5B-C04FA5A7CC17}" type="slidenum">
              <a:rPr lang="en-US" smtClean="0"/>
              <a:t>9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0949100-E288-49F3-47BD-D65AC2FBC16B}"/>
              </a:ext>
            </a:extLst>
          </p:cNvPr>
          <p:cNvSpPr txBox="1"/>
          <p:nvPr/>
        </p:nvSpPr>
        <p:spPr>
          <a:xfrm>
            <a:off x="3298591" y="275602"/>
            <a:ext cx="707892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FFFFFF"/>
                </a:solidFill>
              </a:rPr>
              <a:t>Connecting a Battery to a lamp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42899695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A647E69-3750-423E-A7CF-AAB2FE4130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15309" y="311553"/>
            <a:ext cx="5203435" cy="524473"/>
          </a:xfrm>
        </p:spPr>
        <p:txBody>
          <a:bodyPr anchor="b">
            <a:normAutofit fontScale="90000"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Uses of Electrical circuit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F4A2A36-3A07-473B-97E3-C00840373F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1626282"/>
            <a:ext cx="6586489" cy="4597537"/>
          </a:xfrm>
        </p:spPr>
        <p:txBody>
          <a:bodyPr>
            <a:normAutofit/>
          </a:bodyPr>
          <a:lstStyle/>
          <a:p>
            <a:r>
              <a:rPr lang="en-US" b="0" i="0" dirty="0">
                <a:effectLst/>
              </a:rPr>
              <a:t>Circuit diagrams are used</a:t>
            </a:r>
            <a:r>
              <a:rPr lang="en-US" dirty="0"/>
              <a:t> </a:t>
            </a:r>
            <a:r>
              <a:rPr lang="en-US"/>
              <a:t>in</a:t>
            </a:r>
            <a:r>
              <a:rPr lang="en-US" b="0" i="0">
                <a:effectLst/>
              </a:rPr>
              <a:t> constructing </a:t>
            </a:r>
            <a:r>
              <a:rPr lang="en-US" b="0" i="0" dirty="0">
                <a:effectLst/>
              </a:rPr>
              <a:t>circuits in PCB (Printed Circuit Board) or Bread Board.</a:t>
            </a:r>
          </a:p>
          <a:p>
            <a:r>
              <a:rPr lang="en-US" dirty="0"/>
              <a:t>It is used by engineers to get an idea about the physical electrical circuit.</a:t>
            </a:r>
          </a:p>
        </p:txBody>
      </p:sp>
      <p:pic>
        <p:nvPicPr>
          <p:cNvPr id="8" name="Picture 7" descr="Electronics protoboard">
            <a:extLst>
              <a:ext uri="{FF2B5EF4-FFF2-40B4-BE49-F238E27FC236}">
                <a16:creationId xmlns:a16="http://schemas.microsoft.com/office/drawing/2014/main" id="{62209DB9-7DCB-42EC-93BF-D13447B222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438" r="44442" b="-1"/>
          <a:stretch/>
        </p:blipFill>
        <p:spPr>
          <a:xfrm>
            <a:off x="20" y="1153740"/>
            <a:ext cx="4635571" cy="5704260"/>
          </a:xfrm>
          <a:prstGeom prst="rect">
            <a:avLst/>
          </a:prstGeom>
          <a:effectLst/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00C872-D98D-4AF0-BDF6-D00193A0B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and Electronic Principles – Lecture 4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7E8014-C206-4F78-A383-356865ACF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F0A00-0025-4C77-8B5B-C04FA5A7CC1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3997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A647E69-3750-423E-A7CF-AAB2FE4130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6654" y="287005"/>
            <a:ext cx="5884632" cy="524473"/>
          </a:xfrm>
        </p:spPr>
        <p:txBody>
          <a:bodyPr anchor="b">
            <a:normAutofit fontScale="90000"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What is a Circuit element?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F4A2A36-3A07-473B-97E3-C00840373F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5525" y="1626282"/>
            <a:ext cx="10766395" cy="4597537"/>
          </a:xfrm>
        </p:spPr>
        <p:txBody>
          <a:bodyPr>
            <a:normAutofit/>
          </a:bodyPr>
          <a:lstStyle/>
          <a:p>
            <a:r>
              <a:rPr lang="en-GB" b="1" i="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Each Component </a:t>
            </a:r>
            <a:r>
              <a:rPr lang="en-GB" b="0" i="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in a circuit is called a </a:t>
            </a:r>
            <a:r>
              <a:rPr lang="en-GB" b="1" i="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Circuit Element.</a:t>
            </a:r>
          </a:p>
          <a:p>
            <a:r>
              <a:rPr lang="en-GB" dirty="0">
                <a:solidFill>
                  <a:srgbClr val="4D5156"/>
                </a:solidFill>
                <a:latin typeface="arial" panose="020B0604020202020204" pitchFamily="34" charset="0"/>
              </a:rPr>
              <a:t>Resistor, capacitors, Inductors, Capacitors, Battery, Ammeter, etc</a:t>
            </a:r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00C872-D98D-4AF0-BDF6-D00193A0B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and Electronic Principles – Lecture 4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7E8014-C206-4F78-A383-356865ACF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F0A00-0025-4C77-8B5B-C04FA5A7CC17}" type="slidenum">
              <a:rPr lang="en-US" smtClean="0"/>
              <a:t>11</a:t>
            </a:fld>
            <a:endParaRPr lang="en-US"/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772C99C8-B59E-E79B-59E7-CEE0D70CCF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043" y="3144056"/>
            <a:ext cx="6467046" cy="2983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5770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ank PCB Board at Rs 35 in Gandhinagar | ID: 17033684788">
            <a:extLst>
              <a:ext uri="{FF2B5EF4-FFF2-40B4-BE49-F238E27FC236}">
                <a16:creationId xmlns:a16="http://schemas.microsoft.com/office/drawing/2014/main" id="{26D60DA2-E5B7-3C46-869D-C57D8B4133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2801" y="1275885"/>
            <a:ext cx="3460214" cy="346021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IY PCB fr4 Universal Prototyping Board (5 x 7cm): Buy Online at Best Price  in Egypt - Souq is now Amazon.eg">
            <a:extLst>
              <a:ext uri="{FF2B5EF4-FFF2-40B4-BE49-F238E27FC236}">
                <a16:creationId xmlns:a16="http://schemas.microsoft.com/office/drawing/2014/main" id="{7273041D-2FE0-1E89-5424-5E27920601A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3381" y="1741410"/>
            <a:ext cx="3472004" cy="311967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ow to Use a Breadboard - SparkFun Learn">
            <a:extLst>
              <a:ext uri="{FF2B5EF4-FFF2-40B4-BE49-F238E27FC236}">
                <a16:creationId xmlns:a16="http://schemas.microsoft.com/office/drawing/2014/main" id="{11465BE0-B8B7-FDE7-28DE-9761AC6D93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280117" y="2573951"/>
            <a:ext cx="5192500" cy="211699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ingle Side Pcb Board Thickness: 1.6 at Best Price in Mumbai | Shree  Circuitronics">
            <a:extLst>
              <a:ext uri="{FF2B5EF4-FFF2-40B4-BE49-F238E27FC236}">
                <a16:creationId xmlns:a16="http://schemas.microsoft.com/office/drawing/2014/main" id="{E3BD334C-3FF9-8C44-3CE5-C0CDA959F1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541" y="3970435"/>
            <a:ext cx="2752354" cy="275104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4A647E69-3750-423E-A7CF-AAB2FE4130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2"/>
            <a:ext cx="2752354" cy="2709275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74625" cmpd="thinThick"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b="1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Where do you design circuits?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00C872-D98D-4AF0-BDF6-D00193A0B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Electrical and Electronic Principles – Lecture 4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7E8014-C206-4F78-A383-356865ACF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587F0A00-0025-4C77-8B5B-C04FA5A7CC17}" type="slidenum">
              <a:rPr lang="en-US" smtClean="0"/>
              <a:pPr>
                <a:spcAft>
                  <a:spcPts val="600"/>
                </a:spcAft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8469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PCB Board – DLA Group Product">
            <a:extLst>
              <a:ext uri="{FF2B5EF4-FFF2-40B4-BE49-F238E27FC236}">
                <a16:creationId xmlns:a16="http://schemas.microsoft.com/office/drawing/2014/main" id="{3D220CBB-8585-0FA1-C637-0F39571F55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5434" y="1215871"/>
            <a:ext cx="3013141" cy="301314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Building Circuits: the Beauty of Breadboards : 4 Steps - Instructables">
            <a:extLst>
              <a:ext uri="{FF2B5EF4-FFF2-40B4-BE49-F238E27FC236}">
                <a16:creationId xmlns:a16="http://schemas.microsoft.com/office/drawing/2014/main" id="{4C04635E-679C-95F9-4DE7-9671F1A856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9187" y="3428999"/>
            <a:ext cx="4345356" cy="323000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CB Design Singapore | Circuit Schematic Layout Tips">
            <a:extLst>
              <a:ext uri="{FF2B5EF4-FFF2-40B4-BE49-F238E27FC236}">
                <a16:creationId xmlns:a16="http://schemas.microsoft.com/office/drawing/2014/main" id="{85043FC3-B516-CAB5-E345-B4240D47A5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7943" y="4446178"/>
            <a:ext cx="3199601" cy="209273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PCB Basics - SparkFun Learn">
            <a:extLst>
              <a:ext uri="{FF2B5EF4-FFF2-40B4-BE49-F238E27FC236}">
                <a16:creationId xmlns:a16="http://schemas.microsoft.com/office/drawing/2014/main" id="{CD512E1B-3A19-4A28-4BD3-129C6C9F43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2433" y="1282785"/>
            <a:ext cx="1885501" cy="269905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4A647E69-3750-423E-A7CF-AAB2FE4130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2"/>
            <a:ext cx="2752354" cy="2709275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74625" cmpd="thinThick"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b="1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Where do you design circuits?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00C872-D98D-4AF0-BDF6-D00193A0B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Electrical and Electronic Principles – Lecture 4</a:t>
            </a:r>
            <a:endParaRPr lang="en-US" sz="1200" kern="120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7E8014-C206-4F78-A383-356865ACF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587F0A00-0025-4C77-8B5B-C04FA5A7CC17}" type="slidenum">
              <a:rPr lang="en-US" smtClean="0"/>
              <a:pPr>
                <a:spcAft>
                  <a:spcPts val="600"/>
                </a:spcAft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334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asic Electrical and Electronic Symbols">
            <a:extLst>
              <a:ext uri="{FF2B5EF4-FFF2-40B4-BE49-F238E27FC236}">
                <a16:creationId xmlns:a16="http://schemas.microsoft.com/office/drawing/2014/main" id="{32AB013F-F53D-4A43-9FB3-19656EAD6E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09" b="-1"/>
          <a:stretch/>
        </p:blipFill>
        <p:spPr bwMode="auto">
          <a:xfrm>
            <a:off x="-7366" y="1239656"/>
            <a:ext cx="4855591" cy="5618344"/>
          </a:xfrm>
          <a:custGeom>
            <a:avLst/>
            <a:gdLst/>
            <a:ahLst/>
            <a:cxnLst/>
            <a:rect l="l" t="t" r="r" b="b"/>
            <a:pathLst>
              <a:path w="4636517" h="6858000">
                <a:moveTo>
                  <a:pt x="0" y="0"/>
                </a:moveTo>
                <a:lnTo>
                  <a:pt x="4636517" y="0"/>
                </a:lnTo>
                <a:lnTo>
                  <a:pt x="4636517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0EA00B1-D77A-4F08-8444-C1C247520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33260" y="0"/>
            <a:ext cx="5721484" cy="132556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Symbols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BC356A-EE6B-4D48-B3F7-2BE933BFE0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7048" y="1868487"/>
            <a:ext cx="572148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/>
              <a:t>To design </a:t>
            </a:r>
            <a:r>
              <a:rPr lang="en-US" sz="3200" b="1" dirty="0"/>
              <a:t>electrical and Electronic circuit</a:t>
            </a:r>
            <a:r>
              <a:rPr lang="en-US" sz="3200" dirty="0"/>
              <a:t>, it is </a:t>
            </a:r>
            <a:r>
              <a:rPr lang="en-US" sz="3200" b="1" dirty="0"/>
              <a:t>necessary to know the symbol of all electrical and electronic </a:t>
            </a:r>
            <a:r>
              <a:rPr lang="en-US" sz="3200" dirty="0"/>
              <a:t>components.</a:t>
            </a:r>
          </a:p>
          <a:p>
            <a:pPr marL="0" indent="0">
              <a:buNone/>
            </a:pPr>
            <a:r>
              <a:rPr lang="en-US" sz="3200" dirty="0"/>
              <a:t>The symbol of </a:t>
            </a:r>
            <a:r>
              <a:rPr lang="en-US" sz="3200" b="1" dirty="0"/>
              <a:t>Electrical and Electronic components </a:t>
            </a:r>
            <a:r>
              <a:rPr lang="en-US" sz="3200" dirty="0"/>
              <a:t>are listed below.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A3C8E90-3F0D-4F66-921A-B8A5B54A5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27047" y="6356350"/>
            <a:ext cx="3944913" cy="365125"/>
          </a:xfrm>
        </p:spPr>
        <p:txBody>
          <a:bodyPr>
            <a:normAutofit fontScale="85000" lnSpcReduction="10000"/>
          </a:bodyPr>
          <a:lstStyle/>
          <a:p>
            <a:pPr algn="l">
              <a:spcAft>
                <a:spcPts val="600"/>
              </a:spcAft>
            </a:pPr>
            <a:r>
              <a:rPr lang="en-US"/>
              <a:t>Electrical and Electronic Principles – Lecture 4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79959F-8699-4850-AEE4-03A0AD059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047382" y="6356350"/>
            <a:ext cx="1306417" cy="365125"/>
          </a:xfrm>
        </p:spPr>
        <p:txBody>
          <a:bodyPr>
            <a:normAutofit lnSpcReduction="10000"/>
          </a:bodyPr>
          <a:lstStyle/>
          <a:p>
            <a:pPr>
              <a:spcAft>
                <a:spcPts val="600"/>
              </a:spcAft>
            </a:pPr>
            <a:fld id="{9FC5267A-85E6-4ECD-885F-EF905A6DB9C9}" type="slidenum">
              <a:rPr lang="en-US" smtClean="0"/>
              <a:pPr>
                <a:spcAft>
                  <a:spcPts val="600"/>
                </a:spcAft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45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60C744-935F-4686-8FF9-75EE0A89E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and Electronic Principles – Lecture 4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2C08E0-8ABD-48A2-8BF8-B7450F165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5267A-85E6-4ECD-885F-EF905A6DB9C9}" type="slidenum">
              <a:rPr lang="en-US" smtClean="0"/>
              <a:t>15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923F58-320D-238E-C368-E42794A95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33260" y="0"/>
            <a:ext cx="5721484" cy="132556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Symbols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7201DE2-3211-BD8B-4B8F-75892BD1FE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AEAA66B-BA83-98BA-1FE4-D0FDDDBBF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9599" y="1255541"/>
            <a:ext cx="6677580" cy="538880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B625401E-71C1-B1D6-EC30-CBC70CF6D664}"/>
                  </a:ext>
                </a:extLst>
              </p14:cNvPr>
              <p14:cNvContentPartPr/>
              <p14:nvPr/>
            </p14:nvContentPartPr>
            <p14:xfrm>
              <a:off x="1495440" y="2462400"/>
              <a:ext cx="360" cy="36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B625401E-71C1-B1D6-EC30-CBC70CF6D664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486080" y="245304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47520386"/>
      </p:ext>
    </p:extLst>
  </p:cSld>
  <p:clrMapOvr>
    <a:masterClrMapping/>
  </p:clrMapOvr>
  <p:extLst>
    <p:ext uri="{E180D4A7-C9FB-4DFB-919C-405C955672EB}">
      <p14:showEvtLst xmlns:p14="http://schemas.microsoft.com/office/powerpoint/2010/main">
        <p14:playEvt time="0" objId="9"/>
      </p14:showEvt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274197-EFAE-4A6A-9EAE-8722CAE948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>
              <a:spcAft>
                <a:spcPts val="600"/>
              </a:spcAft>
            </a:pPr>
            <a:r>
              <a:rPr lang="en-US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Electrical and Electronic Principles – Lecture 4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D0620C-CE5C-4D84-B932-40F0DE7D5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>
              <a:spcAft>
                <a:spcPts val="600"/>
              </a:spcAft>
            </a:pPr>
            <a:fld id="{9FC5267A-85E6-4ECD-885F-EF905A6DB9C9}" type="slidenum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16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F08F888-E55C-37AF-0929-AE482A779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6082" y="0"/>
            <a:ext cx="5368661" cy="132556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Symbols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EB98D9E-3430-987C-C2A5-E7BC747773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7630" y="1203224"/>
            <a:ext cx="7536739" cy="546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9363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2C96C1-96D6-45CE-BCEA-B3BEA55A7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and Electronic Principles – Lecture 4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E7F95A-9037-4F37-B9AE-5EF1C86A3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5267A-85E6-4ECD-885F-EF905A6DB9C9}" type="slidenum">
              <a:rPr lang="en-US" smtClean="0"/>
              <a:t>17</a:t>
            </a:fld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C7806F3B-5CC6-51B4-27EE-CDB829947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6082" y="0"/>
            <a:ext cx="5368661" cy="132556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Symbols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400C7EB-ED3C-E573-5B26-A8973D69E1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1191" y="1202733"/>
            <a:ext cx="7538090" cy="5276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0573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D7E388-CC09-497E-93EF-A2902253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and Electronic Principles – Lecture 4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05DF66-5ECC-49A8-B7D2-884F7407B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5267A-85E6-4ECD-885F-EF905A6DB9C9}" type="slidenum">
              <a:rPr lang="en-US" smtClean="0"/>
              <a:t>18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46D78A-AB5B-1459-E903-08CC99A3BC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9420F8-B5AE-EF9A-E278-81DCC17E48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6639" y="1340767"/>
            <a:ext cx="7746123" cy="5017076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D55788B9-EE2C-C273-BDC0-285B9CBB4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6082" y="0"/>
            <a:ext cx="5368661" cy="132556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Symbols</a:t>
            </a:r>
          </a:p>
        </p:txBody>
      </p:sp>
    </p:spTree>
    <p:extLst>
      <p:ext uri="{BB962C8B-B14F-4D97-AF65-F5344CB8AC3E}">
        <p14:creationId xmlns:p14="http://schemas.microsoft.com/office/powerpoint/2010/main" val="16741516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567287D0-FBE2-4613-8AC3-81BB13C45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and Electronic Principles – Lecture 4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C71D447-2F43-4913-93A3-79AA56146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5267A-85E6-4ECD-885F-EF905A6DB9C9}" type="slidenum">
              <a:rPr lang="en-US" smtClean="0"/>
              <a:t>19</a:t>
            </a:fld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320B4BD7-95E7-E943-FA5C-40315FF5B5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6082" y="0"/>
            <a:ext cx="5368661" cy="132556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Symbols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D8264D2-4D9E-75F6-55D7-C965449847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1190" y="1378953"/>
            <a:ext cx="8535715" cy="454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3086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EA9269C-ED3D-4E8F-87BC-6905D23A5C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and Electronic Principles – Lecture 4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07D52E53-DDF7-43FC-AD1D-CA73CE5384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5267A-85E6-4ECD-885F-EF905A6DB9C9}" type="slidenum">
              <a:rPr lang="en-US" smtClean="0"/>
              <a:t>20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330693-424B-B665-BDF1-C788E793DE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6082" y="0"/>
            <a:ext cx="5368661" cy="132556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Symbols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6ACCD5-47F5-4C7B-AD88-B396AE2961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838" y="1114425"/>
            <a:ext cx="6873961" cy="5343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9640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52591E2-31BB-4576-96BA-D24973E9C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and Electronic Principles – Lecture 4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C3C27DB-CC9C-43E8-AA8B-983E27C49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5267A-85E6-4ECD-885F-EF905A6DB9C9}" type="slidenum">
              <a:rPr lang="en-US" smtClean="0"/>
              <a:t>21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9EF6CB-4ECD-17E5-3EE3-BC89549075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99B9DAB-7326-B72A-C3A1-6C0C177A3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6082" y="0"/>
            <a:ext cx="5368661" cy="132556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Symbols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A0E61E4-AC36-CE66-464C-4D9ECE6F99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0088" y="887418"/>
            <a:ext cx="5835396" cy="6038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6348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840A6ECE-F251-4496-8AF5-7FF97C81C2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4704444" cy="365125"/>
          </a:xfrm>
        </p:spPr>
        <p:txBody>
          <a:bodyPr/>
          <a:lstStyle/>
          <a:p>
            <a:r>
              <a:rPr lang="en-US" dirty="0"/>
              <a:t>Electrical and Electronic Principles – Lecture 4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3B456348-96F8-40DD-858E-CAC1A3D1D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5267A-85E6-4ECD-885F-EF905A6DB9C9}" type="slidenum">
              <a:rPr lang="en-US" smtClean="0"/>
              <a:t>22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838FB7-4293-08C7-505C-E2519832B0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C27DB3-31BF-F551-14AB-44A9157876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5735" y="1487172"/>
            <a:ext cx="7771594" cy="4158787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16BAEBB8-50D8-22BB-2D2E-322695FD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6082" y="0"/>
            <a:ext cx="5368661" cy="132556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Symbols</a:t>
            </a:r>
          </a:p>
        </p:txBody>
      </p:sp>
    </p:spTree>
    <p:extLst>
      <p:ext uri="{BB962C8B-B14F-4D97-AF65-F5344CB8AC3E}">
        <p14:creationId xmlns:p14="http://schemas.microsoft.com/office/powerpoint/2010/main" val="28314259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DFB8FB-B96A-4D2F-98C7-B05733C29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and Electronic Principles – Lecture 4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31EF5984-4DDD-4C66-A23A-ED94A8EF4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5267A-85E6-4ECD-885F-EF905A6DB9C9}" type="slidenum">
              <a:rPr lang="en-US" smtClean="0"/>
              <a:t>23</a:t>
            </a:fld>
            <a:endParaRPr lang="en-US"/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DF260D02-98DB-40E7-A5EC-83CD98E005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44608DC-D2FF-F8BD-4C33-6B410F51CA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838" y="1110699"/>
            <a:ext cx="6315502" cy="553364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77DC7FA4-2EB2-769D-7159-66D8E326BF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6082" y="0"/>
            <a:ext cx="5368661" cy="132556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Symbols</a:t>
            </a:r>
          </a:p>
        </p:txBody>
      </p:sp>
    </p:spTree>
    <p:extLst>
      <p:ext uri="{BB962C8B-B14F-4D97-AF65-F5344CB8AC3E}">
        <p14:creationId xmlns:p14="http://schemas.microsoft.com/office/powerpoint/2010/main" val="42937975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DFB8FB-B96A-4D2F-98C7-B05733C29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and Electronic Principles – Lecture 4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31EF5984-4DDD-4C66-A23A-ED94A8EF4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5267A-85E6-4ECD-885F-EF905A6DB9C9}" type="slidenum">
              <a:rPr lang="en-US" smtClean="0"/>
              <a:t>24</a:t>
            </a:fld>
            <a:endParaRPr lang="en-US"/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DF260D02-98DB-40E7-A5EC-83CD98E005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7DC7FA4-2EB2-769D-7159-66D8E326BF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6082" y="0"/>
            <a:ext cx="5368661" cy="132556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Symbols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9CA9D47-8151-85C3-2DEA-7B216FF07B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2801" y="1308531"/>
            <a:ext cx="6554841" cy="5055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4417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DFB8FB-B96A-4D2F-98C7-B05733C29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and Electronic Principles – Lecture 4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31EF5984-4DDD-4C66-A23A-ED94A8EF4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5267A-85E6-4ECD-885F-EF905A6DB9C9}" type="slidenum">
              <a:rPr lang="en-US" smtClean="0"/>
              <a:t>25</a:t>
            </a:fld>
            <a:endParaRPr lang="en-US"/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DF260D02-98DB-40E7-A5EC-83CD98E005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7DC7FA4-2EB2-769D-7159-66D8E326BF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6082" y="0"/>
            <a:ext cx="5368661" cy="132556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Symbols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908669-70A4-AADB-FE51-2E900D2E0B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9794" y="990621"/>
            <a:ext cx="6489877" cy="5707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6704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DFB8FB-B96A-4D2F-98C7-B05733C29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and Electronic Principles – Lecture 4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31EF5984-4DDD-4C66-A23A-ED94A8EF4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5267A-85E6-4ECD-885F-EF905A6DB9C9}" type="slidenum">
              <a:rPr lang="en-US" smtClean="0"/>
              <a:t>26</a:t>
            </a:fld>
            <a:endParaRPr lang="en-US"/>
          </a:p>
        </p:txBody>
      </p:sp>
      <p:graphicFrame>
        <p:nvGraphicFramePr>
          <p:cNvPr id="4" name="Table 5">
            <a:extLst>
              <a:ext uri="{FF2B5EF4-FFF2-40B4-BE49-F238E27FC236}">
                <a16:creationId xmlns:a16="http://schemas.microsoft.com/office/drawing/2014/main" id="{8CD2A41C-851B-C4A8-FCA1-B6C28DDC459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5793379"/>
              </p:ext>
            </p:extLst>
          </p:nvPr>
        </p:nvGraphicFramePr>
        <p:xfrm>
          <a:off x="2156102" y="1854115"/>
          <a:ext cx="8466894" cy="31497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33447">
                  <a:extLst>
                    <a:ext uri="{9D8B030D-6E8A-4147-A177-3AD203B41FA5}">
                      <a16:colId xmlns:a16="http://schemas.microsoft.com/office/drawing/2014/main" val="1841600189"/>
                    </a:ext>
                  </a:extLst>
                </a:gridCol>
                <a:gridCol w="4233447">
                  <a:extLst>
                    <a:ext uri="{9D8B030D-6E8A-4147-A177-3AD203B41FA5}">
                      <a16:colId xmlns:a16="http://schemas.microsoft.com/office/drawing/2014/main" val="3040351085"/>
                    </a:ext>
                  </a:extLst>
                </a:gridCol>
              </a:tblGrid>
              <a:tr h="449967">
                <a:tc>
                  <a:txBody>
                    <a:bodyPr/>
                    <a:lstStyle/>
                    <a:p>
                      <a:r>
                        <a:rPr lang="en-GB" dirty="0"/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Notations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2733768"/>
                  </a:ext>
                </a:extLst>
              </a:tr>
              <a:tr h="449967">
                <a:tc>
                  <a:txBody>
                    <a:bodyPr/>
                    <a:lstStyle/>
                    <a:p>
                      <a:r>
                        <a:rPr lang="en-GB" dirty="0"/>
                        <a:t>Voltage across a circuit is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5V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3120567"/>
                  </a:ext>
                </a:extLst>
              </a:tr>
              <a:tr h="449967">
                <a:tc>
                  <a:txBody>
                    <a:bodyPr/>
                    <a:lstStyle/>
                    <a:p>
                      <a:r>
                        <a:rPr lang="en-GB" dirty="0"/>
                        <a:t>Current across a circuit is 2.5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2.5A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2918708"/>
                  </a:ext>
                </a:extLst>
              </a:tr>
              <a:tr h="449967">
                <a:tc>
                  <a:txBody>
                    <a:bodyPr/>
                    <a:lstStyle/>
                    <a:p>
                      <a:r>
                        <a:rPr lang="en-GB" dirty="0"/>
                        <a:t>Value of the resistor is 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  <a:r>
                        <a:rPr lang="el-GR" dirty="0"/>
                        <a:t>Ω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822660"/>
                  </a:ext>
                </a:extLst>
              </a:tr>
              <a:tr h="449967">
                <a:tc>
                  <a:txBody>
                    <a:bodyPr/>
                    <a:lstStyle/>
                    <a:p>
                      <a:r>
                        <a:rPr lang="en-GB" dirty="0"/>
                        <a:t>Value of inductance is 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20H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7529922"/>
                  </a:ext>
                </a:extLst>
              </a:tr>
              <a:tr h="449967">
                <a:tc>
                  <a:txBody>
                    <a:bodyPr/>
                    <a:lstStyle/>
                    <a:p>
                      <a:r>
                        <a:rPr lang="en-GB" dirty="0"/>
                        <a:t>Value of Capacitor is 300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300F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4309754"/>
                  </a:ext>
                </a:extLst>
              </a:tr>
              <a:tr h="449967">
                <a:tc>
                  <a:txBody>
                    <a:bodyPr/>
                    <a:lstStyle/>
                    <a:p>
                      <a:r>
                        <a:rPr lang="en-GB" dirty="0"/>
                        <a:t>Power of the machine is 1000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1000W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9256383"/>
                  </a:ext>
                </a:extLst>
              </a:tr>
            </a:tbl>
          </a:graphicData>
        </a:graphic>
      </p:graphicFrame>
      <p:sp>
        <p:nvSpPr>
          <p:cNvPr id="5" name="Title 1">
            <a:extLst>
              <a:ext uri="{FF2B5EF4-FFF2-40B4-BE49-F238E27FC236}">
                <a16:creationId xmlns:a16="http://schemas.microsoft.com/office/drawing/2014/main" id="{77DC7FA4-2EB2-769D-7159-66D8E326BF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6082" y="0"/>
            <a:ext cx="5368661" cy="132556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Symbols</a:t>
            </a:r>
          </a:p>
        </p:txBody>
      </p:sp>
    </p:spTree>
    <p:extLst>
      <p:ext uri="{BB962C8B-B14F-4D97-AF65-F5344CB8AC3E}">
        <p14:creationId xmlns:p14="http://schemas.microsoft.com/office/powerpoint/2010/main" val="33515002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DFB8FB-B96A-4D2F-98C7-B05733C29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and Electronic Principles – Lecture 4</a:t>
            </a:r>
            <a:endParaRPr lang="en-US" dirty="0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31EF5984-4DDD-4C66-A23A-ED94A8EF4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5267A-85E6-4ECD-885F-EF905A6DB9C9}" type="slidenum">
              <a:rPr lang="en-US" smtClean="0"/>
              <a:t>27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5">
                <a:extLst>
                  <a:ext uri="{FF2B5EF4-FFF2-40B4-BE49-F238E27FC236}">
                    <a16:creationId xmlns:a16="http://schemas.microsoft.com/office/drawing/2014/main" id="{8CD2A41C-851B-C4A8-FCA1-B6C28DDC459B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639128783"/>
                  </p:ext>
                </p:extLst>
              </p:nvPr>
            </p:nvGraphicFramePr>
            <p:xfrm>
              <a:off x="2910943" y="1520420"/>
              <a:ext cx="5883255" cy="3599736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231790">
                      <a:extLst>
                        <a:ext uri="{9D8B030D-6E8A-4147-A177-3AD203B41FA5}">
                          <a16:colId xmlns:a16="http://schemas.microsoft.com/office/drawing/2014/main" val="1841600189"/>
                        </a:ext>
                      </a:extLst>
                    </a:gridCol>
                    <a:gridCol w="1393079">
                      <a:extLst>
                        <a:ext uri="{9D8B030D-6E8A-4147-A177-3AD203B41FA5}">
                          <a16:colId xmlns:a16="http://schemas.microsoft.com/office/drawing/2014/main" val="1138292609"/>
                        </a:ext>
                      </a:extLst>
                    </a:gridCol>
                    <a:gridCol w="2258386">
                      <a:extLst>
                        <a:ext uri="{9D8B030D-6E8A-4147-A177-3AD203B41FA5}">
                          <a16:colId xmlns:a16="http://schemas.microsoft.com/office/drawing/2014/main" val="3040351085"/>
                        </a:ext>
                      </a:extLst>
                    </a:gridCol>
                  </a:tblGrid>
                  <a:tr h="449967"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GB" dirty="0"/>
                            <a:t>Description</a:t>
                          </a:r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Notations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92733768"/>
                      </a:ext>
                    </a:extLst>
                  </a:tr>
                  <a:tr h="449967"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1,000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GB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K (Kilo)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93120567"/>
                      </a:ext>
                    </a:extLst>
                  </a:tr>
                  <a:tr h="449967"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1,000,000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GB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M (Mega) 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12918708"/>
                      </a:ext>
                    </a:extLst>
                  </a:tr>
                  <a:tr h="449967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dirty="0"/>
                            <a:t>1,000,000,000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GB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9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G (Giga)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24822660"/>
                      </a:ext>
                    </a:extLst>
                  </a:tr>
                  <a:tr h="449967"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0.001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GB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−3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m (Milli)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17529922"/>
                      </a:ext>
                    </a:extLst>
                  </a:tr>
                  <a:tr h="449967"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0.000,001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GB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−6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µ(Micro)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604309754"/>
                      </a:ext>
                    </a:extLst>
                  </a:tr>
                  <a:tr h="449967"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0.000,000,001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GB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−9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n (Nano 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419256383"/>
                      </a:ext>
                    </a:extLst>
                  </a:tr>
                  <a:tr h="449967"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0.000,000,000,001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GB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−12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p (Pico)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39287186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5">
                <a:extLst>
                  <a:ext uri="{FF2B5EF4-FFF2-40B4-BE49-F238E27FC236}">
                    <a16:creationId xmlns:a16="http://schemas.microsoft.com/office/drawing/2014/main" id="{8CD2A41C-851B-C4A8-FCA1-B6C28DDC459B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639128783"/>
                  </p:ext>
                </p:extLst>
              </p:nvPr>
            </p:nvGraphicFramePr>
            <p:xfrm>
              <a:off x="2910943" y="1520420"/>
              <a:ext cx="5883255" cy="3599736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231790">
                      <a:extLst>
                        <a:ext uri="{9D8B030D-6E8A-4147-A177-3AD203B41FA5}">
                          <a16:colId xmlns:a16="http://schemas.microsoft.com/office/drawing/2014/main" val="1841600189"/>
                        </a:ext>
                      </a:extLst>
                    </a:gridCol>
                    <a:gridCol w="1393079">
                      <a:extLst>
                        <a:ext uri="{9D8B030D-6E8A-4147-A177-3AD203B41FA5}">
                          <a16:colId xmlns:a16="http://schemas.microsoft.com/office/drawing/2014/main" val="1138292609"/>
                        </a:ext>
                      </a:extLst>
                    </a:gridCol>
                    <a:gridCol w="2258386">
                      <a:extLst>
                        <a:ext uri="{9D8B030D-6E8A-4147-A177-3AD203B41FA5}">
                          <a16:colId xmlns:a16="http://schemas.microsoft.com/office/drawing/2014/main" val="3040351085"/>
                        </a:ext>
                      </a:extLst>
                    </a:gridCol>
                  </a:tblGrid>
                  <a:tr h="449967"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GB" dirty="0"/>
                            <a:t>Description</a:t>
                          </a:r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Notations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92733768"/>
                      </a:ext>
                    </a:extLst>
                  </a:tr>
                  <a:tr h="449967"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1,000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160262" t="-106757" r="-163755" b="-60270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K (Kilo)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93120567"/>
                      </a:ext>
                    </a:extLst>
                  </a:tr>
                  <a:tr h="449967"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1,000,000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160262" t="-206757" r="-163755" b="-50270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M (Mega) 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12918708"/>
                      </a:ext>
                    </a:extLst>
                  </a:tr>
                  <a:tr h="449967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dirty="0"/>
                            <a:t>1,000,000,000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160262" t="-306757" r="-163755" b="-40270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G (Giga)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24822660"/>
                      </a:ext>
                    </a:extLst>
                  </a:tr>
                  <a:tr h="449967"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0.001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160262" t="-412329" r="-163755" b="-3082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m (Milli)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17529922"/>
                      </a:ext>
                    </a:extLst>
                  </a:tr>
                  <a:tr h="449967"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0.000,001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160262" t="-505405" r="-163755" b="-20405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µ(Micro)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604309754"/>
                      </a:ext>
                    </a:extLst>
                  </a:tr>
                  <a:tr h="449967"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0.000,000,001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160262" t="-605405" r="-163755" b="-10405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n (Nano 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419256383"/>
                      </a:ext>
                    </a:extLst>
                  </a:tr>
                  <a:tr h="449967"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0.000,000,000,001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160262" t="-705405" r="-163755" b="-405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p (Pico)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392871860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5" name="Title 1">
            <a:extLst>
              <a:ext uri="{FF2B5EF4-FFF2-40B4-BE49-F238E27FC236}">
                <a16:creationId xmlns:a16="http://schemas.microsoft.com/office/drawing/2014/main" id="{77DC7FA4-2EB2-769D-7159-66D8E326BF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6082" y="0"/>
            <a:ext cx="5368661" cy="132556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Symbols</a:t>
            </a:r>
          </a:p>
        </p:txBody>
      </p:sp>
    </p:spTree>
    <p:extLst>
      <p:ext uri="{BB962C8B-B14F-4D97-AF65-F5344CB8AC3E}">
        <p14:creationId xmlns:p14="http://schemas.microsoft.com/office/powerpoint/2010/main" val="14923190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DFB8FB-B96A-4D2F-98C7-B05733C29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and Electronic Principles – Lecture 4</a:t>
            </a:r>
            <a:endParaRPr lang="en-US" dirty="0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31EF5984-4DDD-4C66-A23A-ED94A8EF4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5267A-85E6-4ECD-885F-EF905A6DB9C9}" type="slidenum">
              <a:rPr lang="en-US" smtClean="0"/>
              <a:t>28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5">
                <a:extLst>
                  <a:ext uri="{FF2B5EF4-FFF2-40B4-BE49-F238E27FC236}">
                    <a16:creationId xmlns:a16="http://schemas.microsoft.com/office/drawing/2014/main" id="{8CD2A41C-851B-C4A8-FCA1-B6C28DDC459B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4211992883"/>
                  </p:ext>
                </p:extLst>
              </p:nvPr>
            </p:nvGraphicFramePr>
            <p:xfrm>
              <a:off x="1687648" y="1251920"/>
              <a:ext cx="8560996" cy="476225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799038">
                      <a:extLst>
                        <a:ext uri="{9D8B030D-6E8A-4147-A177-3AD203B41FA5}">
                          <a16:colId xmlns:a16="http://schemas.microsoft.com/office/drawing/2014/main" val="1841600189"/>
                        </a:ext>
                      </a:extLst>
                    </a:gridCol>
                    <a:gridCol w="1396834">
                      <a:extLst>
                        <a:ext uri="{9D8B030D-6E8A-4147-A177-3AD203B41FA5}">
                          <a16:colId xmlns:a16="http://schemas.microsoft.com/office/drawing/2014/main" val="959542621"/>
                        </a:ext>
                      </a:extLst>
                    </a:gridCol>
                    <a:gridCol w="2365124">
                      <a:extLst>
                        <a:ext uri="{9D8B030D-6E8A-4147-A177-3AD203B41FA5}">
                          <a16:colId xmlns:a16="http://schemas.microsoft.com/office/drawing/2014/main" val="909858709"/>
                        </a:ext>
                      </a:extLst>
                    </a:gridCol>
                  </a:tblGrid>
                  <a:tr h="41399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/>
                            <a:t>Description</a:t>
                          </a:r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GB" dirty="0"/>
                            <a:t>Notation</a:t>
                          </a:r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92733768"/>
                      </a:ext>
                    </a:extLst>
                  </a:tr>
                  <a:tr h="413996"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The value of Voltage is 1,000V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1 KV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1</a:t>
                          </a:r>
                          <a14:m>
                            <m:oMath xmlns:m="http://schemas.openxmlformats.org/officeDocument/2006/math"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×</m:t>
                              </m:r>
                              <m:sSup>
                                <m:sSupPr>
                                  <m:ctrlPr>
                                    <a:rPr lang="en-GB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oMath>
                          </a14:m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93120567"/>
                      </a:ext>
                    </a:extLst>
                  </a:tr>
                  <a:tr h="413996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dirty="0"/>
                            <a:t>The current is 0.000,006A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6 µA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b="0" i="0" dirty="0">
                              <a:latin typeface="+mn-lt"/>
                            </a:rPr>
                            <a:t>6</a:t>
                          </a:r>
                          <a14:m>
                            <m:oMath xmlns:m="http://schemas.openxmlformats.org/officeDocument/2006/math"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×</m:t>
                              </m:r>
                              <m:sSup>
                                <m:sSupPr>
                                  <m:ctrlPr>
                                    <a:rPr lang="en-GB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−6</m:t>
                                  </m:r>
                                </m:sup>
                              </m:sSup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oMath>
                          </a14:m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12918708"/>
                      </a:ext>
                    </a:extLst>
                  </a:tr>
                  <a:tr h="413996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dirty="0"/>
                            <a:t>The power is 1,000,000,000W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1 GW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b="0" i="0" dirty="0">
                              <a:latin typeface="+mn-lt"/>
                            </a:rPr>
                            <a:t>1</a:t>
                          </a:r>
                          <a14:m>
                            <m:oMath xmlns:m="http://schemas.openxmlformats.org/officeDocument/2006/math"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×</m:t>
                              </m:r>
                              <m:sSup>
                                <m:sSupPr>
                                  <m:ctrlPr>
                                    <a:rPr lang="en-GB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9</m:t>
                                  </m:r>
                                </m:sup>
                              </m:sSup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oMath>
                          </a14:m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24822660"/>
                      </a:ext>
                    </a:extLst>
                  </a:tr>
                  <a:tr h="413996"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The inductance is 0.003H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3 </a:t>
                          </a:r>
                          <a:r>
                            <a:rPr lang="en-GB" dirty="0" err="1"/>
                            <a:t>mH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b="0" i="0" dirty="0">
                              <a:latin typeface="+mn-lt"/>
                            </a:rPr>
                            <a:t>3</a:t>
                          </a:r>
                          <a14:m>
                            <m:oMath xmlns:m="http://schemas.openxmlformats.org/officeDocument/2006/math"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×</m:t>
                              </m:r>
                              <m:sSup>
                                <m:sSupPr>
                                  <m:ctrlPr>
                                    <a:rPr lang="en-GB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−3</m:t>
                                  </m:r>
                                </m:sup>
                              </m:sSup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oMath>
                          </a14:m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17529922"/>
                      </a:ext>
                    </a:extLst>
                  </a:tr>
                  <a:tr h="413996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dirty="0"/>
                            <a:t>The Resistance is 20,000 </a:t>
                          </a:r>
                          <a:r>
                            <a:rPr lang="el-GR" dirty="0"/>
                            <a:t>Ω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dirty="0"/>
                            <a:t>20K</a:t>
                          </a:r>
                          <a:r>
                            <a:rPr lang="el-GR" dirty="0"/>
                            <a:t>Ω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b="0" i="0" dirty="0">
                              <a:latin typeface="+mn-lt"/>
                            </a:rPr>
                            <a:t>20</a:t>
                          </a:r>
                          <a14:m>
                            <m:oMath xmlns:m="http://schemas.openxmlformats.org/officeDocument/2006/math"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×</m:t>
                              </m:r>
                              <m:sSup>
                                <m:sSupPr>
                                  <m:ctrlPr>
                                    <a:rPr lang="en-GB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l-GR" b="0" i="1" smtClean="0">
                                  <a:latin typeface="Cambria Math" panose="02040503050406030204" pitchFamily="18" charset="0"/>
                                </a:rPr>
                                <m:t>Ω</m:t>
                              </m:r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oMath>
                          </a14:m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604309754"/>
                      </a:ext>
                    </a:extLst>
                  </a:tr>
                  <a:tr h="413996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dirty="0"/>
                            <a:t>The power is5,000,000 W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5 MW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GB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5×10</m:t>
                                  </m:r>
                                </m:e>
                                <m:sup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</m:sup>
                              </m:sSup>
                            </m:oMath>
                          </a14:m>
                          <a:r>
                            <a:rPr lang="en-GB" dirty="0"/>
                            <a:t>W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419256383"/>
                      </a:ext>
                    </a:extLst>
                  </a:tr>
                  <a:tr h="413996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dirty="0"/>
                            <a:t>The Capacitance is0.000,000,000,001 F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1 pF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GB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−12</m:t>
                                  </m:r>
                                </m:sup>
                              </m:sSup>
                            </m:oMath>
                          </a14:m>
                          <a:r>
                            <a:rPr lang="en-GB" dirty="0"/>
                            <a:t>F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392871860"/>
                      </a:ext>
                    </a:extLst>
                  </a:tr>
                  <a:tr h="417328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dirty="0"/>
                            <a:t>The value of resistance is 3,000,000 ohm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3 M</a:t>
                          </a:r>
                          <a:r>
                            <a:rPr lang="el-GR" dirty="0"/>
                            <a:t>Ω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b="0" i="0" dirty="0">
                              <a:latin typeface="+mn-lt"/>
                            </a:rPr>
                            <a:t>3</a:t>
                          </a:r>
                          <a14:m>
                            <m:oMath xmlns:m="http://schemas.openxmlformats.org/officeDocument/2006/math"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×</m:t>
                              </m:r>
                              <m:sSup>
                                <m:sSupPr>
                                  <m:ctrlPr>
                                    <a:rPr lang="en-GB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</m:sup>
                              </m:sSup>
                              <m:r>
                                <m:rPr>
                                  <m:nor/>
                                </m:rPr>
                                <a:rPr lang="el-GR" dirty="0" smtClean="0"/>
                                <m:t>Ω</m:t>
                              </m:r>
                            </m:oMath>
                          </a14:m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107812132"/>
                      </a:ext>
                    </a:extLst>
                  </a:tr>
                  <a:tr h="444046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dirty="0"/>
                            <a:t>The Capacitance is 0.000,000,005F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5 </a:t>
                          </a:r>
                          <a:r>
                            <a:rPr lang="en-GB" dirty="0" err="1"/>
                            <a:t>nF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b="0" i="0" dirty="0">
                              <a:latin typeface="+mn-lt"/>
                            </a:rPr>
                            <a:t>5</a:t>
                          </a:r>
                          <a14:m>
                            <m:oMath xmlns:m="http://schemas.openxmlformats.org/officeDocument/2006/math"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×</m:t>
                              </m:r>
                              <m:sSup>
                                <m:sSupPr>
                                  <m:ctrlPr>
                                    <a:rPr lang="en-GB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−9</m:t>
                                  </m:r>
                                </m:sup>
                              </m:sSup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oMath>
                          </a14:m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6369783"/>
                      </a:ext>
                    </a:extLst>
                  </a:tr>
                  <a:tr h="588911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dirty="0"/>
                            <a:t>The current is 0.0044A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4.4 mA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GB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4.4×10</m:t>
                                  </m:r>
                                </m:e>
                                <m:sup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−3</m:t>
                                  </m:r>
                                </m:sup>
                              </m:sSup>
                            </m:oMath>
                          </a14:m>
                          <a:r>
                            <a:rPr lang="en-GB" dirty="0"/>
                            <a:t>A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50342307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5">
                <a:extLst>
                  <a:ext uri="{FF2B5EF4-FFF2-40B4-BE49-F238E27FC236}">
                    <a16:creationId xmlns:a16="http://schemas.microsoft.com/office/drawing/2014/main" id="{8CD2A41C-851B-C4A8-FCA1-B6C28DDC459B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4211992883"/>
                  </p:ext>
                </p:extLst>
              </p:nvPr>
            </p:nvGraphicFramePr>
            <p:xfrm>
              <a:off x="1687648" y="1251920"/>
              <a:ext cx="8560996" cy="476225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799038">
                      <a:extLst>
                        <a:ext uri="{9D8B030D-6E8A-4147-A177-3AD203B41FA5}">
                          <a16:colId xmlns:a16="http://schemas.microsoft.com/office/drawing/2014/main" val="1841600189"/>
                        </a:ext>
                      </a:extLst>
                    </a:gridCol>
                    <a:gridCol w="1396834">
                      <a:extLst>
                        <a:ext uri="{9D8B030D-6E8A-4147-A177-3AD203B41FA5}">
                          <a16:colId xmlns:a16="http://schemas.microsoft.com/office/drawing/2014/main" val="959542621"/>
                        </a:ext>
                      </a:extLst>
                    </a:gridCol>
                    <a:gridCol w="2365124">
                      <a:extLst>
                        <a:ext uri="{9D8B030D-6E8A-4147-A177-3AD203B41FA5}">
                          <a16:colId xmlns:a16="http://schemas.microsoft.com/office/drawing/2014/main" val="909858709"/>
                        </a:ext>
                      </a:extLst>
                    </a:gridCol>
                  </a:tblGrid>
                  <a:tr h="41399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/>
                            <a:t>Description</a:t>
                          </a:r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GB" dirty="0"/>
                            <a:t>Notation</a:t>
                          </a:r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92733768"/>
                      </a:ext>
                    </a:extLst>
                  </a:tr>
                  <a:tr h="413996"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The value of Voltage is 1,000V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1 KV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262629" t="-107353" r="-1031" b="-95294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993120567"/>
                      </a:ext>
                    </a:extLst>
                  </a:tr>
                  <a:tr h="413996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dirty="0"/>
                            <a:t>The current is 0.000,006A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6 µA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262629" t="-207353" r="-1031" b="-85294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918708"/>
                      </a:ext>
                    </a:extLst>
                  </a:tr>
                  <a:tr h="413996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dirty="0"/>
                            <a:t>The power is 1,000,000,000W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1 GW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262629" t="-307353" r="-1031" b="-75294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4822660"/>
                      </a:ext>
                    </a:extLst>
                  </a:tr>
                  <a:tr h="413996"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The inductance is 0.003H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3 </a:t>
                          </a:r>
                          <a:r>
                            <a:rPr lang="en-GB" dirty="0" err="1"/>
                            <a:t>mH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262629" t="-407353" r="-1031" b="-65294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817529922"/>
                      </a:ext>
                    </a:extLst>
                  </a:tr>
                  <a:tr h="413996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dirty="0"/>
                            <a:t>The Resistance is 20,000 </a:t>
                          </a:r>
                          <a:r>
                            <a:rPr lang="el-GR" dirty="0"/>
                            <a:t>Ω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dirty="0"/>
                            <a:t>20K</a:t>
                          </a:r>
                          <a:r>
                            <a:rPr lang="el-GR" dirty="0"/>
                            <a:t>Ω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262629" t="-507353" r="-1031" b="-55294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604309754"/>
                      </a:ext>
                    </a:extLst>
                  </a:tr>
                  <a:tr h="413996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dirty="0"/>
                            <a:t>The power is5,000,000 W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5 MW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262629" t="-607353" r="-1031" b="-45294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419256383"/>
                      </a:ext>
                    </a:extLst>
                  </a:tr>
                  <a:tr h="413996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dirty="0"/>
                            <a:t>The Capacitance is0.000,000,000,001 F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1 pF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262629" t="-707353" r="-1031" b="-35294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92871860"/>
                      </a:ext>
                    </a:extLst>
                  </a:tr>
                  <a:tr h="417328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dirty="0"/>
                            <a:t>The value of resistance is 3,000,000 ohm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3 M</a:t>
                          </a:r>
                          <a:r>
                            <a:rPr lang="el-GR" dirty="0"/>
                            <a:t>Ω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262629" t="-807353" r="-1031" b="-25294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07812132"/>
                      </a:ext>
                    </a:extLst>
                  </a:tr>
                  <a:tr h="444046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dirty="0"/>
                            <a:t>The Capacitance is 0.000,000,005F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5 </a:t>
                          </a:r>
                          <a:r>
                            <a:rPr lang="en-GB" dirty="0" err="1"/>
                            <a:t>nF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262629" t="-845205" r="-1031" b="-13561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6369783"/>
                      </a:ext>
                    </a:extLst>
                  </a:tr>
                  <a:tr h="588911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dirty="0"/>
                            <a:t>The current is 0.0044A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4.4 mA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262629" t="-711340" r="-1031" b="-206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3423074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5" name="Title 1">
            <a:extLst>
              <a:ext uri="{FF2B5EF4-FFF2-40B4-BE49-F238E27FC236}">
                <a16:creationId xmlns:a16="http://schemas.microsoft.com/office/drawing/2014/main" id="{77DC7FA4-2EB2-769D-7159-66D8E326BF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6082" y="0"/>
            <a:ext cx="5368661" cy="132556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Symbols</a:t>
            </a:r>
          </a:p>
        </p:txBody>
      </p:sp>
    </p:spTree>
    <p:extLst>
      <p:ext uri="{BB962C8B-B14F-4D97-AF65-F5344CB8AC3E}">
        <p14:creationId xmlns:p14="http://schemas.microsoft.com/office/powerpoint/2010/main" val="22219450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DFB8FB-B96A-4D2F-98C7-B05733C29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and Electronic Principles – Lecture 4</a:t>
            </a:r>
            <a:endParaRPr lang="en-US" dirty="0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31EF5984-4DDD-4C66-A23A-ED94A8EF4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5267A-85E6-4ECD-885F-EF905A6DB9C9}" type="slidenum">
              <a:rPr lang="en-US" smtClean="0"/>
              <a:t>29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7DC7FA4-2EB2-769D-7159-66D8E326BF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6082" y="0"/>
            <a:ext cx="5368661" cy="132556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Circuits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FC77D2-0C00-3992-B361-AF64052DC3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Ammeter to be connected in series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377C25E-892C-39A4-F37C-C70D3852C7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1787" y="2015667"/>
            <a:ext cx="7115175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54254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DFB8FB-B96A-4D2F-98C7-B05733C29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15034" y="6461781"/>
            <a:ext cx="5121553" cy="365125"/>
          </a:xfrm>
        </p:spPr>
        <p:txBody>
          <a:bodyPr/>
          <a:lstStyle/>
          <a:p>
            <a:r>
              <a:rPr lang="en-US"/>
              <a:t>Electrical and Electronic Principles – Lecture 4</a:t>
            </a:r>
            <a:endParaRPr lang="en-US" dirty="0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31EF5984-4DDD-4C66-A23A-ED94A8EF4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5267A-85E6-4ECD-885F-EF905A6DB9C9}" type="slidenum">
              <a:rPr lang="en-US" smtClean="0"/>
              <a:t>30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7DC7FA4-2EB2-769D-7159-66D8E326BF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6082" y="0"/>
            <a:ext cx="5368661" cy="132556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Circuits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FC77D2-0C00-3992-B361-AF64052DC3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Voltmeter to be connected in parallel.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19F340-29B2-5CC4-1A1E-DC75A3FD78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527" y="2447925"/>
            <a:ext cx="6610350" cy="3790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5656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DFB8FB-B96A-4D2F-98C7-B05733C29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Electrical and Electronic Principles – Lecture 4</a:t>
            </a:r>
            <a:endParaRPr lang="en-US" dirty="0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31EF5984-4DDD-4C66-A23A-ED94A8EF4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5267A-85E6-4ECD-885F-EF905A6DB9C9}" type="slidenum">
              <a:rPr lang="en-US" smtClean="0"/>
              <a:t>31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7DC7FA4-2EB2-769D-7159-66D8E326BF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6082" y="0"/>
            <a:ext cx="5368661" cy="132556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Circuits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FC77D2-0C00-3992-B361-AF64052DC3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C000C00-849C-50F8-5E12-C30999B1B2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3469" y="1684742"/>
            <a:ext cx="6972300" cy="3648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54808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45326" y="167032"/>
            <a:ext cx="5737370" cy="741232"/>
          </a:xfrm>
        </p:spPr>
        <p:txBody>
          <a:bodyPr>
            <a:normAutofit/>
          </a:bodyPr>
          <a:lstStyle/>
          <a:p>
            <a:r>
              <a:rPr lang="en-IN" sz="4400" b="1" dirty="0">
                <a:solidFill>
                  <a:srgbClr val="FFFFFF"/>
                </a:solidFill>
              </a:rPr>
              <a:t>Active devices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79" y="1626282"/>
            <a:ext cx="5977938" cy="4262690"/>
          </a:xfrm>
        </p:spPr>
        <p:txBody>
          <a:bodyPr>
            <a:normAutofit fontScale="92500" lnSpcReduction="10000"/>
          </a:bodyPr>
          <a:lstStyle/>
          <a:p>
            <a:r>
              <a:rPr lang="en-IN" sz="3200" dirty="0"/>
              <a:t>An </a:t>
            </a:r>
            <a:r>
              <a:rPr lang="en-IN" sz="3200" i="1" dirty="0"/>
              <a:t>active</a:t>
            </a:r>
            <a:r>
              <a:rPr lang="en-IN" sz="3200" dirty="0"/>
              <a:t> device is </a:t>
            </a:r>
            <a:r>
              <a:rPr lang="en-IN" sz="3200"/>
              <a:t>a circuit </a:t>
            </a:r>
            <a:r>
              <a:rPr lang="en-IN" sz="3200" dirty="0"/>
              <a:t>elements with the ability to </a:t>
            </a:r>
            <a:r>
              <a:rPr lang="en-IN" sz="3200" b="1" dirty="0"/>
              <a:t>electrically control the </a:t>
            </a:r>
            <a:r>
              <a:rPr lang="en-IN" sz="3200" dirty="0"/>
              <a:t>flow of electricity. </a:t>
            </a:r>
            <a:r>
              <a:rPr lang="en-GB" sz="3200" dirty="0"/>
              <a:t>They can amplify, switch, or generate electrical signals.</a:t>
            </a:r>
            <a:endParaRPr lang="en-IN" sz="3200" dirty="0"/>
          </a:p>
          <a:p>
            <a:r>
              <a:rPr lang="en-IN" sz="3200" dirty="0"/>
              <a:t>In order for a </a:t>
            </a:r>
            <a:r>
              <a:rPr lang="en-IN" sz="3200" b="1" dirty="0"/>
              <a:t>circui</a:t>
            </a:r>
            <a:r>
              <a:rPr lang="en-IN" sz="3200" dirty="0"/>
              <a:t>t to be called </a:t>
            </a:r>
            <a:r>
              <a:rPr lang="en-IN" sz="3200" b="1" i="1" dirty="0"/>
              <a:t>active circuit</a:t>
            </a:r>
            <a:r>
              <a:rPr lang="en-IN" sz="3200" dirty="0"/>
              <a:t>, it must contain at least </a:t>
            </a:r>
            <a:r>
              <a:rPr lang="en-IN" sz="3200" b="1" dirty="0"/>
              <a:t>one active device</a:t>
            </a:r>
            <a:endParaRPr lang="en-IN" sz="3200" dirty="0"/>
          </a:p>
          <a:p>
            <a:r>
              <a:rPr lang="en-IN" sz="3200" dirty="0" err="1"/>
              <a:t>Eg</a:t>
            </a:r>
            <a:r>
              <a:rPr lang="en-IN" sz="3200" dirty="0"/>
              <a:t>:  Power supplies, transistors, amplifiers and transmitters</a:t>
            </a:r>
          </a:p>
          <a:p>
            <a:pPr marL="0" indent="0">
              <a:buNone/>
            </a:pPr>
            <a:endParaRPr lang="en-IN" sz="1800" b="1" dirty="0">
              <a:solidFill>
                <a:srgbClr val="FFFFFF"/>
              </a:solidFill>
            </a:endParaRPr>
          </a:p>
        </p:txBody>
      </p:sp>
      <p:pic>
        <p:nvPicPr>
          <p:cNvPr id="2050" name="Picture 2" descr="NPN Transistor: Application and Circuit Working Principles">
            <a:extLst>
              <a:ext uri="{FF2B5EF4-FFF2-40B4-BE49-F238E27FC236}">
                <a16:creationId xmlns:a16="http://schemas.microsoft.com/office/drawing/2014/main" id="{141A3F54-BCA7-4AC4-B49F-97D2B32933E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47096"/>
          <a:stretch/>
        </p:blipFill>
        <p:spPr bwMode="auto">
          <a:xfrm>
            <a:off x="9326945" y="1356257"/>
            <a:ext cx="2736180" cy="136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089175" y="6459785"/>
            <a:ext cx="3757243" cy="365125"/>
          </a:xfrm>
        </p:spPr>
        <p:txBody>
          <a:bodyPr>
            <a:normAutofit fontScale="85000" lnSpcReduction="10000"/>
          </a:bodyPr>
          <a:lstStyle/>
          <a:p>
            <a:pPr algn="l">
              <a:spcAft>
                <a:spcPts val="600"/>
              </a:spcAft>
            </a:pPr>
            <a:r>
              <a:rPr lang="en-US"/>
              <a:t>Electrical and Electronic Principles – Lecture 4</a:t>
            </a:r>
            <a:endParaRPr lang="en-US" dirty="0"/>
          </a:p>
        </p:txBody>
      </p:sp>
      <p:pic>
        <p:nvPicPr>
          <p:cNvPr id="7" name="Picture 6" descr="A picture containing electronics, circuit&#10;&#10;Description automatically generated">
            <a:extLst>
              <a:ext uri="{FF2B5EF4-FFF2-40B4-BE49-F238E27FC236}">
                <a16:creationId xmlns:a16="http://schemas.microsoft.com/office/drawing/2014/main" id="{1B0768E1-0E3D-4158-80C1-AC240F6A3D1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71" r="65" b="3"/>
          <a:stretch/>
        </p:blipFill>
        <p:spPr>
          <a:xfrm>
            <a:off x="7611903" y="4934078"/>
            <a:ext cx="4580097" cy="1948470"/>
          </a:xfrm>
          <a:prstGeom prst="rect">
            <a:avLst/>
          </a:prstGeom>
        </p:spPr>
      </p:pic>
      <p:pic>
        <p:nvPicPr>
          <p:cNvPr id="2054" name="Picture 6" descr="E36100 Series Bench Power Supply | Keysight">
            <a:extLst>
              <a:ext uri="{FF2B5EF4-FFF2-40B4-BE49-F238E27FC236}">
                <a16:creationId xmlns:a16="http://schemas.microsoft.com/office/drawing/2014/main" id="{2F7D7AD8-AD12-4E60-B7F5-D9D0A00974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72"/>
          <a:stretch/>
        </p:blipFill>
        <p:spPr bwMode="auto">
          <a:xfrm>
            <a:off x="7611902" y="2780021"/>
            <a:ext cx="4580098" cy="1793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</p:spPr>
        <p:txBody>
          <a:bodyPr>
            <a:normAutofit lnSpcReduction="10000"/>
          </a:bodyPr>
          <a:lstStyle/>
          <a:p>
            <a:pPr>
              <a:spcAft>
                <a:spcPts val="600"/>
              </a:spcAft>
            </a:pPr>
            <a:fld id="{A465DFF1-0632-DC41-8079-D9882AFED7B7}" type="slidenum">
              <a:rPr lang="en-US" smtClean="0"/>
              <a:pPr>
                <a:spcAft>
                  <a:spcPts val="600"/>
                </a:spcAft>
              </a:pPr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136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18328" y="1"/>
            <a:ext cx="4088411" cy="1184424"/>
          </a:xfrm>
        </p:spPr>
        <p:txBody>
          <a:bodyPr>
            <a:normAutofit/>
          </a:bodyPr>
          <a:lstStyle/>
          <a:p>
            <a:r>
              <a:rPr lang="en-IN" b="1" dirty="0">
                <a:solidFill>
                  <a:schemeClr val="bg1"/>
                </a:solidFill>
              </a:rPr>
              <a:t>Passive devices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0733" y="1845733"/>
            <a:ext cx="5075227" cy="4088341"/>
          </a:xfrm>
        </p:spPr>
        <p:txBody>
          <a:bodyPr>
            <a:normAutofit/>
          </a:bodyPr>
          <a:lstStyle/>
          <a:p>
            <a:r>
              <a:rPr lang="en-IN" sz="3200" dirty="0"/>
              <a:t>Components which </a:t>
            </a:r>
            <a:r>
              <a:rPr lang="en-IN" sz="3200" b="1" dirty="0"/>
              <a:t>does not require electricity to control the flow of current </a:t>
            </a:r>
            <a:r>
              <a:rPr lang="en-IN" sz="3200" dirty="0"/>
              <a:t>are called passive devices. </a:t>
            </a:r>
          </a:p>
          <a:p>
            <a:r>
              <a:rPr lang="en-IN" sz="3200" b="1" dirty="0" err="1"/>
              <a:t>Eg</a:t>
            </a:r>
            <a:r>
              <a:rPr lang="en-IN" sz="3200" b="1" dirty="0"/>
              <a:t>: </a:t>
            </a:r>
            <a:r>
              <a:rPr lang="en-IN" sz="3200" dirty="0"/>
              <a:t>Resistors, capacitors, inductors, transformers, etc..</a:t>
            </a:r>
          </a:p>
          <a:p>
            <a:pPr marL="0" indent="0">
              <a:buNone/>
            </a:pPr>
            <a:endParaRPr lang="en-IN" sz="1800" b="1" dirty="0"/>
          </a:p>
        </p:txBody>
      </p:sp>
      <p:pic>
        <p:nvPicPr>
          <p:cNvPr id="3074" name="Picture 2" descr="Deepak Enterprise 100k ohm 1/4w 5% carbon film resistor - Set of 100 :  Amazon.in: Electronics">
            <a:extLst>
              <a:ext uri="{FF2B5EF4-FFF2-40B4-BE49-F238E27FC236}">
                <a16:creationId xmlns:a16="http://schemas.microsoft.com/office/drawing/2014/main" id="{D4892341-94C3-41C9-88F7-AA88C87F61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20" r="17712" b="3"/>
          <a:stretch/>
        </p:blipFill>
        <p:spPr bwMode="auto">
          <a:xfrm>
            <a:off x="5811783" y="2067902"/>
            <a:ext cx="2395870" cy="3866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ntroduction to Inductors - What is Inductor, Basics, Types and Working of  Inductors">
            <a:extLst>
              <a:ext uri="{FF2B5EF4-FFF2-40B4-BE49-F238E27FC236}">
                <a16:creationId xmlns:a16="http://schemas.microsoft.com/office/drawing/2014/main" id="{A2A4E555-F6F7-42E6-A209-DEF6C51CE6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0" r="2" b="31222"/>
          <a:stretch/>
        </p:blipFill>
        <p:spPr bwMode="auto">
          <a:xfrm>
            <a:off x="8424362" y="1668975"/>
            <a:ext cx="3720651" cy="222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4B9219E-F14D-40A2-80F3-AA5C4C6CC73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5410" r="-6" b="-6"/>
          <a:stretch/>
        </p:blipFill>
        <p:spPr>
          <a:xfrm>
            <a:off x="7526292" y="4309467"/>
            <a:ext cx="1249403" cy="1476987"/>
          </a:xfrm>
          <a:prstGeom prst="rect">
            <a:avLst/>
          </a:prstGeom>
        </p:spPr>
      </p:pic>
      <p:pic>
        <p:nvPicPr>
          <p:cNvPr id="3078" name="Picture 6" descr="PoiLee 30Pcs 1N5408 Rectifier Diode 3A 1000V DO-27 Axial 5408 IN5408 3 Amp  1000 Volt Electronic Silicon Diodes: Amazon.com: Industrial &amp; Scientific">
            <a:extLst>
              <a:ext uri="{FF2B5EF4-FFF2-40B4-BE49-F238E27FC236}">
                <a16:creationId xmlns:a16="http://schemas.microsoft.com/office/drawing/2014/main" id="{91202303-C7E6-46DF-AC0D-D3BB05EBDB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67" b="17631"/>
          <a:stretch/>
        </p:blipFill>
        <p:spPr bwMode="auto">
          <a:xfrm>
            <a:off x="8941518" y="4309989"/>
            <a:ext cx="2299716" cy="1476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86185" y="6459785"/>
            <a:ext cx="4822804" cy="365125"/>
          </a:xfrm>
        </p:spPr>
        <p:txBody>
          <a:bodyPr>
            <a:normAutofit lnSpcReduction="10000"/>
          </a:bodyPr>
          <a:lstStyle/>
          <a:p>
            <a:pPr>
              <a:spcAft>
                <a:spcPts val="600"/>
              </a:spcAft>
            </a:pPr>
            <a:r>
              <a:rPr lang="en-US"/>
              <a:t>Electrical and Electronic Principles – Lecture 4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</p:spPr>
        <p:txBody>
          <a:bodyPr>
            <a:normAutofit lnSpcReduction="10000"/>
          </a:bodyPr>
          <a:lstStyle/>
          <a:p>
            <a:pPr>
              <a:spcAft>
                <a:spcPts val="600"/>
              </a:spcAft>
            </a:pPr>
            <a:fld id="{A465DFF1-0632-DC41-8079-D9882AFED7B7}" type="slidenum">
              <a:rPr lang="en-US" smtClean="0"/>
              <a:pPr>
                <a:spcAft>
                  <a:spcPts val="600"/>
                </a:spcAft>
              </a:pPr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228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9282" y="99049"/>
            <a:ext cx="8213762" cy="791022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Differentiate Active and Passive devices</a:t>
            </a:r>
          </a:p>
        </p:txBody>
      </p:sp>
      <p:pic>
        <p:nvPicPr>
          <p:cNvPr id="7" name="Picture 6" descr="Chart, funnel chart&#10;&#10;Description automatically generated">
            <a:extLst>
              <a:ext uri="{FF2B5EF4-FFF2-40B4-BE49-F238E27FC236}">
                <a16:creationId xmlns:a16="http://schemas.microsoft.com/office/drawing/2014/main" id="{414098C1-6573-4723-AC3D-F66400291D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33" b="-2"/>
          <a:stretch/>
        </p:blipFill>
        <p:spPr>
          <a:xfrm>
            <a:off x="409340" y="1288752"/>
            <a:ext cx="7283101" cy="4679177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86185" y="6459785"/>
            <a:ext cx="4822804" cy="365125"/>
          </a:xfr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defTabSz="914400">
              <a:spcAft>
                <a:spcPts val="600"/>
              </a:spcAft>
            </a:pPr>
            <a:r>
              <a:rPr lang="en-US" kern="1200" cap="all" baseline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Electrical and Electronic Principles – Lecture 4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defTabSz="914400">
              <a:spcAft>
                <a:spcPts val="600"/>
              </a:spcAft>
            </a:pPr>
            <a:fld id="{A465DFF1-0632-DC41-8079-D9882AFED7B7}" type="slidenum">
              <a:rPr lang="en-US" smtClean="0"/>
              <a:pPr defTabSz="914400">
                <a:spcAft>
                  <a:spcPts val="600"/>
                </a:spcAft>
              </a:pPr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940811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6B332A4-D438-4773-A77F-5ED49A448D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3768" y="0"/>
            <a:ext cx="8284464" cy="6858000"/>
          </a:xfrm>
          <a:custGeom>
            <a:avLst/>
            <a:gdLst>
              <a:gd name="connsiteX0" fmla="*/ 1818109 w 8284464"/>
              <a:gd name="connsiteY0" fmla="*/ 0 h 6858000"/>
              <a:gd name="connsiteX1" fmla="*/ 6466355 w 8284464"/>
              <a:gd name="connsiteY1" fmla="*/ 0 h 6858000"/>
              <a:gd name="connsiteX2" fmla="*/ 6620596 w 8284464"/>
              <a:gd name="connsiteY2" fmla="*/ 109683 h 6858000"/>
              <a:gd name="connsiteX3" fmla="*/ 8284464 w 8284464"/>
              <a:gd name="connsiteY3" fmla="*/ 3429000 h 6858000"/>
              <a:gd name="connsiteX4" fmla="*/ 6620596 w 8284464"/>
              <a:gd name="connsiteY4" fmla="*/ 6748318 h 6858000"/>
              <a:gd name="connsiteX5" fmla="*/ 6466355 w 8284464"/>
              <a:gd name="connsiteY5" fmla="*/ 6858000 h 6858000"/>
              <a:gd name="connsiteX6" fmla="*/ 1818109 w 8284464"/>
              <a:gd name="connsiteY6" fmla="*/ 6858000 h 6858000"/>
              <a:gd name="connsiteX7" fmla="*/ 1663869 w 8284464"/>
              <a:gd name="connsiteY7" fmla="*/ 6748318 h 6858000"/>
              <a:gd name="connsiteX8" fmla="*/ 0 w 8284464"/>
              <a:gd name="connsiteY8" fmla="*/ 3429000 h 6858000"/>
              <a:gd name="connsiteX9" fmla="*/ 1663869 w 8284464"/>
              <a:gd name="connsiteY9" fmla="*/ 1096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84464" h="6858000">
                <a:moveTo>
                  <a:pt x="1818109" y="0"/>
                </a:moveTo>
                <a:lnTo>
                  <a:pt x="6466355" y="0"/>
                </a:lnTo>
                <a:lnTo>
                  <a:pt x="6620596" y="109683"/>
                </a:lnTo>
                <a:cubicBezTo>
                  <a:pt x="7630666" y="865069"/>
                  <a:pt x="8284464" y="2070683"/>
                  <a:pt x="8284464" y="3429000"/>
                </a:cubicBezTo>
                <a:cubicBezTo>
                  <a:pt x="8284464" y="4787317"/>
                  <a:pt x="7630666" y="5992931"/>
                  <a:pt x="6620596" y="6748318"/>
                </a:cubicBezTo>
                <a:lnTo>
                  <a:pt x="6466355" y="6858000"/>
                </a:lnTo>
                <a:lnTo>
                  <a:pt x="1818109" y="6858000"/>
                </a:lnTo>
                <a:lnTo>
                  <a:pt x="1663869" y="6748318"/>
                </a:lnTo>
                <a:cubicBezTo>
                  <a:pt x="653798" y="5992931"/>
                  <a:pt x="0" y="4787317"/>
                  <a:pt x="0" y="3429000"/>
                </a:cubicBezTo>
                <a:cubicBezTo>
                  <a:pt x="0" y="2070683"/>
                  <a:pt x="653798" y="865069"/>
                  <a:pt x="1663869" y="1096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F9AD32D-FF05-44F4-BD4D-9CEE89B71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8360" y="0"/>
            <a:ext cx="7955280" cy="6858000"/>
          </a:xfrm>
          <a:custGeom>
            <a:avLst/>
            <a:gdLst>
              <a:gd name="connsiteX0" fmla="*/ 1962423 w 7955280"/>
              <a:gd name="connsiteY0" fmla="*/ 0 h 6858000"/>
              <a:gd name="connsiteX1" fmla="*/ 5992858 w 7955280"/>
              <a:gd name="connsiteY1" fmla="*/ 0 h 6858000"/>
              <a:gd name="connsiteX2" fmla="*/ 6040191 w 7955280"/>
              <a:gd name="connsiteY2" fmla="*/ 27216 h 6858000"/>
              <a:gd name="connsiteX3" fmla="*/ 7955280 w 7955280"/>
              <a:gd name="connsiteY3" fmla="*/ 3429000 h 6858000"/>
              <a:gd name="connsiteX4" fmla="*/ 6040191 w 7955280"/>
              <a:gd name="connsiteY4" fmla="*/ 6830784 h 6858000"/>
              <a:gd name="connsiteX5" fmla="*/ 5992858 w 7955280"/>
              <a:gd name="connsiteY5" fmla="*/ 6858000 h 6858000"/>
              <a:gd name="connsiteX6" fmla="*/ 1962423 w 7955280"/>
              <a:gd name="connsiteY6" fmla="*/ 6858000 h 6858000"/>
              <a:gd name="connsiteX7" fmla="*/ 1915089 w 7955280"/>
              <a:gd name="connsiteY7" fmla="*/ 6830784 h 6858000"/>
              <a:gd name="connsiteX8" fmla="*/ 0 w 7955280"/>
              <a:gd name="connsiteY8" fmla="*/ 3429000 h 6858000"/>
              <a:gd name="connsiteX9" fmla="*/ 1915089 w 7955280"/>
              <a:gd name="connsiteY9" fmla="*/ 272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55280" h="6858000">
                <a:moveTo>
                  <a:pt x="1962423" y="0"/>
                </a:moveTo>
                <a:lnTo>
                  <a:pt x="5992858" y="0"/>
                </a:lnTo>
                <a:lnTo>
                  <a:pt x="6040191" y="27216"/>
                </a:lnTo>
                <a:cubicBezTo>
                  <a:pt x="7188332" y="724844"/>
                  <a:pt x="7955280" y="1987357"/>
                  <a:pt x="7955280" y="3429000"/>
                </a:cubicBezTo>
                <a:cubicBezTo>
                  <a:pt x="7955280" y="4870644"/>
                  <a:pt x="7188332" y="6133157"/>
                  <a:pt x="6040191" y="6830784"/>
                </a:cubicBezTo>
                <a:lnTo>
                  <a:pt x="5992858" y="6858000"/>
                </a:lnTo>
                <a:lnTo>
                  <a:pt x="1962423" y="6858000"/>
                </a:lnTo>
                <a:lnTo>
                  <a:pt x="1915089" y="6830784"/>
                </a:lnTo>
                <a:cubicBezTo>
                  <a:pt x="766948" y="6133157"/>
                  <a:pt x="0" y="4870644"/>
                  <a:pt x="0" y="3429000"/>
                </a:cubicBezTo>
                <a:cubicBezTo>
                  <a:pt x="0" y="1987357"/>
                  <a:pt x="766948" y="724844"/>
                  <a:pt x="1915089" y="2721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43DB1F-90B0-42CC-ABF2-3259D70B3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5631" y="1441938"/>
            <a:ext cx="7080738" cy="39741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5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Thank You</a:t>
            </a:r>
            <a:br>
              <a:rPr lang="en-US" sz="54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br>
              <a:rPr lang="en-US" sz="54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br>
              <a:rPr lang="en-US" sz="54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endParaRPr lang="en-US" sz="54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151967-A607-1C5C-E865-FAA75F0DC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892062" y="6199632"/>
            <a:ext cx="440787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457200">
              <a:spcAft>
                <a:spcPts val="600"/>
              </a:spcAft>
            </a:pPr>
            <a:r>
              <a:rPr lang="en-US" sz="1100" kern="1200">
                <a:solidFill>
                  <a:schemeClr val="bg1">
                    <a:alpha val="80000"/>
                  </a:schemeClr>
                </a:solidFill>
                <a:latin typeface="+mn-lt"/>
                <a:ea typeface="+mn-ea"/>
                <a:cs typeface="+mn-cs"/>
              </a:rPr>
              <a:t>Electrical and Electronic Principles – Lecture 4</a:t>
            </a:r>
            <a:endParaRPr lang="en-US" sz="1100" kern="1200" dirty="0">
              <a:solidFill>
                <a:schemeClr val="bg1">
                  <a:alpha val="80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2C3C7A6-E982-4ABF-9D9D-B78A86B2D4DF}"/>
              </a:ext>
            </a:extLst>
          </p:cNvPr>
          <p:cNvSpPr txBox="1">
            <a:spLocks/>
          </p:cNvSpPr>
          <p:nvPr/>
        </p:nvSpPr>
        <p:spPr>
          <a:xfrm>
            <a:off x="4089118" y="251169"/>
            <a:ext cx="4803709" cy="72008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9F19F10-3701-F54D-6D52-66C3EE8AD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AC82685A-BD3A-4230-8D85-804689F67293}" type="slidenum">
              <a:rPr lang="en-GB" smtClean="0"/>
              <a:pPr>
                <a:spcAft>
                  <a:spcPts val="600"/>
                </a:spcAft>
              </a:pPr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7828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7D09DC4-48CE-45C2-9393-0A8E48C8FD95}">
  <ds:schemaRefs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elements/1.1/"/>
    <ds:schemaRef ds:uri="303dbf9b-b85b-46a0-94f1-894078c07ecd"/>
    <ds:schemaRef ds:uri="http://schemas.openxmlformats.org/package/2006/metadata/core-properties"/>
    <ds:schemaRef ds:uri="211f9404-bca0-4bcf-9c1d-965ccb6f8d2d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9A90DE1-5030-4590-8AE5-55F67A0F02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947</Words>
  <Application>Microsoft Office PowerPoint</Application>
  <PresentationFormat>Widescreen</PresentationFormat>
  <Paragraphs>223</Paragraphs>
  <Slides>35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35</vt:i4>
      </vt:variant>
    </vt:vector>
  </HeadingPairs>
  <TitlesOfParts>
    <vt:vector size="44" baseType="lpstr">
      <vt:lpstr>Arial</vt:lpstr>
      <vt:lpstr>Arial</vt:lpstr>
      <vt:lpstr>Calibri</vt:lpstr>
      <vt:lpstr>Calibri Light</vt:lpstr>
      <vt:lpstr>Cambria Math</vt:lpstr>
      <vt:lpstr>Mistral</vt:lpstr>
      <vt:lpstr>UWTSD 200_Title Page</vt:lpstr>
      <vt:lpstr>UWTSD 200_Title Page 2</vt:lpstr>
      <vt:lpstr>UWTSD 200_Text 4</vt:lpstr>
      <vt:lpstr>PowerPoint Presentation</vt:lpstr>
      <vt:lpstr>Content</vt:lpstr>
      <vt:lpstr>Learning Outcome</vt:lpstr>
      <vt:lpstr>What is a circuit diagram?</vt:lpstr>
      <vt:lpstr>Types of circuit diagram</vt:lpstr>
      <vt:lpstr>Steps to design a circuit diagram</vt:lpstr>
      <vt:lpstr>Connecting a Battery to lamp</vt:lpstr>
      <vt:lpstr>Connecting a Battery to a lamp</vt:lpstr>
      <vt:lpstr>Connecting a battery to a lamp through a switch</vt:lpstr>
      <vt:lpstr>Uses of Electrical circuit</vt:lpstr>
      <vt:lpstr>What is a Circuit element?</vt:lpstr>
      <vt:lpstr>Where do you design circuits?</vt:lpstr>
      <vt:lpstr>Where do you design circuits?</vt:lpstr>
      <vt:lpstr>Symbols</vt:lpstr>
      <vt:lpstr>Symbols</vt:lpstr>
      <vt:lpstr>Symbols</vt:lpstr>
      <vt:lpstr>Symbols</vt:lpstr>
      <vt:lpstr>Symbols</vt:lpstr>
      <vt:lpstr>Symbols</vt:lpstr>
      <vt:lpstr>Symbols</vt:lpstr>
      <vt:lpstr>Symbols</vt:lpstr>
      <vt:lpstr>Symbols</vt:lpstr>
      <vt:lpstr>Symbols</vt:lpstr>
      <vt:lpstr>Symbols</vt:lpstr>
      <vt:lpstr>Symbols</vt:lpstr>
      <vt:lpstr>Symbols</vt:lpstr>
      <vt:lpstr>Symbols</vt:lpstr>
      <vt:lpstr>Symbols</vt:lpstr>
      <vt:lpstr>Circuits</vt:lpstr>
      <vt:lpstr>Circuits</vt:lpstr>
      <vt:lpstr>Circuits</vt:lpstr>
      <vt:lpstr>Active devices</vt:lpstr>
      <vt:lpstr>Passive devices</vt:lpstr>
      <vt:lpstr>Differentiate Active and Passive devices</vt:lpstr>
      <vt:lpstr>Thank You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Stalin Jacob Wilson Packia Dhas</cp:lastModifiedBy>
  <cp:revision>127</cp:revision>
  <dcterms:created xsi:type="dcterms:W3CDTF">2021-03-09T15:35:42Z</dcterms:created>
  <dcterms:modified xsi:type="dcterms:W3CDTF">2026-02-09T16:29:15Z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