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4"/>
  </p:sldMasterIdLst>
  <p:sldIdLst>
    <p:sldId id="256" r:id="rId5"/>
    <p:sldId id="278" r:id="rId6"/>
    <p:sldId id="259" r:id="rId7"/>
    <p:sldId id="305" r:id="rId8"/>
    <p:sldId id="257" r:id="rId9"/>
    <p:sldId id="265" r:id="rId10"/>
    <p:sldId id="268" r:id="rId11"/>
    <p:sldId id="267" r:id="rId12"/>
    <p:sldId id="266" r:id="rId13"/>
    <p:sldId id="263" r:id="rId14"/>
    <p:sldId id="270" r:id="rId15"/>
    <p:sldId id="269" r:id="rId16"/>
    <p:sldId id="258" r:id="rId17"/>
    <p:sldId id="303" r:id="rId18"/>
    <p:sldId id="283" r:id="rId19"/>
    <p:sldId id="284" r:id="rId20"/>
    <p:sldId id="260" r:id="rId21"/>
    <p:sldId id="277" r:id="rId22"/>
    <p:sldId id="261" r:id="rId23"/>
    <p:sldId id="271" r:id="rId24"/>
    <p:sldId id="264" r:id="rId25"/>
    <p:sldId id="281" r:id="rId26"/>
    <p:sldId id="282" r:id="rId27"/>
    <p:sldId id="279" r:id="rId28"/>
    <p:sldId id="280" r:id="rId29"/>
    <p:sldId id="272" r:id="rId30"/>
    <p:sldId id="273" r:id="rId31"/>
    <p:sldId id="275" r:id="rId32"/>
    <p:sldId id="276" r:id="rId33"/>
    <p:sldId id="304" r:id="rId34"/>
    <p:sldId id="285" r:id="rId35"/>
    <p:sldId id="286" r:id="rId36"/>
    <p:sldId id="287" r:id="rId37"/>
    <p:sldId id="302" r:id="rId38"/>
    <p:sldId id="288" r:id="rId39"/>
    <p:sldId id="289" r:id="rId40"/>
    <p:sldId id="290" r:id="rId41"/>
    <p:sldId id="291" r:id="rId42"/>
    <p:sldId id="293" r:id="rId43"/>
    <p:sldId id="294" r:id="rId44"/>
    <p:sldId id="295" r:id="rId45"/>
    <p:sldId id="296" r:id="rId46"/>
    <p:sldId id="297" r:id="rId47"/>
    <p:sldId id="298" r:id="rId48"/>
    <p:sldId id="299" r:id="rId4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AEE79D-0E1F-5FDB-BCE2-4E0F0011F133}" v="106" dt="2026-01-28T20:39:20.356"/>
    <p1510:client id="{17986CA7-22B9-0632-43BB-EF2D46F320B2}" v="1560" dt="2026-01-28T01:22:37.041"/>
    <p1510:client id="{38C79836-754A-DCEC-4CB5-64CCB373E0BD}" v="154" dt="2026-01-28T11:59:02.420"/>
    <p1510:client id="{3D060D84-20DC-B2EE-0ADF-ED2B499218B8}" v="678" dt="2026-01-26T21:40:31.991"/>
    <p1510:client id="{7561BCE1-BAD2-B900-941E-C2501173DEA3}" v="2" dt="2026-01-27T00:51:46.632"/>
    <p1510:client id="{C2410370-B5B7-05C5-C99F-E10C5617E177}" v="608" dt="2026-01-28T11:09:28.162"/>
    <p1510:client id="{CAB0E4A9-F6C9-108F-1EB2-B92C2A56F98D}" v="971" dt="2026-01-27T00:29:27.484"/>
    <p1510:client id="{D8008D6F-E2FB-2A05-7582-88243D174B9B}" v="241" dt="2026-01-28T02:03:43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43" autoAdjust="0"/>
    <p:restoredTop sz="94660"/>
  </p:normalViewPr>
  <p:slideViewPr>
    <p:cSldViewPr snapToGrid="0">
      <p:cViewPr varScale="1">
        <p:scale>
          <a:sx n="82" d="100"/>
          <a:sy n="82" d="100"/>
        </p:scale>
        <p:origin x="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02A78-7DBE-4E93-890F-9E5F45EC4D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1D0E47-E6BA-4CC2-B3EC-9F7C1EF4460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4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Gweithio gyda'r partner.</a:t>
          </a:r>
          <a:endParaRPr lang="en-US" sz="24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267F037E-4763-47BB-96EC-BC23515A07B5}" type="parTrans" cxnId="{27BB7195-B4EE-43D2-913F-252BB2150793}">
      <dgm:prSet/>
      <dgm:spPr/>
      <dgm:t>
        <a:bodyPr/>
        <a:lstStyle/>
        <a:p>
          <a:endParaRPr lang="en-US"/>
        </a:p>
      </dgm:t>
    </dgm:pt>
    <dgm:pt modelId="{F4998695-4743-4BF2-B97D-98F759753B67}" type="sibTrans" cxnId="{27BB7195-B4EE-43D2-913F-252BB2150793}">
      <dgm:prSet/>
      <dgm:spPr/>
      <dgm:t>
        <a:bodyPr/>
        <a:lstStyle/>
        <a:p>
          <a:endParaRPr lang="en-US"/>
        </a:p>
      </dgm:t>
    </dgm:pt>
    <dgm:pt modelId="{E1A783DF-D8CD-4ADC-9E9A-C2E7C6ECC96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4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llun yn ofalus. Rydw i'n mynd i ddarllen y frawddeg.</a:t>
          </a:r>
          <a:endParaRPr lang="en-US" sz="24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43B7CE6B-756D-4A22-AD20-41982B49EF23}" type="parTrans" cxnId="{CDE76173-ADFF-47C1-A059-301472733D01}">
      <dgm:prSet/>
      <dgm:spPr/>
      <dgm:t>
        <a:bodyPr/>
        <a:lstStyle/>
        <a:p>
          <a:endParaRPr lang="en-US"/>
        </a:p>
      </dgm:t>
    </dgm:pt>
    <dgm:pt modelId="{B07B2A47-02A1-404A-B497-60A4436AA82D}" type="sibTrans" cxnId="{CDE76173-ADFF-47C1-A059-301472733D01}">
      <dgm:prSet/>
      <dgm:spPr/>
      <dgm:t>
        <a:bodyPr/>
        <a:lstStyle/>
        <a:p>
          <a:endParaRPr lang="en-US"/>
        </a:p>
      </dgm:t>
    </dgm:pt>
    <dgm:pt modelId="{52EC21C7-199B-4A8E-926E-FA4EFD7EDAB4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4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dewis y garden gyda gair teimladau neu ysgriffenwch y gair ar y bwrdd bach gwyn. </a:t>
          </a:r>
          <a:endParaRPr lang="en-US" sz="24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1932B17E-BE06-403F-84DF-DE3F8CC6014A}" type="parTrans" cxnId="{E79CB5F5-0835-45F1-8385-DB61C51ADF3B}">
      <dgm:prSet/>
      <dgm:spPr/>
      <dgm:t>
        <a:bodyPr/>
        <a:lstStyle/>
        <a:p>
          <a:endParaRPr lang="en-US"/>
        </a:p>
      </dgm:t>
    </dgm:pt>
    <dgm:pt modelId="{466BCDC9-8037-4379-9680-9BEF9B856E48}" type="sibTrans" cxnId="{E79CB5F5-0835-45F1-8385-DB61C51ADF3B}">
      <dgm:prSet/>
      <dgm:spPr/>
      <dgm:t>
        <a:bodyPr/>
        <a:lstStyle/>
        <a:p>
          <a:endParaRPr lang="en-US"/>
        </a:p>
      </dgm:t>
    </dgm:pt>
    <dgm:pt modelId="{BD802863-32CA-4BB5-AF79-CDB90E331D9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4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Darllenwch eich brawddeg gyda'ch partner.</a:t>
          </a:r>
          <a:endParaRPr lang="en-US" sz="24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10BEC9AD-0EBE-446C-92D0-6FE12057AB37}" type="parTrans" cxnId="{8FDBB4E3-B122-42C7-8CE0-802991E7F624}">
      <dgm:prSet/>
      <dgm:spPr/>
      <dgm:t>
        <a:bodyPr/>
        <a:lstStyle/>
        <a:p>
          <a:endParaRPr lang="en-US"/>
        </a:p>
      </dgm:t>
    </dgm:pt>
    <dgm:pt modelId="{C4DD6FA9-4E34-458E-A220-55F90EA68331}" type="sibTrans" cxnId="{8FDBB4E3-B122-42C7-8CE0-802991E7F624}">
      <dgm:prSet/>
      <dgm:spPr/>
      <dgm:t>
        <a:bodyPr/>
        <a:lstStyle/>
        <a:p>
          <a:endParaRPr lang="en-US"/>
        </a:p>
      </dgm:t>
    </dgm:pt>
    <dgm:pt modelId="{77D090F0-F61F-43F7-8C34-CCFBE27F502C}" type="pres">
      <dgm:prSet presAssocID="{EE902A78-7DBE-4E93-890F-9E5F45EC4D33}" presName="linear" presStyleCnt="0">
        <dgm:presLayoutVars>
          <dgm:animLvl val="lvl"/>
          <dgm:resizeHandles val="exact"/>
        </dgm:presLayoutVars>
      </dgm:prSet>
      <dgm:spPr/>
    </dgm:pt>
    <dgm:pt modelId="{D77190AD-53DD-4120-8E15-073D14DA4562}" type="pres">
      <dgm:prSet presAssocID="{851D0E47-E6BA-4CC2-B3EC-9F7C1EF446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96EF01-8A0B-4A9E-B012-9013B24CA6B8}" type="pres">
      <dgm:prSet presAssocID="{F4998695-4743-4BF2-B97D-98F759753B67}" presName="spacer" presStyleCnt="0"/>
      <dgm:spPr/>
    </dgm:pt>
    <dgm:pt modelId="{FE74ABE5-F7F2-4BD4-8858-EFCAD7B91272}" type="pres">
      <dgm:prSet presAssocID="{E1A783DF-D8CD-4ADC-9E9A-C2E7C6ECC9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2FB0EE-53A9-430D-8789-90E0FAEE9ABC}" type="pres">
      <dgm:prSet presAssocID="{B07B2A47-02A1-404A-B497-60A4436AA82D}" presName="spacer" presStyleCnt="0"/>
      <dgm:spPr/>
    </dgm:pt>
    <dgm:pt modelId="{A3A85EF5-5A6D-4C39-9464-96A5EAD89CA9}" type="pres">
      <dgm:prSet presAssocID="{52EC21C7-199B-4A8E-926E-FA4EFD7EDA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49210B7-BAB1-4633-9F12-C5B9FA33C26E}" type="pres">
      <dgm:prSet presAssocID="{466BCDC9-8037-4379-9680-9BEF9B856E48}" presName="spacer" presStyleCnt="0"/>
      <dgm:spPr/>
    </dgm:pt>
    <dgm:pt modelId="{8CD32014-15B7-4ACE-90E3-612EA63CAFE7}" type="pres">
      <dgm:prSet presAssocID="{BD802863-32CA-4BB5-AF79-CDB90E331D9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45AF5F-A0AD-4B72-8E0B-D79A45A0763E}" type="presOf" srcId="{52EC21C7-199B-4A8E-926E-FA4EFD7EDAB4}" destId="{A3A85EF5-5A6D-4C39-9464-96A5EAD89CA9}" srcOrd="0" destOrd="0" presId="urn:microsoft.com/office/officeart/2005/8/layout/vList2"/>
    <dgm:cxn modelId="{191BE762-92C2-426D-A2FA-1B375E928EAC}" type="presOf" srcId="{BD802863-32CA-4BB5-AF79-CDB90E331D98}" destId="{8CD32014-15B7-4ACE-90E3-612EA63CAFE7}" srcOrd="0" destOrd="0" presId="urn:microsoft.com/office/officeart/2005/8/layout/vList2"/>
    <dgm:cxn modelId="{DE3B2A48-99AB-44BF-A4BB-8F5B5A67C649}" type="presOf" srcId="{EE902A78-7DBE-4E93-890F-9E5F45EC4D33}" destId="{77D090F0-F61F-43F7-8C34-CCFBE27F502C}" srcOrd="0" destOrd="0" presId="urn:microsoft.com/office/officeart/2005/8/layout/vList2"/>
    <dgm:cxn modelId="{CDE76173-ADFF-47C1-A059-301472733D01}" srcId="{EE902A78-7DBE-4E93-890F-9E5F45EC4D33}" destId="{E1A783DF-D8CD-4ADC-9E9A-C2E7C6ECC96F}" srcOrd="1" destOrd="0" parTransId="{43B7CE6B-756D-4A22-AD20-41982B49EF23}" sibTransId="{B07B2A47-02A1-404A-B497-60A4436AA82D}"/>
    <dgm:cxn modelId="{A6B85991-B411-4755-BA0B-10342C85A77C}" type="presOf" srcId="{851D0E47-E6BA-4CC2-B3EC-9F7C1EF44600}" destId="{D77190AD-53DD-4120-8E15-073D14DA4562}" srcOrd="0" destOrd="0" presId="urn:microsoft.com/office/officeart/2005/8/layout/vList2"/>
    <dgm:cxn modelId="{27BB7195-B4EE-43D2-913F-252BB2150793}" srcId="{EE902A78-7DBE-4E93-890F-9E5F45EC4D33}" destId="{851D0E47-E6BA-4CC2-B3EC-9F7C1EF44600}" srcOrd="0" destOrd="0" parTransId="{267F037E-4763-47BB-96EC-BC23515A07B5}" sibTransId="{F4998695-4743-4BF2-B97D-98F759753B67}"/>
    <dgm:cxn modelId="{C8F6E496-C746-4888-9FF8-558FAE7C3EA4}" type="presOf" srcId="{E1A783DF-D8CD-4ADC-9E9A-C2E7C6ECC96F}" destId="{FE74ABE5-F7F2-4BD4-8858-EFCAD7B91272}" srcOrd="0" destOrd="0" presId="urn:microsoft.com/office/officeart/2005/8/layout/vList2"/>
    <dgm:cxn modelId="{8FDBB4E3-B122-42C7-8CE0-802991E7F624}" srcId="{EE902A78-7DBE-4E93-890F-9E5F45EC4D33}" destId="{BD802863-32CA-4BB5-AF79-CDB90E331D98}" srcOrd="3" destOrd="0" parTransId="{10BEC9AD-0EBE-446C-92D0-6FE12057AB37}" sibTransId="{C4DD6FA9-4E34-458E-A220-55F90EA68331}"/>
    <dgm:cxn modelId="{E79CB5F5-0835-45F1-8385-DB61C51ADF3B}" srcId="{EE902A78-7DBE-4E93-890F-9E5F45EC4D33}" destId="{52EC21C7-199B-4A8E-926E-FA4EFD7EDAB4}" srcOrd="2" destOrd="0" parTransId="{1932B17E-BE06-403F-84DF-DE3F8CC6014A}" sibTransId="{466BCDC9-8037-4379-9680-9BEF9B856E48}"/>
    <dgm:cxn modelId="{9CF7195E-3434-49E7-9D35-5D96C6B2DF99}" type="presParOf" srcId="{77D090F0-F61F-43F7-8C34-CCFBE27F502C}" destId="{D77190AD-53DD-4120-8E15-073D14DA4562}" srcOrd="0" destOrd="0" presId="urn:microsoft.com/office/officeart/2005/8/layout/vList2"/>
    <dgm:cxn modelId="{C6C9BAA2-4980-47A6-90D9-B5B99A2E4BB5}" type="presParOf" srcId="{77D090F0-F61F-43F7-8C34-CCFBE27F502C}" destId="{2396EF01-8A0B-4A9E-B012-9013B24CA6B8}" srcOrd="1" destOrd="0" presId="urn:microsoft.com/office/officeart/2005/8/layout/vList2"/>
    <dgm:cxn modelId="{09FC3E77-EAA2-4F88-89F4-D0659BADCB73}" type="presParOf" srcId="{77D090F0-F61F-43F7-8C34-CCFBE27F502C}" destId="{FE74ABE5-F7F2-4BD4-8858-EFCAD7B91272}" srcOrd="2" destOrd="0" presId="urn:microsoft.com/office/officeart/2005/8/layout/vList2"/>
    <dgm:cxn modelId="{06630098-1421-4261-8DC4-E170F62532B3}" type="presParOf" srcId="{77D090F0-F61F-43F7-8C34-CCFBE27F502C}" destId="{512FB0EE-53A9-430D-8789-90E0FAEE9ABC}" srcOrd="3" destOrd="0" presId="urn:microsoft.com/office/officeart/2005/8/layout/vList2"/>
    <dgm:cxn modelId="{1087FDB3-7FF5-4C27-BF1B-37587B7FC7F3}" type="presParOf" srcId="{77D090F0-F61F-43F7-8C34-CCFBE27F502C}" destId="{A3A85EF5-5A6D-4C39-9464-96A5EAD89CA9}" srcOrd="4" destOrd="0" presId="urn:microsoft.com/office/officeart/2005/8/layout/vList2"/>
    <dgm:cxn modelId="{8430FA6A-AF4D-46C4-B911-E85F21BC2B62}" type="presParOf" srcId="{77D090F0-F61F-43F7-8C34-CCFBE27F502C}" destId="{249210B7-BAB1-4633-9F12-C5B9FA33C26E}" srcOrd="5" destOrd="0" presId="urn:microsoft.com/office/officeart/2005/8/layout/vList2"/>
    <dgm:cxn modelId="{07B8E8E6-59DB-4617-B044-83EC98500F43}" type="presParOf" srcId="{77D090F0-F61F-43F7-8C34-CCFBE27F502C}" destId="{8CD32014-15B7-4ACE-90E3-612EA63CAFE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902A78-7DBE-4E93-890F-9E5F45EC4D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1D0E47-E6BA-4CC2-B3EC-9F7C1EF4460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Gweithio gyda'ch partner.</a:t>
          </a:r>
          <a:endParaRPr lang="en-US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267F037E-4763-47BB-96EC-BC23515A07B5}" type="parTrans" cxnId="{27BB7195-B4EE-43D2-913F-252BB2150793}">
      <dgm:prSet/>
      <dgm:spPr/>
      <dgm:t>
        <a:bodyPr/>
        <a:lstStyle/>
        <a:p>
          <a:endParaRPr lang="en-US"/>
        </a:p>
      </dgm:t>
    </dgm:pt>
    <dgm:pt modelId="{F4998695-4743-4BF2-B97D-98F759753B67}" type="sibTrans" cxnId="{27BB7195-B4EE-43D2-913F-252BB2150793}">
      <dgm:prSet/>
      <dgm:spPr/>
      <dgm:t>
        <a:bodyPr/>
        <a:lstStyle/>
        <a:p>
          <a:endParaRPr lang="en-US"/>
        </a:p>
      </dgm:t>
    </dgm:pt>
    <dgm:pt modelId="{E1A783DF-D8CD-4ADC-9E9A-C2E7C6ECC96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cardiau. Rydw i'n mynd i ddweud y frawddeg.</a:t>
          </a:r>
          <a:endParaRPr lang="en-US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43B7CE6B-756D-4A22-AD20-41982B49EF23}" type="parTrans" cxnId="{CDE76173-ADFF-47C1-A059-301472733D01}">
      <dgm:prSet/>
      <dgm:spPr/>
      <dgm:t>
        <a:bodyPr/>
        <a:lstStyle/>
        <a:p>
          <a:endParaRPr lang="en-US"/>
        </a:p>
      </dgm:t>
    </dgm:pt>
    <dgm:pt modelId="{B07B2A47-02A1-404A-B497-60A4436AA82D}" type="sibTrans" cxnId="{CDE76173-ADFF-47C1-A059-301472733D01}">
      <dgm:prSet/>
      <dgm:spPr/>
      <dgm:t>
        <a:bodyPr/>
        <a:lstStyle/>
        <a:p>
          <a:endParaRPr lang="en-US"/>
        </a:p>
      </dgm:t>
    </dgm:pt>
    <dgm:pt modelId="{52EC21C7-199B-4A8E-926E-FA4EFD7EDAB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adeiladu'r frawddeg yn gywir. </a:t>
          </a:r>
          <a:endParaRPr lang="en-US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1932B17E-BE06-403F-84DF-DE3F8CC6014A}" type="parTrans" cxnId="{E79CB5F5-0835-45F1-8385-DB61C51ADF3B}">
      <dgm:prSet/>
      <dgm:spPr/>
      <dgm:t>
        <a:bodyPr/>
        <a:lstStyle/>
        <a:p>
          <a:endParaRPr lang="en-US"/>
        </a:p>
      </dgm:t>
    </dgm:pt>
    <dgm:pt modelId="{466BCDC9-8037-4379-9680-9BEF9B856E48}" type="sibTrans" cxnId="{E79CB5F5-0835-45F1-8385-DB61C51ADF3B}">
      <dgm:prSet/>
      <dgm:spPr/>
      <dgm:t>
        <a:bodyPr/>
        <a:lstStyle/>
        <a:p>
          <a:endParaRPr lang="en-US"/>
        </a:p>
      </dgm:t>
    </dgm:pt>
    <dgm:pt modelId="{BD802863-32CA-4BB5-AF79-CDB90E331D9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Darllenwch eich brawddeg gyda'ch partner.</a:t>
          </a:r>
          <a:endParaRPr lang="en-US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10BEC9AD-0EBE-446C-92D0-6FE12057AB37}" type="parTrans" cxnId="{8FDBB4E3-B122-42C7-8CE0-802991E7F624}">
      <dgm:prSet/>
      <dgm:spPr/>
      <dgm:t>
        <a:bodyPr/>
        <a:lstStyle/>
        <a:p>
          <a:endParaRPr lang="en-US"/>
        </a:p>
      </dgm:t>
    </dgm:pt>
    <dgm:pt modelId="{C4DD6FA9-4E34-458E-A220-55F90EA68331}" type="sibTrans" cxnId="{8FDBB4E3-B122-42C7-8CE0-802991E7F624}">
      <dgm:prSet/>
      <dgm:spPr/>
      <dgm:t>
        <a:bodyPr/>
        <a:lstStyle/>
        <a:p>
          <a:endParaRPr lang="en-US"/>
        </a:p>
      </dgm:t>
    </dgm:pt>
    <dgm:pt modelId="{77D090F0-F61F-43F7-8C34-CCFBE27F502C}" type="pres">
      <dgm:prSet presAssocID="{EE902A78-7DBE-4E93-890F-9E5F45EC4D33}" presName="linear" presStyleCnt="0">
        <dgm:presLayoutVars>
          <dgm:animLvl val="lvl"/>
          <dgm:resizeHandles val="exact"/>
        </dgm:presLayoutVars>
      </dgm:prSet>
      <dgm:spPr/>
    </dgm:pt>
    <dgm:pt modelId="{D77190AD-53DD-4120-8E15-073D14DA4562}" type="pres">
      <dgm:prSet presAssocID="{851D0E47-E6BA-4CC2-B3EC-9F7C1EF446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96EF01-8A0B-4A9E-B012-9013B24CA6B8}" type="pres">
      <dgm:prSet presAssocID="{F4998695-4743-4BF2-B97D-98F759753B67}" presName="spacer" presStyleCnt="0"/>
      <dgm:spPr/>
    </dgm:pt>
    <dgm:pt modelId="{FE74ABE5-F7F2-4BD4-8858-EFCAD7B91272}" type="pres">
      <dgm:prSet presAssocID="{E1A783DF-D8CD-4ADC-9E9A-C2E7C6ECC9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12FB0EE-53A9-430D-8789-90E0FAEE9ABC}" type="pres">
      <dgm:prSet presAssocID="{B07B2A47-02A1-404A-B497-60A4436AA82D}" presName="spacer" presStyleCnt="0"/>
      <dgm:spPr/>
    </dgm:pt>
    <dgm:pt modelId="{A3A85EF5-5A6D-4C39-9464-96A5EAD89CA9}" type="pres">
      <dgm:prSet presAssocID="{52EC21C7-199B-4A8E-926E-FA4EFD7EDA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49210B7-BAB1-4633-9F12-C5B9FA33C26E}" type="pres">
      <dgm:prSet presAssocID="{466BCDC9-8037-4379-9680-9BEF9B856E48}" presName="spacer" presStyleCnt="0"/>
      <dgm:spPr/>
    </dgm:pt>
    <dgm:pt modelId="{8CD32014-15B7-4ACE-90E3-612EA63CAFE7}" type="pres">
      <dgm:prSet presAssocID="{BD802863-32CA-4BB5-AF79-CDB90E331D9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45AF5F-A0AD-4B72-8E0B-D79A45A0763E}" type="presOf" srcId="{52EC21C7-199B-4A8E-926E-FA4EFD7EDAB4}" destId="{A3A85EF5-5A6D-4C39-9464-96A5EAD89CA9}" srcOrd="0" destOrd="0" presId="urn:microsoft.com/office/officeart/2005/8/layout/vList2"/>
    <dgm:cxn modelId="{191BE762-92C2-426D-A2FA-1B375E928EAC}" type="presOf" srcId="{BD802863-32CA-4BB5-AF79-CDB90E331D98}" destId="{8CD32014-15B7-4ACE-90E3-612EA63CAFE7}" srcOrd="0" destOrd="0" presId="urn:microsoft.com/office/officeart/2005/8/layout/vList2"/>
    <dgm:cxn modelId="{DE3B2A48-99AB-44BF-A4BB-8F5B5A67C649}" type="presOf" srcId="{EE902A78-7DBE-4E93-890F-9E5F45EC4D33}" destId="{77D090F0-F61F-43F7-8C34-CCFBE27F502C}" srcOrd="0" destOrd="0" presId="urn:microsoft.com/office/officeart/2005/8/layout/vList2"/>
    <dgm:cxn modelId="{CDE76173-ADFF-47C1-A059-301472733D01}" srcId="{EE902A78-7DBE-4E93-890F-9E5F45EC4D33}" destId="{E1A783DF-D8CD-4ADC-9E9A-C2E7C6ECC96F}" srcOrd="1" destOrd="0" parTransId="{43B7CE6B-756D-4A22-AD20-41982B49EF23}" sibTransId="{B07B2A47-02A1-404A-B497-60A4436AA82D}"/>
    <dgm:cxn modelId="{A6B85991-B411-4755-BA0B-10342C85A77C}" type="presOf" srcId="{851D0E47-E6BA-4CC2-B3EC-9F7C1EF44600}" destId="{D77190AD-53DD-4120-8E15-073D14DA4562}" srcOrd="0" destOrd="0" presId="urn:microsoft.com/office/officeart/2005/8/layout/vList2"/>
    <dgm:cxn modelId="{27BB7195-B4EE-43D2-913F-252BB2150793}" srcId="{EE902A78-7DBE-4E93-890F-9E5F45EC4D33}" destId="{851D0E47-E6BA-4CC2-B3EC-9F7C1EF44600}" srcOrd="0" destOrd="0" parTransId="{267F037E-4763-47BB-96EC-BC23515A07B5}" sibTransId="{F4998695-4743-4BF2-B97D-98F759753B67}"/>
    <dgm:cxn modelId="{C8F6E496-C746-4888-9FF8-558FAE7C3EA4}" type="presOf" srcId="{E1A783DF-D8CD-4ADC-9E9A-C2E7C6ECC96F}" destId="{FE74ABE5-F7F2-4BD4-8858-EFCAD7B91272}" srcOrd="0" destOrd="0" presId="urn:microsoft.com/office/officeart/2005/8/layout/vList2"/>
    <dgm:cxn modelId="{8FDBB4E3-B122-42C7-8CE0-802991E7F624}" srcId="{EE902A78-7DBE-4E93-890F-9E5F45EC4D33}" destId="{BD802863-32CA-4BB5-AF79-CDB90E331D98}" srcOrd="3" destOrd="0" parTransId="{10BEC9AD-0EBE-446C-92D0-6FE12057AB37}" sibTransId="{C4DD6FA9-4E34-458E-A220-55F90EA68331}"/>
    <dgm:cxn modelId="{E79CB5F5-0835-45F1-8385-DB61C51ADF3B}" srcId="{EE902A78-7DBE-4E93-890F-9E5F45EC4D33}" destId="{52EC21C7-199B-4A8E-926E-FA4EFD7EDAB4}" srcOrd="2" destOrd="0" parTransId="{1932B17E-BE06-403F-84DF-DE3F8CC6014A}" sibTransId="{466BCDC9-8037-4379-9680-9BEF9B856E48}"/>
    <dgm:cxn modelId="{9CF7195E-3434-49E7-9D35-5D96C6B2DF99}" type="presParOf" srcId="{77D090F0-F61F-43F7-8C34-CCFBE27F502C}" destId="{D77190AD-53DD-4120-8E15-073D14DA4562}" srcOrd="0" destOrd="0" presId="urn:microsoft.com/office/officeart/2005/8/layout/vList2"/>
    <dgm:cxn modelId="{C6C9BAA2-4980-47A6-90D9-B5B99A2E4BB5}" type="presParOf" srcId="{77D090F0-F61F-43F7-8C34-CCFBE27F502C}" destId="{2396EF01-8A0B-4A9E-B012-9013B24CA6B8}" srcOrd="1" destOrd="0" presId="urn:microsoft.com/office/officeart/2005/8/layout/vList2"/>
    <dgm:cxn modelId="{09FC3E77-EAA2-4F88-89F4-D0659BADCB73}" type="presParOf" srcId="{77D090F0-F61F-43F7-8C34-CCFBE27F502C}" destId="{FE74ABE5-F7F2-4BD4-8858-EFCAD7B91272}" srcOrd="2" destOrd="0" presId="urn:microsoft.com/office/officeart/2005/8/layout/vList2"/>
    <dgm:cxn modelId="{06630098-1421-4261-8DC4-E170F62532B3}" type="presParOf" srcId="{77D090F0-F61F-43F7-8C34-CCFBE27F502C}" destId="{512FB0EE-53A9-430D-8789-90E0FAEE9ABC}" srcOrd="3" destOrd="0" presId="urn:microsoft.com/office/officeart/2005/8/layout/vList2"/>
    <dgm:cxn modelId="{1087FDB3-7FF5-4C27-BF1B-37587B7FC7F3}" type="presParOf" srcId="{77D090F0-F61F-43F7-8C34-CCFBE27F502C}" destId="{A3A85EF5-5A6D-4C39-9464-96A5EAD89CA9}" srcOrd="4" destOrd="0" presId="urn:microsoft.com/office/officeart/2005/8/layout/vList2"/>
    <dgm:cxn modelId="{8430FA6A-AF4D-46C4-B911-E85F21BC2B62}" type="presParOf" srcId="{77D090F0-F61F-43F7-8C34-CCFBE27F502C}" destId="{249210B7-BAB1-4633-9F12-C5B9FA33C26E}" srcOrd="5" destOrd="0" presId="urn:microsoft.com/office/officeart/2005/8/layout/vList2"/>
    <dgm:cxn modelId="{07B8E8E6-59DB-4617-B044-83EC98500F43}" type="presParOf" srcId="{77D090F0-F61F-43F7-8C34-CCFBE27F502C}" destId="{8CD32014-15B7-4ACE-90E3-612EA63CAFE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902A78-7DBE-4E93-890F-9E5F45EC4D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7B92D5-68A6-4B80-B549-2273C4B84F04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cardiau llun</a:t>
          </a:r>
        </a:p>
      </dgm:t>
    </dgm:pt>
    <dgm:pt modelId="{327CC900-4ED3-4A9C-9EA3-BD9AA077EF6B}" type="parTrans" cxnId="{D8CEB8B0-9C5A-4B73-A5FC-FA121792B090}">
      <dgm:prSet/>
      <dgm:spPr/>
    </dgm:pt>
    <dgm:pt modelId="{9B609FBF-E552-40B8-81F8-D9899234B7F0}" type="sibTrans" cxnId="{D8CEB8B0-9C5A-4B73-A5FC-FA121792B090}">
      <dgm:prSet/>
      <dgm:spPr/>
    </dgm:pt>
    <dgm:pt modelId="{68841E76-38D0-4602-AB96-7D4492F34711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Dewiswch y llun. </a:t>
          </a:r>
          <a:endParaRPr lang="en-GB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A7A62C5B-5030-4438-B6AD-E53922E2B2DB}" type="parTrans" cxnId="{E9875B6F-1BDE-406A-B997-E7E9DBA1610F}">
      <dgm:prSet/>
      <dgm:spPr/>
    </dgm:pt>
    <dgm:pt modelId="{F51BC991-7CFD-41C0-8CE2-76B19BFA8C8C}" type="sibTrans" cxnId="{E9875B6F-1BDE-406A-B997-E7E9DBA1610F}">
      <dgm:prSet/>
      <dgm:spPr/>
    </dgm:pt>
    <dgm:pt modelId="{20A199BA-01EF-43A3-BA41-3A9305EC022A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siarad am y llun gyda partner. </a:t>
          </a:r>
          <a:endParaRPr lang="en-GB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E9DD9729-E32F-403A-B83B-9913486C5167}" type="parTrans" cxnId="{0B406363-5777-4A8D-9329-8AF803633924}">
      <dgm:prSet/>
      <dgm:spPr/>
    </dgm:pt>
    <dgm:pt modelId="{B39AED65-2129-4F22-8C3A-4232802D931F}" type="sibTrans" cxnId="{0B406363-5777-4A8D-9329-8AF803633924}">
      <dgm:prSet/>
      <dgm:spPr/>
    </dgm:pt>
    <dgm:pt modelId="{635FB283-86BD-488E-9E42-2E57F648A93B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1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Rhaid i chi cofio'r frawddeg newydd. Edrychwch ar y  Help Llaw.</a:t>
          </a:r>
          <a:endParaRPr lang="en-GB" sz="21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BFB3CACA-CB90-4F31-B5F3-9B772D0DFDDC}" type="parTrans" cxnId="{9FEA5368-DEA7-4D0A-AA9A-060F88DD5277}">
      <dgm:prSet/>
      <dgm:spPr/>
    </dgm:pt>
    <dgm:pt modelId="{55B65179-2A0D-4122-9AC7-A02B0938B882}" type="sibTrans" cxnId="{9FEA5368-DEA7-4D0A-AA9A-060F88DD5277}">
      <dgm:prSet/>
      <dgm:spPr/>
    </dgm:pt>
    <dgm:pt modelId="{77D090F0-F61F-43F7-8C34-CCFBE27F502C}" type="pres">
      <dgm:prSet presAssocID="{EE902A78-7DBE-4E93-890F-9E5F45EC4D33}" presName="linear" presStyleCnt="0">
        <dgm:presLayoutVars>
          <dgm:animLvl val="lvl"/>
          <dgm:resizeHandles val="exact"/>
        </dgm:presLayoutVars>
      </dgm:prSet>
      <dgm:spPr/>
    </dgm:pt>
    <dgm:pt modelId="{EFA34D1D-DE20-486A-A8FB-2FB239590928}" type="pres">
      <dgm:prSet presAssocID="{D67B92D5-68A6-4B80-B549-2273C4B84F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205E8AD-E5C1-43BB-A1A2-92F18821B2D6}" type="pres">
      <dgm:prSet presAssocID="{9B609FBF-E552-40B8-81F8-D9899234B7F0}" presName="spacer" presStyleCnt="0"/>
      <dgm:spPr/>
    </dgm:pt>
    <dgm:pt modelId="{04061FF3-D0C9-491A-AA79-13B3B3005E1A}" type="pres">
      <dgm:prSet presAssocID="{68841E76-38D0-4602-AB96-7D4492F3471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26332E-861F-4AA6-AC75-9D7F1E45CED4}" type="pres">
      <dgm:prSet presAssocID="{F51BC991-7CFD-41C0-8CE2-76B19BFA8C8C}" presName="spacer" presStyleCnt="0"/>
      <dgm:spPr/>
    </dgm:pt>
    <dgm:pt modelId="{57933B9E-906E-4B9C-B88C-F191159180EC}" type="pres">
      <dgm:prSet presAssocID="{20A199BA-01EF-43A3-BA41-3A9305EC02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1EA4A7-E809-434E-BF21-E8018A26A023}" type="pres">
      <dgm:prSet presAssocID="{B39AED65-2129-4F22-8C3A-4232802D931F}" presName="spacer" presStyleCnt="0"/>
      <dgm:spPr/>
    </dgm:pt>
    <dgm:pt modelId="{528730CA-3036-4EEA-B92E-B9F23A14CC14}" type="pres">
      <dgm:prSet presAssocID="{635FB283-86BD-488E-9E42-2E57F648A93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1CC5013-CF69-4FD8-9EF7-0E117344988F}" type="presOf" srcId="{20A199BA-01EF-43A3-BA41-3A9305EC022A}" destId="{57933B9E-906E-4B9C-B88C-F191159180EC}" srcOrd="0" destOrd="0" presId="urn:microsoft.com/office/officeart/2005/8/layout/vList2"/>
    <dgm:cxn modelId="{5A6A4D36-39EB-413D-A95F-A2A1D05D7F38}" type="presOf" srcId="{635FB283-86BD-488E-9E42-2E57F648A93B}" destId="{528730CA-3036-4EEA-B92E-B9F23A14CC14}" srcOrd="0" destOrd="0" presId="urn:microsoft.com/office/officeart/2005/8/layout/vList2"/>
    <dgm:cxn modelId="{728FD460-C539-4A85-93C6-B3EC5BDB4C5E}" type="presOf" srcId="{68841E76-38D0-4602-AB96-7D4492F34711}" destId="{04061FF3-D0C9-491A-AA79-13B3B3005E1A}" srcOrd="0" destOrd="0" presId="urn:microsoft.com/office/officeart/2005/8/layout/vList2"/>
    <dgm:cxn modelId="{0B406363-5777-4A8D-9329-8AF803633924}" srcId="{EE902A78-7DBE-4E93-890F-9E5F45EC4D33}" destId="{20A199BA-01EF-43A3-BA41-3A9305EC022A}" srcOrd="2" destOrd="0" parTransId="{E9DD9729-E32F-403A-B83B-9913486C5167}" sibTransId="{B39AED65-2129-4F22-8C3A-4232802D931F}"/>
    <dgm:cxn modelId="{DE3B2A48-99AB-44BF-A4BB-8F5B5A67C649}" type="presOf" srcId="{EE902A78-7DBE-4E93-890F-9E5F45EC4D33}" destId="{77D090F0-F61F-43F7-8C34-CCFBE27F502C}" srcOrd="0" destOrd="0" presId="urn:microsoft.com/office/officeart/2005/8/layout/vList2"/>
    <dgm:cxn modelId="{9FEA5368-DEA7-4D0A-AA9A-060F88DD5277}" srcId="{EE902A78-7DBE-4E93-890F-9E5F45EC4D33}" destId="{635FB283-86BD-488E-9E42-2E57F648A93B}" srcOrd="3" destOrd="0" parTransId="{BFB3CACA-CB90-4F31-B5F3-9B772D0DFDDC}" sibTransId="{55B65179-2A0D-4122-9AC7-A02B0938B882}"/>
    <dgm:cxn modelId="{E9875B6F-1BDE-406A-B997-E7E9DBA1610F}" srcId="{EE902A78-7DBE-4E93-890F-9E5F45EC4D33}" destId="{68841E76-38D0-4602-AB96-7D4492F34711}" srcOrd="1" destOrd="0" parTransId="{A7A62C5B-5030-4438-B6AD-E53922E2B2DB}" sibTransId="{F51BC991-7CFD-41C0-8CE2-76B19BFA8C8C}"/>
    <dgm:cxn modelId="{4059D254-B5F1-4012-B9C7-F6177CFB90FC}" type="presOf" srcId="{D67B92D5-68A6-4B80-B549-2273C4B84F04}" destId="{EFA34D1D-DE20-486A-A8FB-2FB239590928}" srcOrd="0" destOrd="0" presId="urn:microsoft.com/office/officeart/2005/8/layout/vList2"/>
    <dgm:cxn modelId="{D8CEB8B0-9C5A-4B73-A5FC-FA121792B090}" srcId="{EE902A78-7DBE-4E93-890F-9E5F45EC4D33}" destId="{D67B92D5-68A6-4B80-B549-2273C4B84F04}" srcOrd="0" destOrd="0" parTransId="{327CC900-4ED3-4A9C-9EA3-BD9AA077EF6B}" sibTransId="{9B609FBF-E552-40B8-81F8-D9899234B7F0}"/>
    <dgm:cxn modelId="{8B48182D-4872-4275-B5E1-B7771965337E}" type="presParOf" srcId="{77D090F0-F61F-43F7-8C34-CCFBE27F502C}" destId="{EFA34D1D-DE20-486A-A8FB-2FB239590928}" srcOrd="0" destOrd="0" presId="urn:microsoft.com/office/officeart/2005/8/layout/vList2"/>
    <dgm:cxn modelId="{2841D22A-3805-4114-85A9-BE1570691BF0}" type="presParOf" srcId="{77D090F0-F61F-43F7-8C34-CCFBE27F502C}" destId="{2205E8AD-E5C1-43BB-A1A2-92F18821B2D6}" srcOrd="1" destOrd="0" presId="urn:microsoft.com/office/officeart/2005/8/layout/vList2"/>
    <dgm:cxn modelId="{434AC04C-4029-4A1D-8291-E77C2D20C00E}" type="presParOf" srcId="{77D090F0-F61F-43F7-8C34-CCFBE27F502C}" destId="{04061FF3-D0C9-491A-AA79-13B3B3005E1A}" srcOrd="2" destOrd="0" presId="urn:microsoft.com/office/officeart/2005/8/layout/vList2"/>
    <dgm:cxn modelId="{DBC16CB3-C3E5-405B-BF2B-ADB5343632A5}" type="presParOf" srcId="{77D090F0-F61F-43F7-8C34-CCFBE27F502C}" destId="{5C26332E-861F-4AA6-AC75-9D7F1E45CED4}" srcOrd="3" destOrd="0" presId="urn:microsoft.com/office/officeart/2005/8/layout/vList2"/>
    <dgm:cxn modelId="{9BE69D4C-803F-47C6-B67B-F77ADF3973DB}" type="presParOf" srcId="{77D090F0-F61F-43F7-8C34-CCFBE27F502C}" destId="{57933B9E-906E-4B9C-B88C-F191159180EC}" srcOrd="4" destOrd="0" presId="urn:microsoft.com/office/officeart/2005/8/layout/vList2"/>
    <dgm:cxn modelId="{86D38FED-94AE-4E1F-AFAB-AF7DF7BDD5C9}" type="presParOf" srcId="{77D090F0-F61F-43F7-8C34-CCFBE27F502C}" destId="{EA1EA4A7-E809-434E-BF21-E8018A26A023}" srcOrd="5" destOrd="0" presId="urn:microsoft.com/office/officeart/2005/8/layout/vList2"/>
    <dgm:cxn modelId="{F3ADAF1A-60B8-4D59-AD3A-70409115A0EF}" type="presParOf" srcId="{77D090F0-F61F-43F7-8C34-CCFBE27F502C}" destId="{528730CA-3036-4EEA-B92E-B9F23A14CC1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902A78-7DBE-4E93-890F-9E5F45EC4D33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E1A783DF-D8CD-4ADC-9E9A-C2E7C6ECC96F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8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Gwrandewch yn ofalus.</a:t>
          </a:r>
        </a:p>
      </dgm:t>
    </dgm:pt>
    <dgm:pt modelId="{43B7CE6B-756D-4A22-AD20-41982B49EF23}" type="parTrans" cxnId="{CDE76173-ADFF-47C1-A059-301472733D01}">
      <dgm:prSet/>
      <dgm:spPr/>
      <dgm:t>
        <a:bodyPr/>
        <a:lstStyle/>
        <a:p>
          <a:endParaRPr lang="en-US"/>
        </a:p>
      </dgm:t>
    </dgm:pt>
    <dgm:pt modelId="{B07B2A47-02A1-404A-B497-60A4436AA82D}" type="sibTrans" cxnId="{CDE76173-ADFF-47C1-A059-301472733D01}">
      <dgm:prSet/>
      <dgm:spPr/>
      <dgm:t>
        <a:bodyPr/>
        <a:lstStyle/>
        <a:p>
          <a:endParaRPr lang="en-US"/>
        </a:p>
      </dgm:t>
    </dgm:pt>
    <dgm:pt modelId="{BD802863-32CA-4BB5-AF79-CDB90E331D98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8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Defnyddiwch yr Help Llaw i wirio brawddeg gyda'ch partner.</a:t>
          </a:r>
          <a:endParaRPr lang="en-US" sz="1800" dirty="0">
            <a:solidFill>
              <a:srgbClr val="FFFFFF"/>
            </a:solidFill>
            <a:latin typeface="Calisto MT"/>
            <a:ea typeface="+mn-ea"/>
            <a:cs typeface="+mn-cs"/>
          </a:endParaRPr>
        </a:p>
      </dgm:t>
    </dgm:pt>
    <dgm:pt modelId="{10BEC9AD-0EBE-446C-92D0-6FE12057AB37}" type="parTrans" cxnId="{8FDBB4E3-B122-42C7-8CE0-802991E7F624}">
      <dgm:prSet/>
      <dgm:spPr/>
      <dgm:t>
        <a:bodyPr/>
        <a:lstStyle/>
        <a:p>
          <a:endParaRPr lang="en-US"/>
        </a:p>
      </dgm:t>
    </dgm:pt>
    <dgm:pt modelId="{C4DD6FA9-4E34-458E-A220-55F90EA68331}" type="sibTrans" cxnId="{8FDBB4E3-B122-42C7-8CE0-802991E7F624}">
      <dgm:prSet/>
      <dgm:spPr/>
      <dgm:t>
        <a:bodyPr/>
        <a:lstStyle/>
        <a:p>
          <a:endParaRPr lang="en-US"/>
        </a:p>
      </dgm:t>
    </dgm:pt>
    <dgm:pt modelId="{D67B92D5-68A6-4B80-B549-2273C4B84F04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8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Rhaid i chi </a:t>
          </a:r>
          <a:r>
            <a:rPr lang="cy-GB" sz="1800" dirty="0" err="1">
              <a:solidFill>
                <a:srgbClr val="FFFFFF"/>
              </a:solidFill>
              <a:latin typeface="Calisto MT"/>
              <a:ea typeface="+mn-ea"/>
              <a:cs typeface="+mn-cs"/>
            </a:rPr>
            <a:t>cofio'r</a:t>
          </a:r>
          <a:r>
            <a:rPr lang="cy-GB" sz="1800" dirty="0">
              <a:solidFill>
                <a:srgbClr val="FFFFFF"/>
              </a:solidFill>
              <a:latin typeface="Calisto MT"/>
              <a:ea typeface="+mn-ea"/>
              <a:cs typeface="+mn-cs"/>
            </a:rPr>
            <a:t> frawddeg newydd. Edrychwch ar yr Help Llaw os dydych chi ddim yn siwr.</a:t>
          </a:r>
        </a:p>
      </dgm:t>
    </dgm:pt>
    <dgm:pt modelId="{327CC900-4ED3-4A9C-9EA3-BD9AA077EF6B}" type="parTrans" cxnId="{D8CEB8B0-9C5A-4B73-A5FC-FA121792B090}">
      <dgm:prSet/>
      <dgm:spPr/>
    </dgm:pt>
    <dgm:pt modelId="{9B609FBF-E552-40B8-81F8-D9899234B7F0}" type="sibTrans" cxnId="{D8CEB8B0-9C5A-4B73-A5FC-FA121792B090}">
      <dgm:prSet/>
      <dgm:spPr/>
    </dgm:pt>
    <dgm:pt modelId="{E5D5205B-4D62-4F65-86EE-8E4CA94AED32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800" dirty="0">
              <a:solidFill>
                <a:srgbClr val="FFFFFF"/>
              </a:solidFill>
              <a:latin typeface="Calisto MT"/>
              <a:ea typeface="+mn-ea"/>
              <a:cs typeface="+mn-cs"/>
            </a:rPr>
            <a:t>Cymerwch dro!</a:t>
          </a:r>
        </a:p>
      </dgm:t>
    </dgm:pt>
    <dgm:pt modelId="{A10FA484-1885-4B36-910F-D6FDD12F8848}" type="parTrans" cxnId="{578D928C-8D82-4C08-B6D1-BE6FE080403E}">
      <dgm:prSet/>
      <dgm:spPr/>
    </dgm:pt>
    <dgm:pt modelId="{3ABB0794-46D1-4AB5-9E7B-9D09CC0F8A50}" type="sibTrans" cxnId="{578D928C-8D82-4C08-B6D1-BE6FE080403E}">
      <dgm:prSet/>
      <dgm:spPr/>
    </dgm:pt>
    <dgm:pt modelId="{77D090F0-F61F-43F7-8C34-CCFBE27F502C}" type="pres">
      <dgm:prSet presAssocID="{EE902A78-7DBE-4E93-890F-9E5F45EC4D33}" presName="linear" presStyleCnt="0">
        <dgm:presLayoutVars>
          <dgm:animLvl val="lvl"/>
          <dgm:resizeHandles val="exact"/>
        </dgm:presLayoutVars>
      </dgm:prSet>
      <dgm:spPr/>
    </dgm:pt>
    <dgm:pt modelId="{FE74ABE5-F7F2-4BD4-8858-EFCAD7B91272}" type="pres">
      <dgm:prSet presAssocID="{E1A783DF-D8CD-4ADC-9E9A-C2E7C6ECC9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2FB0EE-53A9-430D-8789-90E0FAEE9ABC}" type="pres">
      <dgm:prSet presAssocID="{B07B2A47-02A1-404A-B497-60A4436AA82D}" presName="spacer" presStyleCnt="0"/>
      <dgm:spPr/>
    </dgm:pt>
    <dgm:pt modelId="{EFA34D1D-DE20-486A-A8FB-2FB239590928}" type="pres">
      <dgm:prSet presAssocID="{D67B92D5-68A6-4B80-B549-2273C4B84F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C572F48-361F-4AB4-876D-374CDB408D24}" type="pres">
      <dgm:prSet presAssocID="{9B609FBF-E552-40B8-81F8-D9899234B7F0}" presName="spacer" presStyleCnt="0"/>
      <dgm:spPr/>
    </dgm:pt>
    <dgm:pt modelId="{8CD32014-15B7-4ACE-90E3-612EA63CAFE7}" type="pres">
      <dgm:prSet presAssocID="{BD802863-32CA-4BB5-AF79-CDB90E331D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A2F9467-1C36-497C-82AF-B7AF438D5A7D}" type="pres">
      <dgm:prSet presAssocID="{C4DD6FA9-4E34-458E-A220-55F90EA68331}" presName="spacer" presStyleCnt="0"/>
      <dgm:spPr/>
    </dgm:pt>
    <dgm:pt modelId="{25768857-120A-4A23-AEC3-9EB0BC8F1A13}" type="pres">
      <dgm:prSet presAssocID="{E5D5205B-4D62-4F65-86EE-8E4CA94AED3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E3B2A48-99AB-44BF-A4BB-8F5B5A67C649}" type="presOf" srcId="{EE902A78-7DBE-4E93-890F-9E5F45EC4D33}" destId="{77D090F0-F61F-43F7-8C34-CCFBE27F502C}" srcOrd="0" destOrd="0" presId="urn:microsoft.com/office/officeart/2005/8/layout/vList2"/>
    <dgm:cxn modelId="{CDE76173-ADFF-47C1-A059-301472733D01}" srcId="{EE902A78-7DBE-4E93-890F-9E5F45EC4D33}" destId="{E1A783DF-D8CD-4ADC-9E9A-C2E7C6ECC96F}" srcOrd="0" destOrd="0" parTransId="{43B7CE6B-756D-4A22-AD20-41982B49EF23}" sibTransId="{B07B2A47-02A1-404A-B497-60A4436AA82D}"/>
    <dgm:cxn modelId="{D2B5C57B-9071-4F4D-931C-05EDDA492A3C}" type="presOf" srcId="{D67B92D5-68A6-4B80-B549-2273C4B84F04}" destId="{EFA34D1D-DE20-486A-A8FB-2FB239590928}" srcOrd="0" destOrd="0" presId="urn:microsoft.com/office/officeart/2005/8/layout/vList2"/>
    <dgm:cxn modelId="{578D928C-8D82-4C08-B6D1-BE6FE080403E}" srcId="{EE902A78-7DBE-4E93-890F-9E5F45EC4D33}" destId="{E5D5205B-4D62-4F65-86EE-8E4CA94AED32}" srcOrd="3" destOrd="0" parTransId="{A10FA484-1885-4B36-910F-D6FDD12F8848}" sibTransId="{3ABB0794-46D1-4AB5-9E7B-9D09CC0F8A50}"/>
    <dgm:cxn modelId="{E913909E-B602-4B69-9EC3-C54AD5D06640}" type="presOf" srcId="{BD802863-32CA-4BB5-AF79-CDB90E331D98}" destId="{8CD32014-15B7-4ACE-90E3-612EA63CAFE7}" srcOrd="0" destOrd="0" presId="urn:microsoft.com/office/officeart/2005/8/layout/vList2"/>
    <dgm:cxn modelId="{EA1E75A3-F92E-480A-80F9-F563CBD88A9F}" type="presOf" srcId="{E5D5205B-4D62-4F65-86EE-8E4CA94AED32}" destId="{25768857-120A-4A23-AEC3-9EB0BC8F1A13}" srcOrd="0" destOrd="0" presId="urn:microsoft.com/office/officeart/2005/8/layout/vList2"/>
    <dgm:cxn modelId="{6A0220AE-105A-4B33-9C47-87D4F36FEB0B}" type="presOf" srcId="{E1A783DF-D8CD-4ADC-9E9A-C2E7C6ECC96F}" destId="{FE74ABE5-F7F2-4BD4-8858-EFCAD7B91272}" srcOrd="0" destOrd="0" presId="urn:microsoft.com/office/officeart/2005/8/layout/vList2"/>
    <dgm:cxn modelId="{D8CEB8B0-9C5A-4B73-A5FC-FA121792B090}" srcId="{EE902A78-7DBE-4E93-890F-9E5F45EC4D33}" destId="{D67B92D5-68A6-4B80-B549-2273C4B84F04}" srcOrd="1" destOrd="0" parTransId="{327CC900-4ED3-4A9C-9EA3-BD9AA077EF6B}" sibTransId="{9B609FBF-E552-40B8-81F8-D9899234B7F0}"/>
    <dgm:cxn modelId="{8FDBB4E3-B122-42C7-8CE0-802991E7F624}" srcId="{EE902A78-7DBE-4E93-890F-9E5F45EC4D33}" destId="{BD802863-32CA-4BB5-AF79-CDB90E331D98}" srcOrd="2" destOrd="0" parTransId="{10BEC9AD-0EBE-446C-92D0-6FE12057AB37}" sibTransId="{C4DD6FA9-4E34-458E-A220-55F90EA68331}"/>
    <dgm:cxn modelId="{D393F940-5435-493A-8274-F1DDFD02F10A}" type="presParOf" srcId="{77D090F0-F61F-43F7-8C34-CCFBE27F502C}" destId="{FE74ABE5-F7F2-4BD4-8858-EFCAD7B91272}" srcOrd="0" destOrd="0" presId="urn:microsoft.com/office/officeart/2005/8/layout/vList2"/>
    <dgm:cxn modelId="{083729DC-A5F3-40CD-AB41-A7AA2AA926F5}" type="presParOf" srcId="{77D090F0-F61F-43F7-8C34-CCFBE27F502C}" destId="{512FB0EE-53A9-430D-8789-90E0FAEE9ABC}" srcOrd="1" destOrd="0" presId="urn:microsoft.com/office/officeart/2005/8/layout/vList2"/>
    <dgm:cxn modelId="{491F14A9-0F00-4B59-8D3F-EB6155155A3A}" type="presParOf" srcId="{77D090F0-F61F-43F7-8C34-CCFBE27F502C}" destId="{EFA34D1D-DE20-486A-A8FB-2FB239590928}" srcOrd="2" destOrd="0" presId="urn:microsoft.com/office/officeart/2005/8/layout/vList2"/>
    <dgm:cxn modelId="{E544C70C-37F0-44F1-844E-17204CA19242}" type="presParOf" srcId="{77D090F0-F61F-43F7-8C34-CCFBE27F502C}" destId="{0C572F48-361F-4AB4-876D-374CDB408D24}" srcOrd="3" destOrd="0" presId="urn:microsoft.com/office/officeart/2005/8/layout/vList2"/>
    <dgm:cxn modelId="{41423576-F728-4F9E-A925-B88D7818CA19}" type="presParOf" srcId="{77D090F0-F61F-43F7-8C34-CCFBE27F502C}" destId="{8CD32014-15B7-4ACE-90E3-612EA63CAFE7}" srcOrd="4" destOrd="0" presId="urn:microsoft.com/office/officeart/2005/8/layout/vList2"/>
    <dgm:cxn modelId="{9C4204FB-6C3B-4904-95B5-DE3DCD37121D}" type="presParOf" srcId="{77D090F0-F61F-43F7-8C34-CCFBE27F502C}" destId="{DA2F9467-1C36-497C-82AF-B7AF438D5A7D}" srcOrd="5" destOrd="0" presId="urn:microsoft.com/office/officeart/2005/8/layout/vList2"/>
    <dgm:cxn modelId="{4BDF6487-576E-4475-B676-3AE85EF1B7BF}" type="presParOf" srcId="{77D090F0-F61F-43F7-8C34-CCFBE27F502C}" destId="{25768857-120A-4A23-AEC3-9EB0BC8F1A1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190AD-53DD-4120-8E15-073D14DA4562}">
      <dsp:nvSpPr>
        <dsp:cNvPr id="0" name=""/>
        <dsp:cNvSpPr/>
      </dsp:nvSpPr>
      <dsp:spPr>
        <a:xfrm>
          <a:off x="0" y="211712"/>
          <a:ext cx="7261597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Gweithio gyda'r partner.</a:t>
          </a:r>
          <a:endParaRPr lang="en-US" sz="24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44549" y="256261"/>
        <a:ext cx="7172499" cy="823502"/>
      </dsp:txXfrm>
    </dsp:sp>
    <dsp:sp modelId="{FE74ABE5-F7F2-4BD4-8858-EFCAD7B91272}">
      <dsp:nvSpPr>
        <dsp:cNvPr id="0" name=""/>
        <dsp:cNvSpPr/>
      </dsp:nvSpPr>
      <dsp:spPr>
        <a:xfrm>
          <a:off x="0" y="1193432"/>
          <a:ext cx="7261597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llun yn ofalus. Rydw i'n mynd i ddarllen y frawddeg.</a:t>
          </a:r>
          <a:endParaRPr lang="en-US" sz="24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44549" y="1237981"/>
        <a:ext cx="7172499" cy="823502"/>
      </dsp:txXfrm>
    </dsp:sp>
    <dsp:sp modelId="{A3A85EF5-5A6D-4C39-9464-96A5EAD89CA9}">
      <dsp:nvSpPr>
        <dsp:cNvPr id="0" name=""/>
        <dsp:cNvSpPr/>
      </dsp:nvSpPr>
      <dsp:spPr>
        <a:xfrm>
          <a:off x="0" y="2175152"/>
          <a:ext cx="7261597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dewis y garden gyda gair teimladau neu ysgriffenwch y gair ar y bwrdd bach gwyn. </a:t>
          </a:r>
          <a:endParaRPr lang="en-US" sz="24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44549" y="2219701"/>
        <a:ext cx="7172499" cy="823502"/>
      </dsp:txXfrm>
    </dsp:sp>
    <dsp:sp modelId="{8CD32014-15B7-4ACE-90E3-612EA63CAFE7}">
      <dsp:nvSpPr>
        <dsp:cNvPr id="0" name=""/>
        <dsp:cNvSpPr/>
      </dsp:nvSpPr>
      <dsp:spPr>
        <a:xfrm>
          <a:off x="0" y="3156872"/>
          <a:ext cx="7261597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Darllenwch eich brawddeg gyda'ch partner.</a:t>
          </a:r>
          <a:endParaRPr lang="en-US" sz="24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44549" y="3201421"/>
        <a:ext cx="7172499" cy="823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190AD-53DD-4120-8E15-073D14DA4562}">
      <dsp:nvSpPr>
        <dsp:cNvPr id="0" name=""/>
        <dsp:cNvSpPr/>
      </dsp:nvSpPr>
      <dsp:spPr>
        <a:xfrm>
          <a:off x="0" y="71822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Gweithio gyda'ch partner.</a:t>
          </a:r>
          <a:endParaRPr lang="en-US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110803"/>
        <a:ext cx="5134118" cy="720562"/>
      </dsp:txXfrm>
    </dsp:sp>
    <dsp:sp modelId="{FE74ABE5-F7F2-4BD4-8858-EFCAD7B91272}">
      <dsp:nvSpPr>
        <dsp:cNvPr id="0" name=""/>
        <dsp:cNvSpPr/>
      </dsp:nvSpPr>
      <dsp:spPr>
        <a:xfrm>
          <a:off x="0" y="930827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cardiau. Rydw i'n mynd i ddweud y frawddeg.</a:t>
          </a:r>
          <a:endParaRPr lang="en-US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969808"/>
        <a:ext cx="5134118" cy="720562"/>
      </dsp:txXfrm>
    </dsp:sp>
    <dsp:sp modelId="{A3A85EF5-5A6D-4C39-9464-96A5EAD89CA9}">
      <dsp:nvSpPr>
        <dsp:cNvPr id="0" name=""/>
        <dsp:cNvSpPr/>
      </dsp:nvSpPr>
      <dsp:spPr>
        <a:xfrm>
          <a:off x="0" y="1789832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adeiladu'r frawddeg yn gywir. </a:t>
          </a:r>
          <a:endParaRPr lang="en-US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1828813"/>
        <a:ext cx="5134118" cy="720562"/>
      </dsp:txXfrm>
    </dsp:sp>
    <dsp:sp modelId="{8CD32014-15B7-4ACE-90E3-612EA63CAFE7}">
      <dsp:nvSpPr>
        <dsp:cNvPr id="0" name=""/>
        <dsp:cNvSpPr/>
      </dsp:nvSpPr>
      <dsp:spPr>
        <a:xfrm>
          <a:off x="0" y="2648837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Darllenwch eich brawddeg gyda'ch partner.</a:t>
          </a:r>
          <a:endParaRPr lang="en-US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2687818"/>
        <a:ext cx="5134118" cy="7205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34D1D-DE20-486A-A8FB-2FB239590928}">
      <dsp:nvSpPr>
        <dsp:cNvPr id="0" name=""/>
        <dsp:cNvSpPr/>
      </dsp:nvSpPr>
      <dsp:spPr>
        <a:xfrm>
          <a:off x="0" y="71822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Ar y bwrdd, edrychwch ar y cardiau llun</a:t>
          </a:r>
        </a:p>
      </dsp:txBody>
      <dsp:txXfrm>
        <a:off x="38981" y="110803"/>
        <a:ext cx="5134118" cy="720562"/>
      </dsp:txXfrm>
    </dsp:sp>
    <dsp:sp modelId="{04061FF3-D0C9-491A-AA79-13B3B3005E1A}">
      <dsp:nvSpPr>
        <dsp:cNvPr id="0" name=""/>
        <dsp:cNvSpPr/>
      </dsp:nvSpPr>
      <dsp:spPr>
        <a:xfrm>
          <a:off x="0" y="930827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Dewiswch y llun. </a:t>
          </a:r>
          <a:endParaRPr lang="en-GB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969808"/>
        <a:ext cx="5134118" cy="720562"/>
      </dsp:txXfrm>
    </dsp:sp>
    <dsp:sp modelId="{57933B9E-906E-4B9C-B88C-F191159180EC}">
      <dsp:nvSpPr>
        <dsp:cNvPr id="0" name=""/>
        <dsp:cNvSpPr/>
      </dsp:nvSpPr>
      <dsp:spPr>
        <a:xfrm>
          <a:off x="0" y="1789832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Rydw i eisiau i chi siarad am y llun gyda partner. </a:t>
          </a:r>
          <a:endParaRPr lang="en-GB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1828813"/>
        <a:ext cx="5134118" cy="720562"/>
      </dsp:txXfrm>
    </dsp:sp>
    <dsp:sp modelId="{528730CA-3036-4EEA-B92E-B9F23A14CC14}">
      <dsp:nvSpPr>
        <dsp:cNvPr id="0" name=""/>
        <dsp:cNvSpPr/>
      </dsp:nvSpPr>
      <dsp:spPr>
        <a:xfrm>
          <a:off x="0" y="2648837"/>
          <a:ext cx="521208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Rhaid i chi cofio'r frawddeg newydd. Edrychwch ar y  Help Llaw.</a:t>
          </a:r>
          <a:endParaRPr lang="en-GB" sz="21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8981" y="2687818"/>
        <a:ext cx="5134118" cy="7205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74ABE5-F7F2-4BD4-8858-EFCAD7B91272}">
      <dsp:nvSpPr>
        <dsp:cNvPr id="0" name=""/>
        <dsp:cNvSpPr/>
      </dsp:nvSpPr>
      <dsp:spPr>
        <a:xfrm>
          <a:off x="0" y="192891"/>
          <a:ext cx="5180765" cy="6844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Gwrandewch yn ofalus.</a:t>
          </a:r>
        </a:p>
      </dsp:txBody>
      <dsp:txXfrm>
        <a:off x="33412" y="226303"/>
        <a:ext cx="5113941" cy="617626"/>
      </dsp:txXfrm>
    </dsp:sp>
    <dsp:sp modelId="{EFA34D1D-DE20-486A-A8FB-2FB239590928}">
      <dsp:nvSpPr>
        <dsp:cNvPr id="0" name=""/>
        <dsp:cNvSpPr/>
      </dsp:nvSpPr>
      <dsp:spPr>
        <a:xfrm>
          <a:off x="0" y="929181"/>
          <a:ext cx="5180765" cy="6844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Rhaid i chi </a:t>
          </a:r>
          <a:r>
            <a:rPr lang="cy-GB" sz="1800" kern="1200" dirty="0" err="1">
              <a:solidFill>
                <a:srgbClr val="FFFFFF"/>
              </a:solidFill>
              <a:latin typeface="Calisto MT"/>
              <a:ea typeface="+mn-ea"/>
              <a:cs typeface="+mn-cs"/>
            </a:rPr>
            <a:t>cofio'r</a:t>
          </a:r>
          <a:r>
            <a:rPr lang="cy-GB" sz="18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 frawddeg newydd. Edrychwch ar yr Help Llaw os dydych chi ddim yn siwr.</a:t>
          </a:r>
        </a:p>
      </dsp:txBody>
      <dsp:txXfrm>
        <a:off x="33412" y="962593"/>
        <a:ext cx="5113941" cy="617626"/>
      </dsp:txXfrm>
    </dsp:sp>
    <dsp:sp modelId="{8CD32014-15B7-4ACE-90E3-612EA63CAFE7}">
      <dsp:nvSpPr>
        <dsp:cNvPr id="0" name=""/>
        <dsp:cNvSpPr/>
      </dsp:nvSpPr>
      <dsp:spPr>
        <a:xfrm>
          <a:off x="0" y="1665471"/>
          <a:ext cx="5180765" cy="6844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Defnyddiwch yr Help Llaw i wirio brawddeg gyda'ch partner.</a:t>
          </a:r>
          <a:endParaRPr lang="en-US" sz="1800" kern="1200" dirty="0">
            <a:solidFill>
              <a:srgbClr val="FFFFFF"/>
            </a:solidFill>
            <a:latin typeface="Calisto MT"/>
            <a:ea typeface="+mn-ea"/>
            <a:cs typeface="+mn-cs"/>
          </a:endParaRPr>
        </a:p>
      </dsp:txBody>
      <dsp:txXfrm>
        <a:off x="33412" y="1698883"/>
        <a:ext cx="5113941" cy="617626"/>
      </dsp:txXfrm>
    </dsp:sp>
    <dsp:sp modelId="{25768857-120A-4A23-AEC3-9EB0BC8F1A13}">
      <dsp:nvSpPr>
        <dsp:cNvPr id="0" name=""/>
        <dsp:cNvSpPr/>
      </dsp:nvSpPr>
      <dsp:spPr>
        <a:xfrm>
          <a:off x="0" y="2401761"/>
          <a:ext cx="5180765" cy="6844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dirty="0">
              <a:solidFill>
                <a:srgbClr val="FFFFFF"/>
              </a:solidFill>
              <a:latin typeface="Calisto MT"/>
              <a:ea typeface="+mn-ea"/>
              <a:cs typeface="+mn-cs"/>
            </a:rPr>
            <a:t>Cymerwch dro!</a:t>
          </a:r>
        </a:p>
      </dsp:txBody>
      <dsp:txXfrm>
        <a:off x="33412" y="2435173"/>
        <a:ext cx="5113941" cy="617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47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089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37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56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988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7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95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224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1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15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63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961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0" r:id="rId6"/>
    <p:sldLayoutId id="2147483696" r:id="rId7"/>
    <p:sldLayoutId id="2147483697" r:id="rId8"/>
    <p:sldLayoutId id="2147483698" r:id="rId9"/>
    <p:sldLayoutId id="2147483699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ingthroughinnovation.blogspot.com/2020/01/estrategias-de-comunicacion-las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8077-fireworks-wallpaper-free-hq-imag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hotoeverywhere.co.uk/britain/ukwild/slides/english_rain0254.htm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vagandoen.wordpress.com/2012/09/17/frases-gticas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mysteriesshortandsweet.blogspot.com/2018/01/wherein-blogger-pontificates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mysteriesshortandsweet.blogspot.com/2018/01/wherein-blogger-pontificates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30.png"/><Relationship Id="rId7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7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1E4BA75D-65A7-B8D2-6E2F-450FDF9C95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33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4385" y="908651"/>
            <a:ext cx="5806231" cy="4171779"/>
          </a:xfrm>
        </p:spPr>
        <p:txBody>
          <a:bodyPr anchor="t">
            <a:normAutofit/>
          </a:bodyPr>
          <a:lstStyle/>
          <a:p>
            <a:r>
              <a:rPr lang="en-GB" sz="6000" dirty="0" err="1"/>
              <a:t>Meicro</a:t>
            </a:r>
            <a:r>
              <a:rPr lang="en-GB" sz="6000" dirty="0"/>
              <a:t> </a:t>
            </a:r>
            <a:r>
              <a:rPr lang="en-GB" sz="6000" dirty="0" err="1"/>
              <a:t>ddysgu</a:t>
            </a:r>
            <a:r>
              <a:rPr lang="en-GB" sz="6000" dirty="0"/>
              <a:t> </a:t>
            </a:r>
            <a:br>
              <a:rPr lang="en-US" dirty="0"/>
            </a:br>
            <a:r>
              <a:rPr lang="en-GB" sz="6000" dirty="0" err="1"/>
              <a:t>Celfyddydau</a:t>
            </a:r>
            <a:r>
              <a:rPr lang="en-GB" sz="6000" dirty="0"/>
              <a:t> </a:t>
            </a:r>
            <a:r>
              <a:rPr lang="en-GB" sz="6000" dirty="0" err="1"/>
              <a:t>Mynegiannol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5736" y="5216955"/>
            <a:ext cx="4754880" cy="1003638"/>
          </a:xfrm>
        </p:spPr>
        <p:txBody>
          <a:bodyPr anchor="b">
            <a:normAutofit/>
          </a:bodyPr>
          <a:lstStyle/>
          <a:p>
            <a:r>
              <a:rPr lang="en-GB" sz="2200" dirty="0"/>
              <a:t>Nicola Thomas </a:t>
            </a:r>
          </a:p>
          <a:p>
            <a:r>
              <a:rPr lang="cy-GB" sz="2200" dirty="0"/>
              <a:t>Ionawr 29ain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C2B138-81E7-C9F4-39F7-9BA2ED88FA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30" y="0"/>
            <a:ext cx="118375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8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46E9DF6-0AE4-BB80-6D87-434C918C9CC7}"/>
              </a:ext>
            </a:extLst>
          </p:cNvPr>
          <p:cNvSpPr txBox="1"/>
          <p:nvPr/>
        </p:nvSpPr>
        <p:spPr>
          <a:xfrm>
            <a:off x="539941" y="971643"/>
            <a:ext cx="1111476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200" b="1" dirty="0"/>
              <a:t>Nod y wers ydy i siarad am lun a ddefnyddio eich teimladau.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5F0A77-2CD1-0AD8-6330-7C0762EB14A1}"/>
              </a:ext>
            </a:extLst>
          </p:cNvPr>
          <p:cNvSpPr txBox="1"/>
          <p:nvPr/>
        </p:nvSpPr>
        <p:spPr>
          <a:xfrm>
            <a:off x="762209" y="1727856"/>
            <a:ext cx="1099144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/>
              <a:buChar char="•"/>
            </a:pPr>
            <a:r>
              <a:rPr lang="cy-GB" sz="3600" dirty="0">
                <a:ea typeface="+mn-lt"/>
                <a:cs typeface="+mn-lt"/>
              </a:rPr>
              <a:t>Byddwn ni'n ymarfer geirfa teimladau a dysgu geirfa newydd. </a:t>
            </a:r>
            <a:endParaRPr lang="en-US" dirty="0"/>
          </a:p>
          <a:p>
            <a:pPr marL="571500" indent="-571500">
              <a:buFont typeface="Arial"/>
              <a:buChar char="•"/>
            </a:pPr>
            <a:endParaRPr lang="cy-GB" sz="3600" dirty="0"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cy-GB" sz="3600" dirty="0">
                <a:ea typeface="+mn-lt"/>
                <a:cs typeface="+mn-lt"/>
              </a:rPr>
              <a:t>Byddwch chi'n edrych ar luniau Cymraeg.</a:t>
            </a:r>
          </a:p>
          <a:p>
            <a:pPr marL="571500" indent="-571500">
              <a:buFont typeface="Arial"/>
              <a:buChar char="•"/>
            </a:pPr>
            <a:endParaRPr lang="cy-GB" sz="3600" dirty="0"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cy-GB" sz="3600" dirty="0">
                <a:ea typeface="+mn-lt"/>
                <a:cs typeface="+mn-lt"/>
              </a:rPr>
              <a:t>Erbyn diwedd y wers dylai chi siarad am luniau yn  defnyddio brawddeg newydd yn hyderus,</a:t>
            </a:r>
            <a:endParaRPr lang="en-US" sz="3600" dirty="0">
              <a:ea typeface="+mn-lt"/>
              <a:cs typeface="+mn-lt"/>
            </a:endParaRPr>
          </a:p>
          <a:p>
            <a:r>
              <a:rPr lang="cy-GB" sz="3600" dirty="0">
                <a:ea typeface="+mn-lt"/>
                <a:cs typeface="+mn-lt"/>
              </a:rPr>
              <a:t>    </a:t>
            </a:r>
            <a:r>
              <a:rPr lang="cy-GB" sz="3600" b="1" dirty="0">
                <a:solidFill>
                  <a:srgbClr val="FFC000"/>
                </a:solidFill>
                <a:ea typeface="+mn-lt"/>
                <a:cs typeface="+mn-lt"/>
              </a:rPr>
              <a:t> "Mae'r llun yn gwneud i fi deimlo'n...."</a:t>
            </a:r>
            <a:endParaRPr lang="en-US" sz="3600" b="1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E500A-B500-D0F2-233B-73B7D5A69AB7}"/>
              </a:ext>
            </a:extLst>
          </p:cNvPr>
          <p:cNvSpPr txBox="1"/>
          <p:nvPr/>
        </p:nvSpPr>
        <p:spPr>
          <a:xfrm>
            <a:off x="762000" y="167640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latin typeface="Calisto MT"/>
              </a:rPr>
              <a:t>Celf</a:t>
            </a:r>
            <a:r>
              <a:rPr lang="cy-GB" sz="2800" b="1" baseline="0" dirty="0">
                <a:latin typeface="Calisto MT"/>
              </a:rPr>
              <a:t> a theimladau</a:t>
            </a:r>
            <a:endParaRPr lang="en-GB" sz="28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918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xplosion: 8 Points 12">
            <a:extLst>
              <a:ext uri="{FF2B5EF4-FFF2-40B4-BE49-F238E27FC236}">
                <a16:creationId xmlns:a16="http://schemas.microsoft.com/office/drawing/2014/main" id="{B68534CB-1ECF-C980-1C44-8699AF64A3B0}"/>
              </a:ext>
            </a:extLst>
          </p:cNvPr>
          <p:cNvSpPr/>
          <p:nvPr/>
        </p:nvSpPr>
        <p:spPr>
          <a:xfrm>
            <a:off x="4807172" y="941095"/>
            <a:ext cx="2286000" cy="1991360"/>
          </a:xfrm>
          <a:prstGeom prst="heart">
            <a:avLst/>
          </a:prstGeom>
          <a:solidFill>
            <a:srgbClr val="00B0F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dirty="0"/>
              <a:t>Amser canu!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E553A3-ADC2-BA28-96A4-552CA5DE8A0B}"/>
              </a:ext>
            </a:extLst>
          </p:cNvPr>
          <p:cNvSpPr txBox="1"/>
          <p:nvPr/>
        </p:nvSpPr>
        <p:spPr>
          <a:xfrm>
            <a:off x="1474522" y="3434010"/>
            <a:ext cx="3954047" cy="120032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Prynhawn da ffrindiau, sut ydych chi?</a:t>
            </a:r>
          </a:p>
          <a:p>
            <a:r>
              <a:rPr lang="cy-GB" dirty="0"/>
              <a:t>Prynhawn da ffrindiau, sut ydych chi?</a:t>
            </a:r>
          </a:p>
          <a:p>
            <a:r>
              <a:rPr lang="cy-GB" dirty="0"/>
              <a:t>Prynhawn da ffrindiau, sut ydych chi?</a:t>
            </a:r>
          </a:p>
          <a:p>
            <a:r>
              <a:rPr lang="cy-GB" dirty="0"/>
              <a:t>Sut ydych chi'n teimlo?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181AC8-9EED-3BE6-0DD1-BB02B0D58B58}"/>
              </a:ext>
            </a:extLst>
          </p:cNvPr>
          <p:cNvSpPr txBox="1"/>
          <p:nvPr/>
        </p:nvSpPr>
        <p:spPr>
          <a:xfrm>
            <a:off x="7338164" y="3426495"/>
            <a:ext cx="2743199" cy="120032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Helo …......, sut wyt ti?</a:t>
            </a:r>
          </a:p>
          <a:p>
            <a:r>
              <a:rPr lang="cy-GB" dirty="0"/>
              <a:t>Helo …......, sut wyt ti?</a:t>
            </a:r>
          </a:p>
          <a:p>
            <a:r>
              <a:rPr lang="cy-GB" dirty="0"/>
              <a:t>Helo.........., sut wyt ti?</a:t>
            </a:r>
          </a:p>
          <a:p>
            <a:r>
              <a:rPr lang="cy-GB" dirty="0"/>
              <a:t>Sut wyt ti'n teimlo?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56676E-545C-AA8B-46B6-F58E46299E0A}"/>
              </a:ext>
            </a:extLst>
          </p:cNvPr>
          <p:cNvSpPr txBox="1"/>
          <p:nvPr/>
        </p:nvSpPr>
        <p:spPr>
          <a:xfrm>
            <a:off x="1600200" y="5436505"/>
            <a:ext cx="3181609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Pwy sy'n cofio yr ateb? </a:t>
            </a:r>
          </a:p>
        </p:txBody>
      </p:sp>
    </p:spTree>
    <p:extLst>
      <p:ext uri="{BB962C8B-B14F-4D97-AF65-F5344CB8AC3E}">
        <p14:creationId xmlns:p14="http://schemas.microsoft.com/office/powerpoint/2010/main" val="85608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1887-A18B-7C25-7C7C-C9D6BB778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  Teimladau a geirfa newydd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F0469-0B0E-AE81-BD1C-8B9986CF5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9057" y="1912726"/>
            <a:ext cx="5212080" cy="657225"/>
          </a:xfrm>
        </p:spPr>
        <p:txBody>
          <a:bodyPr/>
          <a:lstStyle/>
          <a:p>
            <a:r>
              <a:rPr lang="cy-GB" sz="2000" b="0" dirty="0">
                <a:latin typeface="Calisto MT"/>
              </a:rPr>
              <a:t>Sut wyt ti'n teimlo?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599239-3EE5-A26B-205F-6050F6894B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42793" y="1896500"/>
            <a:ext cx="4373671" cy="688539"/>
          </a:xfrm>
        </p:spPr>
        <p:txBody>
          <a:bodyPr/>
          <a:lstStyle/>
          <a:p>
            <a:r>
              <a:rPr lang="cy-GB" sz="2000" b="0">
                <a:latin typeface="Calisto MT"/>
              </a:rPr>
              <a:t>Rydw i'n teimlo'n</a:t>
            </a:r>
            <a:r>
              <a:rPr lang="en-GB" sz="2000" b="0">
                <a:latin typeface="Calisto MT"/>
              </a:rPr>
              <a:t> 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290191-8F96-3EB0-23FF-C082CD146F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331674" y="2411388"/>
            <a:ext cx="8061750" cy="2485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8EB42A-15ED-46D4-8897-D6C0C0196108}"/>
              </a:ext>
            </a:extLst>
          </p:cNvPr>
          <p:cNvSpPr txBox="1"/>
          <p:nvPr/>
        </p:nvSpPr>
        <p:spPr>
          <a:xfrm>
            <a:off x="982161" y="5030150"/>
            <a:ext cx="3405686" cy="92333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dirty="0">
                <a:ea typeface="+mn-lt"/>
                <a:cs typeface="+mn-lt"/>
              </a:rPr>
              <a:t>Tasg 1 </a:t>
            </a:r>
            <a:endParaRPr lang="en-US" b="1" dirty="0">
              <a:ea typeface="+mn-lt"/>
              <a:cs typeface="+mn-lt"/>
            </a:endParaRPr>
          </a:p>
          <a:p>
            <a:r>
              <a:rPr lang="cy-GB" dirty="0">
                <a:ea typeface="+mn-lt"/>
                <a:cs typeface="+mn-lt"/>
              </a:rPr>
              <a:t>Gofynnwch gwestiwn i eich partner.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6F4DB9-124C-EBDA-5EFF-606469DC24AB}"/>
              </a:ext>
            </a:extLst>
          </p:cNvPr>
          <p:cNvSpPr txBox="1"/>
          <p:nvPr/>
        </p:nvSpPr>
        <p:spPr>
          <a:xfrm>
            <a:off x="7969401" y="2195163"/>
            <a:ext cx="1452880" cy="252376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/>
              <a:t>hapus</a:t>
            </a:r>
          </a:p>
          <a:p>
            <a:r>
              <a:rPr lang="cy-GB" sz="2000" dirty="0">
                <a:solidFill>
                  <a:srgbClr val="FF0000"/>
                </a:solidFill>
              </a:rPr>
              <a:t>d</a:t>
            </a:r>
            <a:r>
              <a:rPr lang="cy-GB" sz="2000" dirty="0"/>
              <a:t>rist </a:t>
            </a:r>
          </a:p>
          <a:p>
            <a:r>
              <a:rPr lang="cy-GB" sz="2000" dirty="0">
                <a:solidFill>
                  <a:srgbClr val="FF0000"/>
                </a:solidFill>
              </a:rPr>
              <a:t>g</a:t>
            </a:r>
            <a:r>
              <a:rPr lang="cy-GB" sz="2000" dirty="0"/>
              <a:t>yffrous</a:t>
            </a:r>
          </a:p>
          <a:p>
            <a:r>
              <a:rPr lang="cy-GB" sz="2000" dirty="0">
                <a:solidFill>
                  <a:srgbClr val="FF0000"/>
                </a:solidFill>
              </a:rPr>
              <a:t>dd</a:t>
            </a:r>
            <a:r>
              <a:rPr lang="cy-GB" sz="2000" dirty="0"/>
              <a:t>iflas</a:t>
            </a:r>
          </a:p>
          <a:p>
            <a:r>
              <a:rPr lang="cy-GB" sz="2000" dirty="0"/>
              <a:t>llonydd</a:t>
            </a:r>
          </a:p>
          <a:p>
            <a:r>
              <a:rPr lang="cy-GB" sz="2000" dirty="0"/>
              <a:t>ofnus</a:t>
            </a:r>
          </a:p>
          <a:p>
            <a:r>
              <a:rPr lang="cy-GB" sz="2000" dirty="0">
                <a:solidFill>
                  <a:srgbClr val="FF0000"/>
                </a:solidFill>
              </a:rPr>
              <a:t>f</a:t>
            </a:r>
            <a:r>
              <a:rPr lang="cy-GB" sz="2000" dirty="0"/>
              <a:t>ywiog </a:t>
            </a:r>
          </a:p>
          <a:p>
            <a:endParaRPr lang="cy-GB"/>
          </a:p>
        </p:txBody>
      </p:sp>
      <p:pic>
        <p:nvPicPr>
          <p:cNvPr id="4" name="Picture 3" descr="A cartoon of kids sitting at a table with a book&#10;&#10;AI-generated content may be incorrect.">
            <a:extLst>
              <a:ext uri="{FF2B5EF4-FFF2-40B4-BE49-F238E27FC236}">
                <a16:creationId xmlns:a16="http://schemas.microsoft.com/office/drawing/2014/main" id="{4BC93DF0-E7AF-CE29-C1D8-E4D2AC5E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6952" y="3972086"/>
            <a:ext cx="2056537" cy="2000574"/>
          </a:xfrm>
          <a:prstGeom prst="rect">
            <a:avLst/>
          </a:prstGeom>
        </p:spPr>
      </p:pic>
      <p:sp>
        <p:nvSpPr>
          <p:cNvPr id="15" name="Explosion: 8 Points 14">
            <a:extLst>
              <a:ext uri="{FF2B5EF4-FFF2-40B4-BE49-F238E27FC236}">
                <a16:creationId xmlns:a16="http://schemas.microsoft.com/office/drawing/2014/main" id="{42058327-E39F-04CA-E5A6-485907661B0D}"/>
              </a:ext>
            </a:extLst>
          </p:cNvPr>
          <p:cNvSpPr/>
          <p:nvPr/>
        </p:nvSpPr>
        <p:spPr>
          <a:xfrm rot="1020000">
            <a:off x="9161550" y="4494674"/>
            <a:ext cx="2647166" cy="1733724"/>
          </a:xfrm>
          <a:prstGeom prst="irregularSeal1">
            <a:avLst/>
          </a:prstGeom>
          <a:solidFill>
            <a:schemeClr val="accent3">
              <a:lumMod val="40000"/>
              <a:lumOff val="60000"/>
            </a:schemeClr>
          </a:solidFill>
          <a:ln w="28575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1400">
                <a:solidFill>
                  <a:schemeClr val="tx1"/>
                </a:solidFill>
              </a:rPr>
              <a:t>Cofiwch,</a:t>
            </a:r>
            <a:endParaRPr lang="cy-GB">
              <a:solidFill>
                <a:schemeClr val="tx1"/>
              </a:solidFill>
            </a:endParaRPr>
          </a:p>
          <a:p>
            <a:pPr algn="ctr"/>
            <a:r>
              <a:rPr lang="cy-GB" sz="1400" dirty="0">
                <a:solidFill>
                  <a:schemeClr val="tx1"/>
                </a:solidFill>
              </a:rPr>
              <a:t> treiglad meddwl ar ôl 'yn'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47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in by maria isabel on Felices Cumplis-especiales fechas | Happy ...">
            <a:extLst>
              <a:ext uri="{FF2B5EF4-FFF2-40B4-BE49-F238E27FC236}">
                <a16:creationId xmlns:a16="http://schemas.microsoft.com/office/drawing/2014/main" id="{743A8F6B-5AC5-0A08-9057-332508FFC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0779" y="938379"/>
            <a:ext cx="3576054" cy="513898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4" name="Content Placeholder 3" descr="A person smiling in front of a wall&#10;&#10;AI-generated content may be incorrect.">
            <a:extLst>
              <a:ext uri="{FF2B5EF4-FFF2-40B4-BE49-F238E27FC236}">
                <a16:creationId xmlns:a16="http://schemas.microsoft.com/office/drawing/2014/main" id="{E7798760-326C-65E5-97DB-EB55AB1A45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6552" t="22105" r="13121" b="188"/>
          <a:stretch>
            <a:fillRect/>
          </a:stretch>
        </p:blipFill>
        <p:spPr>
          <a:xfrm>
            <a:off x="2733058" y="2992599"/>
            <a:ext cx="2003536" cy="275948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88C63B-DD3F-5EFE-E235-502E86D117AF}"/>
              </a:ext>
            </a:extLst>
          </p:cNvPr>
          <p:cNvSpPr txBox="1"/>
          <p:nvPr/>
        </p:nvSpPr>
        <p:spPr>
          <a:xfrm>
            <a:off x="2733587" y="1491767"/>
            <a:ext cx="1985849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/>
              <a:t>hapus</a:t>
            </a:r>
          </a:p>
        </p:txBody>
      </p:sp>
      <p:pic>
        <p:nvPicPr>
          <p:cNvPr id="2" name="Picture 1" descr="A person smiling in a black shirt&#10;&#10;AI-generated content may be incorrect.">
            <a:extLst>
              <a:ext uri="{FF2B5EF4-FFF2-40B4-BE49-F238E27FC236}">
                <a16:creationId xmlns:a16="http://schemas.microsoft.com/office/drawing/2014/main" id="{16019775-D477-322B-6001-ADC46805B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8867" y="732191"/>
            <a:ext cx="3925710" cy="540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1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E83BA48-E824-678A-7450-CFEC1656A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726" y="871391"/>
            <a:ext cx="3666213" cy="5023777"/>
          </a:xfrm>
          <a:prstGeom prst="rect">
            <a:avLst/>
          </a:prstGeom>
        </p:spPr>
      </p:pic>
      <p:pic>
        <p:nvPicPr>
          <p:cNvPr id="3" name="Picture 2" descr="A person with curly hair making a face&#10;&#10;AI-generated content may be incorrect.">
            <a:extLst>
              <a:ext uri="{FF2B5EF4-FFF2-40B4-BE49-F238E27FC236}">
                <a16:creationId xmlns:a16="http://schemas.microsoft.com/office/drawing/2014/main" id="{08068EB4-CF7F-44EF-E97F-3082AB4EEE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86" t="14343" r="11165"/>
          <a:stretch>
            <a:fillRect/>
          </a:stretch>
        </p:blipFill>
        <p:spPr>
          <a:xfrm>
            <a:off x="2686245" y="3013716"/>
            <a:ext cx="1784333" cy="251683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8141B76-C147-5E15-9806-02D4E40C3E1A}"/>
              </a:ext>
            </a:extLst>
          </p:cNvPr>
          <p:cNvSpPr txBox="1"/>
          <p:nvPr/>
        </p:nvSpPr>
        <p:spPr>
          <a:xfrm>
            <a:off x="2714929" y="1715050"/>
            <a:ext cx="1735534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>
                <a:solidFill>
                  <a:srgbClr val="FF0000"/>
                </a:solidFill>
              </a:rPr>
              <a:t>d</a:t>
            </a:r>
            <a:r>
              <a:rPr lang="cy-GB" sz="5400"/>
              <a:t>rist</a:t>
            </a:r>
            <a:r>
              <a:rPr lang="en-GB" sz="5400" dirty="0"/>
              <a:t> </a:t>
            </a:r>
          </a:p>
        </p:txBody>
      </p:sp>
      <p:pic>
        <p:nvPicPr>
          <p:cNvPr id="2" name="Picture 1" descr="A person with a sad expression&#10;&#10;AI-generated content may be incorrect.">
            <a:extLst>
              <a:ext uri="{FF2B5EF4-FFF2-40B4-BE49-F238E27FC236}">
                <a16:creationId xmlns:a16="http://schemas.microsoft.com/office/drawing/2014/main" id="{5FDDD457-D327-C9B7-BF78-90CFF6685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074" y="913579"/>
            <a:ext cx="3687817" cy="503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21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fireworks in the dark&#10;&#10;AI-generated content may be incorrect.">
            <a:extLst>
              <a:ext uri="{FF2B5EF4-FFF2-40B4-BE49-F238E27FC236}">
                <a16:creationId xmlns:a16="http://schemas.microsoft.com/office/drawing/2014/main" id="{A7177235-6B92-1DDE-1F89-7E82585D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29778" y="949917"/>
            <a:ext cx="3679870" cy="48806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" name="Picture 2" descr="A person in a white sweater with her arms up&#10;&#10;AI-generated content may be incorrect.">
            <a:extLst>
              <a:ext uri="{FF2B5EF4-FFF2-40B4-BE49-F238E27FC236}">
                <a16:creationId xmlns:a16="http://schemas.microsoft.com/office/drawing/2014/main" id="{44F953DE-ED6D-D964-2677-67D91A1329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3862" r="1370" b="-189"/>
          <a:stretch>
            <a:fillRect/>
          </a:stretch>
        </p:blipFill>
        <p:spPr>
          <a:xfrm>
            <a:off x="2156954" y="3594056"/>
            <a:ext cx="2289363" cy="198066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9E9BF6-6FBF-3DD2-D963-AD46A3498E16}"/>
              </a:ext>
            </a:extLst>
          </p:cNvPr>
          <p:cNvSpPr txBox="1"/>
          <p:nvPr/>
        </p:nvSpPr>
        <p:spPr>
          <a:xfrm>
            <a:off x="1968668" y="2021878"/>
            <a:ext cx="2656409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dirty="0">
                <a:solidFill>
                  <a:srgbClr val="FF0000"/>
                </a:solidFill>
              </a:rPr>
              <a:t>g</a:t>
            </a:r>
            <a:r>
              <a:rPr lang="cy-GB" sz="5400" dirty="0"/>
              <a:t>yffrous</a:t>
            </a:r>
            <a:endParaRPr lang="cy-GB" dirty="0"/>
          </a:p>
        </p:txBody>
      </p:sp>
      <p:pic>
        <p:nvPicPr>
          <p:cNvPr id="2" name="Picture 1" descr="A person celebrating with fireworks&#10;&#10;AI-generated content may be incorrect.">
            <a:extLst>
              <a:ext uri="{FF2B5EF4-FFF2-40B4-BE49-F238E27FC236}">
                <a16:creationId xmlns:a16="http://schemas.microsoft.com/office/drawing/2014/main" id="{B1C1C321-3EDC-0902-0A22-070BF2A793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0613" y="783576"/>
            <a:ext cx="4183760" cy="5449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58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ter drops on a window&#10;&#10;AI-generated content may be incorrect.">
            <a:extLst>
              <a:ext uri="{FF2B5EF4-FFF2-40B4-BE49-F238E27FC236}">
                <a16:creationId xmlns:a16="http://schemas.microsoft.com/office/drawing/2014/main" id="{85B091CD-A8B8-F734-9F84-9F5A79322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78101" y="897809"/>
            <a:ext cx="3890076" cy="504857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" name="Picture 2" descr="A person in a leopard print overall&#10;&#10;AI-generated content may be incorrect.">
            <a:extLst>
              <a:ext uri="{FF2B5EF4-FFF2-40B4-BE49-F238E27FC236}">
                <a16:creationId xmlns:a16="http://schemas.microsoft.com/office/drawing/2014/main" id="{5A09302B-A87B-9057-E31A-24DBDA3178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69" t="8704" r="16766" b="461"/>
          <a:stretch>
            <a:fillRect/>
          </a:stretch>
        </p:blipFill>
        <p:spPr>
          <a:xfrm>
            <a:off x="2985327" y="2691999"/>
            <a:ext cx="1665959" cy="284397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10EA6B-5D53-17CC-34DB-2CEEC0E7B55E}"/>
              </a:ext>
            </a:extLst>
          </p:cNvPr>
          <p:cNvSpPr txBox="1"/>
          <p:nvPr/>
        </p:nvSpPr>
        <p:spPr>
          <a:xfrm>
            <a:off x="2586891" y="1251683"/>
            <a:ext cx="2476451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/>
              <a:t> </a:t>
            </a:r>
            <a:r>
              <a:rPr lang="en-GB" sz="5400" dirty="0">
                <a:solidFill>
                  <a:srgbClr val="FF0000"/>
                </a:solidFill>
              </a:rPr>
              <a:t>d</a:t>
            </a:r>
            <a:r>
              <a:rPr lang="cy-GB" sz="5400" dirty="0">
                <a:solidFill>
                  <a:srgbClr val="FF0000"/>
                </a:solidFill>
              </a:rPr>
              <a:t>d</a:t>
            </a:r>
            <a:r>
              <a:rPr lang="cy-GB" sz="5400" dirty="0"/>
              <a:t>iflas</a:t>
            </a:r>
          </a:p>
        </p:txBody>
      </p:sp>
      <p:pic>
        <p:nvPicPr>
          <p:cNvPr id="2" name="Picture 1" descr="A person in a leopard print overalls&#10;&#10;AI-generated content may be incorrect.">
            <a:extLst>
              <a:ext uri="{FF2B5EF4-FFF2-40B4-BE49-F238E27FC236}">
                <a16:creationId xmlns:a16="http://schemas.microsoft.com/office/drawing/2014/main" id="{803328E3-2E97-C603-95DC-DC83E6EFED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8472" y="874184"/>
            <a:ext cx="4130322" cy="529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8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7D08F-0AAD-24D7-CBE4-CEA9933AC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B130A69-4E26-56C2-9C75-E2245B5B0611}"/>
              </a:ext>
            </a:extLst>
          </p:cNvPr>
          <p:cNvSpPr txBox="1"/>
          <p:nvPr/>
        </p:nvSpPr>
        <p:spPr>
          <a:xfrm>
            <a:off x="763461" y="237368"/>
            <a:ext cx="80667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Geirfa</a:t>
            </a:r>
            <a:r>
              <a:rPr lang="en-GB" dirty="0">
                <a:ea typeface="+mn-lt"/>
                <a:cs typeface="+mn-lt"/>
              </a:rPr>
              <a:t> Newydd </a:t>
            </a:r>
            <a:endParaRPr lang="en-US" dirty="0"/>
          </a:p>
        </p:txBody>
      </p:sp>
      <p:pic>
        <p:nvPicPr>
          <p:cNvPr id="4" name="Picture 3" descr="Calm Body of Water · Free Stock Photo">
            <a:extLst>
              <a:ext uri="{FF2B5EF4-FFF2-40B4-BE49-F238E27FC236}">
                <a16:creationId xmlns:a16="http://schemas.microsoft.com/office/drawing/2014/main" id="{745478D8-A250-8162-0C36-3E977F699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017" y="1097384"/>
            <a:ext cx="3693764" cy="4986110"/>
          </a:xfrm>
          <a:prstGeom prst="rect">
            <a:avLst/>
          </a:prstGeom>
        </p:spPr>
      </p:pic>
      <p:pic>
        <p:nvPicPr>
          <p:cNvPr id="3" name="Picture 2" descr="A person with her eyes closed&#10;&#10;AI-generated content may be incorrect.">
            <a:extLst>
              <a:ext uri="{FF2B5EF4-FFF2-40B4-BE49-F238E27FC236}">
                <a16:creationId xmlns:a16="http://schemas.microsoft.com/office/drawing/2014/main" id="{3B4CBA70-9804-4635-CE78-B40FA27D1E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642" y="3282542"/>
            <a:ext cx="1776236" cy="233507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07C8EC-BDD6-9F48-F476-C953F98DEB03}"/>
              </a:ext>
            </a:extLst>
          </p:cNvPr>
          <p:cNvSpPr txBox="1"/>
          <p:nvPr/>
        </p:nvSpPr>
        <p:spPr>
          <a:xfrm>
            <a:off x="2740870" y="1896256"/>
            <a:ext cx="2484034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dirty="0"/>
              <a:t>llonydd</a:t>
            </a:r>
          </a:p>
        </p:txBody>
      </p:sp>
      <p:pic>
        <p:nvPicPr>
          <p:cNvPr id="2" name="Picture 1" descr="A person standing in front of a door&#10;&#10;AI-generated content may be incorrect.">
            <a:extLst>
              <a:ext uri="{FF2B5EF4-FFF2-40B4-BE49-F238E27FC236}">
                <a16:creationId xmlns:a16="http://schemas.microsoft.com/office/drawing/2014/main" id="{3046AD83-82D3-14F9-E112-B261677118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7626" y="936242"/>
            <a:ext cx="3819196" cy="513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7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moon in the sky&#10;&#10;AI-generated content may be incorrect.">
            <a:extLst>
              <a:ext uri="{FF2B5EF4-FFF2-40B4-BE49-F238E27FC236}">
                <a16:creationId xmlns:a16="http://schemas.microsoft.com/office/drawing/2014/main" id="{7A847DFE-53E3-037F-D209-128F56AB0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87999" y="1049042"/>
            <a:ext cx="3765764" cy="4966559"/>
          </a:xfrm>
          <a:prstGeom prst="rect">
            <a:avLst/>
          </a:prstGeom>
        </p:spPr>
      </p:pic>
      <p:pic>
        <p:nvPicPr>
          <p:cNvPr id="7" name="Picture 6" descr="A person holding her hands to her mouth&#10;&#10;AI-generated content may be incorrect.">
            <a:extLst>
              <a:ext uri="{FF2B5EF4-FFF2-40B4-BE49-F238E27FC236}">
                <a16:creationId xmlns:a16="http://schemas.microsoft.com/office/drawing/2014/main" id="{2C1246AA-FCC6-F913-4119-72E7DE0A75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81" t="18724" r="1227"/>
          <a:stretch>
            <a:fillRect/>
          </a:stretch>
        </p:blipFill>
        <p:spPr>
          <a:xfrm>
            <a:off x="2283008" y="3189953"/>
            <a:ext cx="1992823" cy="225978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0A58122-B004-DC09-8EAB-F1773CE68638}"/>
              </a:ext>
            </a:extLst>
          </p:cNvPr>
          <p:cNvSpPr txBox="1"/>
          <p:nvPr/>
        </p:nvSpPr>
        <p:spPr>
          <a:xfrm>
            <a:off x="2279232" y="1716179"/>
            <a:ext cx="2026834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dirty="0"/>
              <a:t>ofnus</a:t>
            </a:r>
          </a:p>
        </p:txBody>
      </p:sp>
      <p:pic>
        <p:nvPicPr>
          <p:cNvPr id="2" name="Picture 1" descr="A person covering her mouth with her hands&#10;&#10;AI-generated content may be incorrect.">
            <a:extLst>
              <a:ext uri="{FF2B5EF4-FFF2-40B4-BE49-F238E27FC236}">
                <a16:creationId xmlns:a16="http://schemas.microsoft.com/office/drawing/2014/main" id="{EBA09797-3563-FC92-CE31-2492424C12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442" y="803536"/>
            <a:ext cx="3805792" cy="5258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071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uleurs De L'Arc En Ciel Spectre · Images vectorielles gratuites sur ...">
            <a:extLst>
              <a:ext uri="{FF2B5EF4-FFF2-40B4-BE49-F238E27FC236}">
                <a16:creationId xmlns:a16="http://schemas.microsoft.com/office/drawing/2014/main" id="{C63720DE-160A-CC66-53AF-D9B94F1C1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9101" y="885341"/>
            <a:ext cx="3255075" cy="51002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A2EC06-46D8-BEED-321C-1613FFC86885}"/>
              </a:ext>
            </a:extLst>
          </p:cNvPr>
          <p:cNvSpPr txBox="1"/>
          <p:nvPr/>
        </p:nvSpPr>
        <p:spPr>
          <a:xfrm>
            <a:off x="2459738" y="1517437"/>
            <a:ext cx="2199554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dirty="0">
                <a:solidFill>
                  <a:srgbClr val="FF0000"/>
                </a:solidFill>
              </a:rPr>
              <a:t>f</a:t>
            </a:r>
            <a:r>
              <a:rPr lang="cy-GB" sz="5400" dirty="0"/>
              <a:t>ywiog</a:t>
            </a:r>
          </a:p>
        </p:txBody>
      </p:sp>
      <p:pic>
        <p:nvPicPr>
          <p:cNvPr id="10" name="Picture 9" descr="A person waving her hands&#10;&#10;AI-generated content may be incorrect.">
            <a:extLst>
              <a:ext uri="{FF2B5EF4-FFF2-40B4-BE49-F238E27FC236}">
                <a16:creationId xmlns:a16="http://schemas.microsoft.com/office/drawing/2014/main" id="{8C7D6EE4-D152-F098-935B-72F5F586A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830" y="2922464"/>
            <a:ext cx="2033679" cy="272666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2" name="Picture 1" descr="A person with her hands up&#10;&#10;AI-generated content may be incorrect.">
            <a:extLst>
              <a:ext uri="{FF2B5EF4-FFF2-40B4-BE49-F238E27FC236}">
                <a16:creationId xmlns:a16="http://schemas.microsoft.com/office/drawing/2014/main" id="{100A9A30-F938-4E37-EB64-6A6F0B7E4F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1651" y="767913"/>
            <a:ext cx="3478595" cy="532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8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91A89-5D9A-EB92-FD9F-BD9651AF1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87" y="4587"/>
            <a:ext cx="10689336" cy="798451"/>
          </a:xfrm>
        </p:spPr>
        <p:txBody>
          <a:bodyPr/>
          <a:lstStyle/>
          <a:p>
            <a:r>
              <a:rPr lang="cy-GB"/>
              <a:t>Brawddeg newydd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56BFE-367C-E804-07CA-D0760E5A29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66698"/>
            <a:ext cx="5212080" cy="657225"/>
          </a:xfrm>
        </p:spPr>
        <p:txBody>
          <a:bodyPr>
            <a:normAutofit/>
          </a:bodyPr>
          <a:lstStyle/>
          <a:p>
            <a:r>
              <a:rPr lang="en-GB" sz="2000" b="0">
                <a:latin typeface="Calisto MT"/>
              </a:rPr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2F6586-463B-F8EF-044B-9C4BA8BB90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825" y="1236708"/>
            <a:ext cx="6941003" cy="859908"/>
          </a:xfrm>
          <a:solidFill>
            <a:srgbClr val="FFC000"/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</a:t>
            </a:r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57EE6C9E-6DFF-8B60-06BF-1D9BD44B53C0}"/>
              </a:ext>
            </a:extLst>
          </p:cNvPr>
          <p:cNvSpPr/>
          <p:nvPr/>
        </p:nvSpPr>
        <p:spPr>
          <a:xfrm>
            <a:off x="705565" y="2425665"/>
            <a:ext cx="4933166" cy="3503112"/>
          </a:xfrm>
          <a:prstGeom prst="irregularSeal1">
            <a:avLst/>
          </a:prstGeom>
          <a:solidFill>
            <a:schemeClr val="accent3">
              <a:lumMod val="40000"/>
              <a:lumOff val="60000"/>
            </a:schemeClr>
          </a:solidFill>
          <a:ln w="28575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Edrychwch, rhaid i ti feddwl treiglad meddwl ar ôl 'i fi' ac 'yn'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AC636E-2C75-7B70-F8C6-31DD65C7CFB7}"/>
              </a:ext>
            </a:extLst>
          </p:cNvPr>
          <p:cNvSpPr txBox="1"/>
          <p:nvPr/>
        </p:nvSpPr>
        <p:spPr>
          <a:xfrm>
            <a:off x="7522878" y="1235990"/>
            <a:ext cx="2246048" cy="4247317"/>
          </a:xfrm>
          <a:prstGeom prst="rect">
            <a:avLst/>
          </a:prstGeom>
          <a:solidFill>
            <a:srgbClr val="00B0F0"/>
          </a:solidFill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/>
              <a:t>hapus.</a:t>
            </a:r>
            <a:endParaRPr lang="en-US" dirty="0"/>
          </a:p>
          <a:p>
            <a:r>
              <a:rPr lang="cy-GB" sz="3600" dirty="0">
                <a:solidFill>
                  <a:srgbClr val="FF0000"/>
                </a:solidFill>
              </a:rPr>
              <a:t>d</a:t>
            </a:r>
            <a:r>
              <a:rPr lang="cy-GB" sz="3600" dirty="0">
                <a:solidFill>
                  <a:srgbClr val="000000"/>
                </a:solidFill>
              </a:rPr>
              <a:t>rist</a:t>
            </a:r>
            <a:r>
              <a:rPr lang="cy-GB" sz="3600" dirty="0"/>
              <a:t>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g</a:t>
            </a:r>
            <a:r>
              <a:rPr lang="cy-GB" sz="3600" dirty="0">
                <a:solidFill>
                  <a:srgbClr val="000000"/>
                </a:solidFill>
              </a:rPr>
              <a:t>yffrous</a:t>
            </a:r>
            <a:r>
              <a:rPr lang="cy-GB" sz="3600" dirty="0"/>
              <a:t>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dd</a:t>
            </a:r>
            <a:r>
              <a:rPr lang="cy-GB" sz="3600" dirty="0">
                <a:solidFill>
                  <a:srgbClr val="000000"/>
                </a:solidFill>
              </a:rPr>
              <a:t>iflas</a:t>
            </a:r>
            <a:r>
              <a:rPr lang="cy-GB" sz="3600" dirty="0"/>
              <a:t>.</a:t>
            </a:r>
          </a:p>
          <a:p>
            <a:r>
              <a:rPr lang="cy-GB" sz="3600" dirty="0"/>
              <a:t>ofnus. </a:t>
            </a:r>
          </a:p>
          <a:p>
            <a:r>
              <a:rPr lang="cy-GB" sz="3600" dirty="0"/>
              <a:t>llonydd.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f</a:t>
            </a:r>
            <a:r>
              <a:rPr lang="cy-GB" sz="3600" dirty="0"/>
              <a:t>ywiog.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371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96BE6-B0A2-7E5E-BB5C-5120EC990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CE561-EDA8-E984-EAE2-B2E8E9ABE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 2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96B798E9-50E6-64F7-DE61-E35DA2C83DC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43811408"/>
              </p:ext>
            </p:extLst>
          </p:nvPr>
        </p:nvGraphicFramePr>
        <p:xfrm>
          <a:off x="704088" y="1680702"/>
          <a:ext cx="7261597" cy="4281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Content Placeholder 6" descr="A stick figure with hands on his head&#10;&#10;AI-generated content may be incorrect.">
            <a:extLst>
              <a:ext uri="{FF2B5EF4-FFF2-40B4-BE49-F238E27FC236}">
                <a16:creationId xmlns:a16="http://schemas.microsoft.com/office/drawing/2014/main" id="{7B9832A5-F529-1997-544B-248FA28644D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985" t="-550" r="8209" b="36181"/>
          <a:stretch>
            <a:fillRect/>
          </a:stretch>
        </p:blipFill>
        <p:spPr>
          <a:xfrm>
            <a:off x="10154098" y="3855379"/>
            <a:ext cx="1562760" cy="2265455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91E93C-8FC3-992A-577A-0D33AE2573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79180" y="3716715"/>
            <a:ext cx="1392729" cy="933121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gofio? </a:t>
            </a: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Help </a:t>
            </a:r>
            <a:r>
              <a:rPr lang="en-GB" dirty="0" err="1"/>
              <a:t>Llaw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7766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BEEC-C7CA-BC59-8C06-9FC0933F4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10" y="906768"/>
            <a:ext cx="10738242" cy="7365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Cardiau Geirfa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1FB0664-E16F-4A07-B665-363768D24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erson smiling with balloons and confetti&#10;&#10;AI-generated content may be incorrect.">
            <a:extLst>
              <a:ext uri="{FF2B5EF4-FFF2-40B4-BE49-F238E27FC236}">
                <a16:creationId xmlns:a16="http://schemas.microsoft.com/office/drawing/2014/main" id="{B5E0AFC3-21F5-0E9D-E890-AD20CD999C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26" r="-1" b="-1"/>
          <a:stretch>
            <a:fillRect/>
          </a:stretch>
        </p:blipFill>
        <p:spPr>
          <a:xfrm>
            <a:off x="20" y="2645758"/>
            <a:ext cx="3195064" cy="4212241"/>
          </a:xfrm>
          <a:prstGeom prst="rect">
            <a:avLst/>
          </a:prstGeom>
        </p:spPr>
      </p:pic>
      <p:pic>
        <p:nvPicPr>
          <p:cNvPr id="3" name="Picture 2" descr="A person with a sad face&#10;&#10;AI-generated content may be incorrect.">
            <a:extLst>
              <a:ext uri="{FF2B5EF4-FFF2-40B4-BE49-F238E27FC236}">
                <a16:creationId xmlns:a16="http://schemas.microsoft.com/office/drawing/2014/main" id="{92F31D26-6E1E-896A-D859-D1B88B1607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1840" y="2651259"/>
            <a:ext cx="3053812" cy="4203109"/>
          </a:xfrm>
          <a:prstGeom prst="rect">
            <a:avLst/>
          </a:prstGeom>
        </p:spPr>
      </p:pic>
      <p:pic>
        <p:nvPicPr>
          <p:cNvPr id="4" name="Picture 3" descr="A person in a white sweater&#10;&#10;AI-generated content may be incorrect.">
            <a:extLst>
              <a:ext uri="{FF2B5EF4-FFF2-40B4-BE49-F238E27FC236}">
                <a16:creationId xmlns:a16="http://schemas.microsoft.com/office/drawing/2014/main" id="{0AC0318D-C5B6-A9B5-28F9-B3474F39D5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7372" y="2681772"/>
            <a:ext cx="3068343" cy="4155000"/>
          </a:xfrm>
          <a:prstGeom prst="rect">
            <a:avLst/>
          </a:prstGeom>
        </p:spPr>
      </p:pic>
      <p:pic>
        <p:nvPicPr>
          <p:cNvPr id="5" name="Picture 4" descr="A person standing in front of a door&#10;&#10;AI-generated content may be incorrect.">
            <a:extLst>
              <a:ext uri="{FF2B5EF4-FFF2-40B4-BE49-F238E27FC236}">
                <a16:creationId xmlns:a16="http://schemas.microsoft.com/office/drawing/2014/main" id="{994896F4-15BE-F4C7-EF54-C552E1846D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14" y="2769918"/>
            <a:ext cx="3124200" cy="395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881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ABF6B1-3A9A-4CEE-889E-0D96AB03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23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C79A1-3E68-5143-B31A-BA1A082F8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453" y="919186"/>
            <a:ext cx="10744394" cy="7183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Cardiau geirfa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0AA8030-FA65-4B8E-8530-372EEE851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person standing in front of a door&#10;&#10;AI-generated content may be incorrect.">
            <a:extLst>
              <a:ext uri="{FF2B5EF4-FFF2-40B4-BE49-F238E27FC236}">
                <a16:creationId xmlns:a16="http://schemas.microsoft.com/office/drawing/2014/main" id="{0B6DF7A1-5179-7F46-FA65-196229582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73" y="2405921"/>
            <a:ext cx="2803218" cy="3813903"/>
          </a:xfrm>
          <a:prstGeom prst="rect">
            <a:avLst/>
          </a:prstGeom>
        </p:spPr>
      </p:pic>
      <p:pic>
        <p:nvPicPr>
          <p:cNvPr id="10" name="Picture 9" descr="A person holding her hands to her mouth&#10;&#10;AI-generated content may be incorrect.">
            <a:extLst>
              <a:ext uri="{FF2B5EF4-FFF2-40B4-BE49-F238E27FC236}">
                <a16:creationId xmlns:a16="http://schemas.microsoft.com/office/drawing/2014/main" id="{002A1EF8-D8B5-5366-F963-3302FB8BD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7356" y="2405921"/>
            <a:ext cx="2826546" cy="3813903"/>
          </a:xfrm>
          <a:prstGeom prst="rect">
            <a:avLst/>
          </a:prstGeom>
        </p:spPr>
      </p:pic>
      <p:pic>
        <p:nvPicPr>
          <p:cNvPr id="3" name="Picture 2" descr="A person smiling with her hands up&#10;&#10;AI-generated content may be incorrect.">
            <a:extLst>
              <a:ext uri="{FF2B5EF4-FFF2-40B4-BE49-F238E27FC236}">
                <a16:creationId xmlns:a16="http://schemas.microsoft.com/office/drawing/2014/main" id="{01ACC7C2-2997-87A1-2A38-56230CBBE5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683" y="2362766"/>
            <a:ext cx="2495550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028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78075BE-4130-4D6A-B0EB-6397ED5E5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97953809-098A-2268-F58E-EF20209D7B8E}"/>
              </a:ext>
            </a:extLst>
          </p:cNvPr>
          <p:cNvSpPr txBox="1">
            <a:spLocks/>
          </p:cNvSpPr>
          <p:nvPr/>
        </p:nvSpPr>
        <p:spPr>
          <a:xfrm>
            <a:off x="3899873" y="5310868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pic>
        <p:nvPicPr>
          <p:cNvPr id="4" name="Picture 3" descr="A screenshot of a painting of a person&#10;&#10;AI-generated content may be incorrect.">
            <a:extLst>
              <a:ext uri="{FF2B5EF4-FFF2-40B4-BE49-F238E27FC236}">
                <a16:creationId xmlns:a16="http://schemas.microsoft.com/office/drawing/2014/main" id="{5E4EA6AE-AA7B-3B3D-6AE7-8B9AC13004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29" t="11392" r="6939" b="29623"/>
          <a:stretch>
            <a:fillRect/>
          </a:stretch>
        </p:blipFill>
        <p:spPr>
          <a:xfrm>
            <a:off x="4653577" y="695618"/>
            <a:ext cx="3193956" cy="4936403"/>
          </a:xfrm>
          <a:prstGeom prst="rect">
            <a:avLst/>
          </a:prstGeom>
        </p:spPr>
      </p:pic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D9C013A8-3539-746E-EC78-E2A19533104F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4081477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4C9F30-A5B6-8EE1-8C89-636BD9BA59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8B14FD-62D1-0375-1F28-98FE2CF21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BA62C5-3C99-4073-7D49-ED1E19BEA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B3A79A-4598-9EB8-BF5E-FD5DC2BFF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022EE7-4490-79C8-54C9-6CCD02F9E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DEA7377-BCC6-C746-6E78-450BD868451D}"/>
              </a:ext>
            </a:extLst>
          </p:cNvPr>
          <p:cNvSpPr txBox="1">
            <a:spLocks/>
          </p:cNvSpPr>
          <p:nvPr/>
        </p:nvSpPr>
        <p:spPr>
          <a:xfrm>
            <a:off x="4132348" y="54787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pic>
        <p:nvPicPr>
          <p:cNvPr id="2" name="Picture 1" descr="A group of women dancing with a cat&#10;&#10;AI-generated content may be incorrect.">
            <a:extLst>
              <a:ext uri="{FF2B5EF4-FFF2-40B4-BE49-F238E27FC236}">
                <a16:creationId xmlns:a16="http://schemas.microsoft.com/office/drawing/2014/main" id="{357A6BC6-4575-13BF-09ED-D8536BFF8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822" y="1067929"/>
            <a:ext cx="4436390" cy="4735056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0E0E57-2F25-4A61-BC0D-2F5BCD62622E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1468092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78075BE-4130-4D6A-B0EB-6397ED5E5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ainting of a village&#10;&#10;AI-generated content may be incorrect.">
            <a:extLst>
              <a:ext uri="{FF2B5EF4-FFF2-40B4-BE49-F238E27FC236}">
                <a16:creationId xmlns:a16="http://schemas.microsoft.com/office/drawing/2014/main" id="{0284599D-08A3-2FEC-792F-37CFFE4E5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97" t="6554" r="-285" b="87"/>
          <a:stretch>
            <a:fillRect/>
          </a:stretch>
        </p:blipFill>
        <p:spPr>
          <a:xfrm>
            <a:off x="3076630" y="803629"/>
            <a:ext cx="6478575" cy="4875158"/>
          </a:xfrm>
          <a:prstGeom prst="rect">
            <a:avLst/>
          </a:prstGeom>
        </p:spPr>
      </p:pic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8836BB3B-729C-5E42-BC81-07487EC7BCF0}"/>
              </a:ext>
            </a:extLst>
          </p:cNvPr>
          <p:cNvSpPr txBox="1">
            <a:spLocks/>
          </p:cNvSpPr>
          <p:nvPr/>
        </p:nvSpPr>
        <p:spPr>
          <a:xfrm>
            <a:off x="3817216" y="5280388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FAF0932A-567C-DA42-FA10-4538479FB0F7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3490098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DDD0BA-0440-2C04-0304-E8AB22F3B1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1D545F5-B3AC-569F-CE51-097D446C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17A380-22CE-8B90-8124-10094F715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A23B0C5-95A8-E3DC-494F-97527B75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8B8A883-B68C-CC20-A605-3C253F646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1A5E19E-6D25-5618-7BEC-20EA0651EB70}"/>
              </a:ext>
            </a:extLst>
          </p:cNvPr>
          <p:cNvSpPr txBox="1">
            <a:spLocks/>
          </p:cNvSpPr>
          <p:nvPr/>
        </p:nvSpPr>
        <p:spPr>
          <a:xfrm>
            <a:off x="3843047" y="5202896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pic>
        <p:nvPicPr>
          <p:cNvPr id="2" name="Picture 1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A9CF05DB-98AE-D728-2D32-083D4FD163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445" r="-3265" b="57062"/>
          <a:stretch>
            <a:fillRect/>
          </a:stretch>
        </p:blipFill>
        <p:spPr>
          <a:xfrm>
            <a:off x="3050663" y="1068973"/>
            <a:ext cx="6284649" cy="427299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69218B-17B2-D874-A8F1-BDF97447654B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3732569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8FFD0-64F8-07CA-2C46-F935DB357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 3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9F34A-5912-5660-EFE5-8151110A10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0">
                <a:ea typeface="+mj-lt"/>
                <a:cs typeface="+mj-lt"/>
              </a:rPr>
              <a:t>Adeiladu'r frawddeg</a:t>
            </a:r>
            <a:endParaRPr lang="en-US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A9FA268-B257-A452-531E-D85449BD7CE0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04088" y="2442702"/>
          <a:ext cx="5212080" cy="3519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092680-E68E-5639-DEAC-551EDF58F7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05470" y="1785477"/>
            <a:ext cx="1874923" cy="657225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siŵr</a:t>
            </a:r>
            <a:r>
              <a:rPr lang="en-GB" dirty="0"/>
              <a:t>? </a:t>
            </a:r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Help </a:t>
            </a:r>
            <a:r>
              <a:rPr lang="en-GB" dirty="0" err="1"/>
              <a:t>Llaw</a:t>
            </a:r>
            <a:r>
              <a:rPr lang="en-GB" dirty="0"/>
              <a:t> </a:t>
            </a:r>
          </a:p>
        </p:txBody>
      </p:sp>
      <p:pic>
        <p:nvPicPr>
          <p:cNvPr id="7" name="Content Placeholder 6" descr="A stick figure with hands on his head&#10;&#10;AI-generated content may be incorrect.">
            <a:extLst>
              <a:ext uri="{FF2B5EF4-FFF2-40B4-BE49-F238E27FC236}">
                <a16:creationId xmlns:a16="http://schemas.microsoft.com/office/drawing/2014/main" id="{5CEA7929-2428-897D-286D-17B10C1D533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920650" y="2443163"/>
            <a:ext cx="1759743" cy="3519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596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6F6A7-1A37-F648-658F-F7A9467FF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9BDF5-0B25-319D-EDA8-3EBB85A06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87" y="4587"/>
            <a:ext cx="10689336" cy="798451"/>
          </a:xfrm>
        </p:spPr>
        <p:txBody>
          <a:bodyPr/>
          <a:lstStyle/>
          <a:p>
            <a:r>
              <a:rPr lang="cy-GB" dirty="0"/>
              <a:t>Help llaw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F5FB2-C110-E043-9A6E-EA18E82E8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66698"/>
            <a:ext cx="5212080" cy="657225"/>
          </a:xfrm>
        </p:spPr>
        <p:txBody>
          <a:bodyPr>
            <a:normAutofit/>
          </a:bodyPr>
          <a:lstStyle/>
          <a:p>
            <a:r>
              <a:rPr lang="en-GB" sz="2000" b="0">
                <a:latin typeface="Calisto MT"/>
              </a:rPr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E3DE75-E6FB-D0D0-00BA-EAC5E30413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825" y="1236708"/>
            <a:ext cx="6941003" cy="859908"/>
          </a:xfrm>
          <a:solidFill>
            <a:srgbClr val="FFC000"/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</a:t>
            </a:r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26F7F8E4-78C0-D63D-316A-BA3DADB9D35A}"/>
              </a:ext>
            </a:extLst>
          </p:cNvPr>
          <p:cNvSpPr/>
          <p:nvPr/>
        </p:nvSpPr>
        <p:spPr>
          <a:xfrm>
            <a:off x="705565" y="2425665"/>
            <a:ext cx="4933166" cy="3503112"/>
          </a:xfrm>
          <a:prstGeom prst="irregularSeal1">
            <a:avLst/>
          </a:prstGeom>
          <a:solidFill>
            <a:schemeClr val="accent3">
              <a:lumMod val="40000"/>
              <a:lumOff val="60000"/>
            </a:schemeClr>
          </a:solidFill>
          <a:ln w="28575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>
                <a:solidFill>
                  <a:schemeClr val="tx1"/>
                </a:solidFill>
              </a:rPr>
              <a:t>Edrychwch, rhaid i ti feddwl treiglad meddwl ar ôl 'i fi' a 'yn'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86B0BA-B092-457E-5700-F9A835AB1328}"/>
              </a:ext>
            </a:extLst>
          </p:cNvPr>
          <p:cNvSpPr txBox="1"/>
          <p:nvPr/>
        </p:nvSpPr>
        <p:spPr>
          <a:xfrm>
            <a:off x="7522878" y="1235990"/>
            <a:ext cx="2246048" cy="4247317"/>
          </a:xfrm>
          <a:prstGeom prst="rect">
            <a:avLst/>
          </a:prstGeom>
          <a:solidFill>
            <a:srgbClr val="00B0F0"/>
          </a:solidFill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/>
              <a:t>hapus.</a:t>
            </a:r>
            <a:endParaRPr lang="en-US" dirty="0"/>
          </a:p>
          <a:p>
            <a:r>
              <a:rPr lang="cy-GB" sz="3600" dirty="0">
                <a:solidFill>
                  <a:srgbClr val="FF0000"/>
                </a:solidFill>
              </a:rPr>
              <a:t>d</a:t>
            </a:r>
            <a:r>
              <a:rPr lang="cy-GB" sz="3600" dirty="0">
                <a:solidFill>
                  <a:srgbClr val="000000"/>
                </a:solidFill>
              </a:rPr>
              <a:t>rist</a:t>
            </a:r>
            <a:r>
              <a:rPr lang="cy-GB" sz="3600" dirty="0"/>
              <a:t>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g</a:t>
            </a:r>
            <a:r>
              <a:rPr lang="cy-GB" sz="3600" dirty="0">
                <a:solidFill>
                  <a:srgbClr val="000000"/>
                </a:solidFill>
              </a:rPr>
              <a:t>yffrous</a:t>
            </a:r>
            <a:r>
              <a:rPr lang="cy-GB" sz="3600" dirty="0"/>
              <a:t>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dd</a:t>
            </a:r>
            <a:r>
              <a:rPr lang="cy-GB" sz="3600" dirty="0">
                <a:solidFill>
                  <a:srgbClr val="000000"/>
                </a:solidFill>
              </a:rPr>
              <a:t>iflas.</a:t>
            </a:r>
            <a:endParaRPr lang="cy-GB" sz="3600" dirty="0"/>
          </a:p>
          <a:p>
            <a:r>
              <a:rPr lang="cy-GB" sz="3600" dirty="0"/>
              <a:t>ofnus. </a:t>
            </a:r>
          </a:p>
          <a:p>
            <a:r>
              <a:rPr lang="cy-GB" sz="3600" dirty="0"/>
              <a:t>llonydd.</a:t>
            </a:r>
          </a:p>
          <a:p>
            <a:r>
              <a:rPr lang="cy-GB" sz="3600" dirty="0">
                <a:solidFill>
                  <a:srgbClr val="FF0000"/>
                </a:solidFill>
              </a:rPr>
              <a:t>f</a:t>
            </a:r>
            <a:r>
              <a:rPr lang="cy-GB" sz="3600" dirty="0"/>
              <a:t>ywiog. 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97219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57DB1-1E00-C660-DB50-7A85964B6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E22C4-486E-73C8-7085-BA1A6279F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87" y="4587"/>
            <a:ext cx="10689336" cy="798451"/>
          </a:xfrm>
        </p:spPr>
        <p:txBody>
          <a:bodyPr/>
          <a:lstStyle/>
          <a:p>
            <a:r>
              <a:rPr lang="cy-GB" dirty="0"/>
              <a:t>Help llaw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0B99F-C75E-FD23-1C3A-61047F98D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66698"/>
            <a:ext cx="5212080" cy="657225"/>
          </a:xfrm>
        </p:spPr>
        <p:txBody>
          <a:bodyPr>
            <a:normAutofit/>
          </a:bodyPr>
          <a:lstStyle/>
          <a:p>
            <a:r>
              <a:rPr lang="en-GB" sz="2000" b="0">
                <a:latin typeface="Calisto MT"/>
              </a:rPr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60327-B81F-3E6F-03C5-D7EA2389C7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62097" y="1365860"/>
            <a:ext cx="5417001" cy="859907"/>
          </a:xfrm>
          <a:solidFill>
            <a:srgbClr val="FFC000"/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endParaRPr lang="en-GB" sz="1900" b="0">
              <a:latin typeface="Calisto MT"/>
            </a:endParaRPr>
          </a:p>
          <a:p>
            <a:endParaRPr lang="en-GB" b="0" dirty="0">
              <a:latin typeface="Calisto MT"/>
            </a:endParaRPr>
          </a:p>
          <a:p>
            <a:r>
              <a:rPr lang="cy-GB" sz="2800" b="0" dirty="0">
                <a:latin typeface="Calisto MT"/>
              </a:rPr>
              <a:t>Mae'r llun yn gwneud i fi deimlo'n</a:t>
            </a:r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80BB33EC-C123-09B3-0286-796FE99430D5}"/>
              </a:ext>
            </a:extLst>
          </p:cNvPr>
          <p:cNvSpPr/>
          <p:nvPr/>
        </p:nvSpPr>
        <p:spPr>
          <a:xfrm>
            <a:off x="7951024" y="4104648"/>
            <a:ext cx="2401776" cy="2069519"/>
          </a:xfrm>
          <a:prstGeom prst="irregularSeal1">
            <a:avLst/>
          </a:prstGeom>
          <a:solidFill>
            <a:schemeClr val="accent3">
              <a:lumMod val="40000"/>
              <a:lumOff val="60000"/>
            </a:schemeClr>
          </a:solidFill>
          <a:ln w="28575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</a:rPr>
              <a:t>Edrychwch, rhaid i ti feddwl treiglad meddwl ar ôl 'i fi' a 'yn'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F01DE1-B72F-7544-C1CD-25024FB97F2A}"/>
              </a:ext>
            </a:extLst>
          </p:cNvPr>
          <p:cNvSpPr txBox="1"/>
          <p:nvPr/>
        </p:nvSpPr>
        <p:spPr>
          <a:xfrm>
            <a:off x="10170505" y="1352227"/>
            <a:ext cx="1897335" cy="3385542"/>
          </a:xfrm>
          <a:prstGeom prst="rect">
            <a:avLst/>
          </a:prstGeom>
          <a:solidFill>
            <a:srgbClr val="00B0F0"/>
          </a:solidFill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/>
              <a:t>hapus.</a:t>
            </a:r>
            <a:endParaRPr lang="en-US" sz="2800"/>
          </a:p>
          <a:p>
            <a:r>
              <a:rPr lang="cy-GB" sz="2800" dirty="0">
                <a:solidFill>
                  <a:srgbClr val="FF0000"/>
                </a:solidFill>
              </a:rPr>
              <a:t>d</a:t>
            </a:r>
            <a:r>
              <a:rPr lang="cy-GB" sz="2800" dirty="0">
                <a:solidFill>
                  <a:srgbClr val="000000"/>
                </a:solidFill>
              </a:rPr>
              <a:t>rist</a:t>
            </a:r>
            <a:r>
              <a:rPr lang="cy-GB" sz="2800" dirty="0"/>
              <a:t>.</a:t>
            </a:r>
          </a:p>
          <a:p>
            <a:r>
              <a:rPr lang="cy-GB" sz="2800" dirty="0">
                <a:solidFill>
                  <a:srgbClr val="FF0000"/>
                </a:solidFill>
              </a:rPr>
              <a:t>g</a:t>
            </a:r>
            <a:r>
              <a:rPr lang="cy-GB" sz="2800" dirty="0">
                <a:solidFill>
                  <a:srgbClr val="000000"/>
                </a:solidFill>
              </a:rPr>
              <a:t>yffrous</a:t>
            </a:r>
            <a:r>
              <a:rPr lang="cy-GB" sz="2800" dirty="0"/>
              <a:t>.</a:t>
            </a:r>
          </a:p>
          <a:p>
            <a:r>
              <a:rPr lang="cy-GB" sz="2800" dirty="0">
                <a:solidFill>
                  <a:srgbClr val="FF0000"/>
                </a:solidFill>
              </a:rPr>
              <a:t>dd</a:t>
            </a:r>
            <a:r>
              <a:rPr lang="cy-GB" sz="2800" dirty="0">
                <a:solidFill>
                  <a:srgbClr val="000000"/>
                </a:solidFill>
              </a:rPr>
              <a:t>iflas.</a:t>
            </a:r>
            <a:endParaRPr lang="cy-GB" sz="2800" dirty="0"/>
          </a:p>
          <a:p>
            <a:r>
              <a:rPr lang="cy-GB" sz="2800" dirty="0"/>
              <a:t>ofnus. </a:t>
            </a:r>
          </a:p>
          <a:p>
            <a:r>
              <a:rPr lang="cy-GB" sz="2800" dirty="0"/>
              <a:t>llonydd.</a:t>
            </a:r>
          </a:p>
          <a:p>
            <a:r>
              <a:rPr lang="cy-GB" sz="2800" dirty="0">
                <a:solidFill>
                  <a:srgbClr val="FF0000"/>
                </a:solidFill>
              </a:rPr>
              <a:t>f</a:t>
            </a:r>
            <a:r>
              <a:rPr lang="cy-GB" sz="2800" dirty="0"/>
              <a:t>ywiog. </a:t>
            </a:r>
          </a:p>
          <a:p>
            <a:endParaRPr lang="cy-GB"/>
          </a:p>
        </p:txBody>
      </p:sp>
      <p:pic>
        <p:nvPicPr>
          <p:cNvPr id="9" name="Picture 8" descr="A person smiling with balloons and confetti&#10;&#10;AI-generated content may be incorrect.">
            <a:extLst>
              <a:ext uri="{FF2B5EF4-FFF2-40B4-BE49-F238E27FC236}">
                <a16:creationId xmlns:a16="http://schemas.microsoft.com/office/drawing/2014/main" id="{BE6F5B34-9719-3132-97D4-B2304FA67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386" y="1542968"/>
            <a:ext cx="1035805" cy="1331080"/>
          </a:xfrm>
          <a:prstGeom prst="rect">
            <a:avLst/>
          </a:prstGeom>
        </p:spPr>
      </p:pic>
      <p:pic>
        <p:nvPicPr>
          <p:cNvPr id="13" name="Picture 12" descr="A person standing in front of a door&#10;&#10;AI-generated content may be incorrect.">
            <a:extLst>
              <a:ext uri="{FF2B5EF4-FFF2-40B4-BE49-F238E27FC236}">
                <a16:creationId xmlns:a16="http://schemas.microsoft.com/office/drawing/2014/main" id="{7104B0C9-CFC7-5D7F-8688-095E3BCAB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1" y="4520340"/>
            <a:ext cx="1043875" cy="1433592"/>
          </a:xfrm>
          <a:prstGeom prst="rect">
            <a:avLst/>
          </a:prstGeom>
        </p:spPr>
      </p:pic>
      <p:pic>
        <p:nvPicPr>
          <p:cNvPr id="14" name="Picture 13" descr="A person holding her hands to her mouth&#10;&#10;AI-generated content may be incorrect.">
            <a:extLst>
              <a:ext uri="{FF2B5EF4-FFF2-40B4-BE49-F238E27FC236}">
                <a16:creationId xmlns:a16="http://schemas.microsoft.com/office/drawing/2014/main" id="{01DCB763-61BE-4C75-8568-0F7969351F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6909" y="4535998"/>
            <a:ext cx="1166894" cy="141519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9DBF17E-40F1-67DF-3F80-5E360746817E}"/>
              </a:ext>
            </a:extLst>
          </p:cNvPr>
          <p:cNvSpPr txBox="1"/>
          <p:nvPr/>
        </p:nvSpPr>
        <p:spPr>
          <a:xfrm>
            <a:off x="639048" y="974433"/>
            <a:ext cx="1030757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dirty="0"/>
              <a:t>Geirfa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AC5C780-613D-719D-F567-5A5FE4365434}"/>
              </a:ext>
            </a:extLst>
          </p:cNvPr>
          <p:cNvCxnSpPr/>
          <p:nvPr/>
        </p:nvCxnSpPr>
        <p:spPr>
          <a:xfrm>
            <a:off x="4477236" y="789930"/>
            <a:ext cx="36161" cy="5383075"/>
          </a:xfrm>
          <a:prstGeom prst="straightConnector1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with a sad face&#10;&#10;AI-generated content may be incorrect.">
            <a:extLst>
              <a:ext uri="{FF2B5EF4-FFF2-40B4-BE49-F238E27FC236}">
                <a16:creationId xmlns:a16="http://schemas.microsoft.com/office/drawing/2014/main" id="{CCBA22AA-A4F7-5849-FFB2-C26D2D467B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9806" y="1463057"/>
            <a:ext cx="1039032" cy="1439244"/>
          </a:xfrm>
          <a:prstGeom prst="rect">
            <a:avLst/>
          </a:prstGeom>
        </p:spPr>
      </p:pic>
      <p:pic>
        <p:nvPicPr>
          <p:cNvPr id="6" name="Picture 5" descr="A person in a white sweater&#10;&#10;AI-generated content may be incorrect.">
            <a:extLst>
              <a:ext uri="{FF2B5EF4-FFF2-40B4-BE49-F238E27FC236}">
                <a16:creationId xmlns:a16="http://schemas.microsoft.com/office/drawing/2014/main" id="{4011C113-81F5-173E-4A29-BF8E9BE52F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10" y="3017568"/>
            <a:ext cx="1053563" cy="1494456"/>
          </a:xfrm>
          <a:prstGeom prst="rect">
            <a:avLst/>
          </a:prstGeom>
        </p:spPr>
      </p:pic>
      <p:pic>
        <p:nvPicPr>
          <p:cNvPr id="18" name="Picture 17" descr="A person standing in front of a door&#10;&#10;AI-generated content may be incorrect.">
            <a:extLst>
              <a:ext uri="{FF2B5EF4-FFF2-40B4-BE49-F238E27FC236}">
                <a16:creationId xmlns:a16="http://schemas.microsoft.com/office/drawing/2014/main" id="{E2AFA04B-4CF8-A9F8-BF25-F712FF098D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73358" y="3002393"/>
            <a:ext cx="1173998" cy="1511892"/>
          </a:xfrm>
          <a:prstGeom prst="rect">
            <a:avLst/>
          </a:prstGeom>
        </p:spPr>
      </p:pic>
      <p:pic>
        <p:nvPicPr>
          <p:cNvPr id="19" name="Picture 18" descr="A person smiling with her hands up&#10;&#10;AI-generated content may be incorrect.">
            <a:extLst>
              <a:ext uri="{FF2B5EF4-FFF2-40B4-BE49-F238E27FC236}">
                <a16:creationId xmlns:a16="http://schemas.microsoft.com/office/drawing/2014/main" id="{081B3F09-013A-5594-9830-DD25598ED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59646" y="4467950"/>
            <a:ext cx="1139452" cy="148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2106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51F9CDC-6555-D154-1F7A-B780738B8E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076268"/>
              </p:ext>
            </p:extLst>
          </p:nvPr>
        </p:nvGraphicFramePr>
        <p:xfrm>
          <a:off x="1380434" y="872434"/>
          <a:ext cx="9527080" cy="52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5416">
                  <a:extLst>
                    <a:ext uri="{9D8B030D-6E8A-4147-A177-3AD203B41FA5}">
                      <a16:colId xmlns:a16="http://schemas.microsoft.com/office/drawing/2014/main" val="548960849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2053002285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3419738846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1981342380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2757829899"/>
                    </a:ext>
                  </a:extLst>
                </a:gridCol>
              </a:tblGrid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5645636"/>
                  </a:ext>
                </a:extLst>
              </a:tr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0454302"/>
                  </a:ext>
                </a:extLst>
              </a:tr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04735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ED8BF8A-EA33-B619-E708-F8913A72910C}"/>
              </a:ext>
            </a:extLst>
          </p:cNvPr>
          <p:cNvSpPr txBox="1"/>
          <p:nvPr/>
        </p:nvSpPr>
        <p:spPr>
          <a:xfrm>
            <a:off x="1888434" y="147430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err="1"/>
              <a:t>Mae'r</a:t>
            </a:r>
            <a:r>
              <a:rPr lang="en-GB" b="1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308E69-11D9-FCEE-BA72-4C69A59D63B8}"/>
              </a:ext>
            </a:extLst>
          </p:cNvPr>
          <p:cNvSpPr txBox="1"/>
          <p:nvPr/>
        </p:nvSpPr>
        <p:spPr>
          <a:xfrm>
            <a:off x="3710608" y="147430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llun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A54F4F-F21B-DABE-578A-DEAFCA04AAC5}"/>
              </a:ext>
            </a:extLst>
          </p:cNvPr>
          <p:cNvSpPr txBox="1"/>
          <p:nvPr/>
        </p:nvSpPr>
        <p:spPr>
          <a:xfrm>
            <a:off x="5587999" y="1474304"/>
            <a:ext cx="10204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/>
              <a:t>yn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1EB8A8-C596-1373-08F4-2FE10C66BB14}"/>
              </a:ext>
            </a:extLst>
          </p:cNvPr>
          <p:cNvSpPr txBox="1"/>
          <p:nvPr/>
        </p:nvSpPr>
        <p:spPr>
          <a:xfrm>
            <a:off x="7388086" y="1474304"/>
            <a:ext cx="13185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gwneud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A372DC-E2D9-CB7D-267B-3CEF8003ADA5}"/>
              </a:ext>
            </a:extLst>
          </p:cNvPr>
          <p:cNvSpPr txBox="1"/>
          <p:nvPr/>
        </p:nvSpPr>
        <p:spPr>
          <a:xfrm>
            <a:off x="9420085" y="147430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F4E5A8-BD89-1727-7701-6DAF7F543C16}"/>
              </a:ext>
            </a:extLst>
          </p:cNvPr>
          <p:cNvSpPr txBox="1"/>
          <p:nvPr/>
        </p:nvSpPr>
        <p:spPr>
          <a:xfrm>
            <a:off x="9420085" y="3230216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ddiflas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2CBD54-DEA1-7CFC-9367-0FD3AEE5D6AD}"/>
              </a:ext>
            </a:extLst>
          </p:cNvPr>
          <p:cNvSpPr txBox="1"/>
          <p:nvPr/>
        </p:nvSpPr>
        <p:spPr>
          <a:xfrm>
            <a:off x="7388085" y="3230216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drist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E40072-9729-E809-CAB8-4C3E55675BD6}"/>
              </a:ext>
            </a:extLst>
          </p:cNvPr>
          <p:cNvSpPr txBox="1"/>
          <p:nvPr/>
        </p:nvSpPr>
        <p:spPr>
          <a:xfrm>
            <a:off x="5587997" y="3230215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hapus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76C411-95DB-E791-C2AC-E87D68E88D14}"/>
              </a:ext>
            </a:extLst>
          </p:cNvPr>
          <p:cNvSpPr txBox="1"/>
          <p:nvPr/>
        </p:nvSpPr>
        <p:spPr>
          <a:xfrm>
            <a:off x="3600172" y="3241260"/>
            <a:ext cx="13185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deimlo'n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76A436-BB58-3690-ED9D-83309220E5C5}"/>
              </a:ext>
            </a:extLst>
          </p:cNvPr>
          <p:cNvSpPr txBox="1"/>
          <p:nvPr/>
        </p:nvSpPr>
        <p:spPr>
          <a:xfrm>
            <a:off x="1888433" y="328543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fi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B9BF86-2B17-8173-E017-0CBD1A258632}"/>
              </a:ext>
            </a:extLst>
          </p:cNvPr>
          <p:cNvSpPr txBox="1"/>
          <p:nvPr/>
        </p:nvSpPr>
        <p:spPr>
          <a:xfrm>
            <a:off x="1766954" y="5096564"/>
            <a:ext cx="126337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gyffrous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5C75D47-615C-C36D-CEAE-84889FA9B55B}"/>
              </a:ext>
            </a:extLst>
          </p:cNvPr>
          <p:cNvSpPr txBox="1"/>
          <p:nvPr/>
        </p:nvSpPr>
        <p:spPr>
          <a:xfrm>
            <a:off x="3754780" y="509656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ofnus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F2F064-6111-B474-3C41-131793927563}"/>
              </a:ext>
            </a:extLst>
          </p:cNvPr>
          <p:cNvSpPr txBox="1"/>
          <p:nvPr/>
        </p:nvSpPr>
        <p:spPr>
          <a:xfrm>
            <a:off x="5643215" y="509656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fywiog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864C7C-F769-566A-604B-5710BE7B43CD}"/>
              </a:ext>
            </a:extLst>
          </p:cNvPr>
          <p:cNvSpPr txBox="1"/>
          <p:nvPr/>
        </p:nvSpPr>
        <p:spPr>
          <a:xfrm>
            <a:off x="7542693" y="509656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llonydd</a:t>
            </a:r>
          </a:p>
        </p:txBody>
      </p:sp>
    </p:spTree>
    <p:extLst>
      <p:ext uri="{BB962C8B-B14F-4D97-AF65-F5344CB8AC3E}">
        <p14:creationId xmlns:p14="http://schemas.microsoft.com/office/powerpoint/2010/main" val="28267009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29887-37D7-312F-148D-6B021BBFA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E382CA0-8358-87EA-E219-60DC6FC672F3}"/>
              </a:ext>
            </a:extLst>
          </p:cNvPr>
          <p:cNvGraphicFramePr>
            <a:graphicFrameLocks noGrp="1"/>
          </p:cNvGraphicFramePr>
          <p:nvPr/>
        </p:nvGraphicFramePr>
        <p:xfrm>
          <a:off x="1380434" y="872434"/>
          <a:ext cx="9527080" cy="52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5416">
                  <a:extLst>
                    <a:ext uri="{9D8B030D-6E8A-4147-A177-3AD203B41FA5}">
                      <a16:colId xmlns:a16="http://schemas.microsoft.com/office/drawing/2014/main" val="548960849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2053002285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3419738846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1981342380"/>
                    </a:ext>
                  </a:extLst>
                </a:gridCol>
                <a:gridCol w="1905416">
                  <a:extLst>
                    <a:ext uri="{9D8B030D-6E8A-4147-A177-3AD203B41FA5}">
                      <a16:colId xmlns:a16="http://schemas.microsoft.com/office/drawing/2014/main" val="2757829899"/>
                    </a:ext>
                  </a:extLst>
                </a:gridCol>
              </a:tblGrid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5645636"/>
                  </a:ext>
                </a:extLst>
              </a:tr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0454302"/>
                  </a:ext>
                </a:extLst>
              </a:tr>
              <a:tr h="17448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04735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44099B0-3817-277A-5969-D75219C30FBC}"/>
              </a:ext>
            </a:extLst>
          </p:cNvPr>
          <p:cNvSpPr txBox="1"/>
          <p:nvPr/>
        </p:nvSpPr>
        <p:spPr>
          <a:xfrm>
            <a:off x="1888434" y="147430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err="1"/>
              <a:t>Mae'r</a:t>
            </a:r>
            <a:r>
              <a:rPr lang="en-GB" b="1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02D5AB-916F-767D-C101-19DDEEA4FA28}"/>
              </a:ext>
            </a:extLst>
          </p:cNvPr>
          <p:cNvSpPr txBox="1"/>
          <p:nvPr/>
        </p:nvSpPr>
        <p:spPr>
          <a:xfrm>
            <a:off x="3710608" y="147430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llun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4D98B3-EE76-2650-6490-CE3BCC5E638E}"/>
              </a:ext>
            </a:extLst>
          </p:cNvPr>
          <p:cNvSpPr txBox="1"/>
          <p:nvPr/>
        </p:nvSpPr>
        <p:spPr>
          <a:xfrm>
            <a:off x="5587999" y="1474304"/>
            <a:ext cx="10204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/>
              <a:t>yn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0E8E84-7350-BEAD-9592-ED698EBED441}"/>
              </a:ext>
            </a:extLst>
          </p:cNvPr>
          <p:cNvSpPr txBox="1"/>
          <p:nvPr/>
        </p:nvSpPr>
        <p:spPr>
          <a:xfrm>
            <a:off x="7388086" y="1474304"/>
            <a:ext cx="13185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gwneud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48D8BA-8C62-2A36-9326-40551B1A5394}"/>
              </a:ext>
            </a:extLst>
          </p:cNvPr>
          <p:cNvSpPr txBox="1"/>
          <p:nvPr/>
        </p:nvSpPr>
        <p:spPr>
          <a:xfrm>
            <a:off x="9420085" y="147430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6CCD8E-B2E2-5EB0-8296-8EECC921ABF4}"/>
              </a:ext>
            </a:extLst>
          </p:cNvPr>
          <p:cNvSpPr txBox="1"/>
          <p:nvPr/>
        </p:nvSpPr>
        <p:spPr>
          <a:xfrm>
            <a:off x="9420085" y="3230216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ddiflas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AF172C-D8B0-DC7B-3193-8178DDC197C4}"/>
              </a:ext>
            </a:extLst>
          </p:cNvPr>
          <p:cNvSpPr txBox="1"/>
          <p:nvPr/>
        </p:nvSpPr>
        <p:spPr>
          <a:xfrm>
            <a:off x="7388085" y="3230216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drist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690D07-6EFC-EDBB-B560-5B0F7BF0AE90}"/>
              </a:ext>
            </a:extLst>
          </p:cNvPr>
          <p:cNvSpPr txBox="1"/>
          <p:nvPr/>
        </p:nvSpPr>
        <p:spPr>
          <a:xfrm>
            <a:off x="5587997" y="3230215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hapus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595ED4-1DC5-B1EE-CCC2-6EE6576834E9}"/>
              </a:ext>
            </a:extLst>
          </p:cNvPr>
          <p:cNvSpPr txBox="1"/>
          <p:nvPr/>
        </p:nvSpPr>
        <p:spPr>
          <a:xfrm>
            <a:off x="3600172" y="3241260"/>
            <a:ext cx="13185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deimlo'n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9FDC59-A9A3-83B9-A199-2A22A9CD2072}"/>
              </a:ext>
            </a:extLst>
          </p:cNvPr>
          <p:cNvSpPr txBox="1"/>
          <p:nvPr/>
        </p:nvSpPr>
        <p:spPr>
          <a:xfrm>
            <a:off x="1888433" y="328543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fi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24067A1-34AC-8B55-C0B8-AFB3DA05A5EF}"/>
              </a:ext>
            </a:extLst>
          </p:cNvPr>
          <p:cNvSpPr txBox="1"/>
          <p:nvPr/>
        </p:nvSpPr>
        <p:spPr>
          <a:xfrm>
            <a:off x="1766954" y="5096564"/>
            <a:ext cx="126337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gyffrous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30E054E-FD31-96D2-0E20-73A489AE016D}"/>
              </a:ext>
            </a:extLst>
          </p:cNvPr>
          <p:cNvSpPr txBox="1"/>
          <p:nvPr/>
        </p:nvSpPr>
        <p:spPr>
          <a:xfrm>
            <a:off x="3754780" y="5096564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ofnus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2F4FCA-8C05-B9AF-2DE7-628B7C1C234A}"/>
              </a:ext>
            </a:extLst>
          </p:cNvPr>
          <p:cNvSpPr txBox="1"/>
          <p:nvPr/>
        </p:nvSpPr>
        <p:spPr>
          <a:xfrm>
            <a:off x="5643215" y="509656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fywiog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A69971-EFB7-B98E-17D6-623F6A716BC6}"/>
              </a:ext>
            </a:extLst>
          </p:cNvPr>
          <p:cNvSpPr txBox="1"/>
          <p:nvPr/>
        </p:nvSpPr>
        <p:spPr>
          <a:xfrm>
            <a:off x="7542693" y="5096563"/>
            <a:ext cx="10204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llonydd</a:t>
            </a:r>
          </a:p>
        </p:txBody>
      </p:sp>
    </p:spTree>
    <p:extLst>
      <p:ext uri="{BB962C8B-B14F-4D97-AF65-F5344CB8AC3E}">
        <p14:creationId xmlns:p14="http://schemas.microsoft.com/office/powerpoint/2010/main" val="3564309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BCED54-6639-2B2D-2D65-932C4904D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3AD7FF8-AF56-AF31-2F12-F4E7263CC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EE97C3-A1DD-526A-8779-A0E9BFF00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DB8DD9A-7AF0-2B30-E38C-87D14B173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BD020F-6670-6046-1F12-A0732037C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3B02A688-4C5F-6C4D-CA99-560D842446AE}"/>
              </a:ext>
            </a:extLst>
          </p:cNvPr>
          <p:cNvSpPr txBox="1">
            <a:spLocks/>
          </p:cNvSpPr>
          <p:nvPr/>
        </p:nvSpPr>
        <p:spPr>
          <a:xfrm>
            <a:off x="3791385" y="5228727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 yn gwneud i fi deimlo'n ......</a:t>
            </a:r>
            <a:endParaRPr lang="en-GB" sz="4000" b="0" dirty="0">
              <a:latin typeface="Calisto MT"/>
            </a:endParaRPr>
          </a:p>
        </p:txBody>
      </p:sp>
      <p:pic>
        <p:nvPicPr>
          <p:cNvPr id="2" name="Picture 1" descr="A screenshot of a painting&#10;&#10;AI-generated content may be incorrect.">
            <a:extLst>
              <a:ext uri="{FF2B5EF4-FFF2-40B4-BE49-F238E27FC236}">
                <a16:creationId xmlns:a16="http://schemas.microsoft.com/office/drawing/2014/main" id="{22ECE555-6340-D904-5316-CBA21490F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1" r="-1224" b="33522"/>
          <a:stretch>
            <a:fillRect/>
          </a:stretch>
        </p:blipFill>
        <p:spPr>
          <a:xfrm>
            <a:off x="3956153" y="1265695"/>
            <a:ext cx="4279751" cy="4326616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FFBB46-ED33-2524-A4D1-5AE19B26CE33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13E87B-6664-F04E-EB5A-F25807D78405}"/>
              </a:ext>
            </a:extLst>
          </p:cNvPr>
          <p:cNvSpPr txBox="1"/>
          <p:nvPr/>
        </p:nvSpPr>
        <p:spPr>
          <a:xfrm>
            <a:off x="1756474" y="5753746"/>
            <a:ext cx="25959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baseline="0" dirty="0">
                <a:solidFill>
                  <a:srgbClr val="FFFFFF"/>
                </a:solidFill>
                <a:latin typeface="Calisto MT"/>
              </a:rPr>
              <a:t>Mae'r llun</a:t>
            </a:r>
            <a:endParaRPr lang="en-GB" sz="36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222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1DB9F7-F769-7F4F-23F9-44F7C6C69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25E8B5-F77B-C33F-1374-150204C8C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F95D2B-2707-17EE-C586-5A03723DC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5AFF66A-EFBE-99C1-0BB2-1B2B5DE21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BDE07CB-9D68-344F-037C-B5FB84553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522BF96-3B31-6C6F-8312-84EB3F382A16}"/>
              </a:ext>
            </a:extLst>
          </p:cNvPr>
          <p:cNvSpPr txBox="1">
            <a:spLocks/>
          </p:cNvSpPr>
          <p:nvPr/>
        </p:nvSpPr>
        <p:spPr>
          <a:xfrm>
            <a:off x="4320911" y="5022083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 yn gwneud i fi deimlo'n ......</a:t>
            </a:r>
          </a:p>
        </p:txBody>
      </p:sp>
      <p:pic>
        <p:nvPicPr>
          <p:cNvPr id="2" name="Picture 1" descr="A screenshot of a phone&#10;&#10;AI-generated content may be incorrect.">
            <a:extLst>
              <a:ext uri="{FF2B5EF4-FFF2-40B4-BE49-F238E27FC236}">
                <a16:creationId xmlns:a16="http://schemas.microsoft.com/office/drawing/2014/main" id="{1C0FD061-C4EF-7C29-0A54-D959C08ED9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449" t="18079" r="-2857" b="46139"/>
          <a:stretch>
            <a:fillRect/>
          </a:stretch>
        </p:blipFill>
        <p:spPr>
          <a:xfrm>
            <a:off x="3271644" y="1046135"/>
            <a:ext cx="5636063" cy="4081245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175EFA-37CC-4BF1-7E95-820FA4C46432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419084-25D6-B28A-906E-AE3D7F798FE4}"/>
              </a:ext>
            </a:extLst>
          </p:cNvPr>
          <p:cNvSpPr txBox="1"/>
          <p:nvPr/>
        </p:nvSpPr>
        <p:spPr>
          <a:xfrm>
            <a:off x="2195593" y="5547102"/>
            <a:ext cx="259596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baseline="0" dirty="0">
                <a:solidFill>
                  <a:srgbClr val="FFFFFF"/>
                </a:solidFill>
                <a:latin typeface="Calisto MT"/>
              </a:rPr>
              <a:t>Mae'r llun</a:t>
            </a:r>
            <a:endParaRPr lang="en-GB" sz="36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4132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BE311E-6273-650B-E010-A41E4055A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73F2DC4-26D8-619B-4036-2A2E32EF8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C8E088-DD9E-BB54-2D12-D374CC24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EDA91C6-F498-6C9C-3D8D-2F6E68969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92669E-D2E3-11E5-6863-0BEE276DF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7840D1D8-5B83-1611-7134-6308E72AF902}"/>
              </a:ext>
            </a:extLst>
          </p:cNvPr>
          <p:cNvSpPr txBox="1">
            <a:spLocks/>
          </p:cNvSpPr>
          <p:nvPr/>
        </p:nvSpPr>
        <p:spPr>
          <a:xfrm>
            <a:off x="2164064" y="5487032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pic>
        <p:nvPicPr>
          <p:cNvPr id="4" name="Picture 3" descr="A colorful drawing of a town&#10;&#10;AI-generated content may be incorrect.">
            <a:extLst>
              <a:ext uri="{FF2B5EF4-FFF2-40B4-BE49-F238E27FC236}">
                <a16:creationId xmlns:a16="http://schemas.microsoft.com/office/drawing/2014/main" id="{5FB0F485-916D-2E98-0C05-DAFBF6217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928" y="722527"/>
            <a:ext cx="6884315" cy="5051318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DB0DA1-ACF7-0512-FE7F-108CAAA3A274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2280310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7C3F15-A75E-CE16-ED9A-825667E6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14F3FFC-7EA6-CB33-F244-2DAF031FD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FD410E2-CDDF-0959-FB4C-F7981DFB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48109E-3BC0-1438-DFAA-121C9409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AEB010-2514-37FA-EC83-CFFC075E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05EEE8B-2ED5-474E-4DB3-DEAAF1F07F88}"/>
              </a:ext>
            </a:extLst>
          </p:cNvPr>
          <p:cNvSpPr txBox="1">
            <a:spLocks/>
          </p:cNvSpPr>
          <p:nvPr/>
        </p:nvSpPr>
        <p:spPr>
          <a:xfrm>
            <a:off x="2344877" y="5383710"/>
            <a:ext cx="787400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>
                <a:latin typeface="Calisto MT"/>
              </a:rPr>
              <a:t>Mae'r llun yn gwneud i fi deimlo'n ......</a:t>
            </a:r>
          </a:p>
        </p:txBody>
      </p:sp>
      <p:pic>
        <p:nvPicPr>
          <p:cNvPr id="2" name="Picture 1" descr="A screenshot of a phone&#10;&#10;AI-generated content may be incorrect.">
            <a:extLst>
              <a:ext uri="{FF2B5EF4-FFF2-40B4-BE49-F238E27FC236}">
                <a16:creationId xmlns:a16="http://schemas.microsoft.com/office/drawing/2014/main" id="{ADD2659E-E1BB-172B-624F-A8C4676064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55" r="-2449" b="29272"/>
          <a:stretch>
            <a:fillRect/>
          </a:stretch>
        </p:blipFill>
        <p:spPr>
          <a:xfrm>
            <a:off x="4382356" y="946290"/>
            <a:ext cx="3427402" cy="443377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04F735-F0EB-EC50-AABB-B1D51F150232}"/>
              </a:ext>
            </a:extLst>
          </p:cNvPr>
          <p:cNvSpPr txBox="1">
            <a:spLocks/>
          </p:cNvSpPr>
          <p:nvPr/>
        </p:nvSpPr>
        <p:spPr>
          <a:xfrm>
            <a:off x="-534" y="-475166"/>
            <a:ext cx="9001760" cy="11957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900" b="0">
              <a:latin typeface="Calisto MT"/>
            </a:endParaRPr>
          </a:p>
          <a:p>
            <a:endParaRPr lang="en-GB" sz="4000" b="0">
              <a:latin typeface="Calisto MT"/>
            </a:endParaRPr>
          </a:p>
          <a:p>
            <a:r>
              <a:rPr lang="cy-GB" sz="3600" b="0" dirty="0">
                <a:latin typeface="Calisto MT"/>
              </a:rPr>
              <a:t>Sut mae'r llun yn gwneud i chi deimlo?</a:t>
            </a:r>
          </a:p>
        </p:txBody>
      </p:sp>
    </p:spTree>
    <p:extLst>
      <p:ext uri="{BB962C8B-B14F-4D97-AF65-F5344CB8AC3E}">
        <p14:creationId xmlns:p14="http://schemas.microsoft.com/office/powerpoint/2010/main" val="4147484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8F974-DE28-1324-ED14-4DF74651B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0F5D-3A7F-DA08-7CA9-B618C1D7D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639" y="-3646"/>
            <a:ext cx="10689336" cy="798451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 4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D4FBD-AB8C-90C2-E431-5B6A7CDC5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6640" y="1060227"/>
            <a:ext cx="5212080" cy="657225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sz="1200" b="0" dirty="0">
              <a:latin typeface="Aptos"/>
            </a:endParaRPr>
          </a:p>
          <a:p>
            <a:endParaRPr lang="cy-GB" sz="2400" b="0" dirty="0">
              <a:latin typeface="Calisto MT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4ABABDB2-E2ED-672B-CD10-852939B7A41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04088" y="2442702"/>
          <a:ext cx="5212080" cy="3519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E6051C-8B51-26C8-B4F1-0AFD76E4F6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253311" y="1756537"/>
            <a:ext cx="3468521" cy="657225"/>
          </a:xfrm>
        </p:spPr>
        <p:txBody>
          <a:bodyPr>
            <a:noAutofit/>
          </a:bodyPr>
          <a:lstStyle/>
          <a:p>
            <a:r>
              <a:rPr lang="en-GB" sz="4000" dirty="0">
                <a:latin typeface="Calisto MT"/>
              </a:rPr>
              <a:t>Partner 2</a:t>
            </a:r>
          </a:p>
        </p:txBody>
      </p:sp>
      <p:graphicFrame>
        <p:nvGraphicFramePr>
          <p:cNvPr id="730" name="Content Placeholder 3">
            <a:extLst>
              <a:ext uri="{FF2B5EF4-FFF2-40B4-BE49-F238E27FC236}">
                <a16:creationId xmlns:a16="http://schemas.microsoft.com/office/drawing/2014/main" id="{908658D1-1630-F43B-FA65-4F348338132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6655667"/>
              </p:ext>
            </p:extLst>
          </p:nvPr>
        </p:nvGraphicFramePr>
        <p:xfrm>
          <a:off x="6279394" y="2450584"/>
          <a:ext cx="5180765" cy="32791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42" name="Text Placeholder 4">
            <a:extLst>
              <a:ext uri="{FF2B5EF4-FFF2-40B4-BE49-F238E27FC236}">
                <a16:creationId xmlns:a16="http://schemas.microsoft.com/office/drawing/2014/main" id="{FFCC80D9-0F8F-7402-6946-9E8B85CB12AD}"/>
              </a:ext>
            </a:extLst>
          </p:cNvPr>
          <p:cNvSpPr txBox="1">
            <a:spLocks/>
          </p:cNvSpPr>
          <p:nvPr/>
        </p:nvSpPr>
        <p:spPr>
          <a:xfrm>
            <a:off x="757918" y="1790696"/>
            <a:ext cx="3468521" cy="6572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latin typeface="Calisto MT"/>
              </a:rPr>
              <a:t>Partner 1</a:t>
            </a:r>
          </a:p>
        </p:txBody>
      </p:sp>
    </p:spTree>
    <p:extLst>
      <p:ext uri="{BB962C8B-B14F-4D97-AF65-F5344CB8AC3E}">
        <p14:creationId xmlns:p14="http://schemas.microsoft.com/office/powerpoint/2010/main" val="3589680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screenshot of a painting of a person&#10;&#10;AI-generated content may be incorrect.">
            <a:extLst>
              <a:ext uri="{FF2B5EF4-FFF2-40B4-BE49-F238E27FC236}">
                <a16:creationId xmlns:a16="http://schemas.microsoft.com/office/drawing/2014/main" id="{03E0456E-B002-2CAA-4447-0EDA39048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29" t="11392" r="6939" b="29623"/>
          <a:stretch>
            <a:fillRect/>
          </a:stretch>
        </p:blipFill>
        <p:spPr>
          <a:xfrm>
            <a:off x="772042" y="872793"/>
            <a:ext cx="3078595" cy="4809744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" name="Picture 9" descr="A group of women dancing with a cat&#10;&#10;AI-generated content may be incorrect.">
            <a:extLst>
              <a:ext uri="{FF2B5EF4-FFF2-40B4-BE49-F238E27FC236}">
                <a16:creationId xmlns:a16="http://schemas.microsoft.com/office/drawing/2014/main" id="{A5D7D358-494B-840F-58F9-76705A749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333" y="1579493"/>
            <a:ext cx="3209544" cy="3396343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2" name="Picture 11" descr="A painting of a village&#10;&#10;AI-generated content may be incorrect.">
            <a:extLst>
              <a:ext uri="{FF2B5EF4-FFF2-40B4-BE49-F238E27FC236}">
                <a16:creationId xmlns:a16="http://schemas.microsoft.com/office/drawing/2014/main" id="{6E5A8E2A-C7FD-D911-A5D4-64434049289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797" t="6554" r="-285" b="87"/>
          <a:stretch>
            <a:fillRect/>
          </a:stretch>
        </p:blipFill>
        <p:spPr>
          <a:xfrm>
            <a:off x="8275887" y="2060894"/>
            <a:ext cx="3209544" cy="2433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537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07988C03-A894-E508-6D8A-0BCF239A6A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445" r="-3265" b="57062"/>
          <a:stretch>
            <a:fillRect/>
          </a:stretch>
        </p:blipFill>
        <p:spPr>
          <a:xfrm>
            <a:off x="965200" y="2419483"/>
            <a:ext cx="2879083" cy="201903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screenshot of a phone&#10;&#10;AI-generated content may be incorrect.">
            <a:extLst>
              <a:ext uri="{FF2B5EF4-FFF2-40B4-BE49-F238E27FC236}">
                <a16:creationId xmlns:a16="http://schemas.microsoft.com/office/drawing/2014/main" id="{406EA0D4-2E78-C59E-B2E8-7709F18DE2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2449" t="18079" r="-2857" b="46139"/>
          <a:stretch>
            <a:fillRect/>
          </a:stretch>
        </p:blipFill>
        <p:spPr>
          <a:xfrm>
            <a:off x="4647976" y="2371432"/>
            <a:ext cx="2880360" cy="211615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screenshot of a painting&#10;&#10;AI-generated content may be incorrect.">
            <a:extLst>
              <a:ext uri="{FF2B5EF4-FFF2-40B4-BE49-F238E27FC236}">
                <a16:creationId xmlns:a16="http://schemas.microsoft.com/office/drawing/2014/main" id="{915DA586-7F9A-7F8E-116E-9F42928B61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021" r="-1224" b="33522"/>
          <a:stretch>
            <a:fillRect/>
          </a:stretch>
        </p:blipFill>
        <p:spPr>
          <a:xfrm>
            <a:off x="8343941" y="1969103"/>
            <a:ext cx="2880360" cy="291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1543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lorful drawing of a town&#10;&#10;AI-generated content may be incorrect.">
            <a:extLst>
              <a:ext uri="{FF2B5EF4-FFF2-40B4-BE49-F238E27FC236}">
                <a16:creationId xmlns:a16="http://schemas.microsoft.com/office/drawing/2014/main" id="{A171AF1B-D0C9-90E4-9B50-89B657F45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818" y="1710303"/>
            <a:ext cx="3878649" cy="2849986"/>
          </a:xfrm>
          <a:prstGeom prst="rect">
            <a:avLst/>
          </a:prstGeom>
        </p:spPr>
      </p:pic>
      <p:pic>
        <p:nvPicPr>
          <p:cNvPr id="10" name="Picture 9" descr="A screenshot of a phone&#10;&#10;AI-generated content may be incorrect.">
            <a:extLst>
              <a:ext uri="{FF2B5EF4-FFF2-40B4-BE49-F238E27FC236}">
                <a16:creationId xmlns:a16="http://schemas.microsoft.com/office/drawing/2014/main" id="{C47F98AB-C739-812E-CE3E-0B45B0539B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655" r="-2449" b="29272"/>
          <a:stretch>
            <a:fillRect/>
          </a:stretch>
        </p:blipFill>
        <p:spPr>
          <a:xfrm>
            <a:off x="5708800" y="1553068"/>
            <a:ext cx="2919403" cy="375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545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D18D6-5F6E-F877-73FA-D1B9DD111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US" sz="1900" b="1"/>
          </a:p>
          <a:p>
            <a:pPr>
              <a:lnSpc>
                <a:spcPct val="90000"/>
              </a:lnSpc>
            </a:pPr>
            <a:r>
              <a:rPr lang="cy-GB" sz="1900" dirty="0"/>
              <a:t>Da iawn, bawb! Arbennig!</a:t>
            </a:r>
            <a:br>
              <a:rPr lang="cy-GB" sz="1900" dirty="0"/>
            </a:br>
            <a:r>
              <a:rPr lang="cy-GB" sz="1900" dirty="0"/>
              <a:t>Rydw i'n meddwl taw chi yw'r orau!</a:t>
            </a:r>
            <a:br>
              <a:rPr lang="en-US" sz="1900" dirty="0"/>
            </a:br>
            <a:r>
              <a:rPr lang="en-US" sz="1900" dirty="0"/>
              <a:t> 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6AA9EFE-1BD8-E3C7-A0C2-F7048243376F}"/>
              </a:ext>
            </a:extLst>
          </p:cNvPr>
          <p:cNvSpPr txBox="1"/>
          <p:nvPr/>
        </p:nvSpPr>
        <p:spPr>
          <a:xfrm>
            <a:off x="704088" y="2231136"/>
            <a:ext cx="5195889" cy="3931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cy-GB" b="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/>
              <a:t>Sut rydych chi'n teimlo?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cy-GB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/>
              <a:t>Yr wythnos nesaf, byddwn</a:t>
            </a:r>
            <a:r>
              <a:rPr lang="cy-GB" b="0" dirty="0"/>
              <a:t> ni’n dysgu</a:t>
            </a:r>
            <a:r>
              <a:rPr lang="cy-GB" dirty="0"/>
              <a:t> y cwestiwn</a:t>
            </a:r>
            <a:r>
              <a:rPr lang="cy-GB" b="0" dirty="0"/>
              <a:t>:</a:t>
            </a:r>
            <a:endParaRPr lang="cy-GB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cy-GB" dirty="0"/>
              <a:t>    "</a:t>
            </a:r>
            <a:r>
              <a:rPr lang="cy-GB" b="0" dirty="0"/>
              <a:t>Sut mae’r llun yn gwneud i ti deimlo</a:t>
            </a:r>
            <a:r>
              <a:rPr lang="cy-GB" dirty="0"/>
              <a:t>?"</a:t>
            </a:r>
          </a:p>
          <a:p>
            <a:pPr marL="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5" name="Picture 4" descr="A group of women dancing with a cat&#10;&#10;AI-generated content may be incorrect.">
            <a:extLst>
              <a:ext uri="{FF2B5EF4-FFF2-40B4-BE49-F238E27FC236}">
                <a16:creationId xmlns:a16="http://schemas.microsoft.com/office/drawing/2014/main" id="{34FA125D-9965-794D-BD67-2E588E8A28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6" r="9943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3468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CC501D-BDF6-BC19-3E4D-197BED52DBF8}"/>
              </a:ext>
            </a:extLst>
          </p:cNvPr>
          <p:cNvSpPr txBox="1"/>
          <p:nvPr/>
        </p:nvSpPr>
        <p:spPr>
          <a:xfrm>
            <a:off x="2497099" y="2227736"/>
            <a:ext cx="989023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Mae'r llun</a:t>
            </a:r>
          </a:p>
        </p:txBody>
      </p:sp>
    </p:spTree>
    <p:extLst>
      <p:ext uri="{BB962C8B-B14F-4D97-AF65-F5344CB8AC3E}">
        <p14:creationId xmlns:p14="http://schemas.microsoft.com/office/powerpoint/2010/main" val="3374452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BC185-80F5-F762-6DBB-0DEA8BD8F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8AA159-08EF-CF14-BFBC-70941B41FEE5}"/>
              </a:ext>
            </a:extLst>
          </p:cNvPr>
          <p:cNvSpPr txBox="1"/>
          <p:nvPr/>
        </p:nvSpPr>
        <p:spPr>
          <a:xfrm>
            <a:off x="2497099" y="2227736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yn gwneud</a:t>
            </a:r>
          </a:p>
        </p:txBody>
      </p:sp>
    </p:spTree>
    <p:extLst>
      <p:ext uri="{BB962C8B-B14F-4D97-AF65-F5344CB8AC3E}">
        <p14:creationId xmlns:p14="http://schemas.microsoft.com/office/powerpoint/2010/main" val="36570252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38D73-2292-3FDF-DB6D-B9CEB91AE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BE31B6-FD6A-303C-F96A-D64C6A4A62FD}"/>
              </a:ext>
            </a:extLst>
          </p:cNvPr>
          <p:cNvSpPr txBox="1"/>
          <p:nvPr/>
        </p:nvSpPr>
        <p:spPr>
          <a:xfrm>
            <a:off x="4783099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i fi </a:t>
            </a:r>
          </a:p>
        </p:txBody>
      </p:sp>
    </p:spTree>
    <p:extLst>
      <p:ext uri="{BB962C8B-B14F-4D97-AF65-F5344CB8AC3E}">
        <p14:creationId xmlns:p14="http://schemas.microsoft.com/office/powerpoint/2010/main" val="20059846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3FE55-A31F-2873-B71F-FA781CAA7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67D8AA-F69A-5643-2EE5-790893E61503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deimlo'n </a:t>
            </a:r>
          </a:p>
        </p:txBody>
      </p:sp>
    </p:spTree>
    <p:extLst>
      <p:ext uri="{BB962C8B-B14F-4D97-AF65-F5344CB8AC3E}">
        <p14:creationId xmlns:p14="http://schemas.microsoft.com/office/powerpoint/2010/main" val="31958777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E60D3-B55F-465B-8DEA-CC2F5537A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1E890B-698E-7499-92FA-0B48AAA00274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hapus </a:t>
            </a:r>
          </a:p>
        </p:txBody>
      </p:sp>
    </p:spTree>
    <p:extLst>
      <p:ext uri="{BB962C8B-B14F-4D97-AF65-F5344CB8AC3E}">
        <p14:creationId xmlns:p14="http://schemas.microsoft.com/office/powerpoint/2010/main" val="37486878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03B46-312B-A8D9-EE72-C2D42452D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E8FD71-9D5F-03A1-1BE6-572359049934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>
                <a:solidFill>
                  <a:srgbClr val="FF0000"/>
                </a:solidFill>
              </a:rPr>
              <a:t>d</a:t>
            </a:r>
            <a:r>
              <a:rPr lang="cy-GB" sz="9600" dirty="0"/>
              <a:t>rist </a:t>
            </a:r>
          </a:p>
        </p:txBody>
      </p:sp>
    </p:spTree>
    <p:extLst>
      <p:ext uri="{BB962C8B-B14F-4D97-AF65-F5344CB8AC3E}">
        <p14:creationId xmlns:p14="http://schemas.microsoft.com/office/powerpoint/2010/main" val="15689303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B3170-1B57-101F-81DF-D861F81F1E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B2C11F-9241-4FA5-06C4-7A9BDDE64A18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>
                <a:solidFill>
                  <a:srgbClr val="FF0000"/>
                </a:solidFill>
              </a:rPr>
              <a:t>dd</a:t>
            </a:r>
            <a:r>
              <a:rPr lang="cy-GB" sz="9600" dirty="0"/>
              <a:t>iflas </a:t>
            </a:r>
          </a:p>
        </p:txBody>
      </p:sp>
    </p:spTree>
    <p:extLst>
      <p:ext uri="{BB962C8B-B14F-4D97-AF65-F5344CB8AC3E}">
        <p14:creationId xmlns:p14="http://schemas.microsoft.com/office/powerpoint/2010/main" val="36413118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F7B44-0DAE-44C9-428D-2146DD7FE5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894B98-4413-9D98-F632-28F367951B80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>
                <a:solidFill>
                  <a:srgbClr val="FF0000"/>
                </a:solidFill>
              </a:rPr>
              <a:t>g</a:t>
            </a:r>
            <a:r>
              <a:rPr lang="cy-GB" sz="9600" dirty="0"/>
              <a:t>yffrous </a:t>
            </a:r>
          </a:p>
        </p:txBody>
      </p:sp>
    </p:spTree>
    <p:extLst>
      <p:ext uri="{BB962C8B-B14F-4D97-AF65-F5344CB8AC3E}">
        <p14:creationId xmlns:p14="http://schemas.microsoft.com/office/powerpoint/2010/main" val="40881282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07C66-6669-5A04-047B-657967085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9FFE01-6E8F-031A-AD3A-68CC21441C26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ofnus </a:t>
            </a:r>
          </a:p>
        </p:txBody>
      </p:sp>
    </p:spTree>
    <p:extLst>
      <p:ext uri="{BB962C8B-B14F-4D97-AF65-F5344CB8AC3E}">
        <p14:creationId xmlns:p14="http://schemas.microsoft.com/office/powerpoint/2010/main" val="40634100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EEFA7-4CD6-52C0-8D2C-1B77257BF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D6D5A6-92BA-E444-A10D-42C72BBAF36D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>
                <a:solidFill>
                  <a:srgbClr val="FF0000"/>
                </a:solidFill>
              </a:rPr>
              <a:t>f</a:t>
            </a:r>
            <a:r>
              <a:rPr lang="cy-GB" sz="9600" dirty="0"/>
              <a:t>ywiog </a:t>
            </a:r>
          </a:p>
        </p:txBody>
      </p:sp>
    </p:spTree>
    <p:extLst>
      <p:ext uri="{BB962C8B-B14F-4D97-AF65-F5344CB8AC3E}">
        <p14:creationId xmlns:p14="http://schemas.microsoft.com/office/powerpoint/2010/main" val="27445724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2D7A22-5A61-AB9D-11B9-D9B84E204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D90853-AE10-2EA8-D69A-B0119838200C}"/>
              </a:ext>
            </a:extLst>
          </p:cNvPr>
          <p:cNvSpPr txBox="1"/>
          <p:nvPr/>
        </p:nvSpPr>
        <p:spPr>
          <a:xfrm>
            <a:off x="3048892" y="2490495"/>
            <a:ext cx="740716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9600" dirty="0"/>
              <a:t>llonydd</a:t>
            </a:r>
          </a:p>
        </p:txBody>
      </p:sp>
    </p:spTree>
    <p:extLst>
      <p:ext uri="{BB962C8B-B14F-4D97-AF65-F5344CB8AC3E}">
        <p14:creationId xmlns:p14="http://schemas.microsoft.com/office/powerpoint/2010/main" val="36648846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A6FE03AF68B554696F8EB2B9154FE70" ma:contentTypeVersion="14" ma:contentTypeDescription="Create a new document." ma:contentTypeScope="" ma:versionID="83488946eccf540a9a58ce9e2866e66e">
  <xsd:schema xmlns:xsd="http://www.w3.org/2001/XMLSchema" xmlns:xs="http://www.w3.org/2001/XMLSchema" xmlns:p="http://schemas.microsoft.com/office/2006/metadata/properties" xmlns:ns2="44d53a9c-2b8f-48ef-992c-357d0fbdba87" xmlns:ns3="4255cb92-d95b-42d7-acc8-370a0aa0386d" targetNamespace="http://schemas.microsoft.com/office/2006/metadata/properties" ma:root="true" ma:fieldsID="f47558f1d49b9ef6815a600120e31b49" ns2:_="" ns3:_="">
    <xsd:import namespace="44d53a9c-2b8f-48ef-992c-357d0fbdba87"/>
    <xsd:import namespace="4255cb92-d95b-42d7-acc8-370a0aa0386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4d53a9c-2b8f-48ef-992c-357d0fbdba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8eb062c-d763-48f9-a1b1-826b13cffd4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55cb92-d95b-42d7-acc8-370a0aa0386d" elementFormDefault="qualified">
    <xsd:import namespace="http://schemas.microsoft.com/office/2006/documentManagement/types"/>
    <xsd:import namespace="http://schemas.microsoft.com/office/infopath/2007/PartnerControls"/>
    <xsd:element name="TaxCatchAll" ma:index="20" nillable="true" ma:displayName="Taxonomy Catch All Column" ma:hidden="true" ma:list="{8166c5d2-12f2-477b-9a94-1a44e7fdec07}" ma:internalName="TaxCatchAll" ma:showField="CatchAllData" ma:web="4255cb92-d95b-42d7-acc8-370a0aa0386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255cb92-d95b-42d7-acc8-370a0aa0386d" xsi:nil="true"/>
    <lcf76f155ced4ddcb4097134ff3c332f xmlns="44d53a9c-2b8f-48ef-992c-357d0fbdba8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F3E09E-4010-4A2D-AFC8-A85010B5C8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4d53a9c-2b8f-48ef-992c-357d0fbdba87"/>
    <ds:schemaRef ds:uri="4255cb92-d95b-42d7-acc8-370a0aa038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95C414-79E9-44C0-9210-AB6247B4EC63}">
  <ds:schemaRefs>
    <ds:schemaRef ds:uri="http://schemas.microsoft.com/office/2006/metadata/properties"/>
    <ds:schemaRef ds:uri="http://schemas.microsoft.com/office/infopath/2007/PartnerControls"/>
    <ds:schemaRef ds:uri="4255cb92-d95b-42d7-acc8-370a0aa0386d"/>
    <ds:schemaRef ds:uri="44d53a9c-2b8f-48ef-992c-357d0fbdba87"/>
  </ds:schemaRefs>
</ds:datastoreItem>
</file>

<file path=customXml/itemProps3.xml><?xml version="1.0" encoding="utf-8"?>
<ds:datastoreItem xmlns:ds="http://schemas.openxmlformats.org/officeDocument/2006/customXml" ds:itemID="{4C862B36-ADE5-404D-AE47-7672ED4A8A8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694</Words>
  <Application>Microsoft Office PowerPoint</Application>
  <PresentationFormat>Widescreen</PresentationFormat>
  <Paragraphs>210</Paragraphs>
  <Slides>45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ChronicleVTI</vt:lpstr>
      <vt:lpstr>Meicro ddysgu  Celfyddydau Mynegiannol</vt:lpstr>
      <vt:lpstr>PowerPoint Presentation</vt:lpstr>
      <vt:lpstr>PowerPoint Presentation</vt:lpstr>
      <vt:lpstr>PowerPoint Presentation</vt:lpstr>
      <vt:lpstr>Ymarfer  Teimladau a geirfa newydd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Brawddeg newydd </vt:lpstr>
      <vt:lpstr>Tasg 2</vt:lpstr>
      <vt:lpstr>Cardiau Geirfa</vt:lpstr>
      <vt:lpstr>Cardiau geirfa</vt:lpstr>
      <vt:lpstr>PowerPoint Presentation</vt:lpstr>
      <vt:lpstr>PowerPoint Presentation</vt:lpstr>
      <vt:lpstr>PowerPoint Presentation</vt:lpstr>
      <vt:lpstr>PowerPoint Presentation</vt:lpstr>
      <vt:lpstr>Tasg 3</vt:lpstr>
      <vt:lpstr>Help llaw </vt:lpstr>
      <vt:lpstr>Help llaw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 4</vt:lpstr>
      <vt:lpstr>PowerPoint Presentation</vt:lpstr>
      <vt:lpstr>PowerPoint Presentation</vt:lpstr>
      <vt:lpstr>PowerPoint Presentation</vt:lpstr>
      <vt:lpstr> Da iawn, bawb! Arbennig! Rydw i'n meddwl taw chi yw'r orau!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 Thomas (YSGOL GYMUNEDOL PLASCRUG)</dc:creator>
  <cp:lastModifiedBy>N Thomas (YSGOL GYMUNEDOL PLASCRUG)</cp:lastModifiedBy>
  <cp:revision>1092</cp:revision>
  <dcterms:created xsi:type="dcterms:W3CDTF">2026-01-12T10:15:53Z</dcterms:created>
  <dcterms:modified xsi:type="dcterms:W3CDTF">2026-01-28T20:40:56Z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0x0101002A6FE03AF68B554696F8EB2B9154FE70</vt:lpwstr>
  </property>
  <property fmtid="{D5CDD505-2E9C-101B-9397-08002B2CF9AE}" pid="3" name="MediaServiceImageTags">
    <vt:lpwstr/>
  </property>
</Properties>
</file>