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1232DB-3AE1-D905-A871-D81B894DB9CD}" v="2550" dt="2019-09-11T13:08:12.1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microsoft.com/office/2015/10/relationships/revisionInfo" Target="revisionInfo.xml" Id="rId8" /><Relationship Type="http://schemas.openxmlformats.org/officeDocument/2006/relationships/presProps" Target="presProps.xml" Id="rId3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ableStyles" Target="tableStyles.xml" Id="rId6" /><Relationship Type="http://schemas.openxmlformats.org/officeDocument/2006/relationships/theme" Target="theme/theme1.xml" Id="rId5" /><Relationship Type="http://schemas.openxmlformats.org/officeDocument/2006/relationships/viewProps" Target="viewProps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9754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915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09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45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407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262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742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428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993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2785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6666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6724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9183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121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7771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91494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366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5984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  <p:sldLayoutId id="2147483720" r:id="rId15"/>
    <p:sldLayoutId id="2147483721" r:id="rId16"/>
    <p:sldLayoutId id="2147483722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EF08599-3FED-4288-A20D-E7BCAC3B8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4BCB088C-4A42-4C96-A937-6524E12895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Freeform 13">
            <a:extLst>
              <a:ext uri="{FF2B5EF4-FFF2-40B4-BE49-F238E27FC236}">
                <a16:creationId xmlns:a16="http://schemas.microsoft.com/office/drawing/2014/main" id="{C884A6B2-90E9-4BDB-8503-71AC02D39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7340600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40600" h="6883400">
                <a:moveTo>
                  <a:pt x="5427133" y="8466"/>
                </a:moveTo>
                <a:lnTo>
                  <a:pt x="4783666" y="2573866"/>
                </a:lnTo>
                <a:lnTo>
                  <a:pt x="7340600" y="6874933"/>
                </a:lnTo>
                <a:lnTo>
                  <a:pt x="0" y="6883400"/>
                </a:lnTo>
                <a:lnTo>
                  <a:pt x="8466" y="0"/>
                </a:lnTo>
                <a:lnTo>
                  <a:pt x="5427133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9046BC8-D404-4E7D-9202-A07F3FDD3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64100" y="-4763"/>
            <a:ext cx="5014912" cy="6862763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4C202215-4C35-450D-9F60-671C8F8DE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F1A5BA8A-AEB4-4BCB-B86C-3F6A8E229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28AC2443-05F0-41CD-8D4A-63DE144F8B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33E32F17-ED99-4969-B4D6-10A987D73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5599A813-8424-4E53-95CA-85BF5470D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52431A4F-4662-480B-8AD3-394EACD7E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1" name="Cloud 10">
            <a:extLst>
              <a:ext uri="{FF2B5EF4-FFF2-40B4-BE49-F238E27FC236}">
                <a16:creationId xmlns:a16="http://schemas.microsoft.com/office/drawing/2014/main" id="{1A8BFAB1-692C-4510-B9F7-8D674F43C5A5}"/>
              </a:ext>
            </a:extLst>
          </p:cNvPr>
          <p:cNvSpPr/>
          <p:nvPr/>
        </p:nvSpPr>
        <p:spPr>
          <a:xfrm>
            <a:off x="3423353" y="1843587"/>
            <a:ext cx="3531818" cy="2355924"/>
          </a:xfrm>
          <a:prstGeom prst="cloud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8E71DB-7953-44F4-8126-9242083012E6}"/>
              </a:ext>
            </a:extLst>
          </p:cNvPr>
          <p:cNvSpPr txBox="1"/>
          <p:nvPr/>
        </p:nvSpPr>
        <p:spPr>
          <a:xfrm>
            <a:off x="3933427" y="2233633"/>
            <a:ext cx="2513163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Bradley Hand ITC"/>
              </a:rPr>
              <a:t>Mathematics and Numeracy</a:t>
            </a:r>
            <a:endParaRPr lang="en-US" sz="320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4396BA-5A84-45B0-A73E-D02835E568FB}"/>
              </a:ext>
            </a:extLst>
          </p:cNvPr>
          <p:cNvSpPr txBox="1"/>
          <p:nvPr/>
        </p:nvSpPr>
        <p:spPr>
          <a:xfrm>
            <a:off x="653810" y="495659"/>
            <a:ext cx="28869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497F9C0-2E17-478B-A941-95790BC54A21}"/>
              </a:ext>
            </a:extLst>
          </p:cNvPr>
          <p:cNvSpPr txBox="1"/>
          <p:nvPr/>
        </p:nvSpPr>
        <p:spPr>
          <a:xfrm>
            <a:off x="365365" y="178459"/>
            <a:ext cx="2743200" cy="1200329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Benefits</a:t>
            </a:r>
          </a:p>
          <a:p>
            <a:r>
              <a:rPr lang="en-US" sz="1200" dirty="0"/>
              <a:t>Creates ambitious and capable learners</a:t>
            </a:r>
          </a:p>
          <a:p>
            <a:r>
              <a:rPr lang="en-US" sz="1200" dirty="0"/>
              <a:t>Encourages clarity of thinking and reasoned decisions </a:t>
            </a:r>
          </a:p>
          <a:p>
            <a:r>
              <a:rPr lang="en-US" sz="1200" dirty="0"/>
              <a:t>Creates ethical and informed citizens</a:t>
            </a:r>
          </a:p>
          <a:p>
            <a:r>
              <a:rPr lang="en-US" sz="1200" dirty="0"/>
              <a:t>Essential for progress in other </a:t>
            </a:r>
            <a:r>
              <a:rPr lang="en-US" sz="1200" dirty="0" err="1"/>
              <a:t>AoLE</a:t>
            </a:r>
            <a:endParaRPr lang="en-US" sz="1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3BC238-8402-486E-8998-C91DE427C986}"/>
              </a:ext>
            </a:extLst>
          </p:cNvPr>
          <p:cNvSpPr txBox="1"/>
          <p:nvPr/>
        </p:nvSpPr>
        <p:spPr>
          <a:xfrm>
            <a:off x="4335449" y="215246"/>
            <a:ext cx="2283125" cy="1015663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b="1" dirty="0"/>
              <a:t>Limitations</a:t>
            </a:r>
          </a:p>
          <a:p>
            <a:r>
              <a:rPr lang="en-US" sz="1200" dirty="0"/>
              <a:t>Too generalized</a:t>
            </a:r>
          </a:p>
          <a:p>
            <a:r>
              <a:rPr lang="en-US" sz="1200" dirty="0"/>
              <a:t>Dependent on individual teachers</a:t>
            </a:r>
          </a:p>
          <a:p>
            <a:r>
              <a:rPr lang="en-US" sz="1200" dirty="0"/>
              <a:t>Online Testing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15DA0CB-9B79-41D1-A60A-186822E5902C}"/>
              </a:ext>
            </a:extLst>
          </p:cNvPr>
          <p:cNvSpPr txBox="1"/>
          <p:nvPr/>
        </p:nvSpPr>
        <p:spPr>
          <a:xfrm>
            <a:off x="358775" y="4930337"/>
            <a:ext cx="4295955" cy="156966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Cross-curricular influences</a:t>
            </a:r>
          </a:p>
          <a:p>
            <a:r>
              <a:rPr lang="en-US" sz="1200" dirty="0"/>
              <a:t>Humanities- develop skills in a real world context</a:t>
            </a:r>
          </a:p>
          <a:p>
            <a:r>
              <a:rPr lang="en-US" sz="1200" dirty="0"/>
              <a:t>Health &amp; Well0being – Nutrition, Finance, Physical Activity</a:t>
            </a:r>
          </a:p>
          <a:p>
            <a:r>
              <a:rPr lang="en-US" sz="1200" dirty="0"/>
              <a:t>Expressive Arts – dance develop shape and space, rhythms in Music</a:t>
            </a:r>
          </a:p>
          <a:p>
            <a:r>
              <a:rPr lang="en-US" sz="1200" dirty="0"/>
              <a:t>Science – measure, interpret data</a:t>
            </a:r>
          </a:p>
          <a:p>
            <a:r>
              <a:rPr lang="en-US" sz="1200" dirty="0"/>
              <a:t>LLC – key information, number in other languages, chronological orders (history)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119707A-5592-462C-AE15-E7E8107778A9}"/>
              </a:ext>
            </a:extLst>
          </p:cNvPr>
          <p:cNvSpPr txBox="1"/>
          <p:nvPr/>
        </p:nvSpPr>
        <p:spPr>
          <a:xfrm>
            <a:off x="7738254" y="132631"/>
            <a:ext cx="4123426" cy="2308324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b="1" dirty="0"/>
              <a:t>Purposes</a:t>
            </a:r>
          </a:p>
          <a:p>
            <a:r>
              <a:rPr lang="en-US" sz="1200" dirty="0"/>
              <a:t>Ambitious and Capable learners – not to be afraid of unfamiliar problems, metacognitive skills, steps to take</a:t>
            </a:r>
          </a:p>
          <a:p>
            <a:endParaRPr lang="en-US" sz="1200" dirty="0"/>
          </a:p>
          <a:p>
            <a:r>
              <a:rPr lang="en-US" sz="1200" dirty="0"/>
              <a:t>Enterprising, creative contributors – play, experiment and take risks, flexible with problems </a:t>
            </a:r>
          </a:p>
          <a:p>
            <a:endParaRPr lang="en-US" sz="1200" dirty="0"/>
          </a:p>
          <a:p>
            <a:r>
              <a:rPr lang="en-US" sz="1200" dirty="0"/>
              <a:t>Ethical informed citizens – tools to critically analyze data, views on social, economic and environmental issues</a:t>
            </a:r>
          </a:p>
          <a:p>
            <a:endParaRPr lang="en-US" sz="1200" dirty="0"/>
          </a:p>
          <a:p>
            <a:r>
              <a:rPr lang="en-US" sz="1200" dirty="0"/>
              <a:t>Healthy confident individuals – health and personal finance, informed decisions and critical consumers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381A0AE-530B-466A-BB3A-F4F5D750898F}"/>
              </a:ext>
            </a:extLst>
          </p:cNvPr>
          <p:cNvSpPr txBox="1"/>
          <p:nvPr/>
        </p:nvSpPr>
        <p:spPr>
          <a:xfrm>
            <a:off x="7733652" y="4395927"/>
            <a:ext cx="4238445" cy="2215991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Key Changes &amp; Buzz words</a:t>
            </a:r>
          </a:p>
          <a:p>
            <a:r>
              <a:rPr lang="en-US" sz="1200" dirty="0"/>
              <a:t>Stronger focus on numeracy to solve problems in real world context.</a:t>
            </a:r>
          </a:p>
          <a:p>
            <a:r>
              <a:rPr lang="en-US" sz="1200" dirty="0"/>
              <a:t>Develop mathematical language in context through communication.</a:t>
            </a:r>
          </a:p>
          <a:p>
            <a:r>
              <a:rPr lang="en-US" sz="1200" dirty="0"/>
              <a:t>Strong focus on language to explain thinking and reasoning methods.</a:t>
            </a:r>
          </a:p>
          <a:p>
            <a:r>
              <a:rPr lang="en-US" sz="1200" dirty="0"/>
              <a:t>Explore, estimate and solve real life problems</a:t>
            </a:r>
          </a:p>
          <a:p>
            <a:endParaRPr lang="en-US" sz="1200" dirty="0"/>
          </a:p>
          <a:p>
            <a:r>
              <a:rPr lang="en-US" sz="1200" dirty="0"/>
              <a:t>Explore, Drive, Breadth and Depth</a:t>
            </a:r>
            <a:endParaRPr lang="en-US" dirty="0"/>
          </a:p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BFA8C4E-5BA0-4A92-900C-7DCEB1324BBD}"/>
              </a:ext>
            </a:extLst>
          </p:cNvPr>
          <p:cNvSpPr txBox="1"/>
          <p:nvPr/>
        </p:nvSpPr>
        <p:spPr>
          <a:xfrm>
            <a:off x="8351633" y="3249413"/>
            <a:ext cx="3174520" cy="338554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 err="1"/>
              <a:t>Donaldsons</a:t>
            </a:r>
            <a:r>
              <a:rPr lang="en-US" sz="1600" b="1" dirty="0"/>
              <a:t> scope relates to this </a:t>
            </a:r>
            <a:endParaRPr lang="en-US" sz="1600" dirty="0"/>
          </a:p>
        </p:txBody>
      </p:sp>
      <p:sp>
        <p:nvSpPr>
          <p:cNvPr id="28" name="Arrow: Curved Down 27">
            <a:extLst>
              <a:ext uri="{FF2B5EF4-FFF2-40B4-BE49-F238E27FC236}">
                <a16:creationId xmlns:a16="http://schemas.microsoft.com/office/drawing/2014/main" id="{E6EB0ED7-6126-49FF-BB17-D995C27A8058}"/>
              </a:ext>
            </a:extLst>
          </p:cNvPr>
          <p:cNvSpPr/>
          <p:nvPr/>
        </p:nvSpPr>
        <p:spPr>
          <a:xfrm rot="15120000">
            <a:off x="6464167" y="2286887"/>
            <a:ext cx="2047029" cy="891396"/>
          </a:xfrm>
          <a:prstGeom prst="curvedDown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1AE070F-8497-4B09-91DC-160042CBEBE7}"/>
              </a:ext>
            </a:extLst>
          </p:cNvPr>
          <p:cNvSpPr txBox="1"/>
          <p:nvPr/>
        </p:nvSpPr>
        <p:spPr>
          <a:xfrm>
            <a:off x="359075" y="2228131"/>
            <a:ext cx="2843841" cy="1938992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Relation to Foundation Phase</a:t>
            </a:r>
          </a:p>
          <a:p>
            <a:r>
              <a:rPr lang="en-US" sz="1200" dirty="0"/>
              <a:t>Children develop skills through real life contexts and explore through a hands on approach. </a:t>
            </a:r>
            <a:endParaRPr lang="en-US" sz="1200" b="1" dirty="0"/>
          </a:p>
          <a:p>
            <a:r>
              <a:rPr lang="en-US" sz="1200" dirty="0"/>
              <a:t>The New Curriculum emphasizes the development of resilience by encouraging they wont always be correct but the process is important. </a:t>
            </a:r>
          </a:p>
          <a:p>
            <a:r>
              <a:rPr lang="en-US" sz="1200" dirty="0"/>
              <a:t>The learning outcomes and achievements in both curriculums are the same.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Parallax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324</cp:revision>
  <dcterms:created xsi:type="dcterms:W3CDTF">2013-07-15T20:26:40Z</dcterms:created>
  <dcterms:modified xsi:type="dcterms:W3CDTF">2019-09-11T13:08:14Z</dcterms:modified>
</cp:coreProperties>
</file>