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7"/>
  </p:notesMasterIdLst>
  <p:sldIdLst>
    <p:sldId id="259" r:id="rId2"/>
    <p:sldId id="256" r:id="rId3"/>
    <p:sldId id="257" r:id="rId4"/>
    <p:sldId id="258" r:id="rId5"/>
    <p:sldId id="260" r:id="rId6"/>
  </p:sldIdLst>
  <p:sldSz cx="9144000" cy="5143500" type="screen16x9"/>
  <p:notesSz cx="5143500" cy="9144000"/>
  <p:embeddedFontLst>
    <p:embeddedFont>
      <p:font typeface="Inter Bold" panose="020B0604020202020204" charset="0"/>
      <p:regular r:id="rId8"/>
    </p:embeddedFont>
    <p:embeddedFont>
      <p:font typeface="Nunito Sans" panose="020F0502020204030204" pitchFamily="2" charset="0"/>
      <p:regular r:id="rId9"/>
      <p:bold r:id="rId10"/>
      <p:italic r:id="rId11"/>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6235" autoAdjust="0"/>
  </p:normalViewPr>
  <p:slideViewPr>
    <p:cSldViewPr snapToGrid="0" snapToObjects="1">
      <p:cViewPr varScale="1">
        <p:scale>
          <a:sx n="77" d="100"/>
          <a:sy n="77" d="100"/>
        </p:scale>
        <p:origin x="62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font" Target="fonts/font2.fntdata"/><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971963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00" dirty="0">
                <a:effectLst/>
                <a:latin typeface="Times New Roman" panose="02020603050405020304" pitchFamily="18" charset="0"/>
                <a:ea typeface="Calibri" panose="020F0502020204030204" pitchFamily="34" charset="0"/>
                <a:cs typeface="Arial" panose="020B0604020202020204" pitchFamily="34" charset="0"/>
              </a:rPr>
              <a:t>The case study of Amazon can be helpful for the study because it explains how artificial intelligence can be implemented as a BIS to boost the sales performance and customer experience. The company leverages generative AI to enhance product recommendations, search results, and product descriptions, making it easier and faster for customers to discover more relevant products (Amazon, 2024). The business challenge is being addressed as Amazon has a huge product range and customers are prone to getting overwhelmed by the choices. The system can process customer information and product data, facilitating faster product discovery and personalised shopping. The effect on business performance is positive, as improved recommendations can lead to higher customer engagement and conversion rates, amongst other factors, which in turn will lead to repeat purchases. There are, however, ethical questions in this case. Privacy, transparency and responsible decision-making are crucial for the operation of AI systems, which rely heavily on vast amounts of customer information. Duan et al. (2019) point out that AI can help with decision-making but pose challenges associated with data quality, trust and accountability. As such, Amazon's example reveals that AI systems have the potential to generate value for the organisation, but they can also be manipulated and managed carefully to not undermine customer trust.</a:t>
            </a:r>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00" dirty="0">
                <a:effectLst/>
                <a:latin typeface="Times New Roman" panose="02020603050405020304" pitchFamily="18" charset="0"/>
                <a:ea typeface="Calibri" panose="020F0502020204030204" pitchFamily="34" charset="0"/>
                <a:cs typeface="Arial" panose="020B0604020202020204" pitchFamily="34" charset="0"/>
              </a:rPr>
              <a:t>Tesco is a good example since it illustrates the use and performance of supply chain and inventory information systems. Tesco has stores, online shopping and delivery, so it's important that they have the right information about stock, customer demand and supplier activity. In compliance with its annual report, digital systems are crucial in enhancing customer service, business decision making, and operational performance (Tesco plc, 2025). The biggest difficulty for Tesco is the availability of products, while reducing waste and controlling costs. Inventory and supply chain systems provide the company with greater visibility into product movement, customer behaviour and demand forecasting. This enhances business performance as shelves can be restocked more efficiently, orders online can be processed more effectively and managers can make decisions based on real-time information. But, there are ethical issues too. Customer information needs to be safeguarded, suppliers might be under pressure to hit the targets and workers may be experiencing surveillance via performance measures. Vial (2019) states that digital transformation is more than just about technology, it is about changing the way things are done in the organisation. Thus, in the case of Tesco it is evident that IS can increase efficiency, but they must also be managed responsibly.</a:t>
            </a:r>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00" dirty="0">
                <a:effectLst/>
                <a:latin typeface="Times New Roman" panose="02020603050405020304" pitchFamily="18" charset="0"/>
                <a:ea typeface="Calibri" panose="020F0502020204030204" pitchFamily="34" charset="0"/>
                <a:cs typeface="Arial" panose="020B0604020202020204" pitchFamily="34" charset="0"/>
              </a:rPr>
              <a:t>Netflix serves as an example of the use of business intelligence and decision support systems for better strategic decision-making. The company leverages digital data to inform viewing habits, suggest content and make investment decisions. In its annual report it mentions the role of technology, member engagement, and content performance in their business model (Netflix, 2024). This is significant as Netflix is highly competitive and needs to maintain its subscribers' interest. Business intelligence is also a great way for the company to study viewership, viewing patterns, completion rates, and audience preferences, which can help to inform decision-making regarding content promotion and production. Netflix uses analytics as an example of business information systems, which links technology, people and organisational processes (Beynon-Davies, 2019). The effect on business performance is significant as personalised recommendations can help boost engagement, satisfaction and customer retention. But there are ethical concerns, too, such as privacy and the fact that algorithms can introduce bias and restrict the information users view. Verhoef and </a:t>
            </a:r>
            <a:r>
              <a:rPr lang="en-GB" sz="1800" b="0" kern="100" dirty="0" err="1">
                <a:effectLst/>
                <a:latin typeface="Times New Roman" panose="02020603050405020304" pitchFamily="18" charset="0"/>
                <a:ea typeface="Calibri" panose="020F0502020204030204" pitchFamily="34" charset="0"/>
                <a:cs typeface="Arial" panose="020B0604020202020204" pitchFamily="34" charset="0"/>
              </a:rPr>
              <a:t>Haenlein</a:t>
            </a:r>
            <a:r>
              <a:rPr lang="en-GB" sz="1800" b="0" kern="100" dirty="0">
                <a:effectLst/>
                <a:latin typeface="Times New Roman" panose="02020603050405020304" pitchFamily="18" charset="0"/>
                <a:ea typeface="Calibri" panose="020F0502020204030204" pitchFamily="34" charset="0"/>
                <a:cs typeface="Arial" panose="020B0604020202020204" pitchFamily="34" charset="0"/>
              </a:rPr>
              <a:t> (2021) suggest that digital transformation has an impact on customer experience and value creation. Hence, Netflix demonstrates that business intelligence contributes to the competitive advantage using data responsibly.</a:t>
            </a:r>
            <a:endParaRPr lang="en-GB" sz="1800" kern="100" dirty="0">
              <a:effectLst/>
              <a:latin typeface="Times New Roman" panose="02020603050405020304" pitchFamily="18" charset="0"/>
              <a:ea typeface="Calibri" panose="020F050202020403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spTree>
      <p:nvGrpSpPr>
        <p:cNvPr id="1" name=""/>
        <p:cNvGrpSpPr/>
        <p:nvPr/>
      </p:nvGrpSpPr>
      <p:grpSpPr>
        <a:xfrm>
          <a:off x="0" y="0"/>
          <a:ext cx="0" cy="0"/>
          <a:chOff x="0" y="0"/>
          <a:chExt cx="0" cy="0"/>
        </a:xfrm>
      </p:grpSpPr>
      <p:sp>
        <p:nvSpPr>
          <p:cNvPr id="2" name="Shape 0"/>
          <p:cNvSpPr/>
          <p:nvPr/>
        </p:nvSpPr>
        <p:spPr>
          <a:xfrm>
            <a:off x="0" y="0"/>
            <a:ext cx="9144000" cy="5143500"/>
          </a:xfrm>
          <a:prstGeom prst="rect">
            <a:avLst/>
          </a:prstGeom>
          <a:solidFill>
            <a:srgbClr val="E6E6E6"/>
          </a:solidFill>
          <a:ln/>
        </p:spPr>
        <p:txBody>
          <a:bodyPr/>
          <a:lstStyle/>
          <a:p>
            <a:endParaRPr lang="en-GB"/>
          </a:p>
        </p:txBody>
      </p:sp>
      <p:sp>
        <p:nvSpPr>
          <p:cNvPr id="3" name="Shape 1"/>
          <p:cNvSpPr/>
          <p:nvPr/>
        </p:nvSpPr>
        <p:spPr>
          <a:xfrm>
            <a:off x="0" y="0"/>
            <a:ext cx="9144000" cy="5143500"/>
          </a:xfrm>
          <a:prstGeom prst="rect">
            <a:avLst/>
          </a:prstGeom>
          <a:solidFill>
            <a:srgbClr val="FFFFFF"/>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s22.q4cdn.com/959853165/files/doc_financials/2024/ar/Netflix-10-K-01272025.pdf" TargetMode="External"/><Relationship Id="rId2" Type="http://schemas.openxmlformats.org/officeDocument/2006/relationships/hyperlink" Target="https://www.aboutamazon.com/news/retail/amazon-generative-ai-product-search-results-and-descriptions" TargetMode="External"/><Relationship Id="rId1" Type="http://schemas.openxmlformats.org/officeDocument/2006/relationships/slideLayout" Target="../slideLayouts/slideLayout1.xml"/><Relationship Id="rId4" Type="http://schemas.openxmlformats.org/officeDocument/2006/relationships/hyperlink" Target="https://www.tescoplc.com/investors/reports-results-and-present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40E9F5-879A-4381-BFAB-854947EE19C4}"/>
              </a:ext>
            </a:extLst>
          </p:cNvPr>
          <p:cNvSpPr txBox="1"/>
          <p:nvPr/>
        </p:nvSpPr>
        <p:spPr>
          <a:xfrm>
            <a:off x="903914" y="952172"/>
            <a:ext cx="7336172" cy="3239156"/>
          </a:xfrm>
          <a:prstGeom prst="rect">
            <a:avLst/>
          </a:prstGeom>
          <a:noFill/>
        </p:spPr>
        <p:txBody>
          <a:bodyPr wrap="square">
            <a:spAutoFit/>
          </a:bodyPr>
          <a:lstStyle/>
          <a:p>
            <a:pPr marL="0" marR="0" algn="ctr">
              <a:lnSpc>
                <a:spcPct val="150000"/>
              </a:lnSpc>
              <a:spcBef>
                <a:spcPts val="0"/>
              </a:spcBef>
              <a:spcAft>
                <a:spcPts val="600"/>
              </a:spcAft>
            </a:pPr>
            <a:r>
              <a:rPr lang="en-GB" sz="1800" b="1" kern="100" dirty="0">
                <a:effectLst/>
                <a:latin typeface="Arial" panose="020B0604020202020204" pitchFamily="34" charset="0"/>
                <a:ea typeface="Calibri" panose="020F0502020204030204" pitchFamily="34" charset="0"/>
                <a:cs typeface="Arial" panose="020B0604020202020204" pitchFamily="34" charset="0"/>
              </a:rPr>
              <a:t> Managing Business Information (LCLM5004_LON)</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0" marR="0" algn="ctr">
              <a:lnSpc>
                <a:spcPct val="150000"/>
              </a:lnSpc>
              <a:spcBef>
                <a:spcPts val="0"/>
              </a:spcBef>
              <a:spcAft>
                <a:spcPts val="600"/>
              </a:spcAft>
            </a:pPr>
            <a:r>
              <a:rPr lang="en-GB" sz="1800" b="1" kern="100" dirty="0">
                <a:effectLst/>
                <a:latin typeface="Arial" panose="020B0604020202020204" pitchFamily="34" charset="0"/>
                <a:ea typeface="Calibri" panose="020F0502020204030204" pitchFamily="34" charset="0"/>
                <a:cs typeface="Arial" panose="020B0604020202020204" pitchFamily="34" charset="0"/>
              </a:rPr>
              <a:t> </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0" marR="0" algn="ctr">
              <a:lnSpc>
                <a:spcPct val="150000"/>
              </a:lnSpc>
              <a:spcBef>
                <a:spcPts val="0"/>
              </a:spcBef>
              <a:spcAft>
                <a:spcPts val="600"/>
              </a:spcAft>
            </a:pPr>
            <a:r>
              <a:rPr lang="en-GB" sz="1800" b="1" kern="100" dirty="0">
                <a:effectLst/>
                <a:latin typeface="Arial" panose="020B0604020202020204" pitchFamily="34" charset="0"/>
                <a:ea typeface="Calibri" panose="020F0502020204030204" pitchFamily="34" charset="0"/>
                <a:cs typeface="Arial" panose="020B0604020202020204" pitchFamily="34" charset="0"/>
              </a:rPr>
              <a:t>Topic: Real-World Case Studies</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0" marR="0" algn="ctr">
              <a:lnSpc>
                <a:spcPct val="150000"/>
              </a:lnSpc>
              <a:spcBef>
                <a:spcPts val="0"/>
              </a:spcBef>
              <a:spcAft>
                <a:spcPts val="600"/>
              </a:spcAft>
            </a:pPr>
            <a:r>
              <a:rPr lang="en-GB" sz="1800" b="1" kern="100" dirty="0">
                <a:effectLst/>
                <a:latin typeface="Arial" panose="020B0604020202020204" pitchFamily="34" charset="0"/>
                <a:ea typeface="Calibri" panose="020F0502020204030204" pitchFamily="34" charset="0"/>
                <a:cs typeface="Arial" panose="020B0604020202020204" pitchFamily="34" charset="0"/>
              </a:rPr>
              <a:t> </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0" marR="0" algn="ctr">
              <a:lnSpc>
                <a:spcPct val="150000"/>
              </a:lnSpc>
              <a:spcBef>
                <a:spcPts val="0"/>
              </a:spcBef>
              <a:spcAft>
                <a:spcPts val="600"/>
              </a:spcAft>
            </a:pPr>
            <a:r>
              <a:rPr lang="en-GB" sz="1800" b="1" kern="100" dirty="0">
                <a:effectLst/>
                <a:latin typeface="Arial" panose="020B0604020202020204" pitchFamily="34" charset="0"/>
                <a:ea typeface="Calibri" panose="020F0502020204030204" pitchFamily="34" charset="0"/>
                <a:cs typeface="Arial" panose="020B0604020202020204" pitchFamily="34" charset="0"/>
              </a:rPr>
              <a:t> </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0" marR="0" algn="ctr">
              <a:lnSpc>
                <a:spcPct val="150000"/>
              </a:lnSpc>
              <a:spcBef>
                <a:spcPts val="0"/>
              </a:spcBef>
              <a:spcAft>
                <a:spcPts val="600"/>
              </a:spcAft>
            </a:pPr>
            <a:r>
              <a:rPr lang="en-GB" sz="1400" b="1" kern="100" dirty="0">
                <a:effectLst/>
                <a:latin typeface="Arial" panose="020B0604020202020204" pitchFamily="34" charset="0"/>
                <a:ea typeface="Calibri" panose="020F0502020204030204" pitchFamily="34" charset="0"/>
                <a:cs typeface="Arial" panose="020B0604020202020204" pitchFamily="34" charset="0"/>
              </a:rPr>
              <a:t>Student Name: Sinde Franklin </a:t>
            </a:r>
            <a:r>
              <a:rPr lang="en-GB" sz="1400" b="1" kern="100" dirty="0" err="1">
                <a:effectLst/>
                <a:latin typeface="Arial" panose="020B0604020202020204" pitchFamily="34" charset="0"/>
                <a:ea typeface="Calibri" panose="020F0502020204030204" pitchFamily="34" charset="0"/>
                <a:cs typeface="Arial" panose="020B0604020202020204" pitchFamily="34" charset="0"/>
              </a:rPr>
              <a:t>Woppiwo</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0" marR="0" algn="ctr">
              <a:lnSpc>
                <a:spcPct val="150000"/>
              </a:lnSpc>
              <a:spcBef>
                <a:spcPts val="0"/>
              </a:spcBef>
              <a:spcAft>
                <a:spcPts val="600"/>
              </a:spcAft>
            </a:pPr>
            <a:r>
              <a:rPr lang="en-GB" sz="1400" b="1" kern="100" dirty="0">
                <a:effectLst/>
                <a:latin typeface="Arial" panose="020B0604020202020204" pitchFamily="34" charset="0"/>
                <a:ea typeface="Calibri" panose="020F0502020204030204" pitchFamily="34" charset="0"/>
                <a:cs typeface="Arial" panose="020B0604020202020204" pitchFamily="34" charset="0"/>
              </a:rPr>
              <a:t>Student </a:t>
            </a:r>
            <a:r>
              <a:rPr lang="en-GB" sz="1400" b="1" kern="100">
                <a:effectLst/>
                <a:latin typeface="Arial" panose="020B0604020202020204" pitchFamily="34" charset="0"/>
                <a:ea typeface="Calibri" panose="020F0502020204030204" pitchFamily="34" charset="0"/>
                <a:cs typeface="Arial" panose="020B0604020202020204" pitchFamily="34" charset="0"/>
              </a:rPr>
              <a:t>ID: 2414246</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166377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11790307-683F-4A54-AC05-E85EFD3BE5DB}"/>
              </a:ext>
            </a:extLst>
          </p:cNvPr>
          <p:cNvGrpSpPr/>
          <p:nvPr/>
        </p:nvGrpSpPr>
        <p:grpSpPr>
          <a:xfrm>
            <a:off x="496119" y="354870"/>
            <a:ext cx="1257970" cy="239018"/>
            <a:chOff x="496119" y="398413"/>
            <a:chExt cx="1257970" cy="239018"/>
          </a:xfrm>
        </p:grpSpPr>
        <p:sp>
          <p:nvSpPr>
            <p:cNvPr id="3" name="Shape 0"/>
            <p:cNvSpPr/>
            <p:nvPr/>
          </p:nvSpPr>
          <p:spPr>
            <a:xfrm>
              <a:off x="496119" y="398413"/>
              <a:ext cx="956442" cy="239018"/>
            </a:xfrm>
            <a:prstGeom prst="roundRect">
              <a:avLst>
                <a:gd name="adj" fmla="val 18372"/>
              </a:avLst>
            </a:prstGeom>
            <a:solidFill>
              <a:srgbClr val="D3ECF8"/>
            </a:solidFill>
            <a:ln/>
          </p:spPr>
          <p:txBody>
            <a:bodyPr/>
            <a:lstStyle/>
            <a:p>
              <a:endParaRPr lang="en-GB"/>
            </a:p>
          </p:txBody>
        </p:sp>
        <p:sp>
          <p:nvSpPr>
            <p:cNvPr id="4" name="Text 1"/>
            <p:cNvSpPr/>
            <p:nvPr/>
          </p:nvSpPr>
          <p:spPr>
            <a:xfrm>
              <a:off x="574477" y="437555"/>
              <a:ext cx="1179612" cy="160734"/>
            </a:xfrm>
            <a:prstGeom prst="rect">
              <a:avLst/>
            </a:prstGeom>
            <a:noFill/>
            <a:ln/>
          </p:spPr>
          <p:txBody>
            <a:bodyPr wrap="none" lIns="0" tIns="0" rIns="0" bIns="0" rtlCol="0" anchor="t"/>
            <a:lstStyle/>
            <a:p>
              <a:pPr marL="0" indent="0" algn="l">
                <a:lnSpc>
                  <a:spcPct val="128000"/>
                </a:lnSpc>
                <a:buNone/>
              </a:pPr>
              <a:r>
                <a:rPr lang="en-US" sz="900" b="1" dirty="0">
                  <a:solidFill>
                    <a:srgbClr val="000000"/>
                  </a:solidFill>
                  <a:effectLst>
                    <a:outerShdw blurRad="38100" dist="38100" dir="2700000" algn="tl">
                      <a:srgbClr val="000000">
                        <a:alpha val="43137"/>
                      </a:srgbClr>
                    </a:outerShdw>
                  </a:effectLst>
                  <a:latin typeface="Nunito Sans" pitchFamily="34" charset="0"/>
                  <a:ea typeface="Nunito Sans" pitchFamily="34" charset="-122"/>
                  <a:cs typeface="Nunito Sans" pitchFamily="34" charset="-120"/>
                </a:rPr>
                <a:t>CASE STUDY 1</a:t>
              </a:r>
              <a:endParaRPr lang="en-US" sz="900" b="1" dirty="0">
                <a:effectLst>
                  <a:outerShdw blurRad="38100" dist="38100" dir="2700000" algn="tl">
                    <a:srgbClr val="000000">
                      <a:alpha val="43137"/>
                    </a:srgbClr>
                  </a:outerShdw>
                </a:effectLst>
              </a:endParaRPr>
            </a:p>
          </p:txBody>
        </p:sp>
      </p:grpSp>
      <p:sp>
        <p:nvSpPr>
          <p:cNvPr id="5" name="Text 2"/>
          <p:cNvSpPr/>
          <p:nvPr/>
        </p:nvSpPr>
        <p:spPr>
          <a:xfrm>
            <a:off x="496119" y="808947"/>
            <a:ext cx="8016510" cy="501366"/>
          </a:xfrm>
          <a:prstGeom prst="rect">
            <a:avLst/>
          </a:prstGeom>
          <a:noFill/>
          <a:ln/>
        </p:spPr>
        <p:txBody>
          <a:bodyPr wrap="square" lIns="0" tIns="0" rIns="0" bIns="0" rtlCol="0" anchor="t">
            <a:normAutofit/>
          </a:bodyPr>
          <a:lstStyle/>
          <a:p>
            <a:pPr marL="0" indent="0" algn="l">
              <a:lnSpc>
                <a:spcPct val="104000"/>
              </a:lnSpc>
              <a:buNone/>
            </a:pPr>
            <a:r>
              <a:rPr lang="en-US" sz="2550" b="1" dirty="0">
                <a:solidFill>
                  <a:srgbClr val="000000"/>
                </a:solidFill>
                <a:latin typeface="Inter Bold" pitchFamily="34" charset="0"/>
                <a:ea typeface="Inter Bold" pitchFamily="34" charset="-122"/>
                <a:cs typeface="Inter Bold" pitchFamily="34" charset="-120"/>
              </a:rPr>
              <a:t>Amazon &amp; AI-Based Recommendation Systems</a:t>
            </a:r>
            <a:endParaRPr lang="en-US" sz="2550" dirty="0"/>
          </a:p>
        </p:txBody>
      </p:sp>
      <p:sp>
        <p:nvSpPr>
          <p:cNvPr id="6" name="Shape 3"/>
          <p:cNvSpPr/>
          <p:nvPr/>
        </p:nvSpPr>
        <p:spPr>
          <a:xfrm>
            <a:off x="496119" y="1683023"/>
            <a:ext cx="4722763" cy="1422202"/>
          </a:xfrm>
          <a:prstGeom prst="roundRect">
            <a:avLst>
              <a:gd name="adj" fmla="val 3860"/>
            </a:avLst>
          </a:prstGeom>
          <a:solidFill>
            <a:srgbClr val="D3ECF8"/>
          </a:solidFill>
          <a:ln/>
        </p:spPr>
        <p:txBody>
          <a:bodyPr/>
          <a:lstStyle/>
          <a:p>
            <a:endParaRPr lang="en-GB"/>
          </a:p>
        </p:txBody>
      </p:sp>
      <p:pic>
        <p:nvPicPr>
          <p:cNvPr id="7" name="Image 1" descr="preencoded.png"/>
          <p:cNvPicPr>
            <a:picLocks noChangeAspect="1"/>
          </p:cNvPicPr>
          <p:nvPr/>
        </p:nvPicPr>
        <p:blipFill>
          <a:blip r:embed="rId3"/>
          <a:stretch>
            <a:fillRect/>
          </a:stretch>
        </p:blipFill>
        <p:spPr>
          <a:xfrm>
            <a:off x="626790" y="1850380"/>
            <a:ext cx="204192" cy="163339"/>
          </a:xfrm>
          <a:prstGeom prst="rect">
            <a:avLst/>
          </a:prstGeom>
        </p:spPr>
      </p:pic>
      <p:sp>
        <p:nvSpPr>
          <p:cNvPr id="8" name="Text 4"/>
          <p:cNvSpPr/>
          <p:nvPr/>
        </p:nvSpPr>
        <p:spPr>
          <a:xfrm>
            <a:off x="961653" y="1836167"/>
            <a:ext cx="2108746" cy="204118"/>
          </a:xfrm>
          <a:prstGeom prst="rect">
            <a:avLst/>
          </a:prstGeom>
          <a:noFill/>
          <a:ln/>
        </p:spPr>
        <p:txBody>
          <a:bodyPr wrap="none" lIns="0" tIns="0" rIns="0" bIns="0" rtlCol="0" anchor="t"/>
          <a:lstStyle/>
          <a:p>
            <a:pPr marL="0" indent="0" algn="l">
              <a:lnSpc>
                <a:spcPct val="104000"/>
              </a:lnSpc>
              <a:buNone/>
            </a:pPr>
            <a:r>
              <a:rPr lang="en-US" sz="1250" b="1" dirty="0">
                <a:solidFill>
                  <a:srgbClr val="000000"/>
                </a:solidFill>
                <a:latin typeface="Inter Bold" pitchFamily="34" charset="0"/>
                <a:ea typeface="Inter Bold" pitchFamily="34" charset="-122"/>
                <a:cs typeface="Inter Bold" pitchFamily="34" charset="-120"/>
              </a:rPr>
              <a:t>Challenge &amp; Solution</a:t>
            </a:r>
            <a:endParaRPr lang="en-US" sz="1250" dirty="0"/>
          </a:p>
        </p:txBody>
      </p:sp>
      <p:sp>
        <p:nvSpPr>
          <p:cNvPr id="9" name="Text 5"/>
          <p:cNvSpPr/>
          <p:nvPr/>
        </p:nvSpPr>
        <p:spPr>
          <a:xfrm>
            <a:off x="961653" y="2160761"/>
            <a:ext cx="4126557" cy="803374"/>
          </a:xfrm>
          <a:prstGeom prst="rect">
            <a:avLst/>
          </a:prstGeom>
          <a:noFill/>
          <a:ln/>
        </p:spPr>
        <p:txBody>
          <a:bodyPr wrap="square" lIns="0" tIns="0" rIns="0" bIns="0" rtlCol="0" anchor="t">
            <a:normAutofit lnSpcReduction="10000"/>
          </a:bodyPr>
          <a:lstStyle/>
          <a:p>
            <a:pPr marL="0" indent="0" algn="just">
              <a:lnSpc>
                <a:spcPct val="128000"/>
              </a:lnSpc>
              <a:buNone/>
            </a:pPr>
            <a:r>
              <a:rPr lang="en-US" sz="1100" dirty="0">
                <a:solidFill>
                  <a:srgbClr val="000000"/>
                </a:solidFill>
                <a:latin typeface="Arial" panose="020B0604020202020204" pitchFamily="34" charset="0"/>
                <a:ea typeface="Nunito Sans" pitchFamily="34" charset="-122"/>
                <a:cs typeface="Arial" panose="020B0604020202020204" pitchFamily="34" charset="0"/>
              </a:rPr>
              <a:t>Amazon's vast product range makes it difficult for customers to find relevant items quickly. Generative AI improves product recommendations, search results and descriptions — making shopping more personalised and efficient </a:t>
            </a:r>
            <a:r>
              <a:rPr lang="en-US" sz="1100" i="1" dirty="0">
                <a:solidFill>
                  <a:srgbClr val="000000"/>
                </a:solidFill>
                <a:latin typeface="Arial" panose="020B0604020202020204" pitchFamily="34" charset="0"/>
                <a:ea typeface="Nunito Sans" pitchFamily="34" charset="-122"/>
                <a:cs typeface="Arial" panose="020B0604020202020204" pitchFamily="34" charset="0"/>
              </a:rPr>
              <a:t>(Amazon, 2024)</a:t>
            </a:r>
            <a:r>
              <a:rPr lang="en-US" sz="1100" dirty="0">
                <a:solidFill>
                  <a:srgbClr val="000000"/>
                </a:solidFill>
                <a:latin typeface="Arial" panose="020B0604020202020204" pitchFamily="34" charset="0"/>
                <a:ea typeface="Nunito Sans" pitchFamily="34" charset="-122"/>
                <a:cs typeface="Arial" panose="020B0604020202020204" pitchFamily="34" charset="0"/>
              </a:rPr>
              <a:t>.</a:t>
            </a:r>
            <a:endParaRPr lang="en-US" sz="1100" dirty="0">
              <a:latin typeface="Arial" panose="020B0604020202020204" pitchFamily="34" charset="0"/>
              <a:cs typeface="Arial" panose="020B0604020202020204" pitchFamily="34" charset="0"/>
            </a:endParaRPr>
          </a:p>
        </p:txBody>
      </p:sp>
      <p:sp>
        <p:nvSpPr>
          <p:cNvPr id="10" name="Shape 6"/>
          <p:cNvSpPr/>
          <p:nvPr/>
        </p:nvSpPr>
        <p:spPr>
          <a:xfrm>
            <a:off x="496119" y="3240732"/>
            <a:ext cx="14288" cy="1504355"/>
          </a:xfrm>
          <a:prstGeom prst="roundRect">
            <a:avLst>
              <a:gd name="adj" fmla="val 59998"/>
            </a:avLst>
          </a:prstGeom>
          <a:solidFill>
            <a:srgbClr val="104862"/>
          </a:solidFill>
          <a:ln/>
        </p:spPr>
        <p:txBody>
          <a:bodyPr/>
          <a:lstStyle/>
          <a:p>
            <a:endParaRPr lang="en-GB"/>
          </a:p>
        </p:txBody>
      </p:sp>
      <p:sp>
        <p:nvSpPr>
          <p:cNvPr id="11" name="Text 7"/>
          <p:cNvSpPr/>
          <p:nvPr/>
        </p:nvSpPr>
        <p:spPr>
          <a:xfrm>
            <a:off x="692125" y="3421410"/>
            <a:ext cx="2090812" cy="204118"/>
          </a:xfrm>
          <a:prstGeom prst="rect">
            <a:avLst/>
          </a:prstGeom>
          <a:noFill/>
          <a:ln/>
        </p:spPr>
        <p:txBody>
          <a:bodyPr wrap="none" lIns="0" tIns="0" rIns="0" bIns="0" rtlCol="0" anchor="t"/>
          <a:lstStyle/>
          <a:p>
            <a:pPr marL="0" indent="0" algn="l">
              <a:lnSpc>
                <a:spcPct val="104000"/>
              </a:lnSpc>
              <a:buNone/>
            </a:pPr>
            <a:r>
              <a:rPr lang="en-US" sz="1250" b="1" dirty="0">
                <a:solidFill>
                  <a:srgbClr val="000000"/>
                </a:solidFill>
                <a:latin typeface="Inter Bold" pitchFamily="34" charset="0"/>
                <a:ea typeface="Inter Bold" pitchFamily="34" charset="-122"/>
                <a:cs typeface="Inter Bold" pitchFamily="34" charset="-120"/>
              </a:rPr>
              <a:t>Impact &amp; Ethics</a:t>
            </a:r>
            <a:endParaRPr lang="en-US" sz="1250" dirty="0"/>
          </a:p>
        </p:txBody>
      </p:sp>
      <p:sp>
        <p:nvSpPr>
          <p:cNvPr id="12" name="Text 8"/>
          <p:cNvSpPr/>
          <p:nvPr/>
        </p:nvSpPr>
        <p:spPr>
          <a:xfrm>
            <a:off x="692125" y="3806205"/>
            <a:ext cx="4526756" cy="938882"/>
          </a:xfrm>
          <a:prstGeom prst="rect">
            <a:avLst/>
          </a:prstGeom>
          <a:noFill/>
          <a:ln/>
        </p:spPr>
        <p:txBody>
          <a:bodyPr wrap="square" lIns="0" tIns="0" rIns="0" bIns="0" rtlCol="0" anchor="t">
            <a:normAutofit/>
          </a:bodyPr>
          <a:lstStyle/>
          <a:p>
            <a:pPr marL="0" indent="0" algn="just">
              <a:lnSpc>
                <a:spcPct val="128000"/>
              </a:lnSpc>
              <a:buNone/>
            </a:pPr>
            <a:r>
              <a:rPr lang="en-US" sz="1050" dirty="0">
                <a:solidFill>
                  <a:srgbClr val="000000"/>
                </a:solidFill>
                <a:latin typeface="Arial" panose="020B0604020202020204" pitchFamily="34" charset="0"/>
                <a:ea typeface="Nunito Sans" pitchFamily="34" charset="-122"/>
                <a:cs typeface="Arial" panose="020B0604020202020204" pitchFamily="34" charset="0"/>
              </a:rPr>
              <a:t>The system improves product discovery, customer experience, purchase decisions and sales conversion. However, reliance on customer data raises concerns about </a:t>
            </a:r>
            <a:r>
              <a:rPr lang="en-US" sz="1050" dirty="0">
                <a:solidFill>
                  <a:srgbClr val="000000"/>
                </a:solidFill>
                <a:latin typeface="Arial" panose="020B0604020202020204" pitchFamily="34" charset="0"/>
                <a:ea typeface="Nunito Sans Bold" pitchFamily="34" charset="-122"/>
                <a:cs typeface="Arial" panose="020B0604020202020204" pitchFamily="34" charset="0"/>
              </a:rPr>
              <a:t>privacy, transparency and accountability</a:t>
            </a:r>
            <a:r>
              <a:rPr lang="en-US" sz="1050" dirty="0">
                <a:solidFill>
                  <a:srgbClr val="000000"/>
                </a:solidFill>
                <a:latin typeface="Arial" panose="020B0604020202020204" pitchFamily="34" charset="0"/>
                <a:ea typeface="Nunito Sans" pitchFamily="34" charset="-122"/>
                <a:cs typeface="Arial" panose="020B0604020202020204" pitchFamily="34" charset="0"/>
              </a:rPr>
              <a:t> in automated decision-making </a:t>
            </a:r>
            <a:r>
              <a:rPr lang="en-US" sz="1050" i="1" dirty="0">
                <a:solidFill>
                  <a:srgbClr val="000000"/>
                </a:solidFill>
                <a:latin typeface="Arial" panose="020B0604020202020204" pitchFamily="34" charset="0"/>
                <a:ea typeface="Nunito Sans" pitchFamily="34" charset="-122"/>
                <a:cs typeface="Arial" panose="020B0604020202020204" pitchFamily="34" charset="0"/>
              </a:rPr>
              <a:t>(Duan et al., 2019)</a:t>
            </a:r>
            <a:r>
              <a:rPr lang="en-US" sz="1050" dirty="0">
                <a:solidFill>
                  <a:srgbClr val="000000"/>
                </a:solidFill>
                <a:latin typeface="Arial" panose="020B0604020202020204" pitchFamily="34" charset="0"/>
                <a:ea typeface="Nunito Sans" pitchFamily="34" charset="-122"/>
                <a:cs typeface="Arial" panose="020B0604020202020204" pitchFamily="34" charset="0"/>
              </a:rPr>
              <a:t>.</a:t>
            </a:r>
            <a:endParaRPr lang="en-US" sz="1050" dirty="0">
              <a:latin typeface="Arial" panose="020B0604020202020204" pitchFamily="34" charset="0"/>
              <a:cs typeface="Arial" panose="020B0604020202020204" pitchFamily="34" charset="0"/>
            </a:endParaRPr>
          </a:p>
        </p:txBody>
      </p:sp>
      <p:pic>
        <p:nvPicPr>
          <p:cNvPr id="17" name="Picture 16">
            <a:extLst>
              <a:ext uri="{FF2B5EF4-FFF2-40B4-BE49-F238E27FC236}">
                <a16:creationId xmlns:a16="http://schemas.microsoft.com/office/drawing/2014/main" id="{7895EC33-FA80-438E-B2D6-FC5E7C829C45}"/>
              </a:ext>
            </a:extLst>
          </p:cNvPr>
          <p:cNvPicPr>
            <a:picLocks noChangeAspect="1"/>
          </p:cNvPicPr>
          <p:nvPr/>
        </p:nvPicPr>
        <p:blipFill>
          <a:blip r:embed="rId4"/>
          <a:stretch>
            <a:fillRect/>
          </a:stretch>
        </p:blipFill>
        <p:spPr>
          <a:xfrm>
            <a:off x="5553744" y="1507647"/>
            <a:ext cx="3230857" cy="3187586"/>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4" name="Text 2"/>
          <p:cNvSpPr/>
          <p:nvPr/>
        </p:nvSpPr>
        <p:spPr>
          <a:xfrm>
            <a:off x="496119" y="711175"/>
            <a:ext cx="7657728" cy="429146"/>
          </a:xfrm>
          <a:prstGeom prst="rect">
            <a:avLst/>
          </a:prstGeom>
          <a:noFill/>
          <a:ln/>
        </p:spPr>
        <p:txBody>
          <a:bodyPr wrap="none" lIns="0" tIns="0" rIns="0" bIns="0" rtlCol="0" anchor="t"/>
          <a:lstStyle/>
          <a:p>
            <a:pPr marL="0" indent="0" algn="l">
              <a:lnSpc>
                <a:spcPct val="104000"/>
              </a:lnSpc>
              <a:buNone/>
            </a:pPr>
            <a:r>
              <a:rPr lang="en-US" sz="2700" b="1" dirty="0">
                <a:solidFill>
                  <a:srgbClr val="000000"/>
                </a:solidFill>
                <a:latin typeface="Inter Bold" pitchFamily="34" charset="0"/>
                <a:ea typeface="Inter Bold" pitchFamily="34" charset="-122"/>
                <a:cs typeface="Inter Bold" pitchFamily="34" charset="-120"/>
              </a:rPr>
              <a:t>Tesco &amp; Supply Chain Information Systems</a:t>
            </a:r>
            <a:endParaRPr lang="en-US" sz="2700" dirty="0"/>
          </a:p>
        </p:txBody>
      </p:sp>
      <p:sp>
        <p:nvSpPr>
          <p:cNvPr id="6" name="Shape 3"/>
          <p:cNvSpPr/>
          <p:nvPr/>
        </p:nvSpPr>
        <p:spPr>
          <a:xfrm>
            <a:off x="4065315" y="1489472"/>
            <a:ext cx="19050" cy="1465511"/>
          </a:xfrm>
          <a:prstGeom prst="roundRect">
            <a:avLst>
              <a:gd name="adj" fmla="val 60000"/>
            </a:avLst>
          </a:prstGeom>
          <a:solidFill>
            <a:srgbClr val="104862"/>
          </a:solidFill>
          <a:ln/>
        </p:spPr>
        <p:txBody>
          <a:bodyPr/>
          <a:lstStyle/>
          <a:p>
            <a:endParaRPr lang="en-GB"/>
          </a:p>
        </p:txBody>
      </p:sp>
      <p:sp>
        <p:nvSpPr>
          <p:cNvPr id="7" name="Text 4"/>
          <p:cNvSpPr/>
          <p:nvPr/>
        </p:nvSpPr>
        <p:spPr>
          <a:xfrm>
            <a:off x="4271293" y="1622450"/>
            <a:ext cx="2192238" cy="21453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Inter Bold" pitchFamily="34" charset="0"/>
                <a:ea typeface="Inter Bold" pitchFamily="34" charset="-122"/>
                <a:cs typeface="Inter Bold" pitchFamily="34" charset="-120"/>
              </a:rPr>
              <a:t>Challenge &amp; Solution</a:t>
            </a:r>
            <a:endParaRPr lang="en-US" sz="1350" dirty="0"/>
          </a:p>
        </p:txBody>
      </p:sp>
      <p:sp>
        <p:nvSpPr>
          <p:cNvPr id="8" name="Text 5"/>
          <p:cNvSpPr/>
          <p:nvPr/>
        </p:nvSpPr>
        <p:spPr>
          <a:xfrm>
            <a:off x="4271293" y="1969963"/>
            <a:ext cx="4381277" cy="985019"/>
          </a:xfrm>
          <a:prstGeom prst="rect">
            <a:avLst/>
          </a:prstGeom>
          <a:noFill/>
          <a:ln/>
        </p:spPr>
        <p:txBody>
          <a:bodyPr wrap="square" lIns="0" tIns="0" rIns="0" bIns="0" rtlCol="0" anchor="t">
            <a:normAutofit/>
          </a:bodyPr>
          <a:lstStyle/>
          <a:p>
            <a:pPr marL="0" indent="0" algn="just">
              <a:lnSpc>
                <a:spcPct val="131000"/>
              </a:lnSpc>
              <a:buNone/>
            </a:pPr>
            <a:r>
              <a:rPr lang="en-US" sz="1100" dirty="0">
                <a:solidFill>
                  <a:srgbClr val="000000"/>
                </a:solidFill>
                <a:latin typeface="Arial" panose="020B0604020202020204" pitchFamily="34" charset="0"/>
                <a:ea typeface="Nunito Sans" pitchFamily="34" charset="-122"/>
                <a:cs typeface="Arial" panose="020B0604020202020204" pitchFamily="34" charset="0"/>
              </a:rPr>
              <a:t>Tesco must manage stock availability, supplier coordination, online orders and shifting customer demand. Digital systems support stock control, customer service, online retail and operational decision-making </a:t>
            </a:r>
            <a:r>
              <a:rPr lang="en-US" sz="1100" i="1" dirty="0">
                <a:solidFill>
                  <a:srgbClr val="000000"/>
                </a:solidFill>
                <a:latin typeface="Arial" panose="020B0604020202020204" pitchFamily="34" charset="0"/>
                <a:ea typeface="Nunito Sans" pitchFamily="34" charset="-122"/>
                <a:cs typeface="Arial" panose="020B0604020202020204" pitchFamily="34" charset="0"/>
              </a:rPr>
              <a:t>(Tesco plc, 2025)</a:t>
            </a:r>
            <a:r>
              <a:rPr lang="en-US" sz="1100" dirty="0">
                <a:solidFill>
                  <a:srgbClr val="000000"/>
                </a:solidFill>
                <a:latin typeface="Arial" panose="020B0604020202020204" pitchFamily="34" charset="0"/>
                <a:ea typeface="Nunito Sans" pitchFamily="34" charset="-122"/>
                <a:cs typeface="Arial" panose="020B0604020202020204" pitchFamily="34" charset="0"/>
              </a:rPr>
              <a:t>.</a:t>
            </a:r>
            <a:endParaRPr lang="en-US" sz="1100" dirty="0">
              <a:latin typeface="Arial" panose="020B0604020202020204" pitchFamily="34" charset="0"/>
              <a:cs typeface="Arial" panose="020B0604020202020204" pitchFamily="34" charset="0"/>
            </a:endParaRPr>
          </a:p>
        </p:txBody>
      </p:sp>
      <p:sp>
        <p:nvSpPr>
          <p:cNvPr id="9" name="Shape 6"/>
          <p:cNvSpPr/>
          <p:nvPr/>
        </p:nvSpPr>
        <p:spPr>
          <a:xfrm>
            <a:off x="4065315" y="3138934"/>
            <a:ext cx="4587255" cy="19050"/>
          </a:xfrm>
          <a:prstGeom prst="roundRect">
            <a:avLst>
              <a:gd name="adj" fmla="val 60000"/>
            </a:avLst>
          </a:prstGeom>
          <a:solidFill>
            <a:srgbClr val="000000">
              <a:alpha val="50000"/>
            </a:srgbClr>
          </a:solidFill>
          <a:ln/>
        </p:spPr>
        <p:txBody>
          <a:bodyPr/>
          <a:lstStyle/>
          <a:p>
            <a:endParaRPr lang="en-GB"/>
          </a:p>
        </p:txBody>
      </p:sp>
      <p:sp>
        <p:nvSpPr>
          <p:cNvPr id="10" name="Shape 7"/>
          <p:cNvSpPr/>
          <p:nvPr/>
        </p:nvSpPr>
        <p:spPr>
          <a:xfrm>
            <a:off x="4065315" y="3341936"/>
            <a:ext cx="19050" cy="1249189"/>
          </a:xfrm>
          <a:prstGeom prst="roundRect">
            <a:avLst>
              <a:gd name="adj" fmla="val 60000"/>
            </a:avLst>
          </a:prstGeom>
          <a:solidFill>
            <a:srgbClr val="104862"/>
          </a:solidFill>
          <a:ln/>
        </p:spPr>
        <p:txBody>
          <a:bodyPr/>
          <a:lstStyle/>
          <a:p>
            <a:endParaRPr lang="en-GB"/>
          </a:p>
        </p:txBody>
      </p:sp>
      <p:sp>
        <p:nvSpPr>
          <p:cNvPr id="11" name="Text 8"/>
          <p:cNvSpPr/>
          <p:nvPr/>
        </p:nvSpPr>
        <p:spPr>
          <a:xfrm>
            <a:off x="4271293" y="3474913"/>
            <a:ext cx="2173858" cy="21453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Inter Bold" pitchFamily="34" charset="0"/>
                <a:ea typeface="Inter Bold" pitchFamily="34" charset="-122"/>
                <a:cs typeface="Inter Bold" pitchFamily="34" charset="-120"/>
              </a:rPr>
              <a:t>Impact &amp; Ethics</a:t>
            </a:r>
            <a:endParaRPr lang="en-US" sz="1350" dirty="0"/>
          </a:p>
        </p:txBody>
      </p:sp>
      <p:sp>
        <p:nvSpPr>
          <p:cNvPr id="12" name="Text 9"/>
          <p:cNvSpPr/>
          <p:nvPr/>
        </p:nvSpPr>
        <p:spPr>
          <a:xfrm>
            <a:off x="4271293" y="3822427"/>
            <a:ext cx="4381277" cy="805979"/>
          </a:xfrm>
          <a:prstGeom prst="rect">
            <a:avLst/>
          </a:prstGeom>
          <a:noFill/>
          <a:ln/>
        </p:spPr>
        <p:txBody>
          <a:bodyPr wrap="square" lIns="0" tIns="0" rIns="0" bIns="0" rtlCol="0" anchor="t">
            <a:normAutofit fontScale="92500"/>
          </a:bodyPr>
          <a:lstStyle/>
          <a:p>
            <a:pPr marL="0" indent="0" algn="just">
              <a:lnSpc>
                <a:spcPct val="131000"/>
              </a:lnSpc>
              <a:buNone/>
            </a:pPr>
            <a:r>
              <a:rPr lang="en-US" sz="1200" dirty="0">
                <a:solidFill>
                  <a:srgbClr val="000000"/>
                </a:solidFill>
                <a:latin typeface="Arial" panose="020B0604020202020204" pitchFamily="34" charset="0"/>
                <a:ea typeface="Nunito Sans" pitchFamily="34" charset="-122"/>
                <a:cs typeface="Arial" panose="020B0604020202020204" pitchFamily="34" charset="0"/>
              </a:rPr>
              <a:t>Systems improve availability, reduce waste and strengthen replenishment. Digital transformation raises concerns around </a:t>
            </a:r>
            <a:r>
              <a:rPr lang="en-US" sz="1200" dirty="0">
                <a:solidFill>
                  <a:srgbClr val="000000"/>
                </a:solidFill>
                <a:latin typeface="Arial" panose="020B0604020202020204" pitchFamily="34" charset="0"/>
                <a:ea typeface="Nunito Sans Bold" pitchFamily="34" charset="-122"/>
                <a:cs typeface="Arial" panose="020B0604020202020204" pitchFamily="34" charset="0"/>
              </a:rPr>
              <a:t>customer data use, employee monitoring and supplier pressure</a:t>
            </a:r>
            <a:r>
              <a:rPr lang="en-US" sz="1200" dirty="0">
                <a:solidFill>
                  <a:srgbClr val="000000"/>
                </a:solidFill>
                <a:latin typeface="Arial" panose="020B0604020202020204" pitchFamily="34" charset="0"/>
                <a:ea typeface="Nunito Sans" pitchFamily="34" charset="-122"/>
                <a:cs typeface="Arial" panose="020B0604020202020204" pitchFamily="34" charset="0"/>
              </a:rPr>
              <a:t> </a:t>
            </a:r>
            <a:r>
              <a:rPr lang="en-US" sz="1200" i="1" dirty="0">
                <a:solidFill>
                  <a:srgbClr val="000000"/>
                </a:solidFill>
                <a:latin typeface="Arial" panose="020B0604020202020204" pitchFamily="34" charset="0"/>
                <a:ea typeface="Nunito Sans" pitchFamily="34" charset="-122"/>
                <a:cs typeface="Arial" panose="020B0604020202020204" pitchFamily="34" charset="0"/>
              </a:rPr>
              <a:t>(Vial, 2019)</a:t>
            </a:r>
            <a:r>
              <a:rPr lang="en-US" sz="1200" dirty="0">
                <a:solidFill>
                  <a:srgbClr val="000000"/>
                </a:solidFill>
                <a:latin typeface="Arial" panose="020B0604020202020204" pitchFamily="34" charset="0"/>
                <a:ea typeface="Nunito Sans" pitchFamily="34" charset="-122"/>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grpSp>
        <p:nvGrpSpPr>
          <p:cNvPr id="16" name="Group 15">
            <a:extLst>
              <a:ext uri="{FF2B5EF4-FFF2-40B4-BE49-F238E27FC236}">
                <a16:creationId xmlns:a16="http://schemas.microsoft.com/office/drawing/2014/main" id="{808B49CB-E7AF-42CF-87FF-CAEEA2D559C8}"/>
              </a:ext>
            </a:extLst>
          </p:cNvPr>
          <p:cNvGrpSpPr/>
          <p:nvPr/>
        </p:nvGrpSpPr>
        <p:grpSpPr>
          <a:xfrm>
            <a:off x="496119" y="354870"/>
            <a:ext cx="1257970" cy="239018"/>
            <a:chOff x="496119" y="398413"/>
            <a:chExt cx="1257970" cy="239018"/>
          </a:xfrm>
        </p:grpSpPr>
        <p:sp>
          <p:nvSpPr>
            <p:cNvPr id="17" name="Shape 0">
              <a:extLst>
                <a:ext uri="{FF2B5EF4-FFF2-40B4-BE49-F238E27FC236}">
                  <a16:creationId xmlns:a16="http://schemas.microsoft.com/office/drawing/2014/main" id="{6D66D112-44AE-42AB-B6E6-D4BB02F56589}"/>
                </a:ext>
              </a:extLst>
            </p:cNvPr>
            <p:cNvSpPr/>
            <p:nvPr/>
          </p:nvSpPr>
          <p:spPr>
            <a:xfrm>
              <a:off x="496119" y="398413"/>
              <a:ext cx="956442" cy="239018"/>
            </a:xfrm>
            <a:prstGeom prst="roundRect">
              <a:avLst>
                <a:gd name="adj" fmla="val 18372"/>
              </a:avLst>
            </a:prstGeom>
            <a:solidFill>
              <a:srgbClr val="D3ECF8"/>
            </a:solidFill>
            <a:ln/>
          </p:spPr>
          <p:txBody>
            <a:bodyPr/>
            <a:lstStyle/>
            <a:p>
              <a:endParaRPr lang="en-GB"/>
            </a:p>
          </p:txBody>
        </p:sp>
        <p:sp>
          <p:nvSpPr>
            <p:cNvPr id="18" name="Text 1">
              <a:extLst>
                <a:ext uri="{FF2B5EF4-FFF2-40B4-BE49-F238E27FC236}">
                  <a16:creationId xmlns:a16="http://schemas.microsoft.com/office/drawing/2014/main" id="{DD7EE25F-9D8B-4A2A-842F-BF14F19511D1}"/>
                </a:ext>
              </a:extLst>
            </p:cNvPr>
            <p:cNvSpPr/>
            <p:nvPr/>
          </p:nvSpPr>
          <p:spPr>
            <a:xfrm>
              <a:off x="574477" y="437555"/>
              <a:ext cx="1179612" cy="160734"/>
            </a:xfrm>
            <a:prstGeom prst="rect">
              <a:avLst/>
            </a:prstGeom>
            <a:noFill/>
            <a:ln/>
          </p:spPr>
          <p:txBody>
            <a:bodyPr wrap="none" lIns="0" tIns="0" rIns="0" bIns="0" rtlCol="0" anchor="t"/>
            <a:lstStyle/>
            <a:p>
              <a:pPr marL="0" indent="0" algn="l">
                <a:lnSpc>
                  <a:spcPct val="128000"/>
                </a:lnSpc>
                <a:buNone/>
              </a:pPr>
              <a:r>
                <a:rPr lang="en-US" sz="900" b="1" dirty="0">
                  <a:solidFill>
                    <a:srgbClr val="000000"/>
                  </a:solidFill>
                  <a:effectLst>
                    <a:outerShdw blurRad="38100" dist="38100" dir="2700000" algn="tl">
                      <a:srgbClr val="000000">
                        <a:alpha val="43137"/>
                      </a:srgbClr>
                    </a:outerShdw>
                  </a:effectLst>
                  <a:latin typeface="Nunito Sans" pitchFamily="34" charset="0"/>
                  <a:ea typeface="Nunito Sans" pitchFamily="34" charset="-122"/>
                  <a:cs typeface="Nunito Sans" pitchFamily="34" charset="-120"/>
                </a:rPr>
                <a:t>CASE STUDY 2</a:t>
              </a:r>
              <a:endParaRPr lang="en-US" sz="900" b="1" dirty="0">
                <a:effectLst>
                  <a:outerShdw blurRad="38100" dist="38100" dir="2700000" algn="tl">
                    <a:srgbClr val="000000">
                      <a:alpha val="43137"/>
                    </a:srgbClr>
                  </a:outerShdw>
                </a:effectLst>
              </a:endParaRPr>
            </a:p>
          </p:txBody>
        </p:sp>
      </p:grpSp>
      <p:pic>
        <p:nvPicPr>
          <p:cNvPr id="20" name="Picture 19">
            <a:extLst>
              <a:ext uri="{FF2B5EF4-FFF2-40B4-BE49-F238E27FC236}">
                <a16:creationId xmlns:a16="http://schemas.microsoft.com/office/drawing/2014/main" id="{334FFF31-C126-44DB-A6C5-B08E430BAE91}"/>
              </a:ext>
            </a:extLst>
          </p:cNvPr>
          <p:cNvPicPr>
            <a:picLocks noChangeAspect="1"/>
          </p:cNvPicPr>
          <p:nvPr/>
        </p:nvPicPr>
        <p:blipFill>
          <a:blip r:embed="rId3"/>
          <a:stretch>
            <a:fillRect/>
          </a:stretch>
        </p:blipFill>
        <p:spPr>
          <a:xfrm>
            <a:off x="913524" y="1489472"/>
            <a:ext cx="2334284" cy="3138934"/>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5" name="Text 2"/>
          <p:cNvSpPr/>
          <p:nvPr/>
        </p:nvSpPr>
        <p:spPr>
          <a:xfrm>
            <a:off x="496119" y="701915"/>
            <a:ext cx="7102110" cy="502774"/>
          </a:xfrm>
          <a:prstGeom prst="rect">
            <a:avLst/>
          </a:prstGeom>
          <a:noFill/>
          <a:ln/>
        </p:spPr>
        <p:txBody>
          <a:bodyPr wrap="square" lIns="0" tIns="0" rIns="0" bIns="0" rtlCol="0" anchor="t">
            <a:normAutofit/>
          </a:bodyPr>
          <a:lstStyle/>
          <a:p>
            <a:pPr marL="0" indent="0" algn="l">
              <a:lnSpc>
                <a:spcPct val="104000"/>
              </a:lnSpc>
              <a:buNone/>
            </a:pPr>
            <a:r>
              <a:rPr lang="en-US" sz="2750" b="1" dirty="0">
                <a:solidFill>
                  <a:srgbClr val="000000"/>
                </a:solidFill>
                <a:latin typeface="Inter Bold" pitchFamily="34" charset="0"/>
                <a:ea typeface="Inter Bold" pitchFamily="34" charset="-122"/>
                <a:cs typeface="Inter Bold" pitchFamily="34" charset="-120"/>
              </a:rPr>
              <a:t>Netflix &amp; Business Intelligence Systems</a:t>
            </a:r>
            <a:endParaRPr lang="en-US" sz="2750" dirty="0"/>
          </a:p>
        </p:txBody>
      </p:sp>
      <p:grpSp>
        <p:nvGrpSpPr>
          <p:cNvPr id="15" name="Group 14">
            <a:extLst>
              <a:ext uri="{FF2B5EF4-FFF2-40B4-BE49-F238E27FC236}">
                <a16:creationId xmlns:a16="http://schemas.microsoft.com/office/drawing/2014/main" id="{DC40B2AD-F1A6-4504-B458-99A83BFCF350}"/>
              </a:ext>
            </a:extLst>
          </p:cNvPr>
          <p:cNvGrpSpPr/>
          <p:nvPr/>
        </p:nvGrpSpPr>
        <p:grpSpPr>
          <a:xfrm>
            <a:off x="496119" y="1690634"/>
            <a:ext cx="2428051" cy="2760332"/>
            <a:chOff x="496119" y="2087389"/>
            <a:chExt cx="2289795" cy="2298040"/>
          </a:xfrm>
        </p:grpSpPr>
        <p:sp>
          <p:nvSpPr>
            <p:cNvPr id="6" name="Text 3"/>
            <p:cNvSpPr/>
            <p:nvPr/>
          </p:nvSpPr>
          <p:spPr>
            <a:xfrm>
              <a:off x="496119" y="2087389"/>
              <a:ext cx="2247900" cy="22145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Inter Bold" pitchFamily="34" charset="0"/>
                  <a:ea typeface="Inter Bold" pitchFamily="34" charset="-122"/>
                  <a:cs typeface="Inter Bold" pitchFamily="34" charset="-120"/>
                </a:rPr>
                <a:t>Challenge &amp; Solution</a:t>
              </a:r>
              <a:endParaRPr lang="en-US" sz="1350" dirty="0"/>
            </a:p>
          </p:txBody>
        </p:sp>
        <p:sp>
          <p:nvSpPr>
            <p:cNvPr id="7" name="Text 4"/>
            <p:cNvSpPr/>
            <p:nvPr/>
          </p:nvSpPr>
          <p:spPr>
            <a:xfrm>
              <a:off x="496119" y="2450604"/>
              <a:ext cx="2289795" cy="1934825"/>
            </a:xfrm>
            <a:prstGeom prst="rect">
              <a:avLst/>
            </a:prstGeom>
            <a:noFill/>
            <a:ln/>
          </p:spPr>
          <p:txBody>
            <a:bodyPr wrap="square" lIns="0" tIns="0" rIns="0" bIns="0" rtlCol="0" anchor="t">
              <a:normAutofit/>
            </a:bodyPr>
            <a:lstStyle/>
            <a:p>
              <a:pPr marL="0" indent="0" algn="just">
                <a:lnSpc>
                  <a:spcPct val="133000"/>
                </a:lnSpc>
                <a:buNone/>
              </a:pPr>
              <a:r>
                <a:rPr lang="en-US" sz="1200" dirty="0">
                  <a:solidFill>
                    <a:srgbClr val="000000"/>
                  </a:solidFill>
                  <a:latin typeface="Arial" panose="020B0604020202020204" pitchFamily="34" charset="0"/>
                  <a:ea typeface="Nunito Sans" pitchFamily="34" charset="-122"/>
                  <a:cs typeface="Arial" panose="020B0604020202020204" pitchFamily="34" charset="0"/>
                </a:rPr>
                <a:t>Netflix must understand viewer behaviour, retain subscribers and make effective content investment decisions. </a:t>
              </a:r>
            </a:p>
            <a:p>
              <a:pPr marL="0" indent="0" algn="just">
                <a:lnSpc>
                  <a:spcPct val="133000"/>
                </a:lnSpc>
                <a:buNone/>
              </a:pPr>
              <a:r>
                <a:rPr lang="en-US" sz="1200" dirty="0">
                  <a:solidFill>
                    <a:srgbClr val="000000"/>
                  </a:solidFill>
                  <a:latin typeface="Arial" panose="020B0604020202020204" pitchFamily="34" charset="0"/>
                  <a:ea typeface="Nunito Sans" pitchFamily="34" charset="-122"/>
                  <a:cs typeface="Arial" panose="020B0604020202020204" pitchFamily="34" charset="0"/>
                </a:rPr>
                <a:t>Data analytics supports member engagement, content performance and platform decision-making </a:t>
              </a:r>
              <a:r>
                <a:rPr lang="en-US" sz="1200" i="1" dirty="0">
                  <a:solidFill>
                    <a:srgbClr val="000000"/>
                  </a:solidFill>
                  <a:latin typeface="Arial" panose="020B0604020202020204" pitchFamily="34" charset="0"/>
                  <a:ea typeface="Nunito Sans" pitchFamily="34" charset="-122"/>
                  <a:cs typeface="Arial" panose="020B0604020202020204" pitchFamily="34" charset="0"/>
                </a:rPr>
                <a:t>(Netflix, 2024)</a:t>
              </a:r>
              <a:r>
                <a:rPr lang="en-US" sz="1200" dirty="0">
                  <a:solidFill>
                    <a:srgbClr val="000000"/>
                  </a:solidFill>
                  <a:latin typeface="Arial" panose="020B0604020202020204" pitchFamily="34" charset="0"/>
                  <a:ea typeface="Nunito Sans" pitchFamily="34" charset="-122"/>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grpSp>
      <p:grpSp>
        <p:nvGrpSpPr>
          <p:cNvPr id="16" name="Group 15">
            <a:extLst>
              <a:ext uri="{FF2B5EF4-FFF2-40B4-BE49-F238E27FC236}">
                <a16:creationId xmlns:a16="http://schemas.microsoft.com/office/drawing/2014/main" id="{14488A01-8C6C-4B77-8DBC-43724F90AD57}"/>
              </a:ext>
            </a:extLst>
          </p:cNvPr>
          <p:cNvGrpSpPr/>
          <p:nvPr/>
        </p:nvGrpSpPr>
        <p:grpSpPr>
          <a:xfrm>
            <a:off x="3435717" y="1690634"/>
            <a:ext cx="2428051" cy="2845293"/>
            <a:chOff x="3136553" y="2087389"/>
            <a:chExt cx="2428051" cy="2436742"/>
          </a:xfrm>
        </p:grpSpPr>
        <p:sp>
          <p:nvSpPr>
            <p:cNvPr id="8" name="Text 5"/>
            <p:cNvSpPr/>
            <p:nvPr/>
          </p:nvSpPr>
          <p:spPr>
            <a:xfrm>
              <a:off x="3136553" y="2087389"/>
              <a:ext cx="2229222" cy="221456"/>
            </a:xfrm>
            <a:prstGeom prst="rect">
              <a:avLst/>
            </a:prstGeom>
            <a:noFill/>
            <a:ln/>
          </p:spPr>
          <p:txBody>
            <a:bodyPr wrap="none" lIns="0" tIns="0" rIns="0" bIns="0" rtlCol="0" anchor="t"/>
            <a:lstStyle/>
            <a:p>
              <a:pPr marL="0" indent="0" algn="l">
                <a:lnSpc>
                  <a:spcPct val="104000"/>
                </a:lnSpc>
                <a:buNone/>
              </a:pPr>
              <a:r>
                <a:rPr lang="en-US" sz="1350" b="1" dirty="0">
                  <a:solidFill>
                    <a:srgbClr val="000000"/>
                  </a:solidFill>
                  <a:latin typeface="Inter Bold" pitchFamily="34" charset="0"/>
                  <a:ea typeface="Inter Bold" pitchFamily="34" charset="-122"/>
                  <a:cs typeface="Inter Bold" pitchFamily="34" charset="-120"/>
                </a:rPr>
                <a:t>Impact &amp; Ethics</a:t>
              </a:r>
              <a:endParaRPr lang="en-US" sz="1350" dirty="0"/>
            </a:p>
          </p:txBody>
        </p:sp>
        <p:sp>
          <p:nvSpPr>
            <p:cNvPr id="9" name="Text 6"/>
            <p:cNvSpPr/>
            <p:nvPr/>
          </p:nvSpPr>
          <p:spPr>
            <a:xfrm>
              <a:off x="3136553" y="2450604"/>
              <a:ext cx="2428051" cy="2073527"/>
            </a:xfrm>
            <a:prstGeom prst="rect">
              <a:avLst/>
            </a:prstGeom>
            <a:noFill/>
            <a:ln/>
          </p:spPr>
          <p:txBody>
            <a:bodyPr wrap="square" lIns="0" tIns="0" rIns="0" bIns="0" rtlCol="0" anchor="t">
              <a:normAutofit/>
            </a:bodyPr>
            <a:lstStyle/>
            <a:p>
              <a:pPr marL="0" indent="0" algn="just">
                <a:lnSpc>
                  <a:spcPct val="133000"/>
                </a:lnSpc>
                <a:buNone/>
              </a:pPr>
              <a:r>
                <a:rPr lang="en-US" sz="1200" dirty="0">
                  <a:solidFill>
                    <a:srgbClr val="000000"/>
                  </a:solidFill>
                  <a:latin typeface="Arial" panose="020B0604020202020204" pitchFamily="34" charset="0"/>
                  <a:ea typeface="Nunito Sans" pitchFamily="34" charset="-122"/>
                  <a:cs typeface="Arial" panose="020B0604020202020204" pitchFamily="34" charset="0"/>
                </a:rPr>
                <a:t>Business information systems connect technology, people and organisational processes — improving recommendations, engagement and strategy </a:t>
              </a:r>
              <a:r>
                <a:rPr lang="en-US" sz="1200" i="1" dirty="0">
                  <a:solidFill>
                    <a:srgbClr val="000000"/>
                  </a:solidFill>
                  <a:latin typeface="Arial" panose="020B0604020202020204" pitchFamily="34" charset="0"/>
                  <a:ea typeface="Nunito Sans" pitchFamily="34" charset="-122"/>
                  <a:cs typeface="Arial" panose="020B0604020202020204" pitchFamily="34" charset="0"/>
                </a:rPr>
                <a:t>(Beynon-Davies, 2019)</a:t>
              </a:r>
              <a:r>
                <a:rPr lang="en-US" sz="1200" dirty="0">
                  <a:solidFill>
                    <a:srgbClr val="000000"/>
                  </a:solidFill>
                  <a:latin typeface="Arial" panose="020B0604020202020204" pitchFamily="34" charset="0"/>
                  <a:ea typeface="Nunito Sans" pitchFamily="34" charset="-122"/>
                  <a:cs typeface="Arial" panose="020B0604020202020204" pitchFamily="34" charset="0"/>
                </a:rPr>
                <a:t>. </a:t>
              </a:r>
            </a:p>
            <a:p>
              <a:pPr marL="0" indent="0" algn="just">
                <a:lnSpc>
                  <a:spcPct val="133000"/>
                </a:lnSpc>
                <a:buNone/>
              </a:pPr>
              <a:r>
                <a:rPr lang="en-US" sz="1200" dirty="0" err="1">
                  <a:solidFill>
                    <a:srgbClr val="000000"/>
                  </a:solidFill>
                  <a:latin typeface="Arial" panose="020B0604020202020204" pitchFamily="34" charset="0"/>
                  <a:ea typeface="Nunito Sans" pitchFamily="34" charset="-122"/>
                  <a:cs typeface="Arial" panose="020B0604020202020204" pitchFamily="34" charset="0"/>
                </a:rPr>
                <a:t>Personalisation</a:t>
              </a:r>
              <a:r>
                <a:rPr lang="en-US" sz="1200" dirty="0">
                  <a:solidFill>
                    <a:srgbClr val="000000"/>
                  </a:solidFill>
                  <a:latin typeface="Arial" panose="020B0604020202020204" pitchFamily="34" charset="0"/>
                  <a:ea typeface="Nunito Sans" pitchFamily="34" charset="-122"/>
                  <a:cs typeface="Arial" panose="020B0604020202020204" pitchFamily="34" charset="0"/>
                </a:rPr>
                <a:t> raises concerns about </a:t>
              </a:r>
              <a:r>
                <a:rPr lang="en-US" sz="1200" dirty="0">
                  <a:solidFill>
                    <a:srgbClr val="000000"/>
                  </a:solidFill>
                  <a:latin typeface="Arial" panose="020B0604020202020204" pitchFamily="34" charset="0"/>
                  <a:ea typeface="Nunito Sans Bold" pitchFamily="34" charset="-122"/>
                  <a:cs typeface="Arial" panose="020B0604020202020204" pitchFamily="34" charset="0"/>
                </a:rPr>
                <a:t>user privacy, algorithmic bias and content control</a:t>
              </a:r>
              <a:r>
                <a:rPr lang="en-US" sz="1200" dirty="0">
                  <a:solidFill>
                    <a:srgbClr val="000000"/>
                  </a:solidFill>
                  <a:latin typeface="Arial" panose="020B0604020202020204" pitchFamily="34" charset="0"/>
                  <a:ea typeface="Nunito Sans" pitchFamily="34" charset="-122"/>
                  <a:cs typeface="Arial" panose="020B0604020202020204" pitchFamily="34" charset="0"/>
                </a:rPr>
                <a:t>.</a:t>
              </a:r>
              <a:endParaRPr lang="en-US" sz="1200" dirty="0">
                <a:latin typeface="Arial" panose="020B0604020202020204" pitchFamily="34" charset="0"/>
                <a:cs typeface="Arial" panose="020B0604020202020204" pitchFamily="34" charset="0"/>
              </a:endParaRPr>
            </a:p>
          </p:txBody>
        </p:sp>
      </p:grpSp>
      <p:grpSp>
        <p:nvGrpSpPr>
          <p:cNvPr id="10" name="Group 9">
            <a:extLst>
              <a:ext uri="{FF2B5EF4-FFF2-40B4-BE49-F238E27FC236}">
                <a16:creationId xmlns:a16="http://schemas.microsoft.com/office/drawing/2014/main" id="{000F387A-140E-42DA-87D3-0A01003F3A77}"/>
              </a:ext>
            </a:extLst>
          </p:cNvPr>
          <p:cNvGrpSpPr/>
          <p:nvPr/>
        </p:nvGrpSpPr>
        <p:grpSpPr>
          <a:xfrm>
            <a:off x="496119" y="354870"/>
            <a:ext cx="1257970" cy="239018"/>
            <a:chOff x="496119" y="398413"/>
            <a:chExt cx="1257970" cy="239018"/>
          </a:xfrm>
        </p:grpSpPr>
        <p:sp>
          <p:nvSpPr>
            <p:cNvPr id="11" name="Shape 0">
              <a:extLst>
                <a:ext uri="{FF2B5EF4-FFF2-40B4-BE49-F238E27FC236}">
                  <a16:creationId xmlns:a16="http://schemas.microsoft.com/office/drawing/2014/main" id="{549162A1-525C-46BB-9D74-BD9F5C139401}"/>
                </a:ext>
              </a:extLst>
            </p:cNvPr>
            <p:cNvSpPr/>
            <p:nvPr/>
          </p:nvSpPr>
          <p:spPr>
            <a:xfrm>
              <a:off x="496119" y="398413"/>
              <a:ext cx="956442" cy="239018"/>
            </a:xfrm>
            <a:prstGeom prst="roundRect">
              <a:avLst>
                <a:gd name="adj" fmla="val 18372"/>
              </a:avLst>
            </a:prstGeom>
            <a:solidFill>
              <a:srgbClr val="D3ECF8"/>
            </a:solidFill>
            <a:ln/>
          </p:spPr>
          <p:txBody>
            <a:bodyPr/>
            <a:lstStyle/>
            <a:p>
              <a:endParaRPr lang="en-GB"/>
            </a:p>
          </p:txBody>
        </p:sp>
        <p:sp>
          <p:nvSpPr>
            <p:cNvPr id="12" name="Text 1">
              <a:extLst>
                <a:ext uri="{FF2B5EF4-FFF2-40B4-BE49-F238E27FC236}">
                  <a16:creationId xmlns:a16="http://schemas.microsoft.com/office/drawing/2014/main" id="{3940E974-1C1E-4596-9B59-C13BDD0187D0}"/>
                </a:ext>
              </a:extLst>
            </p:cNvPr>
            <p:cNvSpPr/>
            <p:nvPr/>
          </p:nvSpPr>
          <p:spPr>
            <a:xfrm>
              <a:off x="574477" y="437555"/>
              <a:ext cx="1179612" cy="160734"/>
            </a:xfrm>
            <a:prstGeom prst="rect">
              <a:avLst/>
            </a:prstGeom>
            <a:noFill/>
            <a:ln/>
          </p:spPr>
          <p:txBody>
            <a:bodyPr wrap="none" lIns="0" tIns="0" rIns="0" bIns="0" rtlCol="0" anchor="t"/>
            <a:lstStyle/>
            <a:p>
              <a:pPr marL="0" indent="0" algn="l">
                <a:lnSpc>
                  <a:spcPct val="128000"/>
                </a:lnSpc>
                <a:buNone/>
              </a:pPr>
              <a:r>
                <a:rPr lang="en-US" sz="900" b="1" dirty="0">
                  <a:solidFill>
                    <a:srgbClr val="000000"/>
                  </a:solidFill>
                  <a:effectLst>
                    <a:outerShdw blurRad="38100" dist="38100" dir="2700000" algn="tl">
                      <a:srgbClr val="000000">
                        <a:alpha val="43137"/>
                      </a:srgbClr>
                    </a:outerShdw>
                  </a:effectLst>
                  <a:latin typeface="Nunito Sans" pitchFamily="34" charset="0"/>
                  <a:ea typeface="Nunito Sans" pitchFamily="34" charset="-122"/>
                  <a:cs typeface="Nunito Sans" pitchFamily="34" charset="-120"/>
                </a:rPr>
                <a:t>CASE STUDY 3</a:t>
              </a:r>
              <a:endParaRPr lang="en-US" sz="900" b="1" dirty="0">
                <a:effectLst>
                  <a:outerShdw blurRad="38100" dist="38100" dir="2700000" algn="tl">
                    <a:srgbClr val="000000">
                      <a:alpha val="43137"/>
                    </a:srgbClr>
                  </a:outerShdw>
                </a:effectLst>
              </a:endParaRPr>
            </a:p>
          </p:txBody>
        </p:sp>
      </p:grpSp>
      <p:pic>
        <p:nvPicPr>
          <p:cNvPr id="14" name="Picture 13">
            <a:extLst>
              <a:ext uri="{FF2B5EF4-FFF2-40B4-BE49-F238E27FC236}">
                <a16:creationId xmlns:a16="http://schemas.microsoft.com/office/drawing/2014/main" id="{7561040A-FA1E-40FE-A24E-CC19C6C23BBD}"/>
              </a:ext>
            </a:extLst>
          </p:cNvPr>
          <p:cNvPicPr>
            <a:picLocks noChangeAspect="1"/>
          </p:cNvPicPr>
          <p:nvPr/>
        </p:nvPicPr>
        <p:blipFill>
          <a:blip r:embed="rId3"/>
          <a:stretch>
            <a:fillRect/>
          </a:stretch>
        </p:blipFill>
        <p:spPr>
          <a:xfrm>
            <a:off x="6375315" y="1350457"/>
            <a:ext cx="2289795" cy="343469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2">
            <a:extLst>
              <a:ext uri="{FF2B5EF4-FFF2-40B4-BE49-F238E27FC236}">
                <a16:creationId xmlns:a16="http://schemas.microsoft.com/office/drawing/2014/main" id="{CB418106-6521-4424-9C62-B37534EF4DDF}"/>
              </a:ext>
            </a:extLst>
          </p:cNvPr>
          <p:cNvSpPr/>
          <p:nvPr/>
        </p:nvSpPr>
        <p:spPr>
          <a:xfrm>
            <a:off x="496119" y="701915"/>
            <a:ext cx="7102110" cy="502774"/>
          </a:xfrm>
          <a:prstGeom prst="rect">
            <a:avLst/>
          </a:prstGeom>
          <a:noFill/>
          <a:ln/>
        </p:spPr>
        <p:txBody>
          <a:bodyPr wrap="square" lIns="0" tIns="0" rIns="0" bIns="0" rtlCol="0" anchor="t">
            <a:normAutofit/>
          </a:bodyPr>
          <a:lstStyle/>
          <a:p>
            <a:pPr marL="0" indent="0" algn="l">
              <a:lnSpc>
                <a:spcPct val="104000"/>
              </a:lnSpc>
              <a:buNone/>
            </a:pPr>
            <a:r>
              <a:rPr lang="en-US" sz="2750" b="1" dirty="0">
                <a:solidFill>
                  <a:srgbClr val="000000"/>
                </a:solidFill>
                <a:latin typeface="Inter Bold" pitchFamily="34" charset="0"/>
                <a:ea typeface="Inter Bold" pitchFamily="34" charset="-122"/>
                <a:cs typeface="Inter Bold" pitchFamily="34" charset="-120"/>
              </a:rPr>
              <a:t>References</a:t>
            </a:r>
            <a:endParaRPr lang="en-US" sz="2750" dirty="0"/>
          </a:p>
        </p:txBody>
      </p:sp>
      <p:sp>
        <p:nvSpPr>
          <p:cNvPr id="4" name="TextBox 3">
            <a:extLst>
              <a:ext uri="{FF2B5EF4-FFF2-40B4-BE49-F238E27FC236}">
                <a16:creationId xmlns:a16="http://schemas.microsoft.com/office/drawing/2014/main" id="{EA9E3569-4528-48AA-AF3A-94E8837E5902}"/>
              </a:ext>
            </a:extLst>
          </p:cNvPr>
          <p:cNvSpPr txBox="1"/>
          <p:nvPr/>
        </p:nvSpPr>
        <p:spPr>
          <a:xfrm>
            <a:off x="496118" y="1412169"/>
            <a:ext cx="7901261" cy="3229025"/>
          </a:xfrm>
          <a:prstGeom prst="rect">
            <a:avLst/>
          </a:prstGeom>
          <a:noFill/>
        </p:spPr>
        <p:txBody>
          <a:bodyPr wrap="square">
            <a:spAutoFit/>
          </a:bodyPr>
          <a:lstStyle/>
          <a:p>
            <a:pPr marL="0" marR="0" algn="just">
              <a:lnSpc>
                <a:spcPct val="150000"/>
              </a:lnSpc>
              <a:spcBef>
                <a:spcPts val="0"/>
              </a:spcBef>
              <a:spcAft>
                <a:spcPts val="600"/>
              </a:spcAft>
            </a:pPr>
            <a:r>
              <a:rPr lang="en-GB" sz="900" kern="100" dirty="0">
                <a:effectLst/>
                <a:latin typeface="Arial" panose="020B0604020202020204" pitchFamily="34" charset="0"/>
                <a:ea typeface="Calibri" panose="020F0502020204030204" pitchFamily="34" charset="0"/>
                <a:cs typeface="Arial" panose="020B0604020202020204" pitchFamily="34" charset="0"/>
              </a:rPr>
              <a:t>Amazon (2024) ‘How Amazon is using generative AI to improve product recommendations and descriptions’ </a:t>
            </a:r>
            <a:r>
              <a:rPr lang="en-GB" sz="900" i="1" kern="100" dirty="0">
                <a:effectLst/>
                <a:latin typeface="Arial" panose="020B0604020202020204" pitchFamily="34" charset="0"/>
                <a:ea typeface="Calibri" panose="020F0502020204030204" pitchFamily="34" charset="0"/>
                <a:cs typeface="Arial" panose="020B0604020202020204" pitchFamily="34" charset="0"/>
              </a:rPr>
              <a:t>About Amazon</a:t>
            </a:r>
            <a:r>
              <a:rPr lang="en-GB" sz="9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9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https://www.aboutamazon.com/news/retail/amazon-generative-ai-product-search-results-and-descriptions</a:t>
            </a:r>
            <a:r>
              <a:rPr lang="en-GB" sz="900" kern="100" dirty="0">
                <a:effectLst/>
                <a:latin typeface="Arial" panose="020B0604020202020204" pitchFamily="34" charset="0"/>
                <a:ea typeface="Calibri" panose="020F0502020204030204" pitchFamily="34" charset="0"/>
                <a:cs typeface="Arial" panose="020B0604020202020204" pitchFamily="34" charset="0"/>
              </a:rPr>
              <a:t> (Accessed: 27 June 2026).</a:t>
            </a:r>
          </a:p>
          <a:p>
            <a:pPr marL="0" marR="0" algn="just">
              <a:lnSpc>
                <a:spcPct val="150000"/>
              </a:lnSpc>
              <a:spcBef>
                <a:spcPts val="0"/>
              </a:spcBef>
              <a:spcAft>
                <a:spcPts val="600"/>
              </a:spcAft>
            </a:pPr>
            <a:r>
              <a:rPr lang="en-GB" sz="900" kern="100" dirty="0">
                <a:effectLst/>
                <a:latin typeface="Arial" panose="020B0604020202020204" pitchFamily="34" charset="0"/>
                <a:ea typeface="Calibri" panose="020F0502020204030204" pitchFamily="34" charset="0"/>
                <a:cs typeface="Arial" panose="020B0604020202020204" pitchFamily="34" charset="0"/>
              </a:rPr>
              <a:t>Beynon-Davies, P. (2019) </a:t>
            </a:r>
            <a:r>
              <a:rPr lang="en-GB" sz="900" i="1" kern="100" dirty="0">
                <a:effectLst/>
                <a:latin typeface="Arial" panose="020B0604020202020204" pitchFamily="34" charset="0"/>
                <a:ea typeface="Calibri" panose="020F0502020204030204" pitchFamily="34" charset="0"/>
                <a:cs typeface="Arial" panose="020B0604020202020204" pitchFamily="34" charset="0"/>
              </a:rPr>
              <a:t>Business Information Systems</a:t>
            </a:r>
            <a:r>
              <a:rPr lang="en-GB" sz="900" kern="100" dirty="0">
                <a:effectLst/>
                <a:latin typeface="Arial" panose="020B0604020202020204" pitchFamily="34" charset="0"/>
                <a:ea typeface="Calibri" panose="020F0502020204030204" pitchFamily="34" charset="0"/>
                <a:cs typeface="Arial" panose="020B0604020202020204" pitchFamily="34" charset="0"/>
              </a:rPr>
              <a:t>. 3rd </a:t>
            </a:r>
            <a:r>
              <a:rPr lang="en-GB" sz="900" kern="100" dirty="0" err="1">
                <a:effectLst/>
                <a:latin typeface="Arial" panose="020B0604020202020204" pitchFamily="34" charset="0"/>
                <a:ea typeface="Calibri" panose="020F0502020204030204" pitchFamily="34" charset="0"/>
                <a:cs typeface="Arial" panose="020B0604020202020204" pitchFamily="34" charset="0"/>
              </a:rPr>
              <a:t>edn</a:t>
            </a:r>
            <a:r>
              <a:rPr lang="en-GB" sz="900" kern="100" dirty="0">
                <a:effectLst/>
                <a:latin typeface="Arial" panose="020B0604020202020204" pitchFamily="34" charset="0"/>
                <a:ea typeface="Calibri" panose="020F0502020204030204" pitchFamily="34" charset="0"/>
                <a:cs typeface="Arial" panose="020B0604020202020204" pitchFamily="34" charset="0"/>
              </a:rPr>
              <a:t>. London: Red Globe Press.</a:t>
            </a:r>
          </a:p>
          <a:p>
            <a:pPr marL="0" marR="0" algn="just">
              <a:lnSpc>
                <a:spcPct val="150000"/>
              </a:lnSpc>
              <a:spcBef>
                <a:spcPts val="0"/>
              </a:spcBef>
              <a:spcAft>
                <a:spcPts val="600"/>
              </a:spcAft>
            </a:pPr>
            <a:r>
              <a:rPr lang="en-GB" sz="900" kern="100" dirty="0">
                <a:effectLst/>
                <a:latin typeface="Arial" panose="020B0604020202020204" pitchFamily="34" charset="0"/>
                <a:ea typeface="Calibri" panose="020F0502020204030204" pitchFamily="34" charset="0"/>
                <a:cs typeface="Arial" panose="020B0604020202020204" pitchFamily="34" charset="0"/>
              </a:rPr>
              <a:t>Duan, Y., Edwards, J.S. and Dwivedi, Y.K. (2019) ‘Artificial intelligence for decision making in the era of Big Data: Evolution, challenges and research agenda’, </a:t>
            </a:r>
            <a:r>
              <a:rPr lang="en-GB" sz="900" i="1" kern="100" dirty="0">
                <a:effectLst/>
                <a:latin typeface="Arial" panose="020B0604020202020204" pitchFamily="34" charset="0"/>
                <a:ea typeface="Calibri" panose="020F0502020204030204" pitchFamily="34" charset="0"/>
                <a:cs typeface="Arial" panose="020B0604020202020204" pitchFamily="34" charset="0"/>
              </a:rPr>
              <a:t>International Journal of Information Management</a:t>
            </a:r>
            <a:r>
              <a:rPr lang="en-GB" sz="900" kern="100" dirty="0">
                <a:effectLst/>
                <a:latin typeface="Arial" panose="020B0604020202020204" pitchFamily="34" charset="0"/>
                <a:ea typeface="Calibri" panose="020F0502020204030204" pitchFamily="34" charset="0"/>
                <a:cs typeface="Arial" panose="020B0604020202020204" pitchFamily="34" charset="0"/>
              </a:rPr>
              <a:t>, 48, pp. 63–71.</a:t>
            </a:r>
          </a:p>
          <a:p>
            <a:pPr marL="0" marR="0" algn="just">
              <a:lnSpc>
                <a:spcPct val="150000"/>
              </a:lnSpc>
              <a:spcBef>
                <a:spcPts val="0"/>
              </a:spcBef>
              <a:spcAft>
                <a:spcPts val="600"/>
              </a:spcAft>
            </a:pPr>
            <a:r>
              <a:rPr lang="en-GB" sz="900" kern="100" dirty="0">
                <a:effectLst/>
                <a:latin typeface="Arial" panose="020B0604020202020204" pitchFamily="34" charset="0"/>
                <a:ea typeface="Calibri" panose="020F0502020204030204" pitchFamily="34" charset="0"/>
                <a:cs typeface="Arial" panose="020B0604020202020204" pitchFamily="34" charset="0"/>
              </a:rPr>
              <a:t>Netflix (2024) </a:t>
            </a:r>
            <a:r>
              <a:rPr lang="en-GB" sz="900" i="1" kern="100" dirty="0">
                <a:effectLst/>
                <a:latin typeface="Arial" panose="020B0604020202020204" pitchFamily="34" charset="0"/>
                <a:ea typeface="Calibri" panose="020F0502020204030204" pitchFamily="34" charset="0"/>
                <a:cs typeface="Arial" panose="020B0604020202020204" pitchFamily="34" charset="0"/>
              </a:rPr>
              <a:t>Annual Report 2024</a:t>
            </a:r>
            <a:r>
              <a:rPr lang="en-GB" sz="9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9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https://s22.q4cdn.com/959853165/files/doc_financials/2024/ar/Netflix-10-K-01272025.pdf</a:t>
            </a:r>
            <a:r>
              <a:rPr lang="en-GB" sz="900" kern="100" dirty="0">
                <a:effectLst/>
                <a:latin typeface="Arial" panose="020B0604020202020204" pitchFamily="34" charset="0"/>
                <a:ea typeface="Calibri" panose="020F0502020204030204" pitchFamily="34" charset="0"/>
                <a:cs typeface="Arial" panose="020B0604020202020204" pitchFamily="34" charset="0"/>
              </a:rPr>
              <a:t> (Accessed: 27 June 2026).</a:t>
            </a:r>
          </a:p>
          <a:p>
            <a:pPr marL="0" marR="0" algn="just">
              <a:lnSpc>
                <a:spcPct val="150000"/>
              </a:lnSpc>
              <a:spcBef>
                <a:spcPts val="0"/>
              </a:spcBef>
              <a:spcAft>
                <a:spcPts val="600"/>
              </a:spcAft>
            </a:pPr>
            <a:r>
              <a:rPr lang="en-GB" sz="900" kern="100" dirty="0">
                <a:effectLst/>
                <a:latin typeface="Arial" panose="020B0604020202020204" pitchFamily="34" charset="0"/>
                <a:ea typeface="Calibri" panose="020F0502020204030204" pitchFamily="34" charset="0"/>
                <a:cs typeface="Arial" panose="020B0604020202020204" pitchFamily="34" charset="0"/>
              </a:rPr>
              <a:t>Tesco plc (2025) </a:t>
            </a:r>
            <a:r>
              <a:rPr lang="en-GB" sz="900" i="1" kern="100" dirty="0">
                <a:effectLst/>
                <a:latin typeface="Arial" panose="020B0604020202020204" pitchFamily="34" charset="0"/>
                <a:ea typeface="Calibri" panose="020F0502020204030204" pitchFamily="34" charset="0"/>
                <a:cs typeface="Arial" panose="020B0604020202020204" pitchFamily="34" charset="0"/>
              </a:rPr>
              <a:t>Annual Report and Financial Statements 2025</a:t>
            </a:r>
            <a:r>
              <a:rPr lang="en-GB" sz="9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9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https://www.tescoplc.com/investors/reports-results-and-presentations/</a:t>
            </a:r>
            <a:r>
              <a:rPr lang="en-GB" sz="900" kern="100" dirty="0">
                <a:effectLst/>
                <a:latin typeface="Arial" panose="020B0604020202020204" pitchFamily="34" charset="0"/>
                <a:ea typeface="Calibri" panose="020F0502020204030204" pitchFamily="34" charset="0"/>
                <a:cs typeface="Arial" panose="020B0604020202020204" pitchFamily="34" charset="0"/>
              </a:rPr>
              <a:t> (Accessed: 27 June 2026).</a:t>
            </a:r>
          </a:p>
          <a:p>
            <a:pPr marL="0" marR="0" algn="just">
              <a:lnSpc>
                <a:spcPct val="150000"/>
              </a:lnSpc>
              <a:spcBef>
                <a:spcPts val="0"/>
              </a:spcBef>
              <a:spcAft>
                <a:spcPts val="600"/>
              </a:spcAft>
            </a:pPr>
            <a:r>
              <a:rPr lang="en-GB" sz="900" kern="100" dirty="0">
                <a:effectLst/>
                <a:latin typeface="Arial" panose="020B0604020202020204" pitchFamily="34" charset="0"/>
                <a:ea typeface="Calibri" panose="020F0502020204030204" pitchFamily="34" charset="0"/>
                <a:cs typeface="Arial" panose="020B0604020202020204" pitchFamily="34" charset="0"/>
              </a:rPr>
              <a:t>Verhoef, P.C. and </a:t>
            </a:r>
            <a:r>
              <a:rPr lang="en-GB" sz="900" kern="100" dirty="0" err="1">
                <a:effectLst/>
                <a:latin typeface="Arial" panose="020B0604020202020204" pitchFamily="34" charset="0"/>
                <a:ea typeface="Calibri" panose="020F0502020204030204" pitchFamily="34" charset="0"/>
                <a:cs typeface="Arial" panose="020B0604020202020204" pitchFamily="34" charset="0"/>
              </a:rPr>
              <a:t>Haenlein</a:t>
            </a:r>
            <a:r>
              <a:rPr lang="en-GB" sz="900" kern="100" dirty="0">
                <a:effectLst/>
                <a:latin typeface="Arial" panose="020B0604020202020204" pitchFamily="34" charset="0"/>
                <a:ea typeface="Calibri" panose="020F0502020204030204" pitchFamily="34" charset="0"/>
                <a:cs typeface="Arial" panose="020B0604020202020204" pitchFamily="34" charset="0"/>
              </a:rPr>
              <a:t>, M. (2021) ‘Digital transformation: A multidisciplinary reflection and research agenda’, </a:t>
            </a:r>
            <a:r>
              <a:rPr lang="en-GB" sz="900" i="1" kern="100" dirty="0">
                <a:effectLst/>
                <a:latin typeface="Arial" panose="020B0604020202020204" pitchFamily="34" charset="0"/>
                <a:ea typeface="Calibri" panose="020F0502020204030204" pitchFamily="34" charset="0"/>
                <a:cs typeface="Arial" panose="020B0604020202020204" pitchFamily="34" charset="0"/>
              </a:rPr>
              <a:t>Journal of Business Research</a:t>
            </a:r>
            <a:r>
              <a:rPr lang="en-GB" sz="900" kern="100" dirty="0">
                <a:effectLst/>
                <a:latin typeface="Arial" panose="020B0604020202020204" pitchFamily="34" charset="0"/>
                <a:ea typeface="Calibri" panose="020F0502020204030204" pitchFamily="34" charset="0"/>
                <a:cs typeface="Arial" panose="020B0604020202020204" pitchFamily="34" charset="0"/>
              </a:rPr>
              <a:t>, 122, pp. 889–901.</a:t>
            </a:r>
          </a:p>
          <a:p>
            <a:pPr marL="0" marR="0" algn="just">
              <a:lnSpc>
                <a:spcPct val="150000"/>
              </a:lnSpc>
              <a:spcBef>
                <a:spcPts val="0"/>
              </a:spcBef>
              <a:spcAft>
                <a:spcPts val="600"/>
              </a:spcAft>
            </a:pPr>
            <a:r>
              <a:rPr lang="en-GB" sz="900" kern="100" dirty="0">
                <a:effectLst/>
                <a:latin typeface="Arial" panose="020B0604020202020204" pitchFamily="34" charset="0"/>
                <a:ea typeface="Calibri" panose="020F0502020204030204" pitchFamily="34" charset="0"/>
                <a:cs typeface="Arial" panose="020B0604020202020204" pitchFamily="34" charset="0"/>
              </a:rPr>
              <a:t>Vial, G. (2019) ‘Understanding digital transformation: A review and a research agenda’, </a:t>
            </a:r>
            <a:r>
              <a:rPr lang="en-GB" sz="900" i="1" kern="100" dirty="0">
                <a:effectLst/>
                <a:latin typeface="Arial" panose="020B0604020202020204" pitchFamily="34" charset="0"/>
                <a:ea typeface="Calibri" panose="020F0502020204030204" pitchFamily="34" charset="0"/>
                <a:cs typeface="Arial" panose="020B0604020202020204" pitchFamily="34" charset="0"/>
              </a:rPr>
              <a:t>The Journal of Strategic Information Systems</a:t>
            </a:r>
            <a:r>
              <a:rPr lang="en-GB" sz="900" kern="100" dirty="0">
                <a:effectLst/>
                <a:latin typeface="Arial" panose="020B0604020202020204" pitchFamily="34" charset="0"/>
                <a:ea typeface="Calibri" panose="020F0502020204030204" pitchFamily="34" charset="0"/>
                <a:cs typeface="Arial" panose="020B0604020202020204" pitchFamily="34" charset="0"/>
              </a:rPr>
              <a:t>, 28(2), pp. 118–144.</a:t>
            </a:r>
          </a:p>
        </p:txBody>
      </p:sp>
    </p:spTree>
    <p:extLst>
      <p:ext uri="{BB962C8B-B14F-4D97-AF65-F5344CB8AC3E}">
        <p14:creationId xmlns:p14="http://schemas.microsoft.com/office/powerpoint/2010/main" val="479566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TotalTime>
  <Words>1231</Words>
  <Application>Microsoft Office PowerPoint</Application>
  <PresentationFormat>On-screen Show (16:9)</PresentationFormat>
  <Paragraphs>41</Paragraphs>
  <Slides>5</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Inter Bold</vt:lpstr>
      <vt:lpstr>Times New Roman</vt:lpstr>
      <vt:lpstr>Arial</vt:lpstr>
      <vt:lpstr>Nunito Sans</vt:lpstr>
      <vt:lpstr>Office Theme</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lastModifiedBy>Mahmud Sefat</cp:lastModifiedBy>
  <cp:revision>7</cp:revision>
  <dcterms:created xsi:type="dcterms:W3CDTF">2026-06-28T03:48:19Z</dcterms:created>
  <dcterms:modified xsi:type="dcterms:W3CDTF">2026-07-14T09:22:37Z</dcterms:modified>
</cp:coreProperties>
</file>