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80"/>
  </p:notesMasterIdLst>
  <p:sldIdLst>
    <p:sldId id="256" r:id="rId2"/>
    <p:sldId id="259" r:id="rId3"/>
    <p:sldId id="260" r:id="rId4"/>
    <p:sldId id="261" r:id="rId5"/>
    <p:sldId id="262" r:id="rId6"/>
    <p:sldId id="345" r:id="rId7"/>
    <p:sldId id="263" r:id="rId8"/>
    <p:sldId id="264" r:id="rId9"/>
    <p:sldId id="265" r:id="rId10"/>
    <p:sldId id="266" r:id="rId11"/>
    <p:sldId id="267" r:id="rId12"/>
    <p:sldId id="268" r:id="rId13"/>
    <p:sldId id="344" r:id="rId14"/>
    <p:sldId id="270" r:id="rId15"/>
    <p:sldId id="271" r:id="rId16"/>
    <p:sldId id="273" r:id="rId17"/>
    <p:sldId id="274" r:id="rId18"/>
    <p:sldId id="275" r:id="rId19"/>
    <p:sldId id="276" r:id="rId20"/>
    <p:sldId id="277" r:id="rId21"/>
    <p:sldId id="278" r:id="rId22"/>
    <p:sldId id="343" r:id="rId23"/>
    <p:sldId id="281" r:id="rId24"/>
    <p:sldId id="282" r:id="rId25"/>
    <p:sldId id="283" r:id="rId26"/>
    <p:sldId id="284" r:id="rId27"/>
    <p:sldId id="285" r:id="rId28"/>
    <p:sldId id="286" r:id="rId29"/>
    <p:sldId id="287" r:id="rId30"/>
    <p:sldId id="288" r:id="rId31"/>
    <p:sldId id="359" r:id="rId32"/>
    <p:sldId id="358" r:id="rId33"/>
    <p:sldId id="360" r:id="rId34"/>
    <p:sldId id="289" r:id="rId35"/>
    <p:sldId id="293" r:id="rId36"/>
    <p:sldId id="356" r:id="rId37"/>
    <p:sldId id="290" r:id="rId38"/>
    <p:sldId id="291" r:id="rId39"/>
    <p:sldId id="294" r:id="rId40"/>
    <p:sldId id="295" r:id="rId41"/>
    <p:sldId id="296" r:id="rId42"/>
    <p:sldId id="297" r:id="rId43"/>
    <p:sldId id="347" r:id="rId44"/>
    <p:sldId id="346" r:id="rId45"/>
    <p:sldId id="298" r:id="rId46"/>
    <p:sldId id="299" r:id="rId47"/>
    <p:sldId id="348" r:id="rId48"/>
    <p:sldId id="300" r:id="rId49"/>
    <p:sldId id="349" r:id="rId50"/>
    <p:sldId id="301" r:id="rId51"/>
    <p:sldId id="303" r:id="rId52"/>
    <p:sldId id="304" r:id="rId53"/>
    <p:sldId id="305" r:id="rId54"/>
    <p:sldId id="306" r:id="rId55"/>
    <p:sldId id="307" r:id="rId56"/>
    <p:sldId id="308" r:id="rId57"/>
    <p:sldId id="313" r:id="rId58"/>
    <p:sldId id="314" r:id="rId59"/>
    <p:sldId id="315" r:id="rId60"/>
    <p:sldId id="309" r:id="rId61"/>
    <p:sldId id="311" r:id="rId62"/>
    <p:sldId id="310" r:id="rId63"/>
    <p:sldId id="316" r:id="rId64"/>
    <p:sldId id="318" r:id="rId65"/>
    <p:sldId id="320" r:id="rId66"/>
    <p:sldId id="321" r:id="rId67"/>
    <p:sldId id="322" r:id="rId68"/>
    <p:sldId id="323" r:id="rId69"/>
    <p:sldId id="324" r:id="rId70"/>
    <p:sldId id="325" r:id="rId71"/>
    <p:sldId id="327" r:id="rId72"/>
    <p:sldId id="354" r:id="rId73"/>
    <p:sldId id="355" r:id="rId74"/>
    <p:sldId id="328" r:id="rId75"/>
    <p:sldId id="353" r:id="rId76"/>
    <p:sldId id="352" r:id="rId77"/>
    <p:sldId id="351" r:id="rId78"/>
    <p:sldId id="350" r:id="rId79"/>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90B409-37E9-4326-87D8-0186017FC022}" v="5" dt="2026-10-22T19:44:24.709"/>
  </p1510:revLst>
</p1510:revInfo>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主题样式 1 - 强调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3C2FFA5D-87B4-456A-9821-1D502468CF0F}" styleName="主题样式 1 - 强调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458"/>
    <p:restoredTop sz="26634" autoAdjust="0"/>
  </p:normalViewPr>
  <p:slideViewPr>
    <p:cSldViewPr snapToGrid="0" snapToObjects="1">
      <p:cViewPr varScale="1">
        <p:scale>
          <a:sx n="39" d="100"/>
          <a:sy n="39" d="100"/>
        </p:scale>
        <p:origin x="4038" y="36"/>
      </p:cViewPr>
      <p:guideLst/>
    </p:cSldViewPr>
  </p:slideViewPr>
  <p:notesTextViewPr>
    <p:cViewPr>
      <p:scale>
        <a:sx n="1" d="1"/>
        <a:sy n="1" d="1"/>
      </p:scale>
      <p:origin x="0" y="0"/>
    </p:cViewPr>
  </p:notesTextViewPr>
  <p:sorterViewPr>
    <p:cViewPr>
      <p:scale>
        <a:sx n="80" d="100"/>
        <a:sy n="80" d="100"/>
      </p:scale>
      <p:origin x="0" y="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tableStyles" Target="tableStyle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notesMaster" Target="notesMasters/notesMaster1.xml"/><Relationship Id="rId85"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presProps" Target="presProps.xml"/><Relationship Id="rId86"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61" Type="http://schemas.openxmlformats.org/officeDocument/2006/relationships/slide" Target="slides/slide60.xml"/><Relationship Id="rId8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88C2DB11-0E9A-44FE-AE8B-2469165B3BF6}"/>
    <pc:docChg chg="modSld">
      <pc:chgData name="Julie Thomas" userId="2af13b6d24d29b42" providerId="LiveId" clId="{88C2DB11-0E9A-44FE-AE8B-2469165B3BF6}" dt="2026-10-23T14:18:56.832" v="2" actId="20577"/>
      <pc:docMkLst>
        <pc:docMk/>
      </pc:docMkLst>
      <pc:sldChg chg="modNotesTx">
        <pc:chgData name="Julie Thomas" userId="2af13b6d24d29b42" providerId="LiveId" clId="{88C2DB11-0E9A-44FE-AE8B-2469165B3BF6}" dt="2026-10-23T14:17:25.024" v="0" actId="6549"/>
        <pc:sldMkLst>
          <pc:docMk/>
          <pc:sldMk cId="0" sldId="262"/>
        </pc:sldMkLst>
      </pc:sldChg>
      <pc:sldChg chg="modNotesTx">
        <pc:chgData name="Julie Thomas" userId="2af13b6d24d29b42" providerId="LiveId" clId="{88C2DB11-0E9A-44FE-AE8B-2469165B3BF6}" dt="2026-10-23T14:17:36.830" v="1" actId="6549"/>
        <pc:sldMkLst>
          <pc:docMk/>
          <pc:sldMk cId="0" sldId="263"/>
        </pc:sldMkLst>
      </pc:sldChg>
      <pc:sldChg chg="modNotesTx">
        <pc:chgData name="Julie Thomas" userId="2af13b6d24d29b42" providerId="LiveId" clId="{88C2DB11-0E9A-44FE-AE8B-2469165B3BF6}" dt="2026-10-23T14:18:56.832" v="2" actId="20577"/>
        <pc:sldMkLst>
          <pc:docMk/>
          <pc:sldMk cId="0" sldId="294"/>
        </pc:sldMkLst>
      </pc:sldChg>
    </pc:docChg>
  </pc:docChgLst>
  <pc:docChgLst>
    <pc:chgData name="Ernest Wavei" userId="7d0c69e1-f8bd-49ad-bbdd-77db4a82a920" providerId="ADAL" clId="{B57BC2BE-759A-4DB3-883D-8B6BBFE6669A}"/>
    <pc:docChg chg="undo custSel addSld delSld modSld sldOrd">
      <pc:chgData name="Ernest Wavei" userId="7d0c69e1-f8bd-49ad-bbdd-77db4a82a920" providerId="ADAL" clId="{B57BC2BE-759A-4DB3-883D-8B6BBFE6669A}" dt="2026-10-22T19:48:39.918" v="244" actId="20577"/>
      <pc:docMkLst>
        <pc:docMk/>
      </pc:docMkLst>
      <pc:sldChg chg="modSp mod">
        <pc:chgData name="Ernest Wavei" userId="7d0c69e1-f8bd-49ad-bbdd-77db4a82a920" providerId="ADAL" clId="{B57BC2BE-759A-4DB3-883D-8B6BBFE6669A}" dt="2026-10-22T14:21:26.189" v="85" actId="2711"/>
        <pc:sldMkLst>
          <pc:docMk/>
          <pc:sldMk cId="0" sldId="261"/>
        </pc:sldMkLst>
        <pc:spChg chg="mod">
          <ac:chgData name="Ernest Wavei" userId="7d0c69e1-f8bd-49ad-bbdd-77db4a82a920" providerId="ADAL" clId="{B57BC2BE-759A-4DB3-883D-8B6BBFE6669A}" dt="2026-10-22T14:21:26.189" v="85" actId="2711"/>
          <ac:spMkLst>
            <pc:docMk/>
            <pc:sldMk cId="0" sldId="261"/>
            <ac:spMk id="3" creationId="{00000000-0000-0000-0000-000000000000}"/>
          </ac:spMkLst>
        </pc:spChg>
      </pc:sldChg>
      <pc:sldChg chg="modSp mod">
        <pc:chgData name="Ernest Wavei" userId="7d0c69e1-f8bd-49ad-bbdd-77db4a82a920" providerId="ADAL" clId="{B57BC2BE-759A-4DB3-883D-8B6BBFE6669A}" dt="2026-10-22T14:21:10.460" v="84" actId="2711"/>
        <pc:sldMkLst>
          <pc:docMk/>
          <pc:sldMk cId="0" sldId="263"/>
        </pc:sldMkLst>
        <pc:spChg chg="mod">
          <ac:chgData name="Ernest Wavei" userId="7d0c69e1-f8bd-49ad-bbdd-77db4a82a920" providerId="ADAL" clId="{B57BC2BE-759A-4DB3-883D-8B6BBFE6669A}" dt="2026-10-22T14:21:10.460" v="84" actId="2711"/>
          <ac:spMkLst>
            <pc:docMk/>
            <pc:sldMk cId="0" sldId="263"/>
            <ac:spMk id="3" creationId="{00000000-0000-0000-0000-000000000000}"/>
          </ac:spMkLst>
        </pc:spChg>
      </pc:sldChg>
      <pc:sldChg chg="modSp mod">
        <pc:chgData name="Ernest Wavei" userId="7d0c69e1-f8bd-49ad-bbdd-77db4a82a920" providerId="ADAL" clId="{B57BC2BE-759A-4DB3-883D-8B6BBFE6669A}" dt="2026-10-22T14:20:54.532" v="83" actId="2711"/>
        <pc:sldMkLst>
          <pc:docMk/>
          <pc:sldMk cId="0" sldId="266"/>
        </pc:sldMkLst>
        <pc:spChg chg="mod">
          <ac:chgData name="Ernest Wavei" userId="7d0c69e1-f8bd-49ad-bbdd-77db4a82a920" providerId="ADAL" clId="{B57BC2BE-759A-4DB3-883D-8B6BBFE6669A}" dt="2026-10-22T14:20:54.532" v="83" actId="2711"/>
          <ac:spMkLst>
            <pc:docMk/>
            <pc:sldMk cId="0" sldId="266"/>
            <ac:spMk id="3" creationId="{00000000-0000-0000-0000-000000000000}"/>
          </ac:spMkLst>
        </pc:spChg>
      </pc:sldChg>
      <pc:sldChg chg="modSp mod">
        <pc:chgData name="Ernest Wavei" userId="7d0c69e1-f8bd-49ad-bbdd-77db4a82a920" providerId="ADAL" clId="{B57BC2BE-759A-4DB3-883D-8B6BBFE6669A}" dt="2026-10-22T14:20:39.665" v="82" actId="2711"/>
        <pc:sldMkLst>
          <pc:docMk/>
          <pc:sldMk cId="0" sldId="268"/>
        </pc:sldMkLst>
        <pc:spChg chg="mod">
          <ac:chgData name="Ernest Wavei" userId="7d0c69e1-f8bd-49ad-bbdd-77db4a82a920" providerId="ADAL" clId="{B57BC2BE-759A-4DB3-883D-8B6BBFE6669A}" dt="2026-10-22T14:20:39.665" v="82" actId="2711"/>
          <ac:spMkLst>
            <pc:docMk/>
            <pc:sldMk cId="0" sldId="268"/>
            <ac:spMk id="3" creationId="{00000000-0000-0000-0000-000000000000}"/>
          </ac:spMkLst>
        </pc:spChg>
      </pc:sldChg>
      <pc:sldChg chg="modSp mod">
        <pc:chgData name="Ernest Wavei" userId="7d0c69e1-f8bd-49ad-bbdd-77db4a82a920" providerId="ADAL" clId="{B57BC2BE-759A-4DB3-883D-8B6BBFE6669A}" dt="2026-10-22T14:20:24.638" v="81" actId="2711"/>
        <pc:sldMkLst>
          <pc:docMk/>
          <pc:sldMk cId="0" sldId="271"/>
        </pc:sldMkLst>
        <pc:spChg chg="mod">
          <ac:chgData name="Ernest Wavei" userId="7d0c69e1-f8bd-49ad-bbdd-77db4a82a920" providerId="ADAL" clId="{B57BC2BE-759A-4DB3-883D-8B6BBFE6669A}" dt="2026-10-22T14:20:24.638" v="81" actId="2711"/>
          <ac:spMkLst>
            <pc:docMk/>
            <pc:sldMk cId="0" sldId="271"/>
            <ac:spMk id="2" creationId="{00000000-0000-0000-0000-000000000000}"/>
          </ac:spMkLst>
        </pc:spChg>
      </pc:sldChg>
      <pc:sldChg chg="modSp mod">
        <pc:chgData name="Ernest Wavei" userId="7d0c69e1-f8bd-49ad-bbdd-77db4a82a920" providerId="ADAL" clId="{B57BC2BE-759A-4DB3-883D-8B6BBFE6669A}" dt="2026-10-22T14:20:04.956" v="80" actId="2711"/>
        <pc:sldMkLst>
          <pc:docMk/>
          <pc:sldMk cId="0" sldId="276"/>
        </pc:sldMkLst>
        <pc:spChg chg="mod">
          <ac:chgData name="Ernest Wavei" userId="7d0c69e1-f8bd-49ad-bbdd-77db4a82a920" providerId="ADAL" clId="{B57BC2BE-759A-4DB3-883D-8B6BBFE6669A}" dt="2026-10-22T14:20:04.956" v="80" actId="2711"/>
          <ac:spMkLst>
            <pc:docMk/>
            <pc:sldMk cId="0" sldId="276"/>
            <ac:spMk id="2" creationId="{00000000-0000-0000-0000-000000000000}"/>
          </ac:spMkLst>
        </pc:spChg>
      </pc:sldChg>
      <pc:sldChg chg="modSp mod">
        <pc:chgData name="Ernest Wavei" userId="7d0c69e1-f8bd-49ad-bbdd-77db4a82a920" providerId="ADAL" clId="{B57BC2BE-759A-4DB3-883D-8B6BBFE6669A}" dt="2026-10-22T19:48:39.918" v="244" actId="20577"/>
        <pc:sldMkLst>
          <pc:docMk/>
          <pc:sldMk cId="0" sldId="287"/>
        </pc:sldMkLst>
        <pc:spChg chg="mod">
          <ac:chgData name="Ernest Wavei" userId="7d0c69e1-f8bd-49ad-bbdd-77db4a82a920" providerId="ADAL" clId="{B57BC2BE-759A-4DB3-883D-8B6BBFE6669A}" dt="2026-10-22T19:48:39.918" v="244" actId="20577"/>
          <ac:spMkLst>
            <pc:docMk/>
            <pc:sldMk cId="0" sldId="287"/>
            <ac:spMk id="4" creationId="{00000000-0000-0000-0000-000000000000}"/>
          </ac:spMkLst>
        </pc:spChg>
      </pc:sldChg>
      <pc:sldChg chg="modSp mod">
        <pc:chgData name="Ernest Wavei" userId="7d0c69e1-f8bd-49ad-bbdd-77db4a82a920" providerId="ADAL" clId="{B57BC2BE-759A-4DB3-883D-8B6BBFE6669A}" dt="2026-10-22T14:19:12.942" v="79" actId="2711"/>
        <pc:sldMkLst>
          <pc:docMk/>
          <pc:sldMk cId="0" sldId="303"/>
        </pc:sldMkLst>
        <pc:spChg chg="mod">
          <ac:chgData name="Ernest Wavei" userId="7d0c69e1-f8bd-49ad-bbdd-77db4a82a920" providerId="ADAL" clId="{B57BC2BE-759A-4DB3-883D-8B6BBFE6669A}" dt="2026-10-22T14:19:12.942" v="79" actId="2711"/>
          <ac:spMkLst>
            <pc:docMk/>
            <pc:sldMk cId="0" sldId="303"/>
            <ac:spMk id="4" creationId="{00000000-0000-0000-0000-000000000000}"/>
          </ac:spMkLst>
        </pc:spChg>
      </pc:sldChg>
      <pc:sldChg chg="modSp mod">
        <pc:chgData name="Ernest Wavei" userId="7d0c69e1-f8bd-49ad-bbdd-77db4a82a920" providerId="ADAL" clId="{B57BC2BE-759A-4DB3-883D-8B6BBFE6669A}" dt="2026-10-22T14:15:30.009" v="65" actId="2711"/>
        <pc:sldMkLst>
          <pc:docMk/>
          <pc:sldMk cId="0" sldId="308"/>
        </pc:sldMkLst>
        <pc:spChg chg="mod">
          <ac:chgData name="Ernest Wavei" userId="7d0c69e1-f8bd-49ad-bbdd-77db4a82a920" providerId="ADAL" clId="{B57BC2BE-759A-4DB3-883D-8B6BBFE6669A}" dt="2026-10-22T14:15:30.009" v="65" actId="2711"/>
          <ac:spMkLst>
            <pc:docMk/>
            <pc:sldMk cId="0" sldId="308"/>
            <ac:spMk id="3" creationId="{00000000-0000-0000-0000-000000000000}"/>
          </ac:spMkLst>
        </pc:spChg>
      </pc:sldChg>
      <pc:sldChg chg="modSp mod">
        <pc:chgData name="Ernest Wavei" userId="7d0c69e1-f8bd-49ad-bbdd-77db4a82a920" providerId="ADAL" clId="{B57BC2BE-759A-4DB3-883D-8B6BBFE6669A}" dt="2026-10-22T14:15:51.022" v="66" actId="2711"/>
        <pc:sldMkLst>
          <pc:docMk/>
          <pc:sldMk cId="0" sldId="315"/>
        </pc:sldMkLst>
        <pc:spChg chg="mod">
          <ac:chgData name="Ernest Wavei" userId="7d0c69e1-f8bd-49ad-bbdd-77db4a82a920" providerId="ADAL" clId="{B57BC2BE-759A-4DB3-883D-8B6BBFE6669A}" dt="2026-10-22T14:15:51.022" v="66" actId="2711"/>
          <ac:spMkLst>
            <pc:docMk/>
            <pc:sldMk cId="0" sldId="315"/>
            <ac:spMk id="3" creationId="{00000000-0000-0000-0000-000000000000}"/>
          </ac:spMkLst>
        </pc:spChg>
      </pc:sldChg>
      <pc:sldChg chg="addSp delSp modSp mod">
        <pc:chgData name="Ernest Wavei" userId="7d0c69e1-f8bd-49ad-bbdd-77db4a82a920" providerId="ADAL" clId="{B57BC2BE-759A-4DB3-883D-8B6BBFE6669A}" dt="2026-10-22T14:16:29.114" v="70"/>
        <pc:sldMkLst>
          <pc:docMk/>
          <pc:sldMk cId="0" sldId="316"/>
        </pc:sldMkLst>
        <pc:spChg chg="mod">
          <ac:chgData name="Ernest Wavei" userId="7d0c69e1-f8bd-49ad-bbdd-77db4a82a920" providerId="ADAL" clId="{B57BC2BE-759A-4DB3-883D-8B6BBFE6669A}" dt="2026-10-22T14:16:27.802" v="68" actId="2711"/>
          <ac:spMkLst>
            <pc:docMk/>
            <pc:sldMk cId="0" sldId="316"/>
            <ac:spMk id="2" creationId="{00000000-0000-0000-0000-000000000000}"/>
          </ac:spMkLst>
        </pc:spChg>
        <pc:spChg chg="add del mod">
          <ac:chgData name="Ernest Wavei" userId="7d0c69e1-f8bd-49ad-bbdd-77db4a82a920" providerId="ADAL" clId="{B57BC2BE-759A-4DB3-883D-8B6BBFE6669A}" dt="2026-10-22T14:16:29.114" v="70"/>
          <ac:spMkLst>
            <pc:docMk/>
            <pc:sldMk cId="0" sldId="316"/>
            <ac:spMk id="4" creationId="{6D8F87CB-9B4C-7CFC-4FF6-16952D60CE4A}"/>
          </ac:spMkLst>
        </pc:spChg>
      </pc:sldChg>
      <pc:sldChg chg="modSp mod">
        <pc:chgData name="Ernest Wavei" userId="7d0c69e1-f8bd-49ad-bbdd-77db4a82a920" providerId="ADAL" clId="{B57BC2BE-759A-4DB3-883D-8B6BBFE6669A}" dt="2026-10-22T14:17:04.368" v="71" actId="2711"/>
        <pc:sldMkLst>
          <pc:docMk/>
          <pc:sldMk cId="0" sldId="322"/>
        </pc:sldMkLst>
        <pc:spChg chg="mod">
          <ac:chgData name="Ernest Wavei" userId="7d0c69e1-f8bd-49ad-bbdd-77db4a82a920" providerId="ADAL" clId="{B57BC2BE-759A-4DB3-883D-8B6BBFE6669A}" dt="2026-10-22T14:17:04.368" v="71" actId="2711"/>
          <ac:spMkLst>
            <pc:docMk/>
            <pc:sldMk cId="0" sldId="322"/>
            <ac:spMk id="2" creationId="{00000000-0000-0000-0000-000000000000}"/>
          </ac:spMkLst>
        </pc:spChg>
      </pc:sldChg>
      <pc:sldChg chg="modSp mod">
        <pc:chgData name="Ernest Wavei" userId="7d0c69e1-f8bd-49ad-bbdd-77db4a82a920" providerId="ADAL" clId="{B57BC2BE-759A-4DB3-883D-8B6BBFE6669A}" dt="2026-10-22T14:18:48.892" v="78" actId="2711"/>
        <pc:sldMkLst>
          <pc:docMk/>
          <pc:sldMk cId="0" sldId="324"/>
        </pc:sldMkLst>
        <pc:spChg chg="mod">
          <ac:chgData name="Ernest Wavei" userId="7d0c69e1-f8bd-49ad-bbdd-77db4a82a920" providerId="ADAL" clId="{B57BC2BE-759A-4DB3-883D-8B6BBFE6669A}" dt="2026-10-22T14:18:48.892" v="78" actId="2711"/>
          <ac:spMkLst>
            <pc:docMk/>
            <pc:sldMk cId="0" sldId="324"/>
            <ac:spMk id="3" creationId="{00000000-0000-0000-0000-000000000000}"/>
          </ac:spMkLst>
        </pc:spChg>
      </pc:sldChg>
      <pc:sldChg chg="modSp mod">
        <pc:chgData name="Ernest Wavei" userId="7d0c69e1-f8bd-49ad-bbdd-77db4a82a920" providerId="ADAL" clId="{B57BC2BE-759A-4DB3-883D-8B6BBFE6669A}" dt="2026-10-22T14:17:37.613" v="75" actId="20577"/>
        <pc:sldMkLst>
          <pc:docMk/>
          <pc:sldMk cId="0" sldId="325"/>
        </pc:sldMkLst>
        <pc:spChg chg="mod">
          <ac:chgData name="Ernest Wavei" userId="7d0c69e1-f8bd-49ad-bbdd-77db4a82a920" providerId="ADAL" clId="{B57BC2BE-759A-4DB3-883D-8B6BBFE6669A}" dt="2026-10-22T14:17:37.613" v="75" actId="20577"/>
          <ac:spMkLst>
            <pc:docMk/>
            <pc:sldMk cId="0" sldId="325"/>
            <ac:spMk id="4" creationId="{00000000-0000-0000-0000-000000000000}"/>
          </ac:spMkLst>
        </pc:spChg>
      </pc:sldChg>
      <pc:sldChg chg="modSp mod">
        <pc:chgData name="Ernest Wavei" userId="7d0c69e1-f8bd-49ad-bbdd-77db4a82a920" providerId="ADAL" clId="{B57BC2BE-759A-4DB3-883D-8B6BBFE6669A}" dt="2026-10-22T14:18:08.822" v="76" actId="2711"/>
        <pc:sldMkLst>
          <pc:docMk/>
          <pc:sldMk cId="0" sldId="328"/>
        </pc:sldMkLst>
        <pc:spChg chg="mod">
          <ac:chgData name="Ernest Wavei" userId="7d0c69e1-f8bd-49ad-bbdd-77db4a82a920" providerId="ADAL" clId="{B57BC2BE-759A-4DB3-883D-8B6BBFE6669A}" dt="2026-10-22T14:18:08.822" v="76" actId="2711"/>
          <ac:spMkLst>
            <pc:docMk/>
            <pc:sldMk cId="0" sldId="328"/>
            <ac:spMk id="2" creationId="{00000000-0000-0000-0000-000000000000}"/>
          </ac:spMkLst>
        </pc:spChg>
      </pc:sldChg>
      <pc:sldChg chg="modSp mod">
        <pc:chgData name="Ernest Wavei" userId="7d0c69e1-f8bd-49ad-bbdd-77db4a82a920" providerId="ADAL" clId="{B57BC2BE-759A-4DB3-883D-8B6BBFE6669A}" dt="2026-10-22T19:25:44.231" v="185" actId="1076"/>
        <pc:sldMkLst>
          <pc:docMk/>
          <pc:sldMk cId="4090644397" sldId="351"/>
        </pc:sldMkLst>
        <pc:spChg chg="mod">
          <ac:chgData name="Ernest Wavei" userId="7d0c69e1-f8bd-49ad-bbdd-77db4a82a920" providerId="ADAL" clId="{B57BC2BE-759A-4DB3-883D-8B6BBFE6669A}" dt="2026-10-22T19:25:44.231" v="185" actId="1076"/>
          <ac:spMkLst>
            <pc:docMk/>
            <pc:sldMk cId="4090644397" sldId="351"/>
            <ac:spMk id="3" creationId="{27818024-4082-F3FF-9978-E81BA18B14DB}"/>
          </ac:spMkLst>
        </pc:spChg>
        <pc:spChg chg="mod">
          <ac:chgData name="Ernest Wavei" userId="7d0c69e1-f8bd-49ad-bbdd-77db4a82a920" providerId="ADAL" clId="{B57BC2BE-759A-4DB3-883D-8B6BBFE6669A}" dt="2026-10-22T19:25:40.920" v="184" actId="1076"/>
          <ac:spMkLst>
            <pc:docMk/>
            <pc:sldMk cId="4090644397" sldId="351"/>
            <ac:spMk id="4" creationId="{17D65C5A-0CAF-697C-7186-70A4E7B78AE9}"/>
          </ac:spMkLst>
        </pc:spChg>
      </pc:sldChg>
      <pc:sldChg chg="modSp mod">
        <pc:chgData name="Ernest Wavei" userId="7d0c69e1-f8bd-49ad-bbdd-77db4a82a920" providerId="ADAL" clId="{B57BC2BE-759A-4DB3-883D-8B6BBFE6669A}" dt="2026-10-22T19:25:28.097" v="183" actId="1076"/>
        <pc:sldMkLst>
          <pc:docMk/>
          <pc:sldMk cId="2699239916" sldId="352"/>
        </pc:sldMkLst>
        <pc:spChg chg="mod">
          <ac:chgData name="Ernest Wavei" userId="7d0c69e1-f8bd-49ad-bbdd-77db4a82a920" providerId="ADAL" clId="{B57BC2BE-759A-4DB3-883D-8B6BBFE6669A}" dt="2026-10-22T19:25:28.097" v="183" actId="1076"/>
          <ac:spMkLst>
            <pc:docMk/>
            <pc:sldMk cId="2699239916" sldId="352"/>
            <ac:spMk id="3" creationId="{D434DBE1-68D5-DE38-47E6-7226A089650E}"/>
          </ac:spMkLst>
        </pc:spChg>
        <pc:spChg chg="mod">
          <ac:chgData name="Ernest Wavei" userId="7d0c69e1-f8bd-49ad-bbdd-77db4a82a920" providerId="ADAL" clId="{B57BC2BE-759A-4DB3-883D-8B6BBFE6669A}" dt="2026-10-22T19:25:23.235" v="182" actId="1076"/>
          <ac:spMkLst>
            <pc:docMk/>
            <pc:sldMk cId="2699239916" sldId="352"/>
            <ac:spMk id="4" creationId="{F1CB5EFE-F83A-EB1D-CC8F-A837601C54B2}"/>
          </ac:spMkLst>
        </pc:spChg>
      </pc:sldChg>
      <pc:sldChg chg="modSp mod">
        <pc:chgData name="Ernest Wavei" userId="7d0c69e1-f8bd-49ad-bbdd-77db4a82a920" providerId="ADAL" clId="{B57BC2BE-759A-4DB3-883D-8B6BBFE6669A}" dt="2026-10-09T06:50:18.420" v="50" actId="20577"/>
        <pc:sldMkLst>
          <pc:docMk/>
          <pc:sldMk cId="2038875691" sldId="354"/>
        </pc:sldMkLst>
        <pc:spChg chg="mod">
          <ac:chgData name="Ernest Wavei" userId="7d0c69e1-f8bd-49ad-bbdd-77db4a82a920" providerId="ADAL" clId="{B57BC2BE-759A-4DB3-883D-8B6BBFE6669A}" dt="2026-10-09T06:50:18.420" v="50" actId="20577"/>
          <ac:spMkLst>
            <pc:docMk/>
            <pc:sldMk cId="2038875691" sldId="354"/>
            <ac:spMk id="2" creationId="{28CF3D11-E28A-2461-89AB-CB476538BCB3}"/>
          </ac:spMkLst>
        </pc:spChg>
      </pc:sldChg>
      <pc:sldChg chg="modSp mod">
        <pc:chgData name="Ernest Wavei" userId="7d0c69e1-f8bd-49ad-bbdd-77db4a82a920" providerId="ADAL" clId="{B57BC2BE-759A-4DB3-883D-8B6BBFE6669A}" dt="2026-10-09T06:50:39.264" v="53" actId="20577"/>
        <pc:sldMkLst>
          <pc:docMk/>
          <pc:sldMk cId="3597243762" sldId="355"/>
        </pc:sldMkLst>
        <pc:spChg chg="mod">
          <ac:chgData name="Ernest Wavei" userId="7d0c69e1-f8bd-49ad-bbdd-77db4a82a920" providerId="ADAL" clId="{B57BC2BE-759A-4DB3-883D-8B6BBFE6669A}" dt="2026-10-09T06:50:39.264" v="53" actId="20577"/>
          <ac:spMkLst>
            <pc:docMk/>
            <pc:sldMk cId="3597243762" sldId="355"/>
            <ac:spMk id="2" creationId="{16E1A758-0284-7573-691B-E78DE41F4A0E}"/>
          </ac:spMkLst>
        </pc:spChg>
      </pc:sldChg>
      <pc:sldChg chg="new del ord">
        <pc:chgData name="Ernest Wavei" userId="7d0c69e1-f8bd-49ad-bbdd-77db4a82a920" providerId="ADAL" clId="{B57BC2BE-759A-4DB3-883D-8B6BBFE6669A}" dt="2026-10-22T16:01:44.526" v="95" actId="47"/>
        <pc:sldMkLst>
          <pc:docMk/>
          <pc:sldMk cId="1101340104" sldId="357"/>
        </pc:sldMkLst>
      </pc:sldChg>
      <pc:sldChg chg="addSp delSp modSp add mod modAnim">
        <pc:chgData name="Ernest Wavei" userId="7d0c69e1-f8bd-49ad-bbdd-77db4a82a920" providerId="ADAL" clId="{B57BC2BE-759A-4DB3-883D-8B6BBFE6669A}" dt="2026-10-22T16:01:22.598" v="91"/>
        <pc:sldMkLst>
          <pc:docMk/>
          <pc:sldMk cId="2874247919" sldId="358"/>
        </pc:sldMkLst>
        <pc:spChg chg="mod">
          <ac:chgData name="Ernest Wavei" userId="7d0c69e1-f8bd-49ad-bbdd-77db4a82a920" providerId="ADAL" clId="{B57BC2BE-759A-4DB3-883D-8B6BBFE6669A}" dt="2026-10-22T16:00:51.398" v="89" actId="20577"/>
          <ac:spMkLst>
            <pc:docMk/>
            <pc:sldMk cId="2874247919" sldId="358"/>
            <ac:spMk id="4" creationId="{8AF78F6D-D740-A926-97E8-CD1EA43D6840}"/>
          </ac:spMkLst>
        </pc:spChg>
        <pc:picChg chg="add mod">
          <ac:chgData name="Ernest Wavei" userId="7d0c69e1-f8bd-49ad-bbdd-77db4a82a920" providerId="ADAL" clId="{B57BC2BE-759A-4DB3-883D-8B6BBFE6669A}" dt="2026-10-22T16:01:22.598" v="91"/>
          <ac:picMkLst>
            <pc:docMk/>
            <pc:sldMk cId="2874247919" sldId="358"/>
            <ac:picMk id="2" creationId="{53D73B31-F391-1F6E-1C77-3112DF08A0CC}"/>
          </ac:picMkLst>
        </pc:picChg>
        <pc:picChg chg="del">
          <ac:chgData name="Ernest Wavei" userId="7d0c69e1-f8bd-49ad-bbdd-77db4a82a920" providerId="ADAL" clId="{B57BC2BE-759A-4DB3-883D-8B6BBFE6669A}" dt="2026-10-22T16:00:54.141" v="90" actId="478"/>
          <ac:picMkLst>
            <pc:docMk/>
            <pc:sldMk cId="2874247919" sldId="358"/>
            <ac:picMk id="5" creationId="{C4ACEF1E-7ABF-755E-9F2E-4F85E2F89CE3}"/>
          </ac:picMkLst>
        </pc:picChg>
      </pc:sldChg>
      <pc:sldChg chg="delSp modSp add mod">
        <pc:chgData name="Ernest Wavei" userId="7d0c69e1-f8bd-49ad-bbdd-77db4a82a920" providerId="ADAL" clId="{B57BC2BE-759A-4DB3-883D-8B6BBFE6669A}" dt="2026-10-22T16:02:23.509" v="128" actId="20577"/>
        <pc:sldMkLst>
          <pc:docMk/>
          <pc:sldMk cId="3896269414" sldId="359"/>
        </pc:sldMkLst>
        <pc:spChg chg="mod">
          <ac:chgData name="Ernest Wavei" userId="7d0c69e1-f8bd-49ad-bbdd-77db4a82a920" providerId="ADAL" clId="{B57BC2BE-759A-4DB3-883D-8B6BBFE6669A}" dt="2026-10-22T16:02:23.509" v="128" actId="20577"/>
          <ac:spMkLst>
            <pc:docMk/>
            <pc:sldMk cId="3896269414" sldId="359"/>
            <ac:spMk id="4" creationId="{22F0296E-7C25-961D-4535-4A8783F2CFF6}"/>
          </ac:spMkLst>
        </pc:spChg>
        <pc:picChg chg="del">
          <ac:chgData name="Ernest Wavei" userId="7d0c69e1-f8bd-49ad-bbdd-77db4a82a920" providerId="ADAL" clId="{B57BC2BE-759A-4DB3-883D-8B6BBFE6669A}" dt="2026-10-22T16:01:49.295" v="96" actId="478"/>
          <ac:picMkLst>
            <pc:docMk/>
            <pc:sldMk cId="3896269414" sldId="359"/>
            <ac:picMk id="5" creationId="{318F2FC4-F8E2-6D8A-DEF1-988F91AF53F1}"/>
          </ac:picMkLst>
        </pc:picChg>
      </pc:sldChg>
      <pc:sldChg chg="modSp add mod ord">
        <pc:chgData name="Ernest Wavei" userId="7d0c69e1-f8bd-49ad-bbdd-77db4a82a920" providerId="ADAL" clId="{B57BC2BE-759A-4DB3-883D-8B6BBFE6669A}" dt="2026-10-22T16:03:26.676" v="170" actId="20577"/>
        <pc:sldMkLst>
          <pc:docMk/>
          <pc:sldMk cId="3432889896" sldId="360"/>
        </pc:sldMkLst>
        <pc:spChg chg="mod">
          <ac:chgData name="Ernest Wavei" userId="7d0c69e1-f8bd-49ad-bbdd-77db4a82a920" providerId="ADAL" clId="{B57BC2BE-759A-4DB3-883D-8B6BBFE6669A}" dt="2026-10-22T16:03:26.676" v="170" actId="20577"/>
          <ac:spMkLst>
            <pc:docMk/>
            <pc:sldMk cId="3432889896" sldId="360"/>
            <ac:spMk id="4" creationId="{2CCC1F86-612F-CA2B-E21C-58508191819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93155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3" Type="http://schemas.openxmlformats.org/officeDocument/2006/relationships/hyperlink" Target="cmd://Speak/_uk_/binary" TargetMode="External"/><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3" Type="http://schemas.openxmlformats.org/officeDocument/2006/relationships/hyperlink" Target="cmd://Speak/_uk_/perception" TargetMode="External"/><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3" Type="http://schemas.openxmlformats.org/officeDocument/2006/relationships/hyperlink" Target="cmd://Speak/_uk_/numerical" TargetMode="External"/><Relationship Id="rId2" Type="http://schemas.openxmlformats.org/officeDocument/2006/relationships/slide" Target="../slides/slide64.xml"/><Relationship Id="rId1" Type="http://schemas.openxmlformats.org/officeDocument/2006/relationships/notesMaster" Target="../notesMasters/notesMaster1.xml"/><Relationship Id="rId4" Type="http://schemas.openxmlformats.org/officeDocument/2006/relationships/hyperlink" Target="cmd://Speak/_uk_/semantic" TargetMode="Externa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zh-CN" altLang="zh-CN" sz="1200" dirty="0">
                <a:effectLst/>
                <a:latin typeface="宋体" panose="02010600030101010101" pitchFamily="2" charset="-122"/>
                <a:ea typeface="Arial" panose="020B0604020202020204" pitchFamily="34" charset="0"/>
                <a:cs typeface="宋体" panose="02010600030101010101" pitchFamily="2" charset="-122"/>
              </a:rPr>
              <a:t>Good morning everyone.</a:t>
            </a:r>
            <a:endParaRPr lang="zh-CN" altLang="zh-CN" sz="12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200" dirty="0">
                <a:effectLst/>
                <a:latin typeface="宋体" panose="02010600030101010101" pitchFamily="2" charset="-122"/>
                <a:ea typeface="Arial" panose="020B0604020202020204" pitchFamily="34" charset="0"/>
                <a:cs typeface="宋体" panose="02010600030101010101" pitchFamily="2" charset="-122"/>
              </a:rPr>
              <a:t>In this module, </a:t>
            </a:r>
            <a:endParaRPr lang="en-US" altLang="zh-CN" sz="12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200" dirty="0">
                <a:effectLst/>
                <a:latin typeface="宋体" panose="02010600030101010101" pitchFamily="2" charset="-122"/>
                <a:ea typeface="Arial" panose="020B0604020202020204" pitchFamily="34" charset="0"/>
                <a:cs typeface="宋体" panose="02010600030101010101" pitchFamily="2" charset="-122"/>
              </a:rPr>
              <a:t>I’m going to introduce </a:t>
            </a:r>
            <a:r>
              <a:rPr lang="zh-CN" altLang="zh-CN" sz="1200" b="1" dirty="0">
                <a:effectLst/>
                <a:latin typeface="宋体" panose="02010600030101010101" pitchFamily="2" charset="-122"/>
                <a:ea typeface="Arial" panose="020B0604020202020204" pitchFamily="34" charset="0"/>
                <a:cs typeface="宋体" panose="02010600030101010101" pitchFamily="2" charset="-122"/>
              </a:rPr>
              <a:t>quantitative research method</a:t>
            </a:r>
            <a:r>
              <a:rPr lang="zh-CN" altLang="zh-CN" sz="1200" dirty="0">
                <a:effectLst/>
                <a:latin typeface="宋体" panose="02010600030101010101" pitchFamily="2" charset="-122"/>
                <a:ea typeface="Arial" panose="020B0604020202020204" pitchFamily="34" charset="0"/>
                <a:cs typeface="宋体" panose="02010600030101010101" pitchFamily="2" charset="-122"/>
              </a:rPr>
              <a:t>.</a:t>
            </a:r>
            <a:endParaRPr lang="zh-CN" altLang="zh-CN" sz="12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200" dirty="0">
                <a:effectLst/>
                <a:latin typeface="宋体" panose="02010600030101010101" pitchFamily="2" charset="-122"/>
                <a:ea typeface="Arial" panose="020B0604020202020204" pitchFamily="34" charset="0"/>
                <a:cs typeface="宋体" panose="02010600030101010101" pitchFamily="2" charset="-122"/>
              </a:rPr>
              <a:t>It includes 3 parts.</a:t>
            </a:r>
            <a:endParaRPr lang="zh-CN" altLang="zh-CN" sz="1200" dirty="0">
              <a:effectLst/>
              <a:latin typeface="宋体" panose="02010600030101010101" pitchFamily="2" charset="-122"/>
              <a:ea typeface="宋体" panose="02010600030101010101" pitchFamily="2" charset="-122"/>
              <a:cs typeface="宋体" panose="02010600030101010101" pitchFamily="2" charset="-122"/>
            </a:endParaRP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In the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first part</a:t>
            </a: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we’ll discuss </a:t>
            </a:r>
            <a:r>
              <a:rPr lang="zh-CN" altLang="zh-CN" sz="1800" i="1" dirty="0">
                <a:effectLst/>
                <a:latin typeface="宋体" panose="02010600030101010101" pitchFamily="2" charset="-122"/>
                <a:ea typeface="Arial" panose="020B0604020202020204" pitchFamily="34" charset="0"/>
                <a:cs typeface="宋体" panose="02010600030101010101" pitchFamily="2" charset="-122"/>
              </a:rPr>
              <a:t>what quantitative research actually is</a:t>
            </a:r>
            <a:r>
              <a:rPr lang="zh-CN" altLang="zh-CN" sz="1800" dirty="0">
                <a:effectLst/>
                <a:latin typeface="宋体" panose="02010600030101010101" pitchFamily="2" charset="-122"/>
                <a:ea typeface="Arial" panose="020B0604020202020204" pitchFamily="34" charset="0"/>
                <a:cs typeface="宋体" panose="02010600030101010101" pitchFamily="2" charset="-122"/>
              </a:rPr>
              <a:t>.</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look at its basic ideas and key concepts </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such as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theory, concept, and variables</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w</a:t>
            </a:r>
            <a:r>
              <a:rPr lang="en-US" altLang="zh-CN" sz="1800" dirty="0">
                <a:effectLst/>
                <a:latin typeface="宋体" panose="02010600030101010101" pitchFamily="2" charset="-122"/>
                <a:ea typeface="Arial" panose="020B0604020202020204" pitchFamily="34" charset="0"/>
                <a:cs typeface="宋体" panose="02010600030101010101" pitchFamily="2" charset="-122"/>
              </a:rPr>
              <a:t>e</a:t>
            </a:r>
            <a:r>
              <a:rPr lang="zh-CN" altLang="zh-CN" sz="1800" dirty="0">
                <a:effectLst/>
                <a:latin typeface="宋体" panose="02010600030101010101" pitchFamily="2" charset="-122"/>
                <a:ea typeface="Arial" panose="020B0604020202020204" pitchFamily="34" charset="0"/>
                <a:cs typeface="宋体" panose="02010600030101010101" pitchFamily="2" charset="-122"/>
              </a:rPr>
              <a:t> also think about </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i="1" dirty="0">
                <a:effectLst/>
                <a:latin typeface="宋体" panose="02010600030101010101" pitchFamily="2" charset="-122"/>
                <a:ea typeface="Arial" panose="020B0604020202020204" pitchFamily="34" charset="0"/>
                <a:cs typeface="宋体" panose="02010600030101010101" pitchFamily="2" charset="-122"/>
              </a:rPr>
              <a:t>how and why</a:t>
            </a:r>
            <a:r>
              <a:rPr lang="zh-CN" altLang="zh-CN" sz="1800" dirty="0">
                <a:effectLst/>
                <a:latin typeface="宋体" panose="02010600030101010101" pitchFamily="2" charset="-122"/>
                <a:ea typeface="Arial" panose="020B0604020202020204" pitchFamily="34" charset="0"/>
                <a:cs typeface="宋体" panose="02010600030101010101" pitchFamily="2" charset="-122"/>
              </a:rPr>
              <a:t> social research is conducted in a scientific way.</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In</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part</a:t>
            </a:r>
            <a:r>
              <a:rPr lang="en-US" altLang="zh-CN" sz="1800" b="1" dirty="0">
                <a:effectLst/>
                <a:latin typeface="宋体" panose="02010600030101010101" pitchFamily="2" charset="-122"/>
                <a:ea typeface="Arial" panose="020B0604020202020204" pitchFamily="34" charset="0"/>
                <a:cs typeface="宋体" panose="02010600030101010101" pitchFamily="2" charset="-122"/>
              </a:rPr>
              <a:t>2</a:t>
            </a: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marL="0" marR="0" lvl="0" indent="0" algn="l" defTabSz="914400" rtl="0" eaLnBrk="1" fontAlgn="auto" latinLnBrk="0" hangingPunct="1">
              <a:lnSpc>
                <a:spcPct val="150000"/>
              </a:lnSpc>
              <a:spcBef>
                <a:spcPts val="0"/>
              </a:spcBef>
              <a:spcAft>
                <a:spcPts val="0"/>
              </a:spcAft>
              <a:buClrTx/>
              <a:buSzTx/>
              <a:buFontTx/>
              <a:buNone/>
              <a:tabLst/>
              <a:defRPr/>
            </a:pPr>
            <a:r>
              <a:rPr lang="en-US" altLang="zh-CN" sz="1800" dirty="0">
                <a:effectLst/>
                <a:latin typeface="ArialMT"/>
              </a:rPr>
              <a:t>we’ll talk about how to collect data </a:t>
            </a:r>
            <a:r>
              <a:rPr lang="zh-CN" altLang="en-US" sz="1800" dirty="0">
                <a:effectLst/>
                <a:latin typeface="SimSun" panose="02010600030101010101" pitchFamily="2" charset="-122"/>
                <a:ea typeface="SimSun" panose="02010600030101010101" pitchFamily="2" charset="-122"/>
              </a:rPr>
              <a:t>，</a:t>
            </a:r>
            <a:endParaRPr lang="en-US" altLang="zh-CN" sz="1800" dirty="0">
              <a:effectLst/>
              <a:latin typeface="SimSun" panose="02010600030101010101" pitchFamily="2" charset="-122"/>
              <a:ea typeface="SimSun" panose="02010600030101010101" pitchFamily="2" charset="-122"/>
            </a:endParaRPr>
          </a:p>
          <a:p>
            <a:pPr marL="0" marR="0" lvl="0" indent="0" algn="l" defTabSz="914400" rtl="0" eaLnBrk="1" fontAlgn="auto" latinLnBrk="0" hangingPunct="1">
              <a:lnSpc>
                <a:spcPct val="150000"/>
              </a:lnSpc>
              <a:spcBef>
                <a:spcPts val="0"/>
              </a:spcBef>
              <a:spcAft>
                <a:spcPts val="0"/>
              </a:spcAft>
              <a:buClrTx/>
              <a:buSzTx/>
              <a:buFontTx/>
              <a:buNone/>
              <a:tabLst/>
              <a:defRPr/>
            </a:pPr>
            <a:r>
              <a:rPr lang="en-US" altLang="zh-CN" sz="1800" dirty="0">
                <a:effectLst/>
                <a:latin typeface="ArialMT"/>
              </a:rPr>
              <a:t>which include primary data and secondary data </a:t>
            </a:r>
          </a:p>
          <a:p>
            <a:pPr marL="0" marR="0" lvl="0" indent="0" algn="l" defTabSz="914400" rtl="0" eaLnBrk="1" fontAlgn="auto" latinLnBrk="0" hangingPunct="1">
              <a:lnSpc>
                <a:spcPct val="150000"/>
              </a:lnSpc>
              <a:spcBef>
                <a:spcPts val="0"/>
              </a:spcBef>
              <a:spcAft>
                <a:spcPts val="0"/>
              </a:spcAft>
              <a:buClrTx/>
              <a:buSzTx/>
              <a:buFontTx/>
              <a:buNone/>
              <a:tabLst/>
              <a:defRPr/>
            </a:pPr>
            <a:endParaRPr lang="en-US" altLang="zh-CN" sz="1800" dirty="0">
              <a:effectLst/>
              <a:latin typeface="ArialMT"/>
            </a:endParaRPr>
          </a:p>
          <a:p>
            <a:pPr marL="0" marR="0" lvl="0" indent="0" algn="l" defTabSz="914400" rtl="0" eaLnBrk="1" fontAlgn="auto" latinLnBrk="0" hangingPunct="1">
              <a:lnSpc>
                <a:spcPct val="150000"/>
              </a:lnSpc>
              <a:spcBef>
                <a:spcPts val="0"/>
              </a:spcBef>
              <a:spcAft>
                <a:spcPts val="0"/>
              </a:spcAft>
              <a:buClrTx/>
              <a:buSzTx/>
              <a:buFontTx/>
              <a:buNone/>
              <a:tabLst/>
              <a:defRPr/>
            </a:pPr>
            <a:r>
              <a:rPr lang="en-US" altLang="zh-CN" sz="1800" dirty="0">
                <a:effectLst/>
                <a:latin typeface="ArialMT"/>
              </a:rPr>
              <a:t>We’ll also talk about </a:t>
            </a:r>
            <a:r>
              <a:rPr lang="en-US" altLang="zh-CN" sz="1800" b="1" dirty="0">
                <a:effectLst/>
                <a:latin typeface="Arial" panose="020B0604020202020204" pitchFamily="34" charset="0"/>
              </a:rPr>
              <a:t>the types of variables</a:t>
            </a:r>
            <a:r>
              <a:rPr lang="en-US" altLang="zh-CN" sz="1800" dirty="0">
                <a:effectLst/>
                <a:latin typeface="ArialMT"/>
              </a:rPr>
              <a:t>,</a:t>
            </a:r>
            <a:br>
              <a:rPr lang="en-US" altLang="zh-CN" sz="1800" dirty="0">
                <a:effectLst/>
                <a:latin typeface="ArialMT"/>
              </a:rPr>
            </a:br>
            <a:r>
              <a:rPr lang="en-US" altLang="zh-CN" sz="1800" dirty="0">
                <a:effectLst/>
                <a:latin typeface="ArialMT"/>
              </a:rPr>
              <a:t>because understanding variables is essential for us to build theory</a:t>
            </a:r>
            <a:r>
              <a:rPr lang="zh-CN" altLang="en-US" sz="1800" dirty="0">
                <a:effectLst/>
                <a:latin typeface="ArialMT"/>
              </a:rPr>
              <a:t> </a:t>
            </a:r>
            <a:r>
              <a:rPr lang="en-US" altLang="zh-CN" sz="1800" dirty="0">
                <a:effectLst/>
                <a:latin typeface="ArialMT"/>
              </a:rPr>
              <a:t>or test model. </a:t>
            </a:r>
            <a:endParaRPr lang="en-US" altLang="zh-CN" sz="2800" dirty="0"/>
          </a:p>
          <a:p>
            <a:pPr>
              <a:lnSpc>
                <a:spcPct val="150000"/>
              </a:lnSpc>
            </a:pP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800" dirty="0">
                <a:effectLst/>
                <a:latin typeface="ArialMT"/>
              </a:rPr>
              <a:t>secondary data that already exists,</a:t>
            </a:r>
            <a:br>
              <a:rPr lang="en-US" altLang="zh-CN" sz="1800" dirty="0">
                <a:effectLst/>
                <a:latin typeface="ArialMT"/>
              </a:rPr>
            </a:br>
            <a:r>
              <a:rPr lang="en-US" altLang="zh-CN" sz="1800" dirty="0">
                <a:effectLst/>
                <a:latin typeface="ArialMT"/>
              </a:rPr>
              <a:t>and primary data that we need to collect by ourselves. </a:t>
            </a:r>
            <a:endParaRPr lang="en-US" altLang="zh-CN"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US" altLang="zh-CN" sz="1800" dirty="0">
                <a:effectLst/>
                <a:latin typeface="ArialMT"/>
              </a:rPr>
              <a:t>Finally, we’ll do a practical exercise</a:t>
            </a:r>
            <a:br>
              <a:rPr lang="en-US" altLang="zh-CN" sz="1800" dirty="0">
                <a:effectLst/>
                <a:latin typeface="ArialMT"/>
              </a:rPr>
            </a:br>
            <a:endParaRPr lang="en-US" altLang="zh-CN" sz="2800" dirty="0"/>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9AF8F9-AD27-E705-539A-F732C43062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829812-AFA8-CB9E-609D-C0E18B213A1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1972B10-4ECD-D564-E0D3-7C6F154F2E8D}"/>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800" b="1" dirty="0">
                <a:effectLst/>
                <a:latin typeface="Arial" panose="020B0604020202020204" pitchFamily="34" charset="0"/>
              </a:rPr>
              <a:t>Before start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800" b="1" dirty="0">
                <a:effectLst/>
                <a:latin typeface="Arial" panose="020B0604020202020204" pitchFamily="34" charset="0"/>
              </a:rPr>
              <a:t>let’ think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800" b="1" dirty="0">
                <a:effectLst/>
                <a:latin typeface="Arial" panose="020B0604020202020204" pitchFamily="34" charset="0"/>
              </a:rPr>
              <a:t>What</a:t>
            </a:r>
            <a:r>
              <a:rPr lang="zh-CN" altLang="en-US" sz="1800" b="1" dirty="0">
                <a:effectLst/>
                <a:latin typeface="Arial" panose="020B0604020202020204" pitchFamily="34" charset="0"/>
              </a:rPr>
              <a:t> </a:t>
            </a:r>
            <a:r>
              <a:rPr lang="en-US" altLang="zh-CN" sz="1800" b="1" dirty="0">
                <a:effectLst/>
                <a:latin typeface="Arial" panose="020B0604020202020204" pitchFamily="34" charset="0"/>
              </a:rPr>
              <a:t>is</a:t>
            </a:r>
            <a:r>
              <a:rPr lang="zh-CN" altLang="en-US" sz="1800" b="1" dirty="0">
                <a:effectLst/>
                <a:latin typeface="Arial" panose="020B0604020202020204" pitchFamily="34" charset="0"/>
              </a:rPr>
              <a:t> </a:t>
            </a:r>
            <a:r>
              <a:rPr lang="en-US" altLang="zh-CN" sz="1800" b="1" dirty="0">
                <a:effectLst/>
                <a:latin typeface="Arial" panose="020B0604020202020204" pitchFamily="34" charset="0"/>
              </a:rPr>
              <a:t>scientific research and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800" b="1" dirty="0">
                <a:effectLst/>
                <a:latin typeface="Arial" panose="020B0604020202020204" pitchFamily="34" charset="0"/>
              </a:rPr>
              <a:t>What</a:t>
            </a:r>
            <a:r>
              <a:rPr lang="zh-CN" altLang="en-US" sz="1800" b="1" dirty="0">
                <a:effectLst/>
                <a:latin typeface="Arial" panose="020B0604020202020204" pitchFamily="34" charset="0"/>
              </a:rPr>
              <a:t> </a:t>
            </a:r>
            <a:r>
              <a:rPr lang="en-US" altLang="zh-CN" sz="1800" b="1" dirty="0">
                <a:effectLst/>
                <a:latin typeface="Arial" panose="020B0604020202020204" pitchFamily="34" charset="0"/>
              </a:rPr>
              <a:t>is</a:t>
            </a:r>
            <a:r>
              <a:rPr lang="zh-CN" altLang="en-US" sz="1800" b="1" dirty="0">
                <a:effectLst/>
                <a:latin typeface="Arial" panose="020B0604020202020204" pitchFamily="34" charset="0"/>
              </a:rPr>
              <a:t> </a:t>
            </a:r>
            <a:r>
              <a:rPr lang="en-US" altLang="zh-CN" sz="1800" b="1" dirty="0">
                <a:effectLst/>
                <a:latin typeface="Arial" panose="020B0604020202020204" pitchFamily="34" charset="0"/>
              </a:rPr>
              <a:t>non-scientific research </a:t>
            </a:r>
            <a:endParaRPr lang="en-US" altLang="zh-CN" dirty="0"/>
          </a:p>
          <a:p>
            <a:endParaRPr lang="en-US" dirty="0"/>
          </a:p>
        </p:txBody>
      </p:sp>
      <p:sp>
        <p:nvSpPr>
          <p:cNvPr id="4" name="Slide Number Placeholder 3">
            <a:extLst>
              <a:ext uri="{FF2B5EF4-FFF2-40B4-BE49-F238E27FC236}">
                <a16:creationId xmlns:a16="http://schemas.microsoft.com/office/drawing/2014/main" id="{88BB26F2-5BA9-1AAE-AE61-8E5253515056}"/>
              </a:ext>
            </a:extLst>
          </p:cNvPr>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20088487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let’s look at these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two different type of articles.</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The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first article</a:t>
            </a:r>
            <a:r>
              <a:rPr lang="zh-CN" altLang="zh-CN" sz="1800" dirty="0">
                <a:effectLst/>
                <a:latin typeface="宋体" panose="02010600030101010101" pitchFamily="2" charset="-122"/>
                <a:ea typeface="Arial" panose="020B0604020202020204" pitchFamily="34" charset="0"/>
                <a:cs typeface="宋体" panose="02010600030101010101" pitchFamily="2" charset="-122"/>
              </a:rPr>
              <a:t> comes from </a:t>
            </a:r>
            <a:r>
              <a:rPr lang="zh-CN" altLang="zh-CN" sz="1800" i="1" dirty="0">
                <a:effectLst/>
                <a:latin typeface="宋体" panose="02010600030101010101" pitchFamily="2" charset="-122"/>
                <a:ea typeface="Arial" panose="020B0604020202020204" pitchFamily="34" charset="0"/>
                <a:cs typeface="宋体" panose="02010600030101010101" pitchFamily="2" charset="-122"/>
              </a:rPr>
              <a:t>McKinsey &amp; Company</a:t>
            </a: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sz="1800" dirty="0">
                <a:effectLst/>
                <a:latin typeface="宋体" panose="02010600030101010101" pitchFamily="2" charset="-122"/>
                <a:ea typeface="Arial" panose="020B0604020202020204" pitchFamily="34" charset="0"/>
                <a:cs typeface="宋体" panose="02010600030101010101" pitchFamily="2" charset="-122"/>
              </a:rPr>
              <a:t>A</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famous</a:t>
            </a:r>
            <a:r>
              <a:rPr lang="zh-CN" altLang="zh-CN" sz="1800" dirty="0">
                <a:effectLst/>
                <a:latin typeface="宋体" panose="02010600030101010101" pitchFamily="2" charset="-122"/>
                <a:ea typeface="Arial" panose="020B0604020202020204" pitchFamily="34" charset="0"/>
                <a:cs typeface="宋体" panose="02010600030101010101" pitchFamily="2" charset="-122"/>
              </a:rPr>
              <a:t> management consulting company.</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This is an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industry research article</a:t>
            </a: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it’s based mainly on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personal opinions, professional experience, and observations</a:t>
            </a:r>
            <a:r>
              <a:rPr lang="zh-CN" altLang="zh-CN" sz="1800" dirty="0">
                <a:effectLst/>
                <a:latin typeface="宋体" panose="02010600030101010101" pitchFamily="2" charset="-122"/>
                <a:ea typeface="Arial" panose="020B0604020202020204" pitchFamily="34" charset="0"/>
                <a:cs typeface="宋体" panose="02010600030101010101" pitchFamily="2" charset="-122"/>
              </a:rPr>
              <a:t>.</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Such reports can be interesting and insightful,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but they are not </a:t>
            </a:r>
            <a:r>
              <a:rPr lang="zh-CN" altLang="zh-CN" sz="1800" i="1" dirty="0">
                <a:effectLst/>
                <a:latin typeface="宋体" panose="02010600030101010101" pitchFamily="2" charset="-122"/>
                <a:ea typeface="Arial" panose="020B0604020202020204" pitchFamily="34" charset="0"/>
                <a:cs typeface="宋体" panose="02010600030101010101" pitchFamily="2" charset="-122"/>
              </a:rPr>
              <a:t>academic research</a:t>
            </a:r>
            <a:r>
              <a:rPr lang="zh-CN" altLang="zh-CN" sz="1800" dirty="0">
                <a:effectLst/>
                <a:latin typeface="宋体" panose="02010600030101010101" pitchFamily="2" charset="-122"/>
                <a:ea typeface="Arial" panose="020B0604020202020204" pitchFamily="34" charset="0"/>
                <a:cs typeface="宋体" panose="02010600030101010101" pitchFamily="2" charset="-122"/>
              </a:rPr>
              <a:t>.</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the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second article</a:t>
            </a:r>
            <a:r>
              <a:rPr lang="zh-CN" altLang="zh-CN" sz="1800" dirty="0">
                <a:effectLst/>
                <a:latin typeface="宋体" panose="02010600030101010101" pitchFamily="2" charset="-122"/>
                <a:ea typeface="Arial" panose="020B0604020202020204" pitchFamily="34" charset="0"/>
                <a:cs typeface="宋体" panose="02010600030101010101" pitchFamily="2" charset="-122"/>
              </a:rPr>
              <a:t> is a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quantitative academic study</a:t>
            </a:r>
            <a:r>
              <a:rPr lang="zh-CN" altLang="zh-CN" sz="1800" dirty="0">
                <a:effectLst/>
                <a:latin typeface="宋体" panose="02010600030101010101" pitchFamily="2" charset="-122"/>
                <a:ea typeface="Arial" panose="020B0604020202020204" pitchFamily="34" charset="0"/>
                <a:cs typeface="宋体" panose="02010600030101010101" pitchFamily="2" charset="-122"/>
              </a:rPr>
              <a:t> published in the peer reviewed </a:t>
            </a:r>
            <a:r>
              <a:rPr lang="zh-CN" altLang="zh-CN" sz="1800" i="1" dirty="0">
                <a:effectLst/>
                <a:latin typeface="宋体" panose="02010600030101010101" pitchFamily="2" charset="-122"/>
                <a:ea typeface="Arial" panose="020B0604020202020204" pitchFamily="34" charset="0"/>
                <a:cs typeface="宋体" panose="02010600030101010101" pitchFamily="2" charset="-122"/>
              </a:rPr>
              <a:t>Journal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this article follows a very strict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academic structure</a:t>
            </a:r>
            <a:r>
              <a:rPr lang="zh-CN" altLang="zh-CN" sz="1800" dirty="0">
                <a:effectLst/>
                <a:latin typeface="宋体" panose="02010600030101010101" pitchFamily="2" charset="-122"/>
                <a:ea typeface="Arial" panose="020B0604020202020204" pitchFamily="34" charset="0"/>
                <a:cs typeface="宋体" panose="02010600030101010101" pitchFamily="2" charset="-122"/>
              </a:rPr>
              <a:t>.</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sz="1800" dirty="0" err="1">
                <a:effectLst/>
                <a:latin typeface="宋体" panose="02010600030101010101" pitchFamily="2" charset="-122"/>
                <a:ea typeface="Arial" panose="020B0604020202020204" pitchFamily="34" charset="0"/>
                <a:cs typeface="宋体" panose="02010600030101010101" pitchFamily="2" charset="-122"/>
              </a:rPr>
              <a:t>bsed</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on</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theoretical framework</a:t>
            </a: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defines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variables</a:t>
            </a: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explains its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methodology</a:t>
            </a: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and provides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empirical evidence</a:t>
            </a:r>
            <a:r>
              <a:rPr lang="zh-CN" altLang="zh-CN" sz="1800" dirty="0">
                <a:effectLst/>
                <a:latin typeface="宋体" panose="02010600030101010101" pitchFamily="2" charset="-122"/>
                <a:ea typeface="Arial" panose="020B0604020202020204" pitchFamily="34" charset="0"/>
                <a:cs typeface="宋体" panose="02010600030101010101" pitchFamily="2" charset="-122"/>
              </a:rPr>
              <a:t> to support its arguments.</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The findings are based on real data, not just opinions.</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So what is non-scientific research method</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many people rely on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intuition, belief, or consensus</a:t>
            </a:r>
            <a:r>
              <a:rPr lang="zh-CN" altLang="zh-CN" sz="1800" dirty="0">
                <a:effectLst/>
                <a:latin typeface="宋体" panose="02010600030101010101" pitchFamily="2" charset="-122"/>
                <a:ea typeface="Arial" panose="020B0604020202020204" pitchFamily="34" charset="0"/>
                <a:cs typeface="宋体" panose="02010600030101010101" pitchFamily="2" charset="-122"/>
              </a:rPr>
              <a:t>.</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But these are not a solid foundation for knowledge.</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we often trust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authority figures</a:t>
            </a: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like experts, political leaders.</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But No matter how experienced or powerful they are,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without evidence support,</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it’s just their personal belief</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it’s not scientific knowledge.</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We cannot rely on a casual observation.</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zh-CN" altLang="zh-CN" sz="1800" b="0" dirty="0">
                <a:effectLst/>
                <a:latin typeface="宋体" panose="02010600030101010101" pitchFamily="2" charset="-122"/>
                <a:ea typeface="Arial" panose="020B0604020202020204" pitchFamily="34" charset="0"/>
                <a:cs typeface="宋体" panose="02010600030101010101" pitchFamily="2" charset="-122"/>
              </a:rPr>
              <a:t>So what is scientific research method</a:t>
            </a:r>
            <a:endParaRPr lang="zh-CN" altLang="zh-CN" sz="1800" b="1"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Scientific research</a:t>
            </a:r>
            <a:r>
              <a:rPr lang="zh-CN" altLang="en-US" sz="1800" b="0" dirty="0">
                <a:effectLst/>
                <a:latin typeface="Arial" panose="020B0604020202020204" pitchFamily="34" charset="0"/>
                <a:ea typeface="宋体" panose="02010600030101010101" pitchFamily="2" charset="-122"/>
                <a:cs typeface="宋体" panose="02010600030101010101" pitchFamily="2" charset="-122"/>
              </a:rPr>
              <a:t> </a:t>
            </a:r>
            <a:r>
              <a:rPr lang="en-US" altLang="zh-CN" sz="1800" b="0" dirty="0">
                <a:effectLst/>
                <a:latin typeface="Arial" panose="020B0604020202020204" pitchFamily="34" charset="0"/>
                <a:ea typeface="宋体" panose="02010600030101010101" pitchFamily="2" charset="-122"/>
                <a:cs typeface="宋体" panose="02010600030101010101" pitchFamily="2" charset="-122"/>
              </a:rPr>
              <a:t>can</a:t>
            </a:r>
            <a:r>
              <a:rPr lang="zh-CN" altLang="en-US" sz="1800" b="0" dirty="0">
                <a:effectLst/>
                <a:latin typeface="Arial" panose="020B0604020202020204" pitchFamily="34" charset="0"/>
                <a:ea typeface="宋体" panose="02010600030101010101" pitchFamily="2" charset="-122"/>
                <a:cs typeface="宋体" panose="02010600030101010101" pitchFamily="2" charset="-122"/>
              </a:rPr>
              <a:t> </a:t>
            </a:r>
            <a:r>
              <a:rPr lang="zh-CN" altLang="en-US" sz="1800" b="1" dirty="0">
                <a:effectLst/>
                <a:latin typeface="宋体" panose="02010600030101010101" pitchFamily="2" charset="-122"/>
                <a:ea typeface="宋体" panose="02010600030101010101" pitchFamily="2" charset="-122"/>
                <a:cs typeface="宋体" panose="02010600030101010101" pitchFamily="2" charset="-122"/>
              </a:rPr>
              <a:t>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create valid knowledge</a:t>
            </a:r>
            <a:r>
              <a:rPr lang="zh-CN" altLang="en-US" sz="1800" b="1" dirty="0">
                <a:effectLst/>
                <a:latin typeface="宋体" panose="02010600030101010101" pitchFamily="2" charset="-122"/>
                <a:ea typeface="Arial" panose="020B0604020202020204" pitchFamily="34" charset="0"/>
                <a:cs typeface="宋体" panose="02010600030101010101" pitchFamily="2" charset="-122"/>
              </a:rPr>
              <a:t> </a:t>
            </a:r>
            <a:r>
              <a:rPr lang="zh-CN" altLang="zh-CN" sz="1800" b="0" dirty="0">
                <a:effectLst/>
                <a:latin typeface="宋体" panose="02010600030101010101" pitchFamily="2" charset="-122"/>
                <a:ea typeface="Arial" panose="020B0604020202020204" pitchFamily="34" charset="0"/>
                <a:cs typeface="宋体" panose="02010600030101010101" pitchFamily="2" charset="-122"/>
              </a:rPr>
              <a:t> </a:t>
            </a:r>
            <a:endParaRPr lang="en-US" altLang="zh-CN" sz="1800" b="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b="1" dirty="0">
                <a:effectLst/>
                <a:latin typeface="宋体" panose="02010600030101010101" pitchFamily="2" charset="-122"/>
                <a:ea typeface="Arial" panose="020B0604020202020204" pitchFamily="34" charset="0"/>
                <a:cs typeface="宋体" panose="02010600030101010101" pitchFamily="2" charset="-122"/>
              </a:rPr>
              <a:t>based on </a:t>
            </a:r>
            <a:r>
              <a:rPr lang="en-US" altLang="zh-CN" sz="1800" b="1" dirty="0">
                <a:effectLst/>
                <a:latin typeface="Arial" panose="020B0604020202020204" pitchFamily="34" charset="0"/>
                <a:ea typeface="宋体" panose="02010600030101010101" pitchFamily="2" charset="-122"/>
                <a:cs typeface="宋体" panose="02010600030101010101" pitchFamily="2" charset="-122"/>
              </a:rPr>
              <a:t>evidence support </a:t>
            </a:r>
            <a:r>
              <a:rPr lang="zh-CN" altLang="zh-CN" sz="1800" b="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b="0" dirty="0">
                <a:effectLst/>
                <a:latin typeface="Arial" panose="020B0604020202020204" pitchFamily="34" charset="0"/>
                <a:ea typeface="宋体" panose="02010600030101010101" pitchFamily="2" charset="-122"/>
                <a:cs typeface="宋体" panose="02010600030101010101" pitchFamily="2" charset="-122"/>
              </a:rPr>
              <a:t>(Kumar, 2011, p. 4)</a:t>
            </a:r>
          </a:p>
          <a:p>
            <a:pPr>
              <a:lnSpc>
                <a:spcPct val="150000"/>
              </a:lnSpc>
            </a:pPr>
            <a:endParaRPr lang="zh-CN" altLang="zh-CN" sz="1800" b="1" dirty="0">
              <a:effectLst/>
              <a:latin typeface="宋体" panose="02010600030101010101" pitchFamily="2" charset="-122"/>
              <a:ea typeface="宋体" panose="02010600030101010101" pitchFamily="2" charset="-122"/>
              <a:cs typeface="宋体" panose="02010600030101010101" pitchFamily="2" charset="-122"/>
            </a:endParaRPr>
          </a:p>
          <a:p>
            <a:r>
              <a:rPr lang="en-US" altLang="zh-CN" sz="1800" dirty="0">
                <a:effectLst/>
                <a:latin typeface="ArialMT"/>
              </a:rPr>
              <a:t>scientific research follow </a:t>
            </a:r>
            <a:r>
              <a:rPr lang="en-US" altLang="zh-CN" sz="1800" dirty="0">
                <a:solidFill>
                  <a:srgbClr val="353535"/>
                </a:solidFill>
                <a:effectLst/>
                <a:latin typeface="ArialMT"/>
              </a:rPr>
              <a:t>systematic, unbiased observation </a:t>
            </a:r>
          </a:p>
          <a:p>
            <a:r>
              <a:rPr lang="en-US" altLang="zh-CN" sz="1800" dirty="0">
                <a:solidFill>
                  <a:srgbClr val="353535"/>
                </a:solidFill>
                <a:effectLst/>
                <a:latin typeface="ArialMT"/>
              </a:rPr>
              <a:t>with a clearly logic to obtain scientific results </a:t>
            </a:r>
            <a:endParaRPr lang="en-US" altLang="zh-CN" sz="2800"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zh-CN" altLang="zh-CN" sz="1800" i="1" dirty="0">
                <a:effectLst/>
                <a:latin typeface="宋体" panose="02010600030101010101" pitchFamily="2" charset="-122"/>
                <a:ea typeface="Arial" panose="020B0604020202020204" pitchFamily="34" charset="0"/>
                <a:cs typeface="宋体" panose="02010600030101010101" pitchFamily="2" charset="-122"/>
              </a:rPr>
              <a:t>scientific</a:t>
            </a:r>
            <a:r>
              <a:rPr lang="zh-CN" altLang="zh-CN" sz="1800" dirty="0">
                <a:effectLst/>
                <a:latin typeface="宋体" panose="02010600030101010101" pitchFamily="2" charset="-122"/>
                <a:ea typeface="Arial" panose="020B0604020202020204" pitchFamily="34" charset="0"/>
                <a:cs typeface="宋体" panose="02010600030101010101" pitchFamily="2" charset="-122"/>
              </a:rPr>
              <a:t>, research must follow some key principles.</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sz="1800" dirty="0">
                <a:effectLst/>
                <a:latin typeface="宋体" panose="02010600030101010101" pitchFamily="2" charset="-122"/>
                <a:ea typeface="Arial" panose="020B0604020202020204" pitchFamily="34" charset="0"/>
                <a:cs typeface="宋体" panose="02010600030101010101" pitchFamily="2" charset="-122"/>
              </a:rPr>
              <a:t>1</a:t>
            </a:r>
            <a:r>
              <a:rPr lang="zh-CN" altLang="zh-CN" sz="1800" dirty="0">
                <a:effectLst/>
                <a:latin typeface="宋体" panose="02010600030101010101" pitchFamily="2" charset="-122"/>
                <a:ea typeface="Arial" panose="020B0604020202020204" pitchFamily="34" charset="0"/>
                <a:cs typeface="宋体" panose="02010600030101010101" pitchFamily="2" charset="-122"/>
              </a:rPr>
              <a:t>The first principle is a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Testable Hypothesis</a:t>
            </a:r>
            <a:r>
              <a:rPr lang="zh-CN" altLang="zh-CN" sz="1800" dirty="0">
                <a:effectLst/>
                <a:latin typeface="宋体" panose="02010600030101010101" pitchFamily="2" charset="-122"/>
                <a:ea typeface="Arial" panose="020B0604020202020204" pitchFamily="34" charset="0"/>
                <a:cs typeface="宋体" panose="02010600030101010101" pitchFamily="2" charset="-122"/>
              </a:rPr>
              <a:t>.</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This means that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every idea must be stated in a way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that we can check with evidence.</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sz="1800" dirty="0">
                <a:effectLst/>
                <a:latin typeface="宋体" panose="02010600030101010101" pitchFamily="2" charset="-122"/>
                <a:ea typeface="Arial" panose="020B0604020202020204" pitchFamily="34" charset="0"/>
                <a:cs typeface="宋体" panose="02010600030101010101" pitchFamily="2" charset="-122"/>
              </a:rPr>
              <a:t>2</a:t>
            </a:r>
            <a:r>
              <a:rPr lang="zh-CN" altLang="zh-CN" sz="1800" dirty="0">
                <a:effectLst/>
                <a:latin typeface="宋体" panose="02010600030101010101" pitchFamily="2" charset="-122"/>
                <a:ea typeface="Arial" panose="020B0604020202020204" pitchFamily="34" charset="0"/>
                <a:cs typeface="宋体" panose="02010600030101010101" pitchFamily="2" charset="-122"/>
              </a:rPr>
              <a:t>The second principle is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Replicable Results</a:t>
            </a:r>
            <a:r>
              <a:rPr lang="zh-CN" altLang="zh-CN" sz="1800" dirty="0">
                <a:effectLst/>
                <a:latin typeface="宋体" panose="02010600030101010101" pitchFamily="2" charset="-122"/>
                <a:ea typeface="Arial" panose="020B0604020202020204" pitchFamily="34" charset="0"/>
                <a:cs typeface="宋体" panose="02010600030101010101" pitchFamily="2" charset="-122"/>
              </a:rPr>
              <a:t>.</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If another researcher follows the same steps,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they should get the same results.</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sz="1800" dirty="0">
                <a:effectLst/>
                <a:latin typeface="宋体" panose="02010600030101010101" pitchFamily="2" charset="-122"/>
                <a:ea typeface="Arial" panose="020B0604020202020204" pitchFamily="34" charset="0"/>
                <a:cs typeface="宋体" panose="02010600030101010101" pitchFamily="2" charset="-122"/>
              </a:rPr>
              <a:t>3The</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third</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one</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is objective</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that</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means</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zh-CN" altLang="zh-CN" sz="1800" dirty="0">
                <a:effectLst/>
                <a:latin typeface="宋体" panose="02010600030101010101" pitchFamily="2" charset="-122"/>
                <a:ea typeface="Arial" panose="020B0604020202020204" pitchFamily="34" charset="0"/>
                <a:cs typeface="宋体" panose="02010600030101010101" pitchFamily="2" charset="-122"/>
              </a:rPr>
              <a:t>their research must</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not</a:t>
            </a:r>
            <a:r>
              <a:rPr lang="zh-CN" altLang="zh-CN" sz="1800" dirty="0">
                <a:effectLst/>
                <a:latin typeface="宋体" panose="02010600030101010101" pitchFamily="2" charset="-122"/>
                <a:ea typeface="Arial" panose="020B0604020202020204" pitchFamily="34" charset="0"/>
                <a:cs typeface="宋体" panose="02010600030101010101" pitchFamily="2" charset="-122"/>
              </a:rPr>
              <a:t> be </a:t>
            </a:r>
            <a:r>
              <a:rPr lang="en-US" altLang="zh-CN" sz="1800" dirty="0">
                <a:effectLst/>
                <a:latin typeface="宋体" panose="02010600030101010101" pitchFamily="2" charset="-122"/>
                <a:ea typeface="Arial" panose="020B0604020202020204" pitchFamily="34" charset="0"/>
                <a:cs typeface="宋体" panose="02010600030101010101" pitchFamily="2" charset="-122"/>
              </a:rPr>
              <a:t>impact</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by</a:t>
            </a:r>
            <a:r>
              <a:rPr lang="zh-CN" altLang="zh-CN" sz="1800" dirty="0">
                <a:effectLst/>
                <a:latin typeface="宋体" panose="02010600030101010101" pitchFamily="2" charset="-122"/>
                <a:ea typeface="Arial" panose="020B0604020202020204" pitchFamily="34" charset="0"/>
                <a:cs typeface="宋体" panose="02010600030101010101" pitchFamily="2" charset="-122"/>
              </a:rPr>
              <a:t> personal feelings, preferences, or expectations.</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We must observe facts as they are,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not as we wish them to be.</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b="1" dirty="0">
                <a:effectLst/>
                <a:latin typeface="宋体" panose="02010600030101010101" pitchFamily="2" charset="-122"/>
                <a:ea typeface="Arial" panose="020B0604020202020204" pitchFamily="34" charset="0"/>
                <a:cs typeface="宋体" panose="02010600030101010101" pitchFamily="2" charset="-122"/>
              </a:rPr>
              <a:t>Transparency</a:t>
            </a:r>
            <a:r>
              <a:rPr lang="zh-CN" altLang="en-US" sz="1800" b="1"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b="1" dirty="0">
                <a:effectLst/>
                <a:latin typeface="宋体" panose="02010600030101010101" pitchFamily="2" charset="-122"/>
                <a:ea typeface="Arial" panose="020B0604020202020204" pitchFamily="34" charset="0"/>
                <a:cs typeface="宋体" panose="02010600030101010101" pitchFamily="2" charset="-122"/>
              </a:rPr>
              <a:t>means</a:t>
            </a:r>
            <a:r>
              <a:rPr lang="zh-CN" altLang="en-US" sz="1800" b="1"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b="1" dirty="0">
                <a:effectLst/>
                <a:latin typeface="宋体" panose="02010600030101010101" pitchFamily="2" charset="-122"/>
                <a:ea typeface="Arial" panose="020B0604020202020204" pitchFamily="34" charset="0"/>
                <a:cs typeface="宋体" panose="02010600030101010101" pitchFamily="2" charset="-122"/>
              </a:rPr>
              <a:t>that</a:t>
            </a:r>
            <a:r>
              <a:rPr lang="zh-CN" altLang="en-US" sz="1800" b="1"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sz="1800" dirty="0">
                <a:effectLst/>
                <a:latin typeface="宋体" panose="02010600030101010101" pitchFamily="2" charset="-122"/>
                <a:ea typeface="Arial" panose="020B0604020202020204" pitchFamily="34" charset="0"/>
                <a:cs typeface="宋体" panose="02010600030101010101" pitchFamily="2" charset="-122"/>
              </a:rPr>
              <a:t>Our</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research</a:t>
            </a:r>
            <a:r>
              <a:rPr lang="zh-CN" altLang="zh-CN" sz="1800" dirty="0">
                <a:effectLst/>
                <a:latin typeface="宋体" panose="02010600030101010101" pitchFamily="2" charset="-122"/>
                <a:ea typeface="Arial" panose="020B0604020202020204" pitchFamily="34" charset="0"/>
                <a:cs typeface="宋体" panose="02010600030101010101" pitchFamily="2" charset="-122"/>
              </a:rPr>
              <a:t> must be open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others </a:t>
            </a:r>
            <a:r>
              <a:rPr lang="en-US" altLang="zh-CN" sz="1800" dirty="0">
                <a:effectLst/>
                <a:latin typeface="宋体" panose="02010600030101010101" pitchFamily="2" charset="-122"/>
                <a:ea typeface="Arial" panose="020B0604020202020204" pitchFamily="34" charset="0"/>
                <a:cs typeface="宋体" panose="02010600030101010101" pitchFamily="2" charset="-122"/>
              </a:rPr>
              <a:t>researchers</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zh-CN" altLang="zh-CN" sz="1800" dirty="0">
                <a:effectLst/>
                <a:latin typeface="宋体" panose="02010600030101010101" pitchFamily="2" charset="-122"/>
                <a:ea typeface="Arial" panose="020B0604020202020204" pitchFamily="34" charset="0"/>
                <a:cs typeface="宋体" panose="02010600030101010101" pitchFamily="2" charset="-122"/>
              </a:rPr>
              <a:t>konw</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how the research was done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what data is </a:t>
            </a:r>
            <a:r>
              <a:rPr lang="en-US" altLang="zh-CN" sz="1800" dirty="0">
                <a:effectLst/>
                <a:latin typeface="宋体" panose="02010600030101010101" pitchFamily="2" charset="-122"/>
                <a:ea typeface="Arial" panose="020B0604020202020204" pitchFamily="34" charset="0"/>
                <a:cs typeface="宋体" panose="02010600030101010101" pitchFamily="2" charset="-122"/>
              </a:rPr>
              <a:t>collected</a:t>
            </a: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and </a:t>
            </a:r>
            <a:r>
              <a:rPr lang="en-US" altLang="zh-CN" sz="1800" dirty="0">
                <a:effectLst/>
                <a:latin typeface="宋体" panose="02010600030101010101" pitchFamily="2" charset="-122"/>
                <a:ea typeface="Arial" panose="020B0604020202020204" pitchFamily="34" charset="0"/>
                <a:cs typeface="宋体" panose="02010600030101010101" pitchFamily="2" charset="-122"/>
              </a:rPr>
              <a:t>what</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zh-CN" altLang="zh-CN" sz="1800" dirty="0">
                <a:effectLst/>
                <a:latin typeface="宋体" panose="02010600030101010101" pitchFamily="2" charset="-122"/>
                <a:ea typeface="Arial" panose="020B0604020202020204" pitchFamily="34" charset="0"/>
                <a:cs typeface="宋体" panose="02010600030101010101" pitchFamily="2" charset="-122"/>
              </a:rPr>
              <a:t> conclusion</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is</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This openness allows other</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researchers</a:t>
            </a:r>
            <a:r>
              <a:rPr lang="zh-CN" altLang="zh-CN" sz="1800" dirty="0">
                <a:effectLst/>
                <a:latin typeface="宋体" panose="02010600030101010101" pitchFamily="2" charset="-122"/>
                <a:ea typeface="Arial" panose="020B0604020202020204" pitchFamily="34" charset="0"/>
                <a:cs typeface="宋体" panose="02010600030101010101" pitchFamily="2" charset="-122"/>
              </a:rPr>
              <a:t> to check, question, or improve our work.</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Finally,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Logical Consistency</a:t>
            </a:r>
            <a:r>
              <a:rPr lang="zh-CN" altLang="zh-CN" sz="1800" dirty="0">
                <a:effectLst/>
                <a:latin typeface="宋体" panose="02010600030101010101" pitchFamily="2" charset="-122"/>
                <a:ea typeface="Arial" panose="020B0604020202020204" pitchFamily="34" charset="0"/>
                <a:cs typeface="宋体" panose="02010600030101010101" pitchFamily="2" charset="-122"/>
              </a:rPr>
              <a:t>.</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Every part of the research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 from the question to the conclusion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 must follow clear, logical reasoning.</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When </a:t>
            </a:r>
            <a:r>
              <a:rPr lang="en-US" altLang="zh-CN" sz="1800" dirty="0">
                <a:effectLst/>
                <a:latin typeface="宋体" panose="02010600030101010101" pitchFamily="2" charset="-122"/>
                <a:ea typeface="Arial" panose="020B0604020202020204" pitchFamily="34" charset="0"/>
                <a:cs typeface="宋体" panose="02010600030101010101" pitchFamily="2" charset="-122"/>
              </a:rPr>
              <a:t>we</a:t>
            </a:r>
            <a:r>
              <a:rPr lang="zh-CN" altLang="zh-CN" sz="1800" dirty="0">
                <a:effectLst/>
                <a:latin typeface="宋体" panose="02010600030101010101" pitchFamily="2" charset="-122"/>
                <a:ea typeface="Arial" panose="020B0604020202020204" pitchFamily="34" charset="0"/>
                <a:cs typeface="宋体" panose="02010600030101010101" pitchFamily="2" charset="-122"/>
              </a:rPr>
              <a:t> finish writing your own research paper, </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en-US" altLang="zh-CN" sz="1800" dirty="0">
                <a:effectLst/>
                <a:latin typeface="宋体" panose="02010600030101010101" pitchFamily="2" charset="-122"/>
                <a:ea typeface="Arial" panose="020B0604020202020204" pitchFamily="34" charset="0"/>
                <a:cs typeface="宋体" panose="02010600030101010101" pitchFamily="2" charset="-122"/>
              </a:rPr>
              <a:t>we</a:t>
            </a: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use</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articles</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list</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as</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your</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reference</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as</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evidence</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to</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support</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arguments</a:t>
            </a:r>
          </a:p>
          <a:p>
            <a:pPr>
              <a:lnSpc>
                <a:spcPct val="150000"/>
              </a:lnSpc>
            </a:pP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en-US" altLang="zh-CN" sz="1800" dirty="0">
                <a:effectLst/>
                <a:latin typeface="宋体" panose="02010600030101010101" pitchFamily="2" charset="-122"/>
                <a:ea typeface="Arial" panose="020B0604020202020204" pitchFamily="34" charset="0"/>
                <a:cs typeface="宋体" panose="02010600030101010101" pitchFamily="2" charset="-122"/>
              </a:rPr>
              <a:t>We</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should</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remember</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that</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39B8B5-3B90-530E-F06C-A49BF263AD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DC9FF2-9974-5DF0-34E2-48AC1F0AAC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FE9987-A96B-BC0F-1719-0808B1F3543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9ABA1EE-B975-8B5D-332E-5F85C8DFE841}"/>
              </a:ext>
            </a:extLst>
          </p:cNvPr>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31213109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zh-CN" altLang="zh-CN" sz="1800" b="1" dirty="0">
                <a:effectLst/>
                <a:latin typeface="宋体" panose="02010600030101010101" pitchFamily="2" charset="-122"/>
                <a:ea typeface="Arial" panose="020B0604020202020204" pitchFamily="34" charset="0"/>
                <a:cs typeface="宋体" panose="02010600030101010101" pitchFamily="2" charset="-122"/>
              </a:rPr>
              <a:t>How can I conduct research </a:t>
            </a:r>
            <a:endParaRPr lang="zh-CN" altLang="zh-CN" sz="1800" b="1"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the purpose of research is not just to describe something</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sz="1800" b="1" dirty="0">
                <a:effectLst/>
                <a:latin typeface="Arial" panose="020B0604020202020204" pitchFamily="34" charset="0"/>
                <a:ea typeface="宋体" panose="02010600030101010101" pitchFamily="2" charset="-122"/>
                <a:cs typeface="宋体" panose="02010600030101010101" pitchFamily="2" charset="-122"/>
              </a:rPr>
              <a:t>The scientific research must undergo the following process </a:t>
            </a:r>
          </a:p>
          <a:p>
            <a:pPr>
              <a:lnSpc>
                <a:spcPct val="150000"/>
              </a:lnSpc>
            </a:pPr>
            <a:endParaRPr lang="zh-CN" altLang="zh-CN" sz="1800" b="1"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b="1" dirty="0">
                <a:effectLst/>
                <a:latin typeface="宋体" panose="02010600030101010101" pitchFamily="2" charset="-122"/>
                <a:ea typeface="Arial" panose="020B0604020202020204" pitchFamily="34" charset="0"/>
                <a:cs typeface="宋体" panose="02010600030101010101" pitchFamily="2" charset="-122"/>
              </a:rPr>
              <a:t>First</a:t>
            </a:r>
            <a:r>
              <a:rPr lang="zh-CN" altLang="zh-CN" sz="1800" dirty="0">
                <a:effectLst/>
                <a:latin typeface="宋体" panose="02010600030101010101" pitchFamily="2" charset="-122"/>
                <a:ea typeface="Arial" panose="020B0604020202020204" pitchFamily="34" charset="0"/>
                <a:cs typeface="宋体" panose="02010600030101010101" pitchFamily="2" charset="-122"/>
              </a:rPr>
              <a:t>, your study is being carried out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within a philosophical framework</a:t>
            </a:r>
            <a:r>
              <a:rPr lang="zh-CN" altLang="zh-CN" sz="1800" dirty="0">
                <a:effectLst/>
                <a:latin typeface="宋体" panose="02010600030101010101" pitchFamily="2" charset="-122"/>
                <a:ea typeface="Arial" panose="020B0604020202020204" pitchFamily="34" charset="0"/>
                <a:cs typeface="宋体" panose="02010600030101010101" pitchFamily="2" charset="-122"/>
              </a:rPr>
              <a:t>.</a:t>
            </a:r>
            <a:endParaRPr lang="en-US"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sz="1800" dirty="0">
                <a:effectLst/>
                <a:latin typeface="宋体" panose="02010600030101010101" pitchFamily="2" charset="-122"/>
                <a:ea typeface="宋体" panose="02010600030101010101" pitchFamily="2" charset="-122"/>
                <a:cs typeface="宋体" panose="02010600030101010101" pitchFamily="2" charset="-122"/>
              </a:rPr>
              <a:t>S</a:t>
            </a:r>
            <a:r>
              <a:rPr lang="zh-CN" altLang="zh-CN" sz="1800" dirty="0">
                <a:effectLst/>
                <a:latin typeface="宋体" panose="02010600030101010101" pitchFamily="2" charset="-122"/>
                <a:ea typeface="Arial" panose="020B0604020202020204" pitchFamily="34" charset="0"/>
                <a:cs typeface="宋体" panose="02010600030101010101" pitchFamily="2" charset="-122"/>
              </a:rPr>
              <a:t>second</a:t>
            </a:r>
            <a:r>
              <a:rPr lang="zh-CN" altLang="zh-CN" sz="1800" dirty="0">
                <a:effectLst/>
                <a:latin typeface="Arial" panose="020B0604020202020204" pitchFamily="34" charset="0"/>
                <a:ea typeface="宋体" panose="02010600030101010101" pitchFamily="2" charset="-122"/>
                <a:cs typeface="Arial" panose="020B0604020202020204" pitchFamily="34" charset="0"/>
              </a:rPr>
              <a:t>，</a:t>
            </a:r>
            <a:r>
              <a:rPr lang="en-US" altLang="zh-CN" sz="1800" dirty="0">
                <a:effectLst/>
                <a:latin typeface="Arial" panose="020B0604020202020204" pitchFamily="34" charset="0"/>
                <a:ea typeface="宋体" panose="02010600030101010101" pitchFamily="2" charset="-122"/>
                <a:cs typeface="宋体" panose="02010600030101010101" pitchFamily="2" charset="-122"/>
              </a:rPr>
              <a:t>the </a:t>
            </a:r>
            <a:r>
              <a:rPr lang="zh-CN" altLang="zh-CN" sz="1800" dirty="0">
                <a:effectLst/>
                <a:latin typeface="宋体" panose="02010600030101010101" pitchFamily="2" charset="-122"/>
                <a:ea typeface="Arial" panose="020B0604020202020204" pitchFamily="34" charset="0"/>
                <a:cs typeface="宋体" panose="02010600030101010101" pitchFamily="2" charset="-122"/>
              </a:rPr>
              <a:t>tools that you used must be tested to produce accurate, repeatable results.</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b="1" dirty="0">
                <a:effectLst/>
                <a:latin typeface="宋体" panose="02010600030101010101" pitchFamily="2" charset="-122"/>
                <a:ea typeface="Arial" panose="020B0604020202020204" pitchFamily="34" charset="0"/>
                <a:cs typeface="宋体" panose="02010600030101010101" pitchFamily="2" charset="-122"/>
              </a:rPr>
              <a:t>And third</a:t>
            </a:r>
            <a:r>
              <a:rPr lang="zh-CN" altLang="zh-CN" sz="1800" dirty="0">
                <a:effectLst/>
                <a:latin typeface="宋体" panose="02010600030101010101" pitchFamily="2" charset="-122"/>
                <a:ea typeface="Arial" panose="020B0604020202020204" pitchFamily="34" charset="0"/>
                <a:cs typeface="宋体" panose="02010600030101010101" pitchFamily="2" charset="-122"/>
              </a:rPr>
              <a:t>, your research is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designed to be unbiased and objective</a:t>
            </a:r>
            <a:r>
              <a:rPr lang="zh-CN" altLang="zh-CN" sz="1800" dirty="0">
                <a:effectLst/>
                <a:latin typeface="宋体" panose="02010600030101010101" pitchFamily="2" charset="-122"/>
                <a:ea typeface="Arial" panose="020B0604020202020204" pitchFamily="34" charset="0"/>
                <a:cs typeface="宋体" panose="02010600030101010101" pitchFamily="2" charset="-122"/>
              </a:rPr>
              <a:t>.</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That means your research must not be influenced by your personal opinions, preferences, or expectations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zh-CN" altLang="zh-CN" sz="1800" b="1" dirty="0">
                <a:effectLst/>
                <a:latin typeface="宋体" panose="02010600030101010101" pitchFamily="2" charset="-122"/>
                <a:ea typeface="Arial" panose="020B0604020202020204" pitchFamily="34" charset="0"/>
                <a:cs typeface="宋体" panose="02010600030101010101" pitchFamily="2" charset="-122"/>
              </a:rPr>
              <a:t>Research Onion </a:t>
            </a:r>
            <a:r>
              <a:rPr lang="zh-CN" altLang="zh-CN" sz="1800" dirty="0">
                <a:effectLst/>
                <a:latin typeface="宋体" panose="02010600030101010101" pitchFamily="2" charset="-122"/>
                <a:ea typeface="Arial" panose="020B0604020202020204" pitchFamily="34" charset="0"/>
                <a:cs typeface="宋体" panose="02010600030101010101" pitchFamily="2" charset="-122"/>
              </a:rPr>
              <a:t>helps us understand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how to design research step by step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—from big ideas to practical actions.</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On the </a:t>
            </a:r>
            <a:r>
              <a:rPr lang="en-US" altLang="zh-CN" sz="1800" b="1" dirty="0">
                <a:effectLst/>
                <a:latin typeface="宋体" panose="02010600030101010101" pitchFamily="2" charset="-122"/>
                <a:ea typeface="Arial" panose="020B0604020202020204" pitchFamily="34" charset="0"/>
                <a:cs typeface="宋体" panose="02010600030101010101" pitchFamily="2" charset="-122"/>
              </a:rPr>
              <a:t>first</a:t>
            </a:r>
            <a:r>
              <a:rPr lang="zh-CN" altLang="en-US" sz="1800" b="1"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b="1" dirty="0">
                <a:effectLst/>
                <a:latin typeface="宋体" panose="02010600030101010101" pitchFamily="2" charset="-122"/>
                <a:ea typeface="Arial" panose="020B0604020202020204" pitchFamily="34" charset="0"/>
                <a:cs typeface="宋体" panose="02010600030101010101" pitchFamily="2" charset="-122"/>
              </a:rPr>
              <a:t>step</a:t>
            </a:r>
            <a:r>
              <a:rPr lang="zh-CN" altLang="zh-CN" sz="1800" dirty="0">
                <a:effectLst/>
                <a:latin typeface="宋体" panose="02010600030101010101" pitchFamily="2" charset="-122"/>
                <a:ea typeface="Arial" panose="020B0604020202020204" pitchFamily="34" charset="0"/>
                <a:cs typeface="宋体" panose="02010600030101010101" pitchFamily="2" charset="-122"/>
              </a:rPr>
              <a:t>, we </a:t>
            </a:r>
            <a:r>
              <a:rPr lang="en-US" altLang="zh-CN" sz="1800" dirty="0">
                <a:effectLst/>
                <a:latin typeface="宋体" panose="02010600030101010101" pitchFamily="2" charset="-122"/>
                <a:ea typeface="Arial" panose="020B0604020202020204" pitchFamily="34" charset="0"/>
                <a:cs typeface="宋体" panose="02010600030101010101" pitchFamily="2" charset="-122"/>
              </a:rPr>
              <a:t>should</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zh-CN" altLang="zh-CN" sz="1800" dirty="0">
                <a:effectLst/>
                <a:latin typeface="宋体" panose="02010600030101010101" pitchFamily="2" charset="-122"/>
                <a:ea typeface="Arial" panose="020B0604020202020204" pitchFamily="34" charset="0"/>
                <a:cs typeface="宋体" panose="02010600030101010101" pitchFamily="2" charset="-122"/>
              </a:rPr>
              <a:t>choose our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research philosophy</a:t>
            </a: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It is the foundation of all research.</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b="1" dirty="0">
                <a:effectLst/>
                <a:latin typeface="宋体" panose="02010600030101010101" pitchFamily="2" charset="-122"/>
                <a:ea typeface="Arial" panose="020B0604020202020204" pitchFamily="34" charset="0"/>
                <a:cs typeface="宋体" panose="02010600030101010101" pitchFamily="2" charset="-122"/>
              </a:rPr>
              <a:t>Positivism</a:t>
            </a:r>
            <a:r>
              <a:rPr lang="zh-CN" altLang="en-US" sz="1800" b="1"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b="1" dirty="0">
                <a:effectLst/>
                <a:latin typeface="宋体" panose="02010600030101010101" pitchFamily="2" charset="-122"/>
                <a:ea typeface="Arial" panose="020B0604020202020204" pitchFamily="34" charset="0"/>
                <a:cs typeface="宋体" panose="02010600030101010101" pitchFamily="2" charset="-122"/>
              </a:rPr>
              <a:t>paradigm</a:t>
            </a:r>
            <a:r>
              <a:rPr lang="zh-CN" altLang="zh-CN" sz="1800" dirty="0">
                <a:effectLst/>
                <a:latin typeface="宋体" panose="02010600030101010101" pitchFamily="2" charset="-122"/>
                <a:ea typeface="Arial" panose="020B0604020202020204" pitchFamily="34" charset="0"/>
                <a:cs typeface="宋体" panose="02010600030101010101" pitchFamily="2" charset="-122"/>
              </a:rPr>
              <a:t> looks for objective facts using numbers.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b="1" dirty="0">
                <a:effectLst/>
                <a:latin typeface="宋体" panose="02010600030101010101" pitchFamily="2" charset="-122"/>
                <a:ea typeface="Arial" panose="020B0604020202020204" pitchFamily="34" charset="0"/>
                <a:cs typeface="宋体" panose="02010600030101010101" pitchFamily="2" charset="-122"/>
              </a:rPr>
              <a:t>Interpretivism</a:t>
            </a: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paradigm</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zh-CN" altLang="zh-CN" sz="1800" dirty="0">
                <a:effectLst/>
                <a:latin typeface="宋体" panose="02010600030101010101" pitchFamily="2" charset="-122"/>
                <a:ea typeface="Arial" panose="020B0604020202020204" pitchFamily="34" charset="0"/>
                <a:cs typeface="宋体" panose="02010600030101010101" pitchFamily="2" charset="-122"/>
              </a:rPr>
              <a:t>focuses on human perspective  and experience.</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Next, we choose our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approach to theory</a:t>
            </a:r>
            <a:endParaRPr lang="en-US" altLang="zh-CN" sz="1800" b="1"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b="1" dirty="0">
                <a:effectLst/>
                <a:latin typeface="宋体" panose="02010600030101010101" pitchFamily="2" charset="-122"/>
                <a:ea typeface="Arial" panose="020B0604020202020204" pitchFamily="34" charset="0"/>
                <a:cs typeface="宋体" panose="02010600030101010101" pitchFamily="2" charset="-122"/>
              </a:rPr>
              <a:t>Deduction</a:t>
            </a:r>
            <a:r>
              <a:rPr lang="zh-CN" altLang="zh-CN" sz="1800" dirty="0">
                <a:effectLst/>
                <a:latin typeface="宋体" panose="02010600030101010101" pitchFamily="2" charset="-122"/>
                <a:ea typeface="Arial" panose="020B0604020202020204" pitchFamily="34" charset="0"/>
                <a:cs typeface="宋体" panose="02010600030101010101" pitchFamily="2" charset="-122"/>
              </a:rPr>
              <a:t> test theory from</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zh-CN" altLang="zh-CN" sz="1800" dirty="0">
                <a:effectLst/>
                <a:latin typeface="宋体" panose="02010600030101010101" pitchFamily="2" charset="-122"/>
                <a:ea typeface="Arial" panose="020B0604020202020204" pitchFamily="34" charset="0"/>
                <a:cs typeface="宋体" panose="02010600030101010101" pitchFamily="2" charset="-122"/>
              </a:rPr>
              <a:t>data,</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b="1" dirty="0">
                <a:effectLst/>
                <a:latin typeface="宋体" panose="02010600030101010101" pitchFamily="2" charset="-122"/>
                <a:ea typeface="Arial" panose="020B0604020202020204" pitchFamily="34" charset="0"/>
                <a:cs typeface="宋体" panose="02010600030101010101" pitchFamily="2" charset="-122"/>
              </a:rPr>
              <a:t>Induction</a:t>
            </a:r>
            <a:r>
              <a:rPr lang="zh-CN" altLang="zh-CN" sz="1800" dirty="0">
                <a:effectLst/>
                <a:latin typeface="宋体" panose="02010600030101010101" pitchFamily="2" charset="-122"/>
                <a:ea typeface="Arial" panose="020B0604020202020204" pitchFamily="34" charset="0"/>
                <a:cs typeface="宋体" panose="02010600030101010101" pitchFamily="2" charset="-122"/>
              </a:rPr>
              <a:t> builds theory according to data,</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sz="1800" dirty="0">
                <a:effectLst/>
                <a:latin typeface="宋体" panose="02010600030101010101" pitchFamily="2" charset="-122"/>
                <a:ea typeface="Arial" panose="020B0604020202020204" pitchFamily="34" charset="0"/>
                <a:cs typeface="宋体" panose="02010600030101010101" pitchFamily="2" charset="-122"/>
              </a:rPr>
              <a:t>And</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then</a:t>
            </a: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r>
              <a:rPr lang="zh-CN" altLang="en-US" sz="1800" dirty="0">
                <a:effectLst/>
                <a:latin typeface="宋体" panose="02010600030101010101" pitchFamily="2" charset="-122"/>
                <a:ea typeface="Arial" panose="020B0604020202020204" pitchFamily="34" charset="0"/>
                <a:cs typeface="宋体" panose="02010600030101010101" pitchFamily="2" charset="-122"/>
              </a:rPr>
              <a:t>，</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methodology</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we decide to use quantitative or qualitative method.</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Finally, we choose how to collect and analyse data.</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solidFill>
                  <a:srgbClr val="0E0E0E"/>
                </a:solidFill>
                <a:effectLst/>
                <a:latin typeface="宋体" panose="02010600030101010101" pitchFamily="2" charset="-122"/>
                <a:ea typeface="Arial" panose="020B0604020202020204" pitchFamily="34" charset="0"/>
                <a:cs typeface="宋体" panose="02010600030101010101" pitchFamily="2" charset="-122"/>
              </a:rPr>
              <a:t>Now that we understand how theory and data interact,</a:t>
            </a:r>
            <a:endParaRPr lang="en-US" altLang="zh-CN" sz="1800" dirty="0">
              <a:solidFill>
                <a:srgbClr val="0E0E0E"/>
              </a:solidFill>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solidFill>
                  <a:srgbClr val="0E0E0E"/>
                </a:solidFill>
                <a:effectLst/>
                <a:latin typeface="宋体" panose="02010600030101010101" pitchFamily="2" charset="-122"/>
                <a:ea typeface="Arial" panose="020B0604020202020204" pitchFamily="34" charset="0"/>
                <a:cs typeface="宋体" panose="02010600030101010101" pitchFamily="2" charset="-122"/>
              </a:rPr>
              <a:t> </a:t>
            </a:r>
            <a:endParaRPr lang="en-US"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solidFill>
                  <a:srgbClr val="0E0E0E"/>
                </a:solidFill>
                <a:effectLst/>
                <a:latin typeface="宋体" panose="02010600030101010101" pitchFamily="2" charset="-122"/>
                <a:ea typeface="Arial" panose="020B0604020202020204" pitchFamily="34" charset="0"/>
                <a:cs typeface="宋体" panose="02010600030101010101" pitchFamily="2" charset="-122"/>
              </a:rPr>
              <a:t>let’</a:t>
            </a:r>
            <a:r>
              <a:rPr lang="en-US" altLang="zh-CN" sz="1800" dirty="0">
                <a:solidFill>
                  <a:srgbClr val="0E0E0E"/>
                </a:solidFill>
                <a:effectLst/>
                <a:latin typeface="宋体" panose="02010600030101010101" pitchFamily="2" charset="-122"/>
                <a:ea typeface="Arial" panose="020B0604020202020204" pitchFamily="34" charset="0"/>
                <a:cs typeface="宋体" panose="02010600030101010101" pitchFamily="2" charset="-122"/>
              </a:rPr>
              <a:t>s</a:t>
            </a:r>
            <a:r>
              <a:rPr lang="zh-CN" altLang="en-US" sz="1800" dirty="0">
                <a:solidFill>
                  <a:srgbClr val="0E0E0E"/>
                </a:solidFill>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solidFill>
                  <a:srgbClr val="0E0E0E"/>
                </a:solidFill>
                <a:effectLst/>
                <a:latin typeface="宋体" panose="02010600030101010101" pitchFamily="2" charset="-122"/>
                <a:ea typeface="Arial" panose="020B0604020202020204" pitchFamily="34" charset="0"/>
                <a:cs typeface="宋体" panose="02010600030101010101" pitchFamily="2" charset="-122"/>
              </a:rPr>
              <a:t>look</a:t>
            </a:r>
            <a:r>
              <a:rPr lang="zh-CN" altLang="en-US" sz="1800" dirty="0">
                <a:solidFill>
                  <a:srgbClr val="0E0E0E"/>
                </a:solidFill>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solidFill>
                  <a:srgbClr val="0E0E0E"/>
                </a:solidFill>
                <a:effectLst/>
                <a:latin typeface="宋体" panose="02010600030101010101" pitchFamily="2" charset="-122"/>
                <a:ea typeface="Arial" panose="020B0604020202020204" pitchFamily="34" charset="0"/>
                <a:cs typeface="宋体" panose="02010600030101010101" pitchFamily="2" charset="-122"/>
              </a:rPr>
              <a:t>at</a:t>
            </a:r>
            <a:r>
              <a:rPr lang="zh-CN" altLang="en-US" sz="1800" dirty="0">
                <a:solidFill>
                  <a:srgbClr val="0E0E0E"/>
                </a:solidFill>
                <a:effectLst/>
                <a:latin typeface="宋体" panose="02010600030101010101" pitchFamily="2" charset="-122"/>
                <a:ea typeface="Arial" panose="020B0604020202020204" pitchFamily="34" charset="0"/>
                <a:cs typeface="宋体" panose="02010600030101010101" pitchFamily="2" charset="-122"/>
              </a:rPr>
              <a:t> </a:t>
            </a:r>
            <a:r>
              <a:rPr lang="zh-CN" altLang="zh-CN" sz="1800" dirty="0">
                <a:solidFill>
                  <a:srgbClr val="0E0E0E"/>
                </a:solidFill>
                <a:effectLst/>
                <a:latin typeface="宋体" panose="02010600030101010101" pitchFamily="2" charset="-122"/>
                <a:ea typeface="Arial" panose="020B0604020202020204" pitchFamily="34" charset="0"/>
                <a:cs typeface="宋体" panose="02010600030101010101" pitchFamily="2" charset="-122"/>
              </a:rPr>
              <a:t> different </a:t>
            </a:r>
            <a:r>
              <a:rPr lang="en-US" altLang="zh-CN" sz="1800" dirty="0">
                <a:solidFill>
                  <a:srgbClr val="0E0E0E"/>
                </a:solidFill>
                <a:effectLst/>
                <a:latin typeface="宋体" panose="02010600030101010101" pitchFamily="2" charset="-122"/>
                <a:ea typeface="Arial" panose="020B0604020202020204" pitchFamily="34" charset="0"/>
                <a:cs typeface="宋体" panose="02010600030101010101" pitchFamily="2" charset="-122"/>
              </a:rPr>
              <a:t>between</a:t>
            </a:r>
            <a:r>
              <a:rPr lang="zh-CN" altLang="zh-CN" sz="1800" dirty="0">
                <a:solidFill>
                  <a:srgbClr val="0E0E0E"/>
                </a:solidFill>
                <a:effectLst/>
                <a:latin typeface="宋体" panose="02010600030101010101" pitchFamily="2" charset="-122"/>
                <a:ea typeface="Arial" panose="020B0604020202020204" pitchFamily="34" charset="0"/>
                <a:cs typeface="宋体" panose="02010600030101010101" pitchFamily="2" charset="-122"/>
              </a:rPr>
              <a:t> </a:t>
            </a:r>
            <a:r>
              <a:rPr lang="zh-CN" altLang="zh-CN" sz="1800" b="1" dirty="0">
                <a:solidFill>
                  <a:srgbClr val="0E0E0E"/>
                </a:solidFill>
                <a:effectLst/>
                <a:latin typeface="宋体" panose="02010600030101010101" pitchFamily="2" charset="-122"/>
                <a:ea typeface="Arial" panose="020B0604020202020204" pitchFamily="34" charset="0"/>
                <a:cs typeface="宋体" panose="02010600030101010101" pitchFamily="2" charset="-122"/>
              </a:rPr>
              <a:t>quantitative</a:t>
            </a:r>
            <a:r>
              <a:rPr lang="zh-CN" altLang="zh-CN" sz="1800" dirty="0">
                <a:solidFill>
                  <a:srgbClr val="0E0E0E"/>
                </a:solidFill>
                <a:effectLst/>
                <a:latin typeface="宋体" panose="02010600030101010101" pitchFamily="2" charset="-122"/>
                <a:ea typeface="Arial" panose="020B0604020202020204" pitchFamily="34" charset="0"/>
                <a:cs typeface="宋体" panose="02010600030101010101" pitchFamily="2" charset="-122"/>
              </a:rPr>
              <a:t> and </a:t>
            </a:r>
            <a:r>
              <a:rPr lang="zh-CN" altLang="zh-CN" sz="1800" b="1" dirty="0">
                <a:solidFill>
                  <a:srgbClr val="0E0E0E"/>
                </a:solidFill>
                <a:effectLst/>
                <a:latin typeface="宋体" panose="02010600030101010101" pitchFamily="2" charset="-122"/>
                <a:ea typeface="Arial" panose="020B0604020202020204" pitchFamily="34" charset="0"/>
                <a:cs typeface="宋体" panose="02010600030101010101" pitchFamily="2" charset="-122"/>
              </a:rPr>
              <a:t>qualitative</a:t>
            </a:r>
            <a:r>
              <a:rPr lang="zh-CN" altLang="zh-CN" sz="1800" dirty="0">
                <a:solidFill>
                  <a:srgbClr val="0E0E0E"/>
                </a:solidFill>
                <a:effectLst/>
                <a:latin typeface="宋体" panose="02010600030101010101" pitchFamily="2" charset="-122"/>
                <a:ea typeface="Arial" panose="020B0604020202020204" pitchFamily="34" charset="0"/>
                <a:cs typeface="宋体" panose="02010600030101010101" pitchFamily="2" charset="-122"/>
              </a:rPr>
              <a:t> research.</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So, from the video we the different of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quantitative</a:t>
            </a:r>
            <a:r>
              <a:rPr lang="zh-CN" altLang="zh-CN" sz="1800" dirty="0">
                <a:effectLst/>
                <a:latin typeface="宋体" panose="02010600030101010101" pitchFamily="2" charset="-122"/>
                <a:ea typeface="Arial" panose="020B0604020202020204" pitchFamily="34" charset="0"/>
                <a:cs typeface="宋体" panose="02010600030101010101" pitchFamily="2" charset="-122"/>
              </a:rPr>
              <a:t> and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qualitative research method</a:t>
            </a:r>
            <a:r>
              <a:rPr lang="zh-CN" altLang="zh-CN" sz="1800" dirty="0">
                <a:effectLst/>
                <a:latin typeface="宋体" panose="02010600030101010101" pitchFamily="2" charset="-122"/>
                <a:ea typeface="Arial" panose="020B0604020202020204" pitchFamily="34" charset="0"/>
                <a:cs typeface="宋体" panose="02010600030101010101" pitchFamily="2" charset="-122"/>
              </a:rPr>
              <a:t>.</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b="1" dirty="0">
                <a:effectLst/>
                <a:latin typeface="宋体" panose="02010600030101010101" pitchFamily="2" charset="-122"/>
                <a:ea typeface="Arial" panose="020B0604020202020204" pitchFamily="34" charset="0"/>
                <a:cs typeface="宋体" panose="02010600030101010101" pitchFamily="2" charset="-122"/>
              </a:rPr>
              <a:t>Quantitative research</a:t>
            </a:r>
            <a:r>
              <a:rPr lang="zh-CN" altLang="zh-CN" sz="1800" dirty="0">
                <a:effectLst/>
                <a:latin typeface="宋体" panose="02010600030101010101" pitchFamily="2" charset="-122"/>
                <a:ea typeface="Arial" panose="020B0604020202020204" pitchFamily="34" charset="0"/>
                <a:cs typeface="宋体" panose="02010600030101010101" pitchFamily="2" charset="-122"/>
              </a:rPr>
              <a:t> focuses on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numbers and measurement</a:t>
            </a:r>
            <a:r>
              <a:rPr lang="zh-CN" altLang="zh-CN" sz="1800" dirty="0">
                <a:effectLst/>
                <a:latin typeface="宋体" panose="02010600030101010101" pitchFamily="2" charset="-122"/>
                <a:ea typeface="Arial" panose="020B0604020202020204" pitchFamily="34" charset="0"/>
                <a:cs typeface="宋体" panose="02010600030101010101" pitchFamily="2" charset="-122"/>
              </a:rPr>
              <a:t>.</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It is used to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test theories or hypotheses</a:t>
            </a: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often with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large samples</a:t>
            </a:r>
            <a:r>
              <a:rPr lang="zh-CN" altLang="zh-CN" sz="1800" dirty="0">
                <a:effectLst/>
                <a:latin typeface="宋体" panose="02010600030101010101" pitchFamily="2" charset="-122"/>
                <a:ea typeface="Arial" panose="020B0604020202020204" pitchFamily="34" charset="0"/>
                <a:cs typeface="宋体" panose="02010600030101010101" pitchFamily="2" charset="-122"/>
              </a:rPr>
              <a:t> and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statistical analysis</a:t>
            </a:r>
            <a:r>
              <a:rPr lang="zh-CN" altLang="zh-CN" sz="1800" dirty="0">
                <a:effectLst/>
                <a:latin typeface="宋体" panose="02010600030101010101" pitchFamily="2" charset="-122"/>
                <a:ea typeface="Arial" panose="020B0604020202020204" pitchFamily="34" charset="0"/>
                <a:cs typeface="宋体" panose="02010600030101010101" pitchFamily="2" charset="-122"/>
              </a:rPr>
              <a:t>.</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It helps us answer questions like </a:t>
            </a:r>
            <a:r>
              <a:rPr lang="zh-CN" altLang="zh-CN" sz="1800" i="1" dirty="0">
                <a:effectLst/>
                <a:latin typeface="宋体" panose="02010600030101010101" pitchFamily="2" charset="-122"/>
                <a:ea typeface="Arial" panose="020B0604020202020204" pitchFamily="34" charset="0"/>
                <a:cs typeface="宋体" panose="02010600030101010101" pitchFamily="2" charset="-122"/>
              </a:rPr>
              <a:t>“How much?”</a:t>
            </a:r>
            <a:r>
              <a:rPr lang="zh-CN" altLang="zh-CN" sz="1800" dirty="0">
                <a:effectLst/>
                <a:latin typeface="宋体" panose="02010600030101010101" pitchFamily="2" charset="-122"/>
                <a:ea typeface="Arial" panose="020B0604020202020204" pitchFamily="34" charset="0"/>
                <a:cs typeface="宋体" panose="02010600030101010101" pitchFamily="2" charset="-122"/>
              </a:rPr>
              <a:t> or </a:t>
            </a:r>
            <a:r>
              <a:rPr lang="zh-CN" altLang="zh-CN" sz="1800" i="1" dirty="0">
                <a:effectLst/>
                <a:latin typeface="宋体" panose="02010600030101010101" pitchFamily="2" charset="-122"/>
                <a:ea typeface="Arial" panose="020B0604020202020204" pitchFamily="34" charset="0"/>
                <a:cs typeface="宋体" panose="02010600030101010101" pitchFamily="2" charset="-122"/>
              </a:rPr>
              <a:t>“How often?”</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b="1" dirty="0">
                <a:effectLst/>
                <a:latin typeface="宋体" panose="02010600030101010101" pitchFamily="2" charset="-122"/>
                <a:ea typeface="Arial" panose="020B0604020202020204" pitchFamily="34" charset="0"/>
                <a:cs typeface="宋体" panose="02010600030101010101" pitchFamily="2" charset="-122"/>
              </a:rPr>
              <a:t>qualitative research</a:t>
            </a:r>
            <a:r>
              <a:rPr lang="zh-CN" altLang="zh-CN" sz="1800" dirty="0">
                <a:effectLst/>
                <a:latin typeface="宋体" panose="02010600030101010101" pitchFamily="2" charset="-122"/>
                <a:ea typeface="Arial" panose="020B0604020202020204" pitchFamily="34" charset="0"/>
                <a:cs typeface="宋体" panose="02010600030101010101" pitchFamily="2" charset="-122"/>
              </a:rPr>
              <a:t> focuses on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words and meaning</a:t>
            </a:r>
            <a:r>
              <a:rPr lang="zh-CN" altLang="zh-CN" sz="1800" dirty="0">
                <a:effectLst/>
                <a:latin typeface="宋体" panose="02010600030101010101" pitchFamily="2" charset="-122"/>
                <a:ea typeface="Arial" panose="020B0604020202020204" pitchFamily="34" charset="0"/>
                <a:cs typeface="宋体" panose="02010600030101010101" pitchFamily="2" charset="-122"/>
              </a:rPr>
              <a:t>.</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It aims to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understand ideas, experiences,</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usually with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smaller samples</a:t>
            </a:r>
            <a:r>
              <a:rPr lang="zh-CN" altLang="zh-CN" sz="1800" dirty="0">
                <a:effectLst/>
                <a:latin typeface="宋体" panose="02010600030101010101" pitchFamily="2" charset="-122"/>
                <a:ea typeface="Arial" panose="020B0604020202020204" pitchFamily="34" charset="0"/>
                <a:cs typeface="宋体" panose="02010600030101010101" pitchFamily="2" charset="-122"/>
              </a:rPr>
              <a:t>.</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It helps us explore questions like </a:t>
            </a:r>
            <a:r>
              <a:rPr lang="zh-CN" altLang="zh-CN" sz="1800" i="1" dirty="0">
                <a:effectLst/>
                <a:latin typeface="宋体" panose="02010600030101010101" pitchFamily="2" charset="-122"/>
                <a:ea typeface="Arial" panose="020B0604020202020204" pitchFamily="34" charset="0"/>
                <a:cs typeface="宋体" panose="02010600030101010101" pitchFamily="2" charset="-122"/>
              </a:rPr>
              <a:t>“Why?”</a:t>
            </a:r>
            <a:r>
              <a:rPr lang="zh-CN" altLang="zh-CN" sz="1800" dirty="0">
                <a:effectLst/>
                <a:latin typeface="宋体" panose="02010600030101010101" pitchFamily="2" charset="-122"/>
                <a:ea typeface="Arial" panose="020B0604020202020204" pitchFamily="34" charset="0"/>
                <a:cs typeface="宋体" panose="02010600030101010101" pitchFamily="2" charset="-122"/>
              </a:rPr>
              <a:t> or </a:t>
            </a:r>
            <a:r>
              <a:rPr lang="zh-CN" altLang="zh-CN" sz="1800" i="1" dirty="0">
                <a:effectLst/>
                <a:latin typeface="宋体" panose="02010600030101010101" pitchFamily="2" charset="-122"/>
                <a:ea typeface="Arial" panose="020B0604020202020204" pitchFamily="34" charset="0"/>
                <a:cs typeface="宋体" panose="02010600030101010101" pitchFamily="2" charset="-122"/>
              </a:rPr>
              <a:t>“How?”</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we have understood the research philosophies </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the differences between quantitative and qualitative methods,</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let talk about research process step by step</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This picture  gives us a complete  pathway of</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how a study develops from an idea to a final report or conclusion.</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It include  three stages </a:t>
            </a:r>
            <a:r>
              <a:rPr lang="zh-CN" altLang="zh-CN" sz="1800" dirty="0">
                <a:effectLst/>
                <a:latin typeface="Arial" panose="020B0604020202020204" pitchFamily="34" charset="0"/>
                <a:ea typeface="宋体" panose="02010600030101010101" pitchFamily="2" charset="-122"/>
                <a:cs typeface="Arial" panose="020B0604020202020204" pitchFamily="34" charset="0"/>
              </a:rPr>
              <a:t>，</a:t>
            </a:r>
            <a:r>
              <a:rPr lang="zh-CN" altLang="zh-CN" sz="1800" dirty="0">
                <a:effectLst/>
                <a:latin typeface="宋体" panose="02010600030101010101" pitchFamily="2" charset="-122"/>
                <a:ea typeface="Arial" panose="020B0604020202020204" pitchFamily="34" charset="0"/>
                <a:cs typeface="宋体" panose="02010600030101010101" pitchFamily="2" charset="-122"/>
              </a:rPr>
              <a:t> what</a:t>
            </a:r>
            <a:r>
              <a:rPr lang="zh-CN" altLang="zh-CN" sz="1800" dirty="0">
                <a:effectLst/>
                <a:latin typeface="Arial" panose="020B0604020202020204" pitchFamily="34" charset="0"/>
                <a:ea typeface="宋体" panose="02010600030101010101" pitchFamily="2" charset="-122"/>
                <a:cs typeface="Arial" panose="020B0604020202020204" pitchFamily="34" charset="0"/>
              </a:rPr>
              <a:t>，</a:t>
            </a:r>
            <a:r>
              <a:rPr lang="zh-CN" altLang="zh-CN" sz="1800" dirty="0">
                <a:effectLst/>
                <a:latin typeface="宋体" panose="02010600030101010101" pitchFamily="2" charset="-122"/>
                <a:ea typeface="Arial" panose="020B0604020202020204" pitchFamily="34" charset="0"/>
                <a:cs typeface="宋体" panose="02010600030101010101" pitchFamily="2" charset="-122"/>
              </a:rPr>
              <a:t> how </a:t>
            </a:r>
            <a:r>
              <a:rPr lang="zh-CN" altLang="zh-CN" sz="1800" dirty="0">
                <a:effectLst/>
                <a:latin typeface="Arial" panose="020B0604020202020204" pitchFamily="34" charset="0"/>
                <a:ea typeface="宋体" panose="02010600030101010101" pitchFamily="2" charset="-122"/>
                <a:cs typeface="Arial" panose="020B0604020202020204" pitchFamily="34" charset="0"/>
              </a:rPr>
              <a:t>，</a:t>
            </a:r>
            <a:r>
              <a:rPr lang="zh-CN" altLang="zh-CN" sz="1800" dirty="0">
                <a:effectLst/>
                <a:latin typeface="宋体" panose="02010600030101010101" pitchFamily="2" charset="-122"/>
                <a:ea typeface="Arial" panose="020B0604020202020204" pitchFamily="34" charset="0"/>
                <a:cs typeface="宋体" panose="02010600030101010101" pitchFamily="2" charset="-122"/>
              </a:rPr>
              <a:t>and why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Calibri" panose="020F050202020403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b="1" dirty="0">
                <a:effectLst/>
                <a:latin typeface="宋体" panose="02010600030101010101" pitchFamily="2" charset="-122"/>
                <a:ea typeface="Arial" panose="020B0604020202020204" pitchFamily="34" charset="0"/>
                <a:cs typeface="宋体" panose="02010600030101010101" pitchFamily="2" charset="-122"/>
              </a:rPr>
              <a:t>stage 1– Deciding What to Research</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sz="1800" dirty="0">
                <a:effectLst/>
                <a:latin typeface="宋体" panose="02010600030101010101" pitchFamily="2" charset="-122"/>
                <a:ea typeface="Arial" panose="020B0604020202020204" pitchFamily="34" charset="0"/>
                <a:cs typeface="宋体" panose="02010600030101010101" pitchFamily="2" charset="-122"/>
              </a:rPr>
              <a:t>S</a:t>
            </a:r>
            <a:r>
              <a:rPr lang="zh-CN" altLang="zh-CN" sz="1800" dirty="0">
                <a:effectLst/>
                <a:latin typeface="宋体" panose="02010600030101010101" pitchFamily="2" charset="-122"/>
                <a:ea typeface="Arial" panose="020B0604020202020204" pitchFamily="34" charset="0"/>
                <a:cs typeface="宋体" panose="02010600030101010101" pitchFamily="2" charset="-122"/>
              </a:rPr>
              <a:t>tep1</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zh-CN" altLang="zh-CN" sz="1800" dirty="0">
                <a:effectLst/>
                <a:latin typeface="宋体" panose="02010600030101010101" pitchFamily="2" charset="-122"/>
                <a:ea typeface="Arial" panose="020B0604020202020204" pitchFamily="34" charset="0"/>
                <a:cs typeface="宋体" panose="02010600030101010101" pitchFamily="2" charset="-122"/>
              </a:rPr>
              <a:t>is to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establish a research problem</a:t>
            </a:r>
            <a:r>
              <a:rPr lang="zh-CN" altLang="zh-CN" sz="1800" dirty="0">
                <a:effectLst/>
                <a:latin typeface="宋体" panose="02010600030101010101" pitchFamily="2" charset="-122"/>
                <a:ea typeface="Arial" panose="020B0604020202020204" pitchFamily="34" charset="0"/>
                <a:cs typeface="宋体" panose="02010600030101010101" pitchFamily="2" charset="-122"/>
              </a:rPr>
              <a:t>.</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A good research problem should be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clear</a:t>
            </a: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specific</a:t>
            </a:r>
            <a:r>
              <a:rPr lang="zh-CN" altLang="zh-CN" sz="1800" dirty="0">
                <a:effectLst/>
                <a:latin typeface="宋体" panose="02010600030101010101" pitchFamily="2" charset="-122"/>
                <a:ea typeface="Arial" panose="020B0604020202020204" pitchFamily="34" charset="0"/>
                <a:cs typeface="宋体" panose="02010600030101010101" pitchFamily="2" charset="-122"/>
              </a:rPr>
              <a:t>, and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feasible</a:t>
            </a: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I</a:t>
            </a:r>
            <a:r>
              <a:rPr lang="en-US" altLang="zh-CN" sz="1800" dirty="0">
                <a:effectLst/>
                <a:latin typeface="Arial" panose="020B0604020202020204" pitchFamily="34" charset="0"/>
                <a:ea typeface="宋体" panose="02010600030101010101" pitchFamily="2" charset="-122"/>
                <a:cs typeface="宋体" panose="02010600030101010101" pitchFamily="2" charset="-122"/>
              </a:rPr>
              <a:t>t also depends on </a:t>
            </a:r>
            <a:r>
              <a:rPr lang="zh-CN" altLang="zh-CN" sz="1800" dirty="0">
                <a:effectLst/>
                <a:latin typeface="宋体" panose="02010600030101010101" pitchFamily="2" charset="-122"/>
                <a:ea typeface="Arial" panose="020B0604020202020204" pitchFamily="34" charset="0"/>
                <a:cs typeface="宋体" panose="02010600030101010101" pitchFamily="2" charset="-122"/>
              </a:rPr>
              <a:t> the time and resources you have.</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Without a well-defined problem, </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the entire study has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no direction</a:t>
            </a:r>
            <a:r>
              <a:rPr lang="zh-CN" altLang="zh-CN" sz="1800" dirty="0">
                <a:effectLst/>
                <a:latin typeface="宋体" panose="02010600030101010101" pitchFamily="2" charset="-122"/>
                <a:ea typeface="Arial" panose="020B0604020202020204" pitchFamily="34" charset="0"/>
                <a:cs typeface="宋体" panose="02010600030101010101" pitchFamily="2" charset="-122"/>
              </a:rPr>
              <a:t>.</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So, before we collect any data or design any models,</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we must first ask ourselves: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i="1" dirty="0">
                <a:effectLst/>
                <a:latin typeface="宋体" panose="02010600030101010101" pitchFamily="2" charset="-122"/>
                <a:ea typeface="Arial" panose="020B0604020202020204" pitchFamily="34" charset="0"/>
                <a:cs typeface="宋体" panose="02010600030101010101" pitchFamily="2" charset="-122"/>
              </a:rPr>
              <a:t>What exactly do I want to find out,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i="1" dirty="0">
                <a:effectLst/>
                <a:latin typeface="宋体" panose="02010600030101010101" pitchFamily="2" charset="-122"/>
                <a:ea typeface="Arial" panose="020B0604020202020204" pitchFamily="34" charset="0"/>
                <a:cs typeface="宋体" panose="02010600030101010101" pitchFamily="2" charset="-122"/>
              </a:rPr>
              <a:t>and why </a:t>
            </a:r>
            <a:r>
              <a:rPr lang="en-US" altLang="zh-CN" sz="1800" i="1" dirty="0">
                <a:effectLst/>
                <a:latin typeface="宋体" panose="02010600030101010101" pitchFamily="2" charset="-122"/>
                <a:ea typeface="Arial" panose="020B0604020202020204" pitchFamily="34" charset="0"/>
                <a:cs typeface="宋体" panose="02010600030101010101" pitchFamily="2" charset="-122"/>
              </a:rPr>
              <a:t>it</a:t>
            </a:r>
            <a:r>
              <a:rPr lang="zh-CN" altLang="en-US" sz="1800" i="1"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i="1" dirty="0">
                <a:effectLst/>
                <a:latin typeface="宋体" panose="02010600030101010101" pitchFamily="2" charset="-122"/>
                <a:ea typeface="Arial" panose="020B0604020202020204" pitchFamily="34" charset="0"/>
                <a:cs typeface="宋体" panose="02010600030101010101" pitchFamily="2" charset="-122"/>
              </a:rPr>
              <a:t>is</a:t>
            </a:r>
            <a:r>
              <a:rPr lang="zh-CN" altLang="en-US" sz="1800" i="1"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i="1" dirty="0">
                <a:effectLst/>
                <a:latin typeface="宋体" panose="02010600030101010101" pitchFamily="2" charset="-122"/>
                <a:ea typeface="Arial" panose="020B0604020202020204" pitchFamily="34" charset="0"/>
                <a:cs typeface="宋体" panose="02010600030101010101" pitchFamily="2" charset="-122"/>
              </a:rPr>
              <a:t>important</a:t>
            </a:r>
            <a:r>
              <a:rPr lang="zh-CN" altLang="zh-CN" sz="1800" i="1"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zh-CN" altLang="zh-CN" sz="1800" b="0" dirty="0">
                <a:effectLst/>
                <a:latin typeface="宋体" panose="02010600030101010101" pitchFamily="2" charset="-122"/>
                <a:ea typeface="Arial" panose="020B0604020202020204" pitchFamily="34" charset="0"/>
                <a:cs typeface="宋体" panose="02010600030101010101" pitchFamily="2" charset="-122"/>
              </a:rPr>
              <a:t>How </a:t>
            </a:r>
            <a:r>
              <a:rPr lang="en-US" altLang="zh-CN" sz="1800" b="0" dirty="0">
                <a:effectLst/>
                <a:latin typeface="宋体" panose="02010600030101010101" pitchFamily="2" charset="-122"/>
                <a:ea typeface="Arial" panose="020B0604020202020204" pitchFamily="34" charset="0"/>
                <a:cs typeface="宋体" panose="02010600030101010101" pitchFamily="2" charset="-122"/>
              </a:rPr>
              <a:t>can</a:t>
            </a:r>
            <a:r>
              <a:rPr lang="zh-CN" altLang="en-US" sz="1800" b="0" dirty="0">
                <a:effectLst/>
                <a:latin typeface="宋体" panose="02010600030101010101" pitchFamily="2" charset="-122"/>
                <a:ea typeface="Arial" panose="020B0604020202020204" pitchFamily="34" charset="0"/>
                <a:cs typeface="宋体" panose="02010600030101010101" pitchFamily="2" charset="-122"/>
              </a:rPr>
              <a:t> </a:t>
            </a:r>
            <a:r>
              <a:rPr lang="zh-CN" altLang="zh-CN" sz="1800" b="0" dirty="0">
                <a:effectLst/>
                <a:latin typeface="宋体" panose="02010600030101010101" pitchFamily="2" charset="-122"/>
                <a:ea typeface="Arial" panose="020B0604020202020204" pitchFamily="34" charset="0"/>
                <a:cs typeface="宋体" panose="02010600030101010101" pitchFamily="2" charset="-122"/>
              </a:rPr>
              <a:t>we find our research problems</a:t>
            </a:r>
            <a:endParaRPr lang="zh-CN" altLang="zh-CN" sz="1800" b="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b="0" dirty="0">
                <a:effectLst/>
                <a:latin typeface="宋体" panose="02010600030101010101" pitchFamily="2" charset="-122"/>
                <a:ea typeface="Arial" panose="020B0604020202020204" pitchFamily="34" charset="0"/>
                <a:cs typeface="宋体" panose="02010600030101010101" pitchFamily="2" charset="-122"/>
              </a:rPr>
              <a:t>Usually</a:t>
            </a:r>
            <a:r>
              <a:rPr lang="zh-CN" altLang="zh-CN" sz="1800" b="0" dirty="0">
                <a:effectLst/>
                <a:latin typeface="Arial" panose="020B0604020202020204" pitchFamily="34" charset="0"/>
                <a:ea typeface="宋体" panose="02010600030101010101" pitchFamily="2" charset="-122"/>
                <a:cs typeface="Arial" panose="020B0604020202020204" pitchFamily="34" charset="0"/>
              </a:rPr>
              <a:t>，</a:t>
            </a:r>
            <a:r>
              <a:rPr lang="zh-CN" altLang="zh-CN" sz="1800" b="0" dirty="0">
                <a:effectLst/>
                <a:latin typeface="宋体" panose="02010600030101010101" pitchFamily="2" charset="-122"/>
                <a:ea typeface="Arial" panose="020B0604020202020204" pitchFamily="34" charset="0"/>
                <a:cs typeface="宋体" panose="02010600030101010101" pitchFamily="2" charset="-122"/>
              </a:rPr>
              <a:t> research questions come from previous literature</a:t>
            </a:r>
            <a:endParaRPr lang="en-US" altLang="zh-CN" sz="1800" b="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zh-CN" altLang="zh-CN" sz="1800" b="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b="0" dirty="0">
                <a:effectLst/>
                <a:latin typeface="宋体" panose="02010600030101010101" pitchFamily="2" charset="-122"/>
                <a:ea typeface="Arial" panose="020B0604020202020204" pitchFamily="34" charset="0"/>
                <a:cs typeface="宋体" panose="02010600030101010101" pitchFamily="2" charset="-122"/>
              </a:rPr>
              <a:t>When we read </a:t>
            </a:r>
            <a:r>
              <a:rPr lang="en-US" altLang="zh-CN" sz="1800" b="0" dirty="0">
                <a:effectLst/>
                <a:latin typeface="宋体" panose="02010600030101010101" pitchFamily="2" charset="-122"/>
                <a:ea typeface="Arial" panose="020B0604020202020204" pitchFamily="34" charset="0"/>
                <a:cs typeface="宋体" panose="02010600030101010101" pitchFamily="2" charset="-122"/>
              </a:rPr>
              <a:t>previous</a:t>
            </a:r>
            <a:r>
              <a:rPr lang="zh-CN" altLang="zh-CN" sz="1800" b="0" dirty="0">
                <a:effectLst/>
                <a:latin typeface="宋体" panose="02010600030101010101" pitchFamily="2" charset="-122"/>
                <a:ea typeface="Arial" panose="020B0604020202020204" pitchFamily="34" charset="0"/>
                <a:cs typeface="宋体" panose="02010600030101010101" pitchFamily="2" charset="-122"/>
              </a:rPr>
              <a:t> research</a:t>
            </a:r>
            <a:r>
              <a:rPr lang="zh-CN" altLang="en-US" sz="1800" b="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b="0" dirty="0">
                <a:effectLst/>
                <a:latin typeface="宋体" panose="02010600030101010101" pitchFamily="2" charset="-122"/>
                <a:ea typeface="Arial" panose="020B0604020202020204" pitchFamily="34" charset="0"/>
                <a:cs typeface="宋体" panose="02010600030101010101" pitchFamily="2" charset="-122"/>
              </a:rPr>
              <a:t>article</a:t>
            </a:r>
            <a:r>
              <a:rPr lang="zh-CN" altLang="zh-CN" sz="1800" b="0" dirty="0">
                <a:effectLst/>
                <a:latin typeface="宋体" panose="02010600030101010101" pitchFamily="2" charset="-122"/>
                <a:ea typeface="Arial" panose="020B0604020202020204" pitchFamily="34" charset="0"/>
                <a:cs typeface="宋体" panose="02010600030101010101" pitchFamily="2" charset="-122"/>
              </a:rPr>
              <a:t>, we often notice that some questions are unanswered,</a:t>
            </a:r>
            <a:endParaRPr lang="zh-CN" altLang="zh-CN" sz="1800" b="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b="0" dirty="0">
                <a:effectLst/>
                <a:latin typeface="宋体" panose="02010600030101010101" pitchFamily="2" charset="-122"/>
                <a:ea typeface="Arial" panose="020B0604020202020204" pitchFamily="34" charset="0"/>
                <a:cs typeface="宋体" panose="02010600030101010101" pitchFamily="2" charset="-122"/>
              </a:rPr>
              <a:t>These missing parts are what we call research gaps.</a:t>
            </a:r>
            <a:endParaRPr lang="zh-CN" altLang="zh-CN" sz="1800" b="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b="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b="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b="0" dirty="0">
                <a:effectLst/>
                <a:latin typeface="宋体" panose="02010600030101010101" pitchFamily="2" charset="-122"/>
                <a:ea typeface="Arial" panose="020B0604020202020204" pitchFamily="34" charset="0"/>
                <a:cs typeface="宋体" panose="02010600030101010101" pitchFamily="2" charset="-122"/>
              </a:rPr>
              <a:t>a knowledge gap means something has not been fully understood,</a:t>
            </a:r>
            <a:endParaRPr lang="zh-CN" altLang="zh-CN" sz="1800" b="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b="0" dirty="0">
                <a:effectLst/>
                <a:latin typeface="宋体" panose="02010600030101010101" pitchFamily="2" charset="-122"/>
                <a:ea typeface="Arial" panose="020B0604020202020204" pitchFamily="34" charset="0"/>
                <a:cs typeface="宋体" panose="02010600030101010101" pitchFamily="2" charset="-122"/>
              </a:rPr>
              <a:t>a methodology gap </a:t>
            </a:r>
            <a:r>
              <a:rPr lang="en-US" altLang="zh-CN" sz="1800" b="0" dirty="0">
                <a:effectLst/>
                <a:latin typeface="宋体" panose="02010600030101010101" pitchFamily="2" charset="-122"/>
                <a:ea typeface="Arial" panose="020B0604020202020204" pitchFamily="34" charset="0"/>
                <a:cs typeface="宋体" panose="02010600030101010101" pitchFamily="2" charset="-122"/>
              </a:rPr>
              <a:t>means</a:t>
            </a:r>
            <a:r>
              <a:rPr lang="zh-CN" altLang="en-US" sz="1800" b="0" dirty="0">
                <a:effectLst/>
                <a:latin typeface="宋体" panose="02010600030101010101" pitchFamily="2" charset="-122"/>
                <a:ea typeface="Arial" panose="020B0604020202020204" pitchFamily="34" charset="0"/>
                <a:cs typeface="宋体" panose="02010600030101010101" pitchFamily="2" charset="-122"/>
              </a:rPr>
              <a:t>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new methods could improve old studies,</a:t>
            </a:r>
            <a:endParaRPr lang="zh-CN" altLang="zh-CN" sz="1800" b="1"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b="0" dirty="0">
                <a:effectLst/>
                <a:latin typeface="宋体" panose="02010600030101010101" pitchFamily="2" charset="-122"/>
                <a:ea typeface="Arial" panose="020B0604020202020204" pitchFamily="34" charset="0"/>
                <a:cs typeface="宋体" panose="02010600030101010101" pitchFamily="2" charset="-122"/>
              </a:rPr>
              <a:t>a population gap </a:t>
            </a:r>
            <a:r>
              <a:rPr lang="en-US" altLang="zh-CN" sz="1800" b="0" dirty="0">
                <a:effectLst/>
                <a:latin typeface="宋体" panose="02010600030101010101" pitchFamily="2" charset="-122"/>
                <a:ea typeface="Arial" panose="020B0604020202020204" pitchFamily="34" charset="0"/>
                <a:cs typeface="宋体" panose="02010600030101010101" pitchFamily="2" charset="-122"/>
              </a:rPr>
              <a:t>means</a:t>
            </a:r>
            <a:r>
              <a:rPr lang="zh-CN" altLang="en-US" sz="1800" b="0" dirty="0">
                <a:effectLst/>
                <a:latin typeface="宋体" panose="02010600030101010101" pitchFamily="2" charset="-122"/>
                <a:ea typeface="Arial" panose="020B0604020202020204" pitchFamily="34" charset="0"/>
                <a:cs typeface="宋体" panose="02010600030101010101" pitchFamily="2" charset="-122"/>
              </a:rPr>
              <a:t> </a:t>
            </a:r>
            <a:r>
              <a:rPr lang="zh-CN" altLang="zh-CN" sz="1800" b="0" dirty="0">
                <a:effectLst/>
                <a:latin typeface="宋体" panose="02010600030101010101" pitchFamily="2" charset="-122"/>
                <a:ea typeface="Arial" panose="020B0604020202020204" pitchFamily="34" charset="0"/>
                <a:cs typeface="宋体" panose="02010600030101010101" pitchFamily="2" charset="-122"/>
              </a:rPr>
              <a:t>certain groups have not been studied at all.</a:t>
            </a:r>
            <a:endParaRPr lang="zh-CN" altLang="zh-CN" sz="1800" b="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b="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b="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b="0" dirty="0">
                <a:effectLst/>
                <a:latin typeface="宋体" panose="02010600030101010101" pitchFamily="2" charset="-122"/>
                <a:ea typeface="Arial" panose="020B0604020202020204" pitchFamily="34" charset="0"/>
                <a:cs typeface="宋体" panose="02010600030101010101" pitchFamily="2" charset="-122"/>
              </a:rPr>
              <a:t>Identifying a research gap is very important</a:t>
            </a:r>
            <a:endParaRPr lang="zh-CN" altLang="zh-CN" sz="1800" b="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b="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b="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b="0" dirty="0">
                <a:effectLst/>
                <a:latin typeface="宋体" panose="02010600030101010101" pitchFamily="2" charset="-122"/>
                <a:ea typeface="Arial" panose="020B0604020202020204" pitchFamily="34" charset="0"/>
                <a:cs typeface="宋体" panose="02010600030101010101" pitchFamily="2" charset="-122"/>
              </a:rPr>
              <a:t>because we can make sure </a:t>
            </a:r>
            <a:endParaRPr lang="en-US" altLang="zh-CN" sz="1800" b="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b="0" dirty="0">
                <a:effectLst/>
                <a:latin typeface="宋体" panose="02010600030101010101" pitchFamily="2" charset="-122"/>
                <a:ea typeface="Arial" panose="020B0604020202020204" pitchFamily="34" charset="0"/>
                <a:cs typeface="宋体" panose="02010600030101010101" pitchFamily="2" charset="-122"/>
              </a:rPr>
              <a:t>our research is not just repeat</a:t>
            </a:r>
            <a:r>
              <a:rPr lang="zh-CN" altLang="en-US" sz="1800" b="0" dirty="0">
                <a:effectLst/>
                <a:latin typeface="宋体" panose="02010600030101010101" pitchFamily="2" charset="-122"/>
                <a:ea typeface="Arial" panose="020B0604020202020204" pitchFamily="34" charset="0"/>
                <a:cs typeface="宋体" panose="02010600030101010101" pitchFamily="2" charset="-122"/>
              </a:rPr>
              <a:t> </a:t>
            </a:r>
            <a:r>
              <a:rPr lang="zh-CN" altLang="zh-CN" sz="1800" b="0" dirty="0">
                <a:effectLst/>
                <a:latin typeface="宋体" panose="02010600030101010101" pitchFamily="2" charset="-122"/>
                <a:ea typeface="Arial" panose="020B0604020202020204" pitchFamily="34" charset="0"/>
                <a:cs typeface="宋体" panose="02010600030101010101" pitchFamily="2" charset="-122"/>
              </a:rPr>
              <a:t>others have already done.</a:t>
            </a:r>
            <a:endParaRPr lang="zh-CN" altLang="zh-CN" sz="1800" b="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b="0" dirty="0">
                <a:effectLst/>
                <a:latin typeface="宋体" panose="02010600030101010101" pitchFamily="2" charset="-122"/>
                <a:ea typeface="Arial" panose="020B0604020202020204" pitchFamily="34" charset="0"/>
                <a:cs typeface="宋体" panose="02010600030101010101" pitchFamily="2" charset="-122"/>
              </a:rPr>
              <a:t>Instead, </a:t>
            </a:r>
            <a:endParaRPr lang="en-US" altLang="zh-CN" sz="1800" b="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b="0" dirty="0">
                <a:effectLst/>
                <a:latin typeface="宋体" panose="02010600030101010101" pitchFamily="2" charset="-122"/>
                <a:ea typeface="Arial" panose="020B0604020202020204" pitchFamily="34" charset="0"/>
                <a:cs typeface="宋体" panose="02010600030101010101" pitchFamily="2" charset="-122"/>
              </a:rPr>
              <a:t>we are adding something new and valuable to the field.</a:t>
            </a:r>
            <a:endParaRPr lang="en-US" altLang="zh-CN" sz="1800" b="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endParaRPr lang="en-US" altLang="zh-CN" sz="1800" b="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b="0" dirty="0">
                <a:effectLst/>
                <a:latin typeface="宋体" panose="02010600030101010101" pitchFamily="2" charset="-122"/>
                <a:ea typeface="Arial" panose="020B0604020202020204" pitchFamily="34" charset="0"/>
                <a:cs typeface="宋体" panose="02010600030101010101" pitchFamily="2" charset="-122"/>
              </a:rPr>
              <a:t>So, a clear research problem always begins with a research gap.</a:t>
            </a:r>
            <a:endParaRPr lang="zh-CN" altLang="zh-CN" sz="1800" b="0" dirty="0">
              <a:effectLst/>
              <a:latin typeface="宋体" panose="02010600030101010101" pitchFamily="2" charset="-122"/>
              <a:ea typeface="宋体" panose="02010600030101010101" pitchFamily="2" charset="-122"/>
              <a:cs typeface="宋体" panose="02010600030101010101" pitchFamily="2" charset="-122"/>
            </a:endParaRPr>
          </a:p>
          <a:p>
            <a:endParaRPr lang="en-US" b="0"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zh-CN" altLang="zh-CN" sz="1800" b="1" dirty="0">
                <a:effectLst/>
                <a:latin typeface="宋体" panose="02010600030101010101" pitchFamily="2" charset="-122"/>
                <a:ea typeface="Arial" panose="020B0604020202020204" pitchFamily="34" charset="0"/>
                <a:cs typeface="宋体" panose="02010600030101010101" pitchFamily="2" charset="-122"/>
              </a:rPr>
              <a:t>Stage2 is planning the suty</a:t>
            </a:r>
            <a:endParaRPr lang="en-US" altLang="zh-CN" sz="1800" b="1"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zh-CN" altLang="zh-CN" sz="1800" b="1"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b="1" dirty="0">
                <a:effectLst/>
                <a:latin typeface="宋体" panose="02010600030101010101" pitchFamily="2" charset="-122"/>
                <a:ea typeface="Arial" panose="020B0604020202020204" pitchFamily="34" charset="0"/>
                <a:cs typeface="宋体" panose="02010600030101010101" pitchFamily="2" charset="-122"/>
              </a:rPr>
              <a:t>At this stage, we move from </a:t>
            </a:r>
            <a:r>
              <a:rPr lang="zh-CN" altLang="zh-CN" sz="1800" b="1" i="1" dirty="0">
                <a:effectLst/>
                <a:latin typeface="宋体" panose="02010600030101010101" pitchFamily="2" charset="-122"/>
                <a:ea typeface="Arial" panose="020B0604020202020204" pitchFamily="34" charset="0"/>
                <a:cs typeface="宋体" panose="02010600030101010101" pitchFamily="2" charset="-122"/>
              </a:rPr>
              <a:t>ideas</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 to </a:t>
            </a:r>
            <a:r>
              <a:rPr lang="zh-CN" altLang="zh-CN" sz="1800" b="1" i="1" dirty="0">
                <a:effectLst/>
                <a:latin typeface="宋体" panose="02010600030101010101" pitchFamily="2" charset="-122"/>
                <a:ea typeface="Arial" panose="020B0604020202020204" pitchFamily="34" charset="0"/>
                <a:cs typeface="宋体" panose="02010600030101010101" pitchFamily="2" charset="-122"/>
              </a:rPr>
              <a:t>structure</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 </a:t>
            </a:r>
            <a:endParaRPr lang="en-US" altLang="zh-CN" sz="1800" b="1"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b="1"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b="1"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b="1" dirty="0">
                <a:effectLst/>
                <a:latin typeface="宋体" panose="02010600030101010101" pitchFamily="2" charset="-122"/>
                <a:ea typeface="Arial" panose="020B0604020202020204" pitchFamily="34" charset="0"/>
                <a:cs typeface="宋体" panose="02010600030101010101" pitchFamily="2" charset="-122"/>
              </a:rPr>
              <a:t>we begin to turn our research question into a real, workable design.</a:t>
            </a:r>
            <a:endParaRPr lang="zh-CN" altLang="zh-CN" sz="1800" b="1"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Firstly(setp2), </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according to  our research aim</a:t>
            </a:r>
            <a:r>
              <a:rPr lang="zh-CN" altLang="zh-CN" sz="1800" dirty="0">
                <a:effectLst/>
                <a:latin typeface="Arial" panose="020B0604020202020204" pitchFamily="34" charset="0"/>
                <a:ea typeface="宋体" panose="02010600030101010101" pitchFamily="2" charset="-122"/>
                <a:cs typeface="Arial" panose="020B0604020202020204" pitchFamily="34" charset="0"/>
              </a:rPr>
              <a:t>，</a:t>
            </a: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we select the method for data collection. </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such as Primary, secondary data.</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Next(step3), </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we need to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select the right tools</a:t>
            </a:r>
            <a:r>
              <a:rPr lang="zh-CN" altLang="zh-CN" sz="1800" dirty="0">
                <a:effectLst/>
                <a:latin typeface="宋体" panose="02010600030101010101" pitchFamily="2" charset="-122"/>
                <a:ea typeface="Arial" panose="020B0604020202020204" pitchFamily="34" charset="0"/>
                <a:cs typeface="宋体" panose="02010600030101010101" pitchFamily="2" charset="-122"/>
              </a:rPr>
              <a:t> for collecting data.</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For example,  design a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questionnaire</a:t>
            </a: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or an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interview schedule</a:t>
            </a: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or use secondary data.</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the key point is that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we need to make sure our instruments are both valid and reliable.</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zh-CN" altLang="zh-CN" sz="1800" b="1" dirty="0">
                <a:effectLst/>
                <a:latin typeface="宋体" panose="02010600030101010101" pitchFamily="2" charset="-122"/>
                <a:ea typeface="Arial" panose="020B0604020202020204" pitchFamily="34" charset="0"/>
                <a:cs typeface="宋体" panose="02010600030101010101" pitchFamily="2" charset="-122"/>
              </a:rPr>
              <a:t>selection a sample</a:t>
            </a:r>
            <a:r>
              <a:rPr lang="zh-CN" altLang="en-US" sz="1800" b="1"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b="1" dirty="0">
                <a:effectLst/>
                <a:latin typeface="宋体" panose="02010600030101010101" pitchFamily="2" charset="-122"/>
                <a:ea typeface="Arial" panose="020B0604020202020204" pitchFamily="34" charset="0"/>
                <a:cs typeface="宋体" panose="02010600030101010101" pitchFamily="2" charset="-122"/>
              </a:rPr>
              <a:t>means</a:t>
            </a:r>
          </a:p>
          <a:p>
            <a:pPr>
              <a:lnSpc>
                <a:spcPct val="150000"/>
              </a:lnSpc>
            </a:pPr>
            <a:endParaRPr lang="zh-CN" altLang="zh-CN" sz="1800" b="1"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we decide who will take part in the study.</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So what is population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The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population</a:t>
            </a:r>
            <a:r>
              <a:rPr lang="zh-CN" altLang="zh-CN" sz="1800" dirty="0">
                <a:effectLst/>
                <a:latin typeface="宋体" panose="02010600030101010101" pitchFamily="2" charset="-122"/>
                <a:ea typeface="Arial" panose="020B0604020202020204" pitchFamily="34" charset="0"/>
                <a:cs typeface="宋体" panose="02010600030101010101" pitchFamily="2" charset="-122"/>
              </a:rPr>
              <a:t> is the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entire group</a:t>
            </a:r>
            <a:r>
              <a:rPr lang="zh-CN" altLang="zh-CN" sz="1800" dirty="0">
                <a:effectLst/>
                <a:latin typeface="宋体" panose="02010600030101010101" pitchFamily="2" charset="-122"/>
                <a:ea typeface="Arial" panose="020B0604020202020204" pitchFamily="34" charset="0"/>
                <a:cs typeface="宋体" panose="02010600030101010101" pitchFamily="2" charset="-122"/>
              </a:rPr>
              <a:t> of people or items that we want to study.</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For example, </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if we are studying university students in the UK,</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then </a:t>
            </a:r>
            <a:r>
              <a:rPr lang="zh-CN" altLang="zh-CN" sz="1800" i="1" dirty="0">
                <a:effectLst/>
                <a:latin typeface="宋体" panose="02010600030101010101" pitchFamily="2" charset="-122"/>
                <a:ea typeface="Arial" panose="020B0604020202020204" pitchFamily="34" charset="0"/>
                <a:cs typeface="宋体" panose="02010600030101010101" pitchFamily="2" charset="-122"/>
              </a:rPr>
              <a:t>all</a:t>
            </a:r>
            <a:r>
              <a:rPr lang="zh-CN" altLang="zh-CN" sz="1800" dirty="0">
                <a:effectLst/>
                <a:latin typeface="宋体" panose="02010600030101010101" pitchFamily="2" charset="-122"/>
                <a:ea typeface="Arial" panose="020B0604020202020204" pitchFamily="34" charset="0"/>
                <a:cs typeface="宋体" panose="02010600030101010101" pitchFamily="2" charset="-122"/>
              </a:rPr>
              <a:t> university students in the UK make up our population.</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However, most of time ,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it’s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impossible</a:t>
            </a:r>
            <a:r>
              <a:rPr lang="zh-CN" altLang="zh-CN" sz="1800" dirty="0">
                <a:effectLst/>
                <a:latin typeface="宋体" panose="02010600030101010101" pitchFamily="2" charset="-122"/>
                <a:ea typeface="Arial" panose="020B0604020202020204" pitchFamily="34" charset="0"/>
                <a:cs typeface="宋体" panose="02010600030101010101" pitchFamily="2" charset="-122"/>
              </a:rPr>
              <a:t> to collect data from everyone</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it would take too much time, money, and effort.</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That’s why we use a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sample</a:t>
            </a:r>
            <a:r>
              <a:rPr lang="zh-CN" altLang="zh-CN" sz="1800" dirty="0">
                <a:effectLst/>
                <a:latin typeface="宋体" panose="02010600030101010101" pitchFamily="2" charset="-122"/>
                <a:ea typeface="Arial" panose="020B0604020202020204" pitchFamily="34" charset="0"/>
                <a:cs typeface="宋体" panose="02010600030101010101" pitchFamily="2" charset="-122"/>
              </a:rPr>
              <a:t>.</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What is sample,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A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sample</a:t>
            </a:r>
            <a:r>
              <a:rPr lang="zh-CN" altLang="zh-CN" sz="1800" dirty="0">
                <a:effectLst/>
                <a:latin typeface="宋体" panose="02010600030101010101" pitchFamily="2" charset="-122"/>
                <a:ea typeface="Arial" panose="020B0604020202020204" pitchFamily="34" charset="0"/>
                <a:cs typeface="宋体" panose="02010600030101010101" pitchFamily="2" charset="-122"/>
              </a:rPr>
              <a:t> is a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smaller group</a:t>
            </a:r>
            <a:r>
              <a:rPr lang="zh-CN" altLang="zh-CN" sz="1800" dirty="0">
                <a:effectLst/>
                <a:latin typeface="宋体" panose="02010600030101010101" pitchFamily="2" charset="-122"/>
                <a:ea typeface="Arial" panose="020B0604020202020204" pitchFamily="34" charset="0"/>
                <a:cs typeface="宋体" panose="02010600030101010101" pitchFamily="2" charset="-122"/>
              </a:rPr>
              <a:t> of  the population.</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The goal is to make sure our sample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represents</a:t>
            </a:r>
            <a:r>
              <a:rPr lang="zh-CN" altLang="zh-CN" sz="1800" dirty="0">
                <a:effectLst/>
                <a:latin typeface="宋体" panose="02010600030101010101" pitchFamily="2" charset="-122"/>
                <a:ea typeface="Arial" panose="020B0604020202020204" pitchFamily="34" charset="0"/>
                <a:cs typeface="宋体" panose="02010600030101010101" pitchFamily="2" charset="-122"/>
              </a:rPr>
              <a:t> the </a:t>
            </a:r>
            <a:r>
              <a:rPr lang="en-US" altLang="zh-CN" sz="1800" dirty="0">
                <a:effectLst/>
                <a:latin typeface="宋体" panose="02010600030101010101" pitchFamily="2" charset="-122"/>
                <a:ea typeface="Arial" panose="020B0604020202020204" pitchFamily="34" charset="0"/>
                <a:cs typeface="宋体" panose="02010600030101010101" pitchFamily="2" charset="-122"/>
              </a:rPr>
              <a:t>character</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of</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zh-CN" altLang="zh-CN" sz="1800" dirty="0">
                <a:effectLst/>
                <a:latin typeface="宋体" panose="02010600030101010101" pitchFamily="2" charset="-122"/>
                <a:ea typeface="Arial" panose="020B0604020202020204" pitchFamily="34" charset="0"/>
                <a:cs typeface="宋体" panose="02010600030101010101" pitchFamily="2" charset="-122"/>
              </a:rPr>
              <a:t>population</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zh-CN" altLang="zh-CN" sz="1200" dirty="0">
                <a:effectLst/>
                <a:latin typeface="宋体" panose="02010600030101010101" pitchFamily="2" charset="-122"/>
                <a:ea typeface="Arial" panose="020B0604020202020204" pitchFamily="34" charset="0"/>
                <a:cs typeface="宋体" panose="02010600030101010101" pitchFamily="2" charset="-122"/>
              </a:rPr>
              <a:t>From the video  we understand that </a:t>
            </a:r>
            <a:endParaRPr lang="zh-CN" altLang="zh-CN" sz="12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200" dirty="0">
                <a:effectLst/>
                <a:latin typeface="宋体" panose="02010600030101010101" pitchFamily="2" charset="-122"/>
                <a:ea typeface="Arial" panose="020B0604020202020204" pitchFamily="34" charset="0"/>
                <a:cs typeface="宋体" panose="02010600030101010101" pitchFamily="2" charset="-122"/>
              </a:rPr>
              <a:t>a biased sample data will not represent the whole population. </a:t>
            </a:r>
            <a:endParaRPr lang="en-US" altLang="zh-CN" sz="12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en-US" altLang="zh-CN" sz="1200" dirty="0">
                <a:effectLst/>
                <a:latin typeface="宋体" panose="02010600030101010101" pitchFamily="2" charset="-122"/>
                <a:ea typeface="宋体" panose="02010600030101010101" pitchFamily="2" charset="-122"/>
                <a:cs typeface="宋体" panose="02010600030101010101" pitchFamily="2" charset="-122"/>
              </a:rPr>
              <a:t>We</a:t>
            </a:r>
            <a:r>
              <a:rPr lang="zh-CN" altLang="en-US" sz="1200" dirty="0">
                <a:effectLst/>
                <a:latin typeface="宋体" panose="02010600030101010101" pitchFamily="2" charset="-122"/>
                <a:ea typeface="宋体" panose="02010600030101010101" pitchFamily="2" charset="-122"/>
                <a:cs typeface="宋体" panose="02010600030101010101" pitchFamily="2" charset="-122"/>
              </a:rPr>
              <a:t> </a:t>
            </a:r>
            <a:r>
              <a:rPr lang="en-US" altLang="zh-CN" sz="1200" dirty="0">
                <a:effectLst/>
                <a:latin typeface="宋体" panose="02010600030101010101" pitchFamily="2" charset="-122"/>
                <a:ea typeface="宋体" panose="02010600030101010101" pitchFamily="2" charset="-122"/>
                <a:cs typeface="宋体" panose="02010600030101010101" pitchFamily="2" charset="-122"/>
              </a:rPr>
              <a:t>can</a:t>
            </a:r>
            <a:r>
              <a:rPr lang="zh-CN" altLang="en-US" sz="1200" dirty="0">
                <a:effectLst/>
                <a:latin typeface="宋体" panose="02010600030101010101" pitchFamily="2" charset="-122"/>
                <a:ea typeface="宋体" panose="02010600030101010101" pitchFamily="2" charset="-122"/>
                <a:cs typeface="宋体" panose="02010600030101010101" pitchFamily="2" charset="-122"/>
              </a:rPr>
              <a:t> </a:t>
            </a:r>
            <a:r>
              <a:rPr lang="en-US" altLang="zh-CN" sz="1200" dirty="0">
                <a:effectLst/>
                <a:latin typeface="宋体" panose="02010600030101010101" pitchFamily="2" charset="-122"/>
                <a:ea typeface="宋体" panose="02010600030101010101" pitchFamily="2" charset="-122"/>
                <a:cs typeface="宋体" panose="02010600030101010101" pitchFamily="2" charset="-122"/>
              </a:rPr>
              <a:t>not</a:t>
            </a:r>
            <a:r>
              <a:rPr lang="zh-CN" altLang="en-US" sz="1200" dirty="0">
                <a:effectLst/>
                <a:latin typeface="宋体" panose="02010600030101010101" pitchFamily="2" charset="-122"/>
                <a:ea typeface="宋体" panose="02010600030101010101" pitchFamily="2" charset="-122"/>
                <a:cs typeface="宋体" panose="02010600030101010101" pitchFamily="2" charset="-122"/>
              </a:rPr>
              <a:t> </a:t>
            </a:r>
            <a:r>
              <a:rPr lang="en-US" altLang="zh-CN" sz="1200" dirty="0">
                <a:effectLst/>
                <a:latin typeface="宋体" panose="02010600030101010101" pitchFamily="2" charset="-122"/>
                <a:ea typeface="宋体" panose="02010600030101010101" pitchFamily="2" charset="-122"/>
                <a:cs typeface="宋体" panose="02010600030101010101" pitchFamily="2" charset="-122"/>
              </a:rPr>
              <a:t>only</a:t>
            </a:r>
            <a:r>
              <a:rPr lang="zh-CN" altLang="en-US" sz="1200" dirty="0">
                <a:effectLst/>
                <a:latin typeface="宋体" panose="02010600030101010101" pitchFamily="2" charset="-122"/>
                <a:ea typeface="宋体" panose="02010600030101010101" pitchFamily="2" charset="-122"/>
                <a:cs typeface="宋体" panose="02010600030101010101" pitchFamily="2" charset="-122"/>
              </a:rPr>
              <a:t> </a:t>
            </a:r>
            <a:r>
              <a:rPr lang="en-US" altLang="zh-CN" sz="1200" dirty="0">
                <a:effectLst/>
                <a:latin typeface="宋体" panose="02010600030101010101" pitchFamily="2" charset="-122"/>
                <a:ea typeface="宋体" panose="02010600030101010101" pitchFamily="2" charset="-122"/>
                <a:cs typeface="宋体" panose="02010600030101010101" pitchFamily="2" charset="-122"/>
              </a:rPr>
              <a:t>choose</a:t>
            </a:r>
            <a:r>
              <a:rPr lang="zh-CN" altLang="en-US" sz="1200" dirty="0">
                <a:effectLst/>
                <a:latin typeface="宋体" panose="02010600030101010101" pitchFamily="2" charset="-122"/>
                <a:ea typeface="宋体" panose="02010600030101010101" pitchFamily="2" charset="-122"/>
                <a:cs typeface="宋体" panose="02010600030101010101" pitchFamily="2" charset="-122"/>
              </a:rPr>
              <a:t> </a:t>
            </a:r>
            <a:r>
              <a:rPr lang="en-US" altLang="zh-CN" sz="1200" dirty="0">
                <a:effectLst/>
                <a:latin typeface="宋体" panose="02010600030101010101" pitchFamily="2" charset="-122"/>
                <a:ea typeface="宋体" panose="02010600030101010101" pitchFamily="2" charset="-122"/>
                <a:cs typeface="宋体" panose="02010600030101010101" pitchFamily="2" charset="-122"/>
              </a:rPr>
              <a:t>sample</a:t>
            </a:r>
            <a:r>
              <a:rPr lang="zh-CN" altLang="en-US" sz="1200" dirty="0">
                <a:effectLst/>
                <a:latin typeface="宋体" panose="02010600030101010101" pitchFamily="2" charset="-122"/>
                <a:ea typeface="宋体" panose="02010600030101010101" pitchFamily="2" charset="-122"/>
                <a:cs typeface="宋体" panose="02010600030101010101" pitchFamily="2" charset="-122"/>
              </a:rPr>
              <a:t> </a:t>
            </a:r>
            <a:r>
              <a:rPr lang="en-US" altLang="zh-CN" sz="1200" dirty="0">
                <a:effectLst/>
                <a:latin typeface="宋体" panose="02010600030101010101" pitchFamily="2" charset="-122"/>
                <a:ea typeface="宋体" panose="02010600030101010101" pitchFamily="2" charset="-122"/>
                <a:cs typeface="宋体" panose="02010600030101010101" pitchFamily="2" charset="-122"/>
              </a:rPr>
              <a:t>because</a:t>
            </a:r>
            <a:r>
              <a:rPr lang="zh-CN" altLang="en-US" sz="1200" dirty="0">
                <a:effectLst/>
                <a:latin typeface="宋体" panose="02010600030101010101" pitchFamily="2" charset="-122"/>
                <a:ea typeface="宋体" panose="02010600030101010101" pitchFamily="2" charset="-122"/>
                <a:cs typeface="宋体" panose="02010600030101010101" pitchFamily="2" charset="-122"/>
              </a:rPr>
              <a:t> </a:t>
            </a:r>
            <a:r>
              <a:rPr lang="en-US" altLang="zh-CN" sz="1200" dirty="0">
                <a:effectLst/>
                <a:latin typeface="宋体" panose="02010600030101010101" pitchFamily="2" charset="-122"/>
                <a:ea typeface="宋体" panose="02010600030101010101" pitchFamily="2" charset="-122"/>
                <a:cs typeface="宋体" panose="02010600030101010101" pitchFamily="2" charset="-122"/>
              </a:rPr>
              <a:t>they</a:t>
            </a:r>
            <a:r>
              <a:rPr lang="zh-CN" altLang="en-US" sz="1200" dirty="0">
                <a:effectLst/>
                <a:latin typeface="宋体" panose="02010600030101010101" pitchFamily="2" charset="-122"/>
                <a:ea typeface="宋体" panose="02010600030101010101" pitchFamily="2" charset="-122"/>
                <a:cs typeface="宋体" panose="02010600030101010101" pitchFamily="2" charset="-122"/>
              </a:rPr>
              <a:t> </a:t>
            </a:r>
            <a:r>
              <a:rPr lang="en-US" altLang="zh-CN" sz="1200" dirty="0">
                <a:effectLst/>
                <a:latin typeface="宋体" panose="02010600030101010101" pitchFamily="2" charset="-122"/>
                <a:ea typeface="宋体" panose="02010600030101010101" pitchFamily="2" charset="-122"/>
                <a:cs typeface="宋体" panose="02010600030101010101" pitchFamily="2" charset="-122"/>
              </a:rPr>
              <a:t>are</a:t>
            </a:r>
            <a:r>
              <a:rPr lang="zh-CN" altLang="en-US" sz="1200" dirty="0">
                <a:effectLst/>
                <a:latin typeface="宋体" panose="02010600030101010101" pitchFamily="2" charset="-122"/>
                <a:ea typeface="宋体" panose="02010600030101010101" pitchFamily="2" charset="-122"/>
                <a:cs typeface="宋体" panose="02010600030101010101" pitchFamily="2" charset="-122"/>
              </a:rPr>
              <a:t> </a:t>
            </a:r>
            <a:r>
              <a:rPr lang="en-US" altLang="zh-CN" sz="1200" dirty="0">
                <a:effectLst/>
                <a:latin typeface="宋体" panose="02010600030101010101" pitchFamily="2" charset="-122"/>
                <a:ea typeface="宋体" panose="02010600030101010101" pitchFamily="2" charset="-122"/>
                <a:cs typeface="宋体" panose="02010600030101010101" pitchFamily="2" charset="-122"/>
              </a:rPr>
              <a:t>convince</a:t>
            </a:r>
            <a:r>
              <a:rPr lang="zh-CN" altLang="en-US" sz="1200" dirty="0">
                <a:effectLst/>
                <a:latin typeface="宋体" panose="02010600030101010101" pitchFamily="2" charset="-122"/>
                <a:ea typeface="宋体" panose="02010600030101010101" pitchFamily="2" charset="-122"/>
                <a:cs typeface="宋体" panose="02010600030101010101" pitchFamily="2" charset="-122"/>
              </a:rPr>
              <a:t> </a:t>
            </a:r>
            <a:r>
              <a:rPr lang="en-US" altLang="zh-CN" sz="1200" dirty="0">
                <a:effectLst/>
                <a:latin typeface="宋体" panose="02010600030101010101" pitchFamily="2" charset="-122"/>
                <a:ea typeface="宋体" panose="02010600030101010101" pitchFamily="2" charset="-122"/>
                <a:cs typeface="宋体" panose="02010600030101010101" pitchFamily="2" charset="-122"/>
              </a:rPr>
              <a:t>and</a:t>
            </a:r>
            <a:r>
              <a:rPr lang="zh-CN" altLang="en-US" sz="1200" dirty="0">
                <a:effectLst/>
                <a:latin typeface="宋体" panose="02010600030101010101" pitchFamily="2" charset="-122"/>
                <a:ea typeface="宋体" panose="02010600030101010101" pitchFamily="2" charset="-122"/>
                <a:cs typeface="宋体" panose="02010600030101010101" pitchFamily="2" charset="-122"/>
              </a:rPr>
              <a:t> </a:t>
            </a:r>
            <a:r>
              <a:rPr lang="en-US" altLang="zh-CN" sz="1200" dirty="0">
                <a:effectLst/>
                <a:latin typeface="宋体" panose="02010600030101010101" pitchFamily="2" charset="-122"/>
                <a:ea typeface="宋体" panose="02010600030101010101" pitchFamily="2" charset="-122"/>
                <a:cs typeface="宋体" panose="02010600030101010101" pitchFamily="2" charset="-122"/>
              </a:rPr>
              <a:t>available</a:t>
            </a:r>
          </a:p>
          <a:p>
            <a:pPr>
              <a:lnSpc>
                <a:spcPct val="150000"/>
              </a:lnSpc>
            </a:pPr>
            <a:endParaRPr lang="zh-CN" altLang="zh-CN" sz="12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sz="1200" dirty="0">
                <a:effectLst/>
                <a:latin typeface="宋体" panose="02010600030101010101" pitchFamily="2" charset="-122"/>
                <a:ea typeface="Arial" panose="020B0604020202020204" pitchFamily="34" charset="0"/>
                <a:cs typeface="宋体" panose="02010600030101010101" pitchFamily="2" charset="-122"/>
              </a:rPr>
              <a:t>There</a:t>
            </a:r>
            <a:r>
              <a:rPr lang="zh-CN" altLang="en-US" sz="1200" dirty="0">
                <a:effectLst/>
                <a:latin typeface="宋体" panose="02010600030101010101" pitchFamily="2" charset="-122"/>
                <a:ea typeface="Arial" panose="020B0604020202020204" pitchFamily="34" charset="0"/>
                <a:cs typeface="宋体" panose="02010600030101010101" pitchFamily="2" charset="-122"/>
              </a:rPr>
              <a:t> </a:t>
            </a:r>
            <a:r>
              <a:rPr lang="en-US" altLang="zh-CN" sz="1200" dirty="0">
                <a:effectLst/>
                <a:latin typeface="宋体" panose="02010600030101010101" pitchFamily="2" charset="-122"/>
                <a:ea typeface="Arial" panose="020B0604020202020204" pitchFamily="34" charset="0"/>
                <a:cs typeface="宋体" panose="02010600030101010101" pitchFamily="2" charset="-122"/>
              </a:rPr>
              <a:t>are</a:t>
            </a:r>
            <a:r>
              <a:rPr lang="zh-CN" altLang="en-US" sz="1200" dirty="0">
                <a:effectLst/>
                <a:latin typeface="宋体" panose="02010600030101010101" pitchFamily="2" charset="-122"/>
                <a:ea typeface="Arial" panose="020B0604020202020204" pitchFamily="34" charset="0"/>
                <a:cs typeface="宋体" panose="02010600030101010101" pitchFamily="2" charset="-122"/>
              </a:rPr>
              <a:t> </a:t>
            </a:r>
            <a:r>
              <a:rPr lang="en-US" altLang="zh-CN" sz="1200" dirty="0">
                <a:effectLst/>
                <a:latin typeface="宋体" panose="02010600030101010101" pitchFamily="2" charset="-122"/>
                <a:ea typeface="Arial" panose="020B0604020202020204" pitchFamily="34" charset="0"/>
                <a:cs typeface="宋体" panose="02010600030101010101" pitchFamily="2" charset="-122"/>
              </a:rPr>
              <a:t>many</a:t>
            </a:r>
            <a:r>
              <a:rPr lang="zh-CN" altLang="en-US" sz="1200" dirty="0">
                <a:effectLst/>
                <a:latin typeface="宋体" panose="02010600030101010101" pitchFamily="2" charset="-122"/>
                <a:ea typeface="Arial" panose="020B0604020202020204" pitchFamily="34" charset="0"/>
                <a:cs typeface="宋体" panose="02010600030101010101" pitchFamily="2" charset="-122"/>
              </a:rPr>
              <a:t> </a:t>
            </a:r>
            <a:r>
              <a:rPr lang="en-US" altLang="zh-CN" sz="1200" dirty="0">
                <a:effectLst/>
                <a:latin typeface="宋体" panose="02010600030101010101" pitchFamily="2" charset="-122"/>
                <a:ea typeface="Arial" panose="020B0604020202020204" pitchFamily="34" charset="0"/>
                <a:cs typeface="宋体" panose="02010600030101010101" pitchFamily="2" charset="-122"/>
              </a:rPr>
              <a:t>type</a:t>
            </a:r>
            <a:r>
              <a:rPr lang="zh-CN" altLang="en-US" sz="1200" dirty="0">
                <a:effectLst/>
                <a:latin typeface="宋体" panose="02010600030101010101" pitchFamily="2" charset="-122"/>
                <a:ea typeface="Arial" panose="020B0604020202020204" pitchFamily="34" charset="0"/>
                <a:cs typeface="宋体" panose="02010600030101010101" pitchFamily="2" charset="-122"/>
              </a:rPr>
              <a:t> </a:t>
            </a:r>
            <a:r>
              <a:rPr lang="en-US" altLang="zh-CN" sz="1200" dirty="0">
                <a:effectLst/>
                <a:latin typeface="宋体" panose="02010600030101010101" pitchFamily="2" charset="-122"/>
                <a:ea typeface="Arial" panose="020B0604020202020204" pitchFamily="34" charset="0"/>
                <a:cs typeface="宋体" panose="02010600030101010101" pitchFamily="2" charset="-122"/>
              </a:rPr>
              <a:t>of</a:t>
            </a:r>
            <a:r>
              <a:rPr lang="zh-CN" altLang="en-US" sz="1200" dirty="0">
                <a:effectLst/>
                <a:latin typeface="宋体" panose="02010600030101010101" pitchFamily="2" charset="-122"/>
                <a:ea typeface="Arial" panose="020B0604020202020204" pitchFamily="34" charset="0"/>
                <a:cs typeface="宋体" panose="02010600030101010101" pitchFamily="2" charset="-122"/>
              </a:rPr>
              <a:t> </a:t>
            </a:r>
            <a:r>
              <a:rPr lang="en-US" altLang="zh-CN" sz="1200" dirty="0">
                <a:effectLst/>
                <a:latin typeface="宋体" panose="02010600030101010101" pitchFamily="2" charset="-122"/>
                <a:ea typeface="Arial" panose="020B0604020202020204" pitchFamily="34" charset="0"/>
                <a:cs typeface="宋体" panose="02010600030101010101" pitchFamily="2" charset="-122"/>
              </a:rPr>
              <a:t>sampling</a:t>
            </a:r>
            <a:r>
              <a:rPr lang="zh-CN" altLang="en-US" sz="1200" dirty="0">
                <a:effectLst/>
                <a:latin typeface="宋体" panose="02010600030101010101" pitchFamily="2" charset="-122"/>
                <a:ea typeface="Arial" panose="020B0604020202020204" pitchFamily="34" charset="0"/>
                <a:cs typeface="宋体" panose="02010600030101010101" pitchFamily="2" charset="-122"/>
              </a:rPr>
              <a:t> </a:t>
            </a:r>
            <a:endParaRPr lang="en-US" altLang="zh-CN" sz="1200" b="1"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en-US" altLang="zh-CN" sz="1200" b="1" dirty="0">
                <a:effectLst/>
                <a:latin typeface="宋体" panose="02010600030101010101" pitchFamily="2" charset="-122"/>
                <a:ea typeface="宋体" panose="02010600030101010101" pitchFamily="2" charset="-122"/>
                <a:cs typeface="宋体" panose="02010600030101010101" pitchFamily="2" charset="-122"/>
              </a:rPr>
              <a:t>We</a:t>
            </a:r>
            <a:r>
              <a:rPr lang="zh-CN" altLang="en-US" sz="1200" b="1" dirty="0">
                <a:effectLst/>
                <a:latin typeface="宋体" panose="02010600030101010101" pitchFamily="2" charset="-122"/>
                <a:ea typeface="宋体" panose="02010600030101010101" pitchFamily="2" charset="-122"/>
                <a:cs typeface="宋体" panose="02010600030101010101" pitchFamily="2" charset="-122"/>
              </a:rPr>
              <a:t> </a:t>
            </a:r>
            <a:r>
              <a:rPr lang="en-US" altLang="zh-CN" sz="1200" b="1" dirty="0">
                <a:effectLst/>
                <a:latin typeface="宋体" panose="02010600030101010101" pitchFamily="2" charset="-122"/>
                <a:ea typeface="宋体" panose="02010600030101010101" pitchFamily="2" charset="-122"/>
                <a:cs typeface="宋体" panose="02010600030101010101" pitchFamily="2" charset="-122"/>
              </a:rPr>
              <a:t>should</a:t>
            </a:r>
            <a:r>
              <a:rPr lang="zh-CN" altLang="en-US" sz="1200" b="1" dirty="0">
                <a:effectLst/>
                <a:latin typeface="宋体" panose="02010600030101010101" pitchFamily="2" charset="-122"/>
                <a:ea typeface="宋体" panose="02010600030101010101" pitchFamily="2" charset="-122"/>
                <a:cs typeface="宋体" panose="02010600030101010101" pitchFamily="2" charset="-122"/>
              </a:rPr>
              <a:t> </a:t>
            </a:r>
            <a:r>
              <a:rPr lang="en-US" altLang="zh-CN" sz="1200" b="1" dirty="0">
                <a:effectLst/>
                <a:latin typeface="宋体" panose="02010600030101010101" pitchFamily="2" charset="-122"/>
                <a:ea typeface="宋体" panose="02010600030101010101" pitchFamily="2" charset="-122"/>
                <a:cs typeface="宋体" panose="02010600030101010101" pitchFamily="2" charset="-122"/>
              </a:rPr>
              <a:t>balance</a:t>
            </a:r>
            <a:r>
              <a:rPr lang="zh-CN" altLang="en-US" sz="1200" b="1" dirty="0">
                <a:effectLst/>
                <a:latin typeface="宋体" panose="02010600030101010101" pitchFamily="2" charset="-122"/>
                <a:ea typeface="宋体" panose="02010600030101010101" pitchFamily="2" charset="-122"/>
                <a:cs typeface="宋体" panose="02010600030101010101" pitchFamily="2" charset="-122"/>
              </a:rPr>
              <a:t> </a:t>
            </a:r>
            <a:r>
              <a:rPr lang="en-US" altLang="zh-CN" sz="1200" b="1" dirty="0">
                <a:effectLst/>
                <a:latin typeface="宋体" panose="02010600030101010101" pitchFamily="2" charset="-122"/>
                <a:ea typeface="宋体" panose="02010600030101010101" pitchFamily="2" charset="-122"/>
                <a:cs typeface="宋体" panose="02010600030101010101" pitchFamily="2" charset="-122"/>
              </a:rPr>
              <a:t>time</a:t>
            </a:r>
            <a:r>
              <a:rPr lang="zh-CN" altLang="en-US" sz="1200" b="1" dirty="0">
                <a:effectLst/>
                <a:latin typeface="宋体" panose="02010600030101010101" pitchFamily="2" charset="-122"/>
                <a:ea typeface="宋体" panose="02010600030101010101" pitchFamily="2" charset="-122"/>
                <a:cs typeface="宋体" panose="02010600030101010101" pitchFamily="2" charset="-122"/>
              </a:rPr>
              <a:t> </a:t>
            </a:r>
            <a:r>
              <a:rPr lang="en-US" altLang="zh-CN" sz="1200" b="1" dirty="0">
                <a:effectLst/>
                <a:latin typeface="宋体" panose="02010600030101010101" pitchFamily="2" charset="-122"/>
                <a:ea typeface="宋体" panose="02010600030101010101" pitchFamily="2" charset="-122"/>
                <a:cs typeface="宋体" panose="02010600030101010101" pitchFamily="2" charset="-122"/>
              </a:rPr>
              <a:t>money</a:t>
            </a:r>
            <a:r>
              <a:rPr lang="zh-CN" altLang="en-US" sz="1200" b="1" dirty="0">
                <a:effectLst/>
                <a:latin typeface="宋体" panose="02010600030101010101" pitchFamily="2" charset="-122"/>
                <a:ea typeface="宋体" panose="02010600030101010101" pitchFamily="2" charset="-122"/>
                <a:cs typeface="宋体" panose="02010600030101010101" pitchFamily="2" charset="-122"/>
              </a:rPr>
              <a:t> </a:t>
            </a:r>
            <a:r>
              <a:rPr lang="en-US" altLang="zh-CN" sz="1200" b="1" dirty="0">
                <a:effectLst/>
                <a:latin typeface="宋体" panose="02010600030101010101" pitchFamily="2" charset="-122"/>
                <a:ea typeface="宋体" panose="02010600030101010101" pitchFamily="2" charset="-122"/>
                <a:cs typeface="宋体" panose="02010600030101010101" pitchFamily="2" charset="-122"/>
              </a:rPr>
              <a:t>and</a:t>
            </a:r>
            <a:r>
              <a:rPr lang="zh-CN" altLang="en-US" sz="1200" b="1" dirty="0">
                <a:effectLst/>
                <a:latin typeface="宋体" panose="02010600030101010101" pitchFamily="2" charset="-122"/>
                <a:ea typeface="宋体" panose="02010600030101010101" pitchFamily="2" charset="-122"/>
                <a:cs typeface="宋体" panose="02010600030101010101" pitchFamily="2" charset="-122"/>
              </a:rPr>
              <a:t> </a:t>
            </a:r>
            <a:r>
              <a:rPr lang="en-US" altLang="zh-CN" sz="1200" b="1" dirty="0">
                <a:effectLst/>
                <a:latin typeface="宋体" panose="02010600030101010101" pitchFamily="2" charset="-122"/>
                <a:ea typeface="宋体" panose="02010600030101010101" pitchFamily="2" charset="-122"/>
                <a:cs typeface="宋体" panose="02010600030101010101" pitchFamily="2" charset="-122"/>
              </a:rPr>
              <a:t>resource</a:t>
            </a:r>
          </a:p>
          <a:p>
            <a:pPr>
              <a:lnSpc>
                <a:spcPct val="150000"/>
              </a:lnSpc>
            </a:pPr>
            <a:endParaRPr lang="en-US" altLang="zh-CN" sz="1200" b="1"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b="0" i="0" u="none" strike="noStrike" dirty="0">
                <a:solidFill>
                  <a:srgbClr val="000000"/>
                </a:solidFill>
                <a:effectLst/>
                <a:latin typeface="-webkit-standard"/>
              </a:rPr>
              <a:t>Probability Sampling</a:t>
            </a:r>
            <a:endParaRPr lang="en-US" altLang="zh-CN" sz="1200" b="1"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endParaRPr lang="en-US" altLang="zh-CN" sz="1200" b="1"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b="0" i="0" u="none" strike="noStrike" dirty="0">
                <a:solidFill>
                  <a:srgbClr val="000000"/>
                </a:solidFill>
                <a:effectLst/>
                <a:latin typeface="-webkit-standard"/>
              </a:rPr>
              <a:t>every member of the population has an equal</a:t>
            </a:r>
            <a:r>
              <a:rPr lang="zh-CN" altLang="en-US" b="0" i="0" u="none" strike="noStrike" dirty="0">
                <a:solidFill>
                  <a:srgbClr val="000000"/>
                </a:solidFill>
                <a:effectLst/>
                <a:latin typeface="-webkit-standard"/>
              </a:rPr>
              <a:t> </a:t>
            </a:r>
            <a:r>
              <a:rPr lang="en-US" altLang="zh-CN" b="0" i="0" u="none" strike="noStrike" dirty="0">
                <a:solidFill>
                  <a:srgbClr val="000000"/>
                </a:solidFill>
                <a:effectLst/>
                <a:latin typeface="-webkit-standard"/>
              </a:rPr>
              <a:t>chance to be selected.</a:t>
            </a:r>
            <a:endParaRPr lang="zh-CN" altLang="zh-CN" sz="1200" b="1"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2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200" dirty="0">
              <a:effectLst/>
              <a:latin typeface="宋体" panose="02010600030101010101" pitchFamily="2" charset="-122"/>
              <a:ea typeface="宋体" panose="02010600030101010101" pitchFamily="2" charset="-122"/>
              <a:cs typeface="宋体" panose="02010600030101010101" pitchFamily="2" charset="-122"/>
            </a:endParaRPr>
          </a:p>
          <a:p>
            <a:r>
              <a:rPr lang="en-US" altLang="zh-CN" b="0" i="0" u="none" strike="noStrike" dirty="0">
                <a:solidFill>
                  <a:srgbClr val="000000"/>
                </a:solidFill>
                <a:effectLst/>
                <a:latin typeface="-webkit-standard"/>
              </a:rPr>
              <a:t>Non-probability Sampling</a:t>
            </a:r>
          </a:p>
          <a:p>
            <a:endParaRPr lang="en-US" b="0" i="0" u="none" strike="noStrike" dirty="0">
              <a:solidFill>
                <a:srgbClr val="000000"/>
              </a:solidFill>
              <a:effectLst/>
              <a:latin typeface="-webkit-standard"/>
            </a:endParaRPr>
          </a:p>
          <a:p>
            <a:r>
              <a:rPr lang="en-US" altLang="zh-CN" b="1" i="0" u="none" strike="noStrike" dirty="0">
                <a:solidFill>
                  <a:srgbClr val="000000"/>
                </a:solidFill>
                <a:effectLst/>
              </a:rPr>
              <a:t>sampling</a:t>
            </a:r>
            <a:r>
              <a:rPr lang="en-US" altLang="zh-CN" b="0" i="0" u="none" strike="noStrike" dirty="0">
                <a:solidFill>
                  <a:srgbClr val="000000"/>
                </a:solidFill>
                <a:effectLst/>
                <a:latin typeface="-webkit-standard"/>
              </a:rPr>
              <a:t> doesn’t rely on random selection</a:t>
            </a:r>
          </a:p>
          <a:p>
            <a:r>
              <a:rPr lang="en-US" altLang="zh-CN" b="0" i="0" u="none" strike="noStrike" dirty="0">
                <a:solidFill>
                  <a:srgbClr val="000000"/>
                </a:solidFill>
                <a:effectLst/>
                <a:latin typeface="-webkit-standard"/>
              </a:rPr>
              <a:t>It’s often used when it’s difficult or expensive to get a random sample.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CF1406-17CD-34E0-4D87-2DAE221A69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2ADD54-08BD-1F03-35DB-8E1F6456EC9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F6C9246-6B1E-824F-8989-B570416BFC6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8B01682-13B7-E580-B9BD-99990CC66CAC}"/>
              </a:ext>
            </a:extLst>
          </p:cNvPr>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23027098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US" altLang="zh-CN" sz="1800" dirty="0">
                <a:effectLst/>
                <a:latin typeface="宋体" panose="02010600030101010101" pitchFamily="2" charset="-122"/>
                <a:ea typeface="Arial" panose="020B0604020202020204" pitchFamily="34" charset="0"/>
                <a:cs typeface="宋体" panose="02010600030101010101" pitchFamily="2" charset="-122"/>
              </a:rPr>
              <a:t>A typical </a:t>
            </a:r>
            <a:r>
              <a:rPr lang="zh-CN" altLang="zh-CN" sz="1800" dirty="0">
                <a:effectLst/>
                <a:latin typeface="宋体" panose="02010600030101010101" pitchFamily="2" charset="-122"/>
                <a:ea typeface="Arial" panose="020B0604020202020204" pitchFamily="34" charset="0"/>
                <a:cs typeface="宋体" panose="02010600030101010101" pitchFamily="2" charset="-122"/>
              </a:rPr>
              <a:t>quantitative research article</a:t>
            </a:r>
            <a:r>
              <a:rPr lang="en-US" altLang="zh-CN" sz="1800" dirty="0">
                <a:effectLst/>
                <a:latin typeface="宋体" panose="02010600030101010101" pitchFamily="2" charset="-122"/>
                <a:ea typeface="Arial" panose="020B0604020202020204" pitchFamily="34" charset="0"/>
                <a:cs typeface="宋体" panose="02010600030101010101" pitchFamily="2" charset="-122"/>
              </a:rPr>
              <a:t>   </a:t>
            </a:r>
          </a:p>
          <a:p>
            <a:pPr marL="0" marR="0" lvl="0" indent="0" algn="l" defTabSz="914400" rtl="0" eaLnBrk="1" fontAlgn="auto" latinLnBrk="0" hangingPunct="1">
              <a:lnSpc>
                <a:spcPct val="150000"/>
              </a:lnSpc>
              <a:spcBef>
                <a:spcPts val="0"/>
              </a:spcBef>
              <a:spcAft>
                <a:spcPts val="0"/>
              </a:spcAft>
              <a:buClrTx/>
              <a:buSzTx/>
              <a:buFontTx/>
              <a:buNone/>
              <a:tabLst/>
              <a:defRPr/>
            </a:pPr>
            <a:r>
              <a:rPr lang="en-US" altLang="zh-CN" sz="1800" dirty="0">
                <a:effectLst/>
                <a:latin typeface="宋体" panose="02010600030101010101" pitchFamily="2" charset="-122"/>
                <a:ea typeface="Arial" panose="020B0604020202020204" pitchFamily="34" charset="0"/>
                <a:cs typeface="宋体" panose="02010600030101010101" pitchFamily="2" charset="-122"/>
              </a:rPr>
              <a:t>Include basic parts</a:t>
            </a:r>
          </a:p>
          <a:p>
            <a:pPr marL="0" marR="0" lvl="0" indent="0" algn="l" defTabSz="914400" rtl="0" eaLnBrk="1" fontAlgn="auto" latinLnBrk="0" hangingPunct="1">
              <a:lnSpc>
                <a:spcPct val="150000"/>
              </a:lnSpc>
              <a:spcBef>
                <a:spcPts val="0"/>
              </a:spcBef>
              <a:spcAft>
                <a:spcPts val="0"/>
              </a:spcAft>
              <a:buClrTx/>
              <a:buSzTx/>
              <a:buFontTx/>
              <a:buNone/>
              <a:tabLst/>
              <a:defRPr/>
            </a:pP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en-US" altLang="zh-CN" sz="1800" dirty="0">
                <a:effectLst/>
                <a:latin typeface="宋体" panose="02010600030101010101" pitchFamily="2" charset="-122"/>
                <a:ea typeface="Arial" panose="020B0604020202020204" pitchFamily="34" charset="0"/>
                <a:cs typeface="宋体" panose="02010600030101010101" pitchFamily="2" charset="-122"/>
              </a:rPr>
              <a:t>Such as </a:t>
            </a:r>
          </a:p>
          <a:p>
            <a:pPr>
              <a:lnSpc>
                <a:spcPct val="150000"/>
              </a:lnSpc>
            </a:pPr>
            <a:r>
              <a:rPr lang="en-US" altLang="zh-CN" sz="1800" dirty="0">
                <a:effectLst/>
                <a:latin typeface="宋体" panose="02010600030101010101" pitchFamily="2" charset="-122"/>
                <a:ea typeface="Arial" panose="020B0604020202020204" pitchFamily="34" charset="0"/>
                <a:cs typeface="宋体" panose="02010600030101010101" pitchFamily="2" charset="-122"/>
              </a:rPr>
              <a:t>Abstract</a:t>
            </a:r>
          </a:p>
          <a:p>
            <a:pPr>
              <a:lnSpc>
                <a:spcPct val="150000"/>
              </a:lnSpc>
            </a:pPr>
            <a:r>
              <a:rPr lang="en-US" altLang="zh-CN" sz="1800" dirty="0">
                <a:effectLst/>
                <a:latin typeface="宋体" panose="02010600030101010101" pitchFamily="2" charset="-122"/>
                <a:ea typeface="Arial" panose="020B0604020202020204" pitchFamily="34" charset="0"/>
                <a:cs typeface="宋体" panose="02010600030101010101" pitchFamily="2" charset="-122"/>
              </a:rPr>
              <a:t>Introduction</a:t>
            </a:r>
          </a:p>
          <a:p>
            <a:pPr>
              <a:lnSpc>
                <a:spcPct val="150000"/>
              </a:lnSpc>
            </a:pPr>
            <a:r>
              <a:rPr lang="en-US" altLang="zh-CN" sz="1800" dirty="0">
                <a:effectLst/>
                <a:latin typeface="宋体" panose="02010600030101010101" pitchFamily="2" charset="-122"/>
                <a:ea typeface="Arial" panose="020B0604020202020204" pitchFamily="34" charset="0"/>
                <a:cs typeface="宋体" panose="02010600030101010101" pitchFamily="2" charset="-122"/>
              </a:rPr>
              <a:t>theory</a:t>
            </a:r>
          </a:p>
          <a:p>
            <a:pPr>
              <a:lnSpc>
                <a:spcPct val="150000"/>
              </a:lnSpc>
            </a:pPr>
            <a:r>
              <a:rPr lang="en-US" altLang="zh-CN" sz="1800" dirty="0">
                <a:effectLst/>
                <a:latin typeface="宋体" panose="02010600030101010101" pitchFamily="2" charset="-122"/>
                <a:ea typeface="Arial" panose="020B0604020202020204" pitchFamily="34" charset="0"/>
                <a:cs typeface="宋体" panose="02010600030101010101" pitchFamily="2" charset="-122"/>
              </a:rPr>
              <a:t>Hypothesis</a:t>
            </a:r>
          </a:p>
          <a:p>
            <a:pPr>
              <a:lnSpc>
                <a:spcPct val="150000"/>
              </a:lnSpc>
            </a:pPr>
            <a:r>
              <a:rPr lang="en-US" altLang="zh-CN" sz="1800" dirty="0">
                <a:effectLst/>
                <a:latin typeface="宋体" panose="02010600030101010101" pitchFamily="2" charset="-122"/>
                <a:ea typeface="Arial" panose="020B0604020202020204" pitchFamily="34" charset="0"/>
                <a:cs typeface="宋体" panose="02010600030101010101" pitchFamily="2" charset="-122"/>
              </a:rPr>
              <a:t>Conceptual framework</a:t>
            </a:r>
          </a:p>
          <a:p>
            <a:pPr>
              <a:lnSpc>
                <a:spcPct val="150000"/>
              </a:lnSpc>
            </a:pPr>
            <a:r>
              <a:rPr lang="en-US" altLang="zh-CN" sz="1800" dirty="0">
                <a:effectLst/>
                <a:latin typeface="宋体" panose="02010600030101010101" pitchFamily="2" charset="-122"/>
                <a:ea typeface="Arial" panose="020B0604020202020204" pitchFamily="34" charset="0"/>
                <a:cs typeface="宋体" panose="02010600030101010101" pitchFamily="2" charset="-122"/>
              </a:rPr>
              <a:t>Data analysis</a:t>
            </a:r>
          </a:p>
          <a:p>
            <a:pPr>
              <a:lnSpc>
                <a:spcPct val="150000"/>
              </a:lnSpc>
            </a:pPr>
            <a:r>
              <a:rPr lang="en-US" altLang="zh-CN" sz="1800" dirty="0">
                <a:effectLst/>
                <a:latin typeface="宋体" panose="02010600030101010101" pitchFamily="2" charset="-122"/>
                <a:ea typeface="Arial" panose="020B0604020202020204" pitchFamily="34" charset="0"/>
                <a:cs typeface="宋体" panose="02010600030101010101" pitchFamily="2" charset="-122"/>
              </a:rPr>
              <a:t>Conclusion</a:t>
            </a:r>
          </a:p>
          <a:p>
            <a:pPr>
              <a:lnSpc>
                <a:spcPct val="150000"/>
              </a:lnSpc>
            </a:pP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en-US"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The first section is the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Abstract</a:t>
            </a:r>
            <a:r>
              <a:rPr lang="zh-CN" altLang="zh-CN" sz="1800" dirty="0">
                <a:effectLst/>
                <a:latin typeface="宋体" panose="02010600030101010101" pitchFamily="2" charset="-122"/>
                <a:ea typeface="Arial" panose="020B0604020202020204" pitchFamily="34" charset="0"/>
                <a:cs typeface="宋体" panose="02010600030101010101" pitchFamily="2" charset="-122"/>
              </a:rPr>
              <a:t>.</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This part gives readers a short summary of the entire study.</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en-US" altLang="zh-CN" sz="1800" dirty="0">
                <a:effectLst/>
                <a:latin typeface="宋体" panose="02010600030101010101" pitchFamily="2" charset="-122"/>
                <a:ea typeface="宋体" panose="02010600030101010101" pitchFamily="2" charset="-122"/>
                <a:cs typeface="宋体" panose="02010600030101010101" pitchFamily="2" charset="-122"/>
              </a:rPr>
              <a:t>Including</a:t>
            </a:r>
          </a:p>
          <a:p>
            <a:pPr>
              <a:lnSpc>
                <a:spcPct val="150000"/>
              </a:lnSpc>
            </a:pPr>
            <a:r>
              <a:rPr lang="en-US" altLang="zh-CN" sz="1800" dirty="0">
                <a:effectLst/>
                <a:latin typeface="宋体" panose="02010600030101010101" pitchFamily="2" charset="-122"/>
                <a:ea typeface="宋体" panose="02010600030101010101" pitchFamily="2" charset="-122"/>
                <a:cs typeface="宋体" panose="02010600030101010101" pitchFamily="2" charset="-122"/>
              </a:rPr>
              <a:t>Questions</a:t>
            </a:r>
          </a:p>
          <a:p>
            <a:pPr>
              <a:lnSpc>
                <a:spcPct val="150000"/>
              </a:lnSpc>
            </a:pPr>
            <a:r>
              <a:rPr lang="en-US" altLang="zh-CN" sz="1800" dirty="0">
                <a:effectLst/>
                <a:latin typeface="宋体" panose="02010600030101010101" pitchFamily="2" charset="-122"/>
                <a:ea typeface="宋体" panose="02010600030101010101" pitchFamily="2" charset="-122"/>
                <a:cs typeface="宋体" panose="02010600030101010101" pitchFamily="2" charset="-122"/>
              </a:rPr>
              <a:t>Background </a:t>
            </a:r>
          </a:p>
          <a:p>
            <a:pPr>
              <a:lnSpc>
                <a:spcPct val="150000"/>
              </a:lnSpc>
            </a:pPr>
            <a:r>
              <a:rPr lang="en-US" altLang="zh-CN" sz="1800" dirty="0">
                <a:effectLst/>
                <a:latin typeface="宋体" panose="02010600030101010101" pitchFamily="2" charset="-122"/>
                <a:ea typeface="宋体" panose="02010600030101010101" pitchFamily="2" charset="-122"/>
                <a:cs typeface="宋体" panose="02010600030101010101" pitchFamily="2" charset="-122"/>
              </a:rPr>
              <a:t>Methodology </a:t>
            </a:r>
          </a:p>
          <a:p>
            <a:pPr>
              <a:lnSpc>
                <a:spcPct val="150000"/>
              </a:lnSpc>
            </a:pPr>
            <a:r>
              <a:rPr lang="en-US" altLang="zh-CN" sz="1800" dirty="0">
                <a:effectLst/>
                <a:latin typeface="宋体" panose="02010600030101010101" pitchFamily="2" charset="-122"/>
                <a:ea typeface="宋体" panose="02010600030101010101" pitchFamily="2" charset="-122"/>
                <a:cs typeface="宋体" panose="02010600030101010101" pitchFamily="2" charset="-122"/>
              </a:rPr>
              <a:t>Main finding</a:t>
            </a:r>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introduction explains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why the topic is important</a:t>
            </a: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b="1" dirty="0">
                <a:effectLst/>
                <a:latin typeface="宋体" panose="02010600030101010101" pitchFamily="2" charset="-122"/>
                <a:ea typeface="Arial" panose="020B0604020202020204" pitchFamily="34" charset="0"/>
                <a:cs typeface="宋体" panose="02010600030101010101" pitchFamily="2" charset="-122"/>
              </a:rPr>
              <a:t>what problem the study is trying to solve</a:t>
            </a: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and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how it fits into previous research</a:t>
            </a:r>
            <a:r>
              <a:rPr lang="zh-CN" altLang="zh-CN" sz="1800" dirty="0">
                <a:effectLst/>
                <a:latin typeface="宋体" panose="02010600030101010101" pitchFamily="2" charset="-122"/>
                <a:ea typeface="Arial" panose="020B0604020202020204" pitchFamily="34" charset="0"/>
                <a:cs typeface="宋体" panose="02010600030101010101" pitchFamily="2" charset="-122"/>
              </a:rPr>
              <a:t>.</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Theory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summarises previous knowledge</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It helps us understandand knowledge</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zh-CN" altLang="zh-CN" sz="1800" dirty="0">
                <a:effectLst/>
                <a:latin typeface="宋体" panose="02010600030101010101" pitchFamily="2" charset="-122"/>
                <a:ea typeface="Arial" panose="020B0604020202020204" pitchFamily="34" charset="0"/>
                <a:cs typeface="宋体" panose="02010600030101010101" pitchFamily="2" charset="-122"/>
              </a:rPr>
              <a:t>that are already known in the field.</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It helps us explain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why certain variables might be related</a:t>
            </a: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and what kind of relationship we expect to find.</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b="1" dirty="0">
                <a:effectLst/>
                <a:latin typeface="宋体" panose="02010600030101010101" pitchFamily="2" charset="-122"/>
                <a:ea typeface="Arial" panose="020B0604020202020204" pitchFamily="34" charset="0"/>
                <a:cs typeface="宋体" panose="02010600030101010101" pitchFamily="2" charset="-122"/>
              </a:rPr>
              <a:t>Theory </a:t>
            </a:r>
            <a:r>
              <a:rPr lang="en-US" altLang="zh-CN" sz="1800" b="1" dirty="0">
                <a:effectLst/>
                <a:latin typeface="宋体" panose="02010600030101010101" pitchFamily="2" charset="-122"/>
                <a:ea typeface="Arial" panose="020B0604020202020204" pitchFamily="34" charset="0"/>
                <a:cs typeface="宋体" panose="02010600030101010101" pitchFamily="2" charset="-122"/>
              </a:rPr>
              <a:t>also</a:t>
            </a:r>
            <a:r>
              <a:rPr lang="zh-CN" altLang="en-US" sz="1800" b="1"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b="1" dirty="0">
                <a:effectLst/>
                <a:latin typeface="宋体" panose="02010600030101010101" pitchFamily="2" charset="-122"/>
                <a:ea typeface="Arial" panose="020B0604020202020204" pitchFamily="34" charset="0"/>
                <a:cs typeface="宋体" panose="02010600030101010101" pitchFamily="2" charset="-122"/>
              </a:rPr>
              <a:t>provide</a:t>
            </a:r>
            <a:r>
              <a:rPr lang="zh-CN" altLang="en-US" sz="1800" b="1" dirty="0">
                <a:effectLst/>
                <a:latin typeface="宋体" panose="02010600030101010101" pitchFamily="2" charset="-122"/>
                <a:ea typeface="Arial" panose="020B0604020202020204" pitchFamily="34" charset="0"/>
                <a:cs typeface="宋体" panose="02010600030101010101" pitchFamily="2" charset="-122"/>
              </a:rPr>
              <a:t> </a:t>
            </a:r>
            <a:r>
              <a:rPr lang="zh-CN" altLang="zh-CN" sz="1800" dirty="0">
                <a:effectLst/>
                <a:latin typeface="宋体" panose="02010600030101010101" pitchFamily="2" charset="-122"/>
                <a:ea typeface="Arial" panose="020B0604020202020204" pitchFamily="34" charset="0"/>
                <a:cs typeface="宋体" panose="02010600030101010101" pitchFamily="2" charset="-122"/>
              </a:rPr>
              <a:t>us from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“what we know”</a:t>
            </a:r>
            <a:r>
              <a:rPr lang="zh-CN" altLang="en-US" sz="1800" b="1" dirty="0">
                <a:effectLst/>
                <a:latin typeface="宋体" panose="02010600030101010101" pitchFamily="2" charset="-122"/>
                <a:ea typeface="宋体" panose="02010600030101010101" pitchFamily="2" charset="-122"/>
                <a:cs typeface="宋体" panose="02010600030101010101" pitchFamily="2" charset="-122"/>
              </a:rPr>
              <a:t> </a:t>
            </a:r>
            <a:r>
              <a:rPr lang="zh-CN" altLang="zh-CN" sz="1800" dirty="0">
                <a:effectLst/>
                <a:latin typeface="宋体" panose="02010600030101010101" pitchFamily="2" charset="-122"/>
                <a:ea typeface="Arial" panose="020B0604020202020204" pitchFamily="34" charset="0"/>
                <a:cs typeface="宋体" panose="02010600030101010101" pitchFamily="2" charset="-122"/>
              </a:rPr>
              <a:t>to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“what we want to </a:t>
            </a:r>
            <a:r>
              <a:rPr lang="en-US" altLang="zh-CN" sz="1800" b="1" dirty="0">
                <a:effectLst/>
                <a:latin typeface="宋体" panose="02010600030101010101" pitchFamily="2" charset="-122"/>
                <a:ea typeface="Arial" panose="020B0604020202020204" pitchFamily="34" charset="0"/>
                <a:cs typeface="宋体" panose="02010600030101010101" pitchFamily="2" charset="-122"/>
              </a:rPr>
              <a:t>know</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a:t>
            </a: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en-US" altLang="zh-CN" sz="1800" b="0" dirty="0">
              <a:effectLst/>
              <a:latin typeface="宋体" panose="02010600030101010101" pitchFamily="2" charset="-122"/>
              <a:ea typeface="宋体" panose="02010600030101010101" pitchFamily="2" charset="-122"/>
              <a:cs typeface="宋体" panose="02010600030101010101" pitchFamily="2" charset="-122"/>
            </a:endParaRPr>
          </a:p>
          <a:p>
            <a:pPr marL="0" marR="0" lvl="0" indent="0" algn="l" defTabSz="914400" rtl="0" eaLnBrk="1" fontAlgn="auto" latinLnBrk="0" hangingPunct="1">
              <a:lnSpc>
                <a:spcPct val="150000"/>
              </a:lnSpc>
              <a:spcBef>
                <a:spcPts val="0"/>
              </a:spcBef>
              <a:spcAft>
                <a:spcPts val="0"/>
              </a:spcAft>
              <a:buClrTx/>
              <a:buSzTx/>
              <a:buFontTx/>
              <a:buNone/>
              <a:tabLst/>
              <a:defRPr/>
            </a:pPr>
            <a:r>
              <a:rPr lang="zh-CN" altLang="zh-CN" sz="1800" b="1" dirty="0">
                <a:effectLst/>
                <a:latin typeface="宋体" panose="02010600030101010101" pitchFamily="2" charset="-122"/>
                <a:ea typeface="Arial" panose="020B0604020202020204" pitchFamily="34" charset="0"/>
                <a:cs typeface="宋体" panose="02010600030101010101" pitchFamily="2" charset="-122"/>
              </a:rPr>
              <a:t>“what we know”</a:t>
            </a:r>
            <a:r>
              <a:rPr lang="zh-CN" altLang="zh-CN" sz="1800" dirty="0">
                <a:effectLst/>
                <a:latin typeface="宋体" panose="02010600030101010101" pitchFamily="2" charset="-122"/>
                <a:ea typeface="Arial" panose="020B0604020202020204" pitchFamily="34" charset="0"/>
                <a:cs typeface="宋体" panose="02010600030101010101" pitchFamily="2" charset="-122"/>
              </a:rPr>
              <a:t>— the knowledge already established </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b="1" dirty="0">
                <a:effectLst/>
                <a:latin typeface="宋体" panose="02010600030101010101" pitchFamily="2" charset="-122"/>
                <a:ea typeface="Arial" panose="020B0604020202020204" pitchFamily="34" charset="0"/>
                <a:cs typeface="宋体" panose="02010600030101010101" pitchFamily="2" charset="-122"/>
              </a:rPr>
              <a:t>“what we want to </a:t>
            </a:r>
            <a:r>
              <a:rPr lang="en-US" altLang="zh-CN" sz="1800" b="1" dirty="0">
                <a:effectLst/>
                <a:latin typeface="宋体" panose="02010600030101010101" pitchFamily="2" charset="-122"/>
                <a:ea typeface="Arial" panose="020B0604020202020204" pitchFamily="34" charset="0"/>
                <a:cs typeface="宋体" panose="02010600030101010101" pitchFamily="2" charset="-122"/>
              </a:rPr>
              <a:t>know</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a:t>
            </a:r>
            <a:r>
              <a:rPr lang="zh-CN" altLang="zh-CN" sz="1800" dirty="0">
                <a:effectLst/>
                <a:latin typeface="宋体" panose="02010600030101010101" pitchFamily="2" charset="-122"/>
                <a:ea typeface="Arial" panose="020B0604020202020204" pitchFamily="34" charset="0"/>
                <a:cs typeface="宋体" panose="02010600030101010101" pitchFamily="2" charset="-122"/>
              </a:rPr>
              <a:t> — the new relationships or ideas we want to examine with data. </a:t>
            </a:r>
            <a:endParaRPr lang="en-US"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marL="0" marR="0" lvl="0" indent="0" algn="l" defTabSz="914400" rtl="0" eaLnBrk="1" fontAlgn="auto" latinLnBrk="0" hangingPunct="1">
              <a:lnSpc>
                <a:spcPct val="150000"/>
              </a:lnSpc>
              <a:spcBef>
                <a:spcPts val="0"/>
              </a:spcBef>
              <a:spcAft>
                <a:spcPts val="0"/>
              </a:spcAft>
              <a:buClrTx/>
              <a:buSzTx/>
              <a:buFontTx/>
              <a:buNone/>
              <a:tabLst/>
              <a:defRPr/>
            </a:pPr>
            <a:endParaRPr lang="en-US" altLang="zh-CN" sz="1800" b="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A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hypothesis</a:t>
            </a:r>
            <a:r>
              <a:rPr lang="zh-CN" altLang="zh-CN" sz="1800" dirty="0">
                <a:effectLst/>
                <a:latin typeface="宋体" panose="02010600030101010101" pitchFamily="2" charset="-122"/>
                <a:ea typeface="Arial" panose="020B0604020202020204" pitchFamily="34" charset="0"/>
                <a:cs typeface="宋体" panose="02010600030101010101" pitchFamily="2" charset="-122"/>
              </a:rPr>
              <a:t> is a statement </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that comes from the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research question</a:t>
            </a:r>
            <a:r>
              <a:rPr lang="zh-CN" altLang="zh-CN" sz="1800" dirty="0">
                <a:effectLst/>
                <a:latin typeface="宋体" panose="02010600030101010101" pitchFamily="2" charset="-122"/>
                <a:ea typeface="Arial" panose="020B0604020202020204" pitchFamily="34" charset="0"/>
                <a:cs typeface="宋体" panose="02010600030101010101" pitchFamily="2" charset="-122"/>
              </a:rPr>
              <a:t> and the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theoretical background</a:t>
            </a:r>
            <a:r>
              <a:rPr lang="zh-CN" altLang="zh-CN" sz="1800" dirty="0">
                <a:effectLst/>
                <a:latin typeface="宋体" panose="02010600030101010101" pitchFamily="2" charset="-122"/>
                <a:ea typeface="Arial" panose="020B0604020202020204" pitchFamily="34" charset="0"/>
                <a:cs typeface="宋体" panose="02010600030101010101" pitchFamily="2" charset="-122"/>
              </a:rPr>
              <a:t>.</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It describes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the relationship between variables</a:t>
            </a:r>
            <a:r>
              <a:rPr lang="zh-CN" altLang="zh-CN" sz="1800" dirty="0">
                <a:effectLst/>
                <a:latin typeface="宋体" panose="02010600030101010101" pitchFamily="2" charset="-122"/>
                <a:ea typeface="Arial" panose="020B0604020202020204" pitchFamily="34" charset="0"/>
                <a:cs typeface="宋体" panose="02010600030101010101" pitchFamily="2" charset="-122"/>
              </a:rPr>
              <a:t>.</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A good hypothesis must be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testable</a:t>
            </a: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marL="0" marR="0" lvl="0" indent="0" algn="l" defTabSz="914400" rtl="0" eaLnBrk="1" fontAlgn="auto" latinLnBrk="0" hangingPunct="1">
              <a:lnSpc>
                <a:spcPct val="150000"/>
              </a:lnSpc>
              <a:spcBef>
                <a:spcPts val="0"/>
              </a:spcBef>
              <a:spcAft>
                <a:spcPts val="0"/>
              </a:spcAft>
              <a:buClrTx/>
              <a:buSzTx/>
              <a:buFontTx/>
              <a:buNone/>
              <a:tabLst/>
              <a:defRPr/>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this means we can collect data to see whether it is true or false.</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It is not just an idea or opinion;</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it’s something </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we can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measure, analyse, and evaluate</a:t>
            </a:r>
            <a:r>
              <a:rPr lang="zh-CN" altLang="zh-CN" sz="1800" dirty="0">
                <a:effectLst/>
                <a:latin typeface="宋体" panose="02010600030101010101" pitchFamily="2" charset="-122"/>
                <a:ea typeface="Arial" panose="020B0604020202020204" pitchFamily="34" charset="0"/>
                <a:cs typeface="宋体" panose="02010600030101010101" pitchFamily="2" charset="-122"/>
              </a:rPr>
              <a:t> using </a:t>
            </a:r>
            <a:r>
              <a:rPr lang="en-US" altLang="zh-CN" sz="1800" dirty="0">
                <a:effectLst/>
                <a:latin typeface="宋体" panose="02010600030101010101" pitchFamily="2" charset="-122"/>
                <a:ea typeface="Arial" panose="020B0604020202020204" pitchFamily="34" charset="0"/>
                <a:cs typeface="宋体" panose="02010600030101010101" pitchFamily="2" charset="-122"/>
              </a:rPr>
              <a:t>data</a:t>
            </a:r>
            <a:r>
              <a:rPr lang="zh-CN" altLang="zh-CN" sz="1800" dirty="0">
                <a:effectLst/>
                <a:latin typeface="宋体" panose="02010600030101010101" pitchFamily="2" charset="-122"/>
                <a:ea typeface="Arial" panose="020B0604020202020204" pitchFamily="34" charset="0"/>
                <a:cs typeface="宋体" panose="02010600030101010101" pitchFamily="2" charset="-122"/>
              </a:rPr>
              <a:t>.</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Conceptual frameworks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show</a:t>
            </a:r>
            <a:r>
              <a:rPr lang="zh-CN" altLang="zh-CN" sz="1800" dirty="0">
                <a:effectLst/>
                <a:latin typeface="宋体" panose="02010600030101010101" pitchFamily="2" charset="-122"/>
                <a:ea typeface="Arial" panose="020B0604020202020204" pitchFamily="34" charset="0"/>
                <a:cs typeface="宋体" panose="02010600030101010101" pitchFamily="2" charset="-122"/>
              </a:rPr>
              <a:t> the relationship of different concept</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It explain what you expect to find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zh-CN" altLang="zh-CN" sz="1800" b="1" dirty="0">
                <a:effectLst/>
                <a:latin typeface="宋体" panose="02010600030101010101" pitchFamily="2" charset="-122"/>
                <a:ea typeface="Arial" panose="020B0604020202020204" pitchFamily="34" charset="0"/>
                <a:cs typeface="宋体" panose="02010600030101010101" pitchFamily="2" charset="-122"/>
              </a:rPr>
              <a:t>variables</a:t>
            </a:r>
            <a:r>
              <a:rPr lang="en-US" altLang="zh-CN" sz="1800" b="1" dirty="0">
                <a:effectLst/>
                <a:latin typeface="宋体" panose="02010600030101010101" pitchFamily="2" charset="-122"/>
                <a:ea typeface="Arial" panose="020B0604020202020204" pitchFamily="34" charset="0"/>
                <a:cs typeface="宋体" panose="02010600030101010101" pitchFamily="2" charset="-122"/>
              </a:rPr>
              <a:t> </a:t>
            </a:r>
            <a:r>
              <a:rPr lang="zh-CN" altLang="zh-CN" sz="1800" dirty="0">
                <a:effectLst/>
                <a:latin typeface="宋体" panose="02010600030101010101" pitchFamily="2" charset="-122"/>
                <a:ea typeface="Arial" panose="020B0604020202020204" pitchFamily="34" charset="0"/>
                <a:cs typeface="宋体" panose="02010600030101010101" pitchFamily="2" charset="-122"/>
              </a:rPr>
              <a:t>are important part of quantitative study.</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If a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hypothesis</a:t>
            </a:r>
            <a:r>
              <a:rPr lang="zh-CN" altLang="zh-CN" sz="1800" dirty="0">
                <a:effectLst/>
                <a:latin typeface="宋体" panose="02010600030101010101" pitchFamily="2" charset="-122"/>
                <a:ea typeface="Arial" panose="020B0604020202020204" pitchFamily="34" charset="0"/>
                <a:cs typeface="宋体" panose="02010600030101010101" pitchFamily="2" charset="-122"/>
              </a:rPr>
              <a:t> is about finding the </a:t>
            </a:r>
            <a:r>
              <a:rPr lang="zh-CN" altLang="zh-CN" sz="1800" i="1" dirty="0">
                <a:effectLst/>
                <a:latin typeface="宋体" panose="02010600030101010101" pitchFamily="2" charset="-122"/>
                <a:ea typeface="Arial" panose="020B0604020202020204" pitchFamily="34" charset="0"/>
                <a:cs typeface="宋体" panose="02010600030101010101" pitchFamily="2" charset="-122"/>
              </a:rPr>
              <a:t>relationship between different concepts</a:t>
            </a:r>
            <a:r>
              <a:rPr lang="zh-CN" altLang="zh-CN" sz="1800" dirty="0">
                <a:effectLst/>
                <a:latin typeface="宋体" panose="02010600030101010101" pitchFamily="2" charset="-122"/>
                <a:ea typeface="Arial" panose="020B0604020202020204" pitchFamily="34" charset="0"/>
                <a:cs typeface="宋体" panose="02010600030101010101" pitchFamily="2" charset="-122"/>
              </a:rPr>
              <a:t>,</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A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variable</a:t>
            </a:r>
            <a:r>
              <a:rPr lang="zh-CN" altLang="zh-CN" sz="1800" dirty="0">
                <a:effectLst/>
                <a:latin typeface="宋体" panose="02010600030101010101" pitchFamily="2" charset="-122"/>
                <a:ea typeface="Arial" panose="020B0604020202020204" pitchFamily="34" charset="0"/>
                <a:cs typeface="宋体" panose="02010600030101010101" pitchFamily="2" charset="-122"/>
              </a:rPr>
              <a:t> is a </a:t>
            </a:r>
            <a:r>
              <a:rPr lang="zh-CN" altLang="zh-CN" sz="1800" i="1" dirty="0">
                <a:effectLst/>
                <a:latin typeface="宋体" panose="02010600030101010101" pitchFamily="2" charset="-122"/>
                <a:ea typeface="Arial" panose="020B0604020202020204" pitchFamily="34" charset="0"/>
                <a:cs typeface="宋体" panose="02010600030101010101" pitchFamily="2" charset="-122"/>
              </a:rPr>
              <a:t>measurable form of a concept</a:t>
            </a:r>
            <a:r>
              <a:rPr lang="zh-CN" altLang="zh-CN" sz="1800" dirty="0">
                <a:effectLst/>
                <a:latin typeface="宋体" panose="02010600030101010101" pitchFamily="2" charset="-122"/>
                <a:ea typeface="Arial" panose="020B0604020202020204" pitchFamily="34" charset="0"/>
                <a:cs typeface="宋体" panose="02010600030101010101" pitchFamily="2" charset="-122"/>
              </a:rPr>
              <a:t>.</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There are several types of variables:</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The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independent variable</a:t>
            </a:r>
            <a:r>
              <a:rPr lang="zh-CN" altLang="zh-CN" sz="1800" dirty="0">
                <a:effectLst/>
                <a:latin typeface="宋体" panose="02010600030101010101" pitchFamily="2" charset="-122"/>
                <a:ea typeface="Arial" panose="020B0604020202020204" pitchFamily="34" charset="0"/>
                <a:cs typeface="宋体" panose="02010600030101010101" pitchFamily="2" charset="-122"/>
              </a:rPr>
              <a:t> (or IV) is the factor that we believe </a:t>
            </a:r>
            <a:r>
              <a:rPr lang="zh-CN" altLang="zh-CN" sz="1800" i="1" dirty="0">
                <a:effectLst/>
                <a:latin typeface="宋体" panose="02010600030101010101" pitchFamily="2" charset="-122"/>
                <a:ea typeface="Arial" panose="020B0604020202020204" pitchFamily="34" charset="0"/>
                <a:cs typeface="宋体" panose="02010600030101010101" pitchFamily="2" charset="-122"/>
              </a:rPr>
              <a:t>influences or explains</a:t>
            </a:r>
            <a:r>
              <a:rPr lang="zh-CN" altLang="zh-CN" sz="1800" dirty="0">
                <a:effectLst/>
                <a:latin typeface="宋体" panose="02010600030101010101" pitchFamily="2" charset="-122"/>
                <a:ea typeface="Arial" panose="020B0604020202020204" pitchFamily="34" charset="0"/>
                <a:cs typeface="宋体" panose="02010600030101010101" pitchFamily="2" charset="-122"/>
              </a:rPr>
              <a:t> something.</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The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dependent variable</a:t>
            </a:r>
            <a:r>
              <a:rPr lang="zh-CN" altLang="zh-CN" sz="1800" dirty="0">
                <a:effectLst/>
                <a:latin typeface="宋体" panose="02010600030101010101" pitchFamily="2" charset="-122"/>
                <a:ea typeface="Arial" panose="020B0604020202020204" pitchFamily="34" charset="0"/>
                <a:cs typeface="宋体" panose="02010600030101010101" pitchFamily="2" charset="-122"/>
              </a:rPr>
              <a:t> (or DV) is the </a:t>
            </a:r>
            <a:r>
              <a:rPr lang="zh-CN" altLang="zh-CN" sz="1800" i="1" dirty="0">
                <a:effectLst/>
                <a:latin typeface="宋体" panose="02010600030101010101" pitchFamily="2" charset="-122"/>
                <a:ea typeface="Arial" panose="020B0604020202020204" pitchFamily="34" charset="0"/>
                <a:cs typeface="宋体" panose="02010600030101010101" pitchFamily="2" charset="-122"/>
              </a:rPr>
              <a:t>outcome</a:t>
            </a:r>
            <a:r>
              <a:rPr lang="zh-CN" altLang="zh-CN" sz="1800" dirty="0">
                <a:effectLst/>
                <a:latin typeface="宋体" panose="02010600030101010101" pitchFamily="2" charset="-122"/>
                <a:ea typeface="Arial" panose="020B0604020202020204" pitchFamily="34" charset="0"/>
                <a:cs typeface="宋体" panose="02010600030101010101" pitchFamily="2" charset="-122"/>
              </a:rPr>
              <a:t> that we want to explain or predict.</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And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control variables</a:t>
            </a:r>
            <a:r>
              <a:rPr lang="zh-CN" altLang="zh-CN" sz="1800" dirty="0">
                <a:effectLst/>
                <a:latin typeface="宋体" panose="02010600030101010101" pitchFamily="2" charset="-122"/>
                <a:ea typeface="Arial" panose="020B0604020202020204" pitchFamily="34" charset="0"/>
                <a:cs typeface="宋体" panose="02010600030101010101" pitchFamily="2" charset="-122"/>
              </a:rPr>
              <a:t> are other factors that might also affect the result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once we have defined our variables and collected the data,</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we move to the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empirical analysis</a:t>
            </a:r>
            <a:endParaRPr lang="en-US" altLang="zh-CN" sz="1800" b="1"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we test our hypothes</a:t>
            </a:r>
            <a:r>
              <a:rPr lang="en-US" altLang="zh-CN" sz="1800" dirty="0" err="1">
                <a:effectLst/>
                <a:latin typeface="宋体" panose="02010600030101010101" pitchFamily="2" charset="-122"/>
                <a:ea typeface="Arial" panose="020B0604020202020204" pitchFamily="34" charset="0"/>
                <a:cs typeface="宋体" panose="02010600030101010101" pitchFamily="2" charset="-122"/>
              </a:rPr>
              <a:t>i</a:t>
            </a:r>
            <a:r>
              <a:rPr lang="zh-CN" altLang="zh-CN" sz="1800" dirty="0">
                <a:effectLst/>
                <a:latin typeface="宋体" panose="02010600030101010101" pitchFamily="2" charset="-122"/>
                <a:ea typeface="Arial" panose="020B0604020202020204" pitchFamily="34" charset="0"/>
                <a:cs typeface="宋体" panose="02010600030101010101" pitchFamily="2" charset="-122"/>
              </a:rPr>
              <a:t>s using statistical methods.</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45F071-68F0-AC59-F981-BFFABF090C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127F78-3F33-4B0F-C757-F0EF22D55A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5E6DA0E-384D-5959-6424-2527787593D0}"/>
              </a:ext>
            </a:extLst>
          </p:cNvPr>
          <p:cNvSpPr>
            <a:spLocks noGrp="1"/>
          </p:cNvSpPr>
          <p:nvPr>
            <p:ph type="body" idx="1"/>
          </p:nvPr>
        </p:nvSpPr>
        <p:spPr/>
        <p:txBody>
          <a:bodyPr/>
          <a:lstStyle/>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once we have defined our variables and collected the data,</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we move to the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empirical analysis</a:t>
            </a:r>
            <a:endParaRPr lang="en-US" altLang="zh-CN" sz="1800" b="1"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we test our hypothes</a:t>
            </a:r>
            <a:r>
              <a:rPr lang="en-US" altLang="zh-CN" sz="1800" dirty="0" err="1">
                <a:effectLst/>
                <a:latin typeface="宋体" panose="02010600030101010101" pitchFamily="2" charset="-122"/>
                <a:ea typeface="Arial" panose="020B0604020202020204" pitchFamily="34" charset="0"/>
                <a:cs typeface="宋体" panose="02010600030101010101" pitchFamily="2" charset="-122"/>
              </a:rPr>
              <a:t>i</a:t>
            </a:r>
            <a:r>
              <a:rPr lang="zh-CN" altLang="zh-CN" sz="1800" dirty="0">
                <a:effectLst/>
                <a:latin typeface="宋体" panose="02010600030101010101" pitchFamily="2" charset="-122"/>
                <a:ea typeface="Arial" panose="020B0604020202020204" pitchFamily="34" charset="0"/>
                <a:cs typeface="宋体" panose="02010600030101010101" pitchFamily="2" charset="-122"/>
              </a:rPr>
              <a:t>s using statistical methods.</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p:txBody>
      </p:sp>
      <p:sp>
        <p:nvSpPr>
          <p:cNvPr id="4" name="Slide Number Placeholder 3">
            <a:extLst>
              <a:ext uri="{FF2B5EF4-FFF2-40B4-BE49-F238E27FC236}">
                <a16:creationId xmlns:a16="http://schemas.microsoft.com/office/drawing/2014/main" id="{E85C7CAF-02F8-D797-F8E8-6216A5967C11}"/>
              </a:ext>
            </a:extLst>
          </p:cNvPr>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79679053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071DE0-C021-258B-CECA-82DCD6B6D7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018165-3C85-9394-7E9E-6E80C13DCA7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34FB72-8F93-5EDA-B68A-5B6BF0D51C93}"/>
              </a:ext>
            </a:extLst>
          </p:cNvPr>
          <p:cNvSpPr>
            <a:spLocks noGrp="1"/>
          </p:cNvSpPr>
          <p:nvPr>
            <p:ph type="body" idx="1"/>
          </p:nvPr>
        </p:nvSpPr>
        <p:spPr/>
        <p:txBody>
          <a:bodyPr/>
          <a:lstStyle/>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once we have defined our variables and collected the data,</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we move to the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empirical analysis</a:t>
            </a:r>
            <a:endParaRPr lang="en-US" altLang="zh-CN" sz="1800" b="1"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we test our hypothes</a:t>
            </a:r>
            <a:r>
              <a:rPr lang="en-US" altLang="zh-CN" sz="1800" dirty="0" err="1">
                <a:effectLst/>
                <a:latin typeface="宋体" panose="02010600030101010101" pitchFamily="2" charset="-122"/>
                <a:ea typeface="Arial" panose="020B0604020202020204" pitchFamily="34" charset="0"/>
                <a:cs typeface="宋体" panose="02010600030101010101" pitchFamily="2" charset="-122"/>
              </a:rPr>
              <a:t>i</a:t>
            </a:r>
            <a:r>
              <a:rPr lang="zh-CN" altLang="zh-CN" sz="1800" dirty="0">
                <a:effectLst/>
                <a:latin typeface="宋体" panose="02010600030101010101" pitchFamily="2" charset="-122"/>
                <a:ea typeface="Arial" panose="020B0604020202020204" pitchFamily="34" charset="0"/>
                <a:cs typeface="宋体" panose="02010600030101010101" pitchFamily="2" charset="-122"/>
              </a:rPr>
              <a:t>s using statistical methods.</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p:txBody>
      </p:sp>
      <p:sp>
        <p:nvSpPr>
          <p:cNvPr id="4" name="Slide Number Placeholder 3">
            <a:extLst>
              <a:ext uri="{FF2B5EF4-FFF2-40B4-BE49-F238E27FC236}">
                <a16:creationId xmlns:a16="http://schemas.microsoft.com/office/drawing/2014/main" id="{0BE1AFC6-8013-802F-6512-23185AD51839}"/>
              </a:ext>
            </a:extLst>
          </p:cNvPr>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29265875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5F75FE-0AB2-9E7E-C005-1AB1A31FA7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F5B914-55AF-84D4-7742-AB34D91C27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15B757D-B0D4-F8F0-0012-C608FC3C6ED3}"/>
              </a:ext>
            </a:extLst>
          </p:cNvPr>
          <p:cNvSpPr>
            <a:spLocks noGrp="1"/>
          </p:cNvSpPr>
          <p:nvPr>
            <p:ph type="body" idx="1"/>
          </p:nvPr>
        </p:nvSpPr>
        <p:spPr/>
        <p:txBody>
          <a:bodyPr/>
          <a:lstStyle/>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once we have defined our variables and collected the data,</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we move to the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empirical analysis</a:t>
            </a:r>
            <a:endParaRPr lang="en-US" altLang="zh-CN" sz="1800" b="1"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we test our hypothes</a:t>
            </a:r>
            <a:r>
              <a:rPr lang="en-US" altLang="zh-CN" sz="1800" dirty="0" err="1">
                <a:effectLst/>
                <a:latin typeface="宋体" panose="02010600030101010101" pitchFamily="2" charset="-122"/>
                <a:ea typeface="Arial" panose="020B0604020202020204" pitchFamily="34" charset="0"/>
                <a:cs typeface="宋体" panose="02010600030101010101" pitchFamily="2" charset="-122"/>
              </a:rPr>
              <a:t>i</a:t>
            </a:r>
            <a:r>
              <a:rPr lang="zh-CN" altLang="zh-CN" sz="1800" dirty="0">
                <a:effectLst/>
                <a:latin typeface="宋体" panose="02010600030101010101" pitchFamily="2" charset="-122"/>
                <a:ea typeface="Arial" panose="020B0604020202020204" pitchFamily="34" charset="0"/>
                <a:cs typeface="宋体" panose="02010600030101010101" pitchFamily="2" charset="-122"/>
              </a:rPr>
              <a:t>s using statistical methods.</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p:txBody>
      </p:sp>
      <p:sp>
        <p:nvSpPr>
          <p:cNvPr id="4" name="Slide Number Placeholder 3">
            <a:extLst>
              <a:ext uri="{FF2B5EF4-FFF2-40B4-BE49-F238E27FC236}">
                <a16:creationId xmlns:a16="http://schemas.microsoft.com/office/drawing/2014/main" id="{FED01785-679F-8578-8F78-FBE6C4F1BC3E}"/>
              </a:ext>
            </a:extLst>
          </p:cNvPr>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30588802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the final part is </a:t>
            </a:r>
            <a:r>
              <a:rPr lang="zh-CN" altLang="zh-CN" sz="1800" b="0" dirty="0">
                <a:effectLst/>
                <a:latin typeface="宋体" panose="02010600030101010101" pitchFamily="2" charset="-122"/>
                <a:ea typeface="Arial" panose="020B0604020202020204" pitchFamily="34" charset="0"/>
                <a:cs typeface="宋体" panose="02010600030101010101" pitchFamily="2" charset="-122"/>
              </a:rPr>
              <a:t>Conclusion: </a:t>
            </a:r>
            <a:endParaRPr lang="zh-CN" altLang="zh-CN" sz="1800" b="1"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b="0" dirty="0">
                <a:effectLst/>
                <a:latin typeface="宋体" panose="02010600030101010101" pitchFamily="2" charset="-122"/>
                <a:ea typeface="Arial" panose="020B0604020202020204" pitchFamily="34" charset="0"/>
                <a:cs typeface="宋体" panose="02010600030101010101" pitchFamily="2" charset="-122"/>
              </a:rPr>
              <a:t>it show our research findings to a background</a:t>
            </a:r>
            <a:r>
              <a:rPr lang="zh-CN" altLang="zh-CN" sz="1800" b="0" dirty="0">
                <a:effectLst/>
                <a:latin typeface="Arial" panose="020B0604020202020204" pitchFamily="34" charset="0"/>
                <a:ea typeface="宋体" panose="02010600030101010101" pitchFamily="2" charset="-122"/>
                <a:cs typeface="Arial" panose="020B0604020202020204" pitchFamily="34" charset="0"/>
              </a:rPr>
              <a:t>，</a:t>
            </a:r>
            <a:endParaRPr lang="zh-CN" altLang="zh-CN" sz="1800" b="1"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b="0" dirty="0">
                <a:effectLst/>
                <a:latin typeface="宋体" panose="02010600030101010101" pitchFamily="2" charset="-122"/>
                <a:ea typeface="Arial" panose="020B0604020202020204" pitchFamily="34" charset="0"/>
                <a:cs typeface="宋体" panose="02010600030101010101" pitchFamily="2" charset="-122"/>
              </a:rPr>
              <a:t>how our work enrich  existing knowledge  </a:t>
            </a:r>
            <a:endParaRPr lang="zh-CN" altLang="zh-CN" sz="1800" b="1"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b="0" dirty="0">
                <a:effectLst/>
                <a:latin typeface="宋体" panose="02010600030101010101" pitchFamily="2" charset="-122"/>
                <a:ea typeface="Arial" panose="020B0604020202020204" pitchFamily="34" charset="0"/>
                <a:cs typeface="宋体" panose="02010600030101010101" pitchFamily="2" charset="-122"/>
              </a:rPr>
              <a:t>how future researchers may build upon it.</a:t>
            </a:r>
            <a:endParaRPr lang="zh-CN" altLang="zh-CN" sz="1800" b="1" dirty="0">
              <a:effectLst/>
              <a:latin typeface="宋体" panose="02010600030101010101" pitchFamily="2" charset="-122"/>
              <a:ea typeface="宋体" panose="02010600030101010101" pitchFamily="2" charset="-122"/>
              <a:cs typeface="宋体" panose="02010600030101010101" pitchFamily="2" charset="-122"/>
            </a:endParaRPr>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summary the quantitative research method illustrated several steps</a:t>
            </a:r>
          </a:p>
          <a:p>
            <a:r>
              <a:rPr lang="en-US" dirty="0"/>
              <a:t>Define problems </a:t>
            </a:r>
          </a:p>
          <a:p>
            <a:r>
              <a:rPr lang="en-US" dirty="0"/>
              <a:t>Establish hypothesis</a:t>
            </a:r>
          </a:p>
          <a:p>
            <a:r>
              <a:rPr lang="en-US" dirty="0"/>
              <a:t>Define variables,</a:t>
            </a:r>
          </a:p>
          <a:p>
            <a:r>
              <a:rPr lang="en-US" dirty="0"/>
              <a:t>collect data</a:t>
            </a:r>
          </a:p>
          <a:p>
            <a:endParaRPr lang="en-US"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323FB0-7819-7645-3962-1C522A3BAE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BD286D-2586-04A2-06A2-530A7E11710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DAB198-2481-2E89-BBC6-50BAB3469D79}"/>
              </a:ext>
            </a:extLst>
          </p:cNvPr>
          <p:cNvSpPr>
            <a:spLocks noGrp="1"/>
          </p:cNvSpPr>
          <p:nvPr>
            <p:ph type="body" idx="1"/>
          </p:nvPr>
        </p:nvSpPr>
        <p:spPr/>
        <p:txBody>
          <a:bodyPr/>
          <a:lstStyle/>
          <a:p>
            <a:pPr>
              <a:lnSpc>
                <a:spcPct val="150000"/>
              </a:lnSpc>
            </a:pPr>
            <a:r>
              <a:rPr lang="en-US" altLang="zh-CN" sz="1800" dirty="0">
                <a:effectLst/>
                <a:latin typeface="Arial" panose="020B0604020202020204" pitchFamily="34" charset="0"/>
                <a:ea typeface="宋体" panose="02010600030101010101" pitchFamily="2" charset="-122"/>
                <a:cs typeface="宋体" panose="02010600030101010101" pitchFamily="2" charset="-122"/>
              </a:rPr>
              <a:t>The master</a:t>
            </a:r>
            <a:r>
              <a:rPr lang="zh-CN" altLang="zh-CN" sz="1800" dirty="0">
                <a:effectLst/>
                <a:latin typeface="Arial" panose="020B0604020202020204" pitchFamily="34" charset="0"/>
                <a:ea typeface="宋体" panose="02010600030101010101" pitchFamily="2" charset="-122"/>
                <a:cs typeface="Arial" panose="020B0604020202020204" pitchFamily="34" charset="0"/>
              </a:rPr>
              <a:t>’</a:t>
            </a:r>
            <a:r>
              <a:rPr lang="en-US" altLang="zh-CN" sz="1800" dirty="0">
                <a:effectLst/>
                <a:latin typeface="Arial" panose="020B0604020202020204" pitchFamily="34" charset="0"/>
                <a:ea typeface="宋体" panose="02010600030101010101" pitchFamily="2" charset="-122"/>
                <a:cs typeface="宋体" panose="02010600030101010101" pitchFamily="2" charset="-122"/>
              </a:rPr>
              <a:t> thesis have the similar structure of quantitative research article</a:t>
            </a:r>
          </a:p>
          <a:p>
            <a:pPr>
              <a:lnSpc>
                <a:spcPct val="150000"/>
              </a:lnSpc>
            </a:pPr>
            <a:endParaRPr lang="en-US" altLang="zh-CN" sz="1800" dirty="0">
              <a:effectLst/>
              <a:latin typeface="Arial" panose="020B0604020202020204" pitchFamily="34" charset="0"/>
              <a:ea typeface="宋体" panose="02010600030101010101" pitchFamily="2" charset="-122"/>
              <a:cs typeface="宋体" panose="02010600030101010101" pitchFamily="2" charset="-122"/>
            </a:endParaRPr>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p:txBody>
      </p:sp>
      <p:sp>
        <p:nvSpPr>
          <p:cNvPr id="4" name="Slide Number Placeholder 3">
            <a:extLst>
              <a:ext uri="{FF2B5EF4-FFF2-40B4-BE49-F238E27FC236}">
                <a16:creationId xmlns:a16="http://schemas.microsoft.com/office/drawing/2014/main" id="{F7C820CA-B9FD-B875-49FF-66012E146CDB}"/>
              </a:ext>
            </a:extLst>
          </p:cNvPr>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6108733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zh-CN" sz="2800" dirty="0"/>
              <a:t>First</a:t>
            </a:r>
            <a:r>
              <a:rPr lang="zh-CN" altLang="en-US" sz="2800" dirty="0"/>
              <a:t> </a:t>
            </a:r>
            <a:r>
              <a:rPr lang="en-US" altLang="zh-CN" sz="2800" dirty="0"/>
              <a:t>we</a:t>
            </a:r>
            <a:r>
              <a:rPr lang="zh-CN" altLang="en-US" sz="2800" dirty="0"/>
              <a:t> </a:t>
            </a:r>
            <a:r>
              <a:rPr lang="en-US" altLang="zh-CN" sz="2800" dirty="0"/>
              <a:t>understand</a:t>
            </a:r>
            <a:r>
              <a:rPr lang="zh-CN" altLang="en-US" sz="2800" dirty="0"/>
              <a:t> </a:t>
            </a:r>
            <a:r>
              <a:rPr lang="en-US" altLang="zh-CN" sz="2800" dirty="0"/>
              <a:t>what</a:t>
            </a:r>
            <a:r>
              <a:rPr lang="zh-CN" altLang="en-US" sz="2800" dirty="0"/>
              <a:t> </a:t>
            </a:r>
            <a:r>
              <a:rPr lang="en-US" altLang="zh-CN" sz="2800" dirty="0"/>
              <a:t>is </a:t>
            </a:r>
            <a:r>
              <a:rPr lang="en-US" altLang="zh-CN" sz="2800" b="1" dirty="0"/>
              <a:t>scientific and</a:t>
            </a:r>
            <a:r>
              <a:rPr lang="zh-CN" altLang="en-US" sz="2800" b="1" dirty="0"/>
              <a:t> </a:t>
            </a:r>
            <a:r>
              <a:rPr lang="en-US" altLang="zh-CN" sz="2800" b="1" dirty="0"/>
              <a:t> non-scientific research</a:t>
            </a:r>
            <a:r>
              <a:rPr lang="en-US" altLang="zh-CN" sz="2800" dirty="0"/>
              <a:t>,</a:t>
            </a:r>
          </a:p>
          <a:p>
            <a:br>
              <a:rPr lang="en-US" altLang="zh-CN" sz="2800" dirty="0"/>
            </a:br>
            <a:r>
              <a:rPr lang="en-US" altLang="zh-CN" sz="2800" dirty="0"/>
              <a:t>scientific research follows </a:t>
            </a:r>
            <a:r>
              <a:rPr lang="en-US" altLang="zh-CN" sz="2800" b="1" dirty="0"/>
              <a:t>a clear, logical process</a:t>
            </a:r>
            <a:r>
              <a:rPr lang="en-US" altLang="zh-CN" sz="2800" dirty="0"/>
              <a:t>.</a:t>
            </a:r>
          </a:p>
          <a:p>
            <a:endParaRPr lang="en-US" altLang="zh-CN" sz="2800" dirty="0"/>
          </a:p>
          <a:p>
            <a:r>
              <a:rPr lang="en-US" altLang="zh-CN" sz="2800" dirty="0"/>
              <a:t>we learned how </a:t>
            </a:r>
            <a:r>
              <a:rPr lang="en-US" altLang="zh-CN" sz="2800" b="1" dirty="0"/>
              <a:t>research philosophy</a:t>
            </a:r>
            <a:r>
              <a:rPr lang="zh-CN" altLang="en-US" sz="2800" b="1" dirty="0"/>
              <a:t> </a:t>
            </a:r>
            <a:r>
              <a:rPr lang="en-US" altLang="zh-CN" sz="2800" dirty="0"/>
              <a:t>shapes our </a:t>
            </a:r>
            <a:r>
              <a:rPr lang="en-US" altLang="zh-CN" sz="2800" b="1" dirty="0"/>
              <a:t>research approach</a:t>
            </a:r>
            <a:r>
              <a:rPr lang="en-US" altLang="zh-CN" sz="2800" dirty="0"/>
              <a:t> </a:t>
            </a:r>
          </a:p>
          <a:p>
            <a:r>
              <a:rPr lang="en-US" altLang="zh-CN" sz="2800" dirty="0"/>
              <a:t>Positivism</a:t>
            </a:r>
            <a:r>
              <a:rPr lang="zh-CN" altLang="en-US" sz="2800" dirty="0"/>
              <a:t> </a:t>
            </a:r>
            <a:r>
              <a:rPr lang="en-US" altLang="zh-CN" sz="2800" dirty="0"/>
              <a:t>paradigm——</a:t>
            </a:r>
            <a:r>
              <a:rPr lang="en-US" altLang="zh-CN" sz="2800" i="1" dirty="0"/>
              <a:t>deductive</a:t>
            </a:r>
            <a:r>
              <a:rPr lang="en-US" altLang="zh-CN" sz="2800" dirty="0"/>
              <a:t> for </a:t>
            </a:r>
            <a:r>
              <a:rPr lang="en-US" altLang="zh-CN" sz="2800" b="1" dirty="0"/>
              <a:t>quantitative</a:t>
            </a:r>
            <a:r>
              <a:rPr lang="en-US" altLang="zh-CN" sz="2800" dirty="0"/>
              <a:t>, </a:t>
            </a:r>
          </a:p>
          <a:p>
            <a:r>
              <a:rPr lang="en-US" altLang="zh-CN" sz="2800" dirty="0"/>
              <a:t>Interpretive</a:t>
            </a:r>
            <a:r>
              <a:rPr lang="zh-CN" altLang="en-US" sz="2800" dirty="0"/>
              <a:t> </a:t>
            </a:r>
            <a:r>
              <a:rPr lang="en-US" altLang="zh-CN" sz="2800" dirty="0"/>
              <a:t>paradigm——</a:t>
            </a:r>
            <a:r>
              <a:rPr lang="en-US" altLang="zh-CN" sz="2800" i="1" dirty="0"/>
              <a:t>inductive</a:t>
            </a:r>
            <a:r>
              <a:rPr lang="en-US" altLang="zh-CN" sz="2800" dirty="0"/>
              <a:t> for </a:t>
            </a:r>
            <a:r>
              <a:rPr lang="en-US" altLang="zh-CN" sz="2800" b="1" dirty="0"/>
              <a:t>qualitative</a:t>
            </a:r>
            <a:r>
              <a:rPr lang="en-US" altLang="zh-CN" sz="2800" dirty="0"/>
              <a:t> studies.</a:t>
            </a:r>
          </a:p>
          <a:p>
            <a:endParaRPr lang="en-US" altLang="zh-CN" sz="2800" dirty="0"/>
          </a:p>
          <a:p>
            <a:r>
              <a:rPr lang="en-US" altLang="zh-CN" sz="2800" dirty="0"/>
              <a:t>Then</a:t>
            </a:r>
            <a:r>
              <a:rPr lang="zh-CN" altLang="en-US" sz="2800" dirty="0"/>
              <a:t> </a:t>
            </a:r>
            <a:r>
              <a:rPr lang="en-US" altLang="zh-CN" sz="2800" dirty="0"/>
              <a:t>we</a:t>
            </a:r>
            <a:r>
              <a:rPr lang="zh-CN" altLang="en-US" sz="2800" dirty="0"/>
              <a:t> </a:t>
            </a:r>
            <a:r>
              <a:rPr lang="en-US" altLang="zh-CN" sz="2800" dirty="0"/>
              <a:t>look</a:t>
            </a:r>
            <a:r>
              <a:rPr lang="zh-CN" altLang="en-US" sz="2800" dirty="0"/>
              <a:t> </a:t>
            </a:r>
            <a:r>
              <a:rPr lang="en-US" altLang="zh-CN" sz="2800" dirty="0"/>
              <a:t>at</a:t>
            </a:r>
            <a:r>
              <a:rPr lang="zh-CN" altLang="en-US" sz="2800" dirty="0"/>
              <a:t> </a:t>
            </a:r>
            <a:r>
              <a:rPr lang="en-US" altLang="zh-CN" sz="2800" dirty="0"/>
              <a:t>the</a:t>
            </a:r>
            <a:r>
              <a:rPr lang="zh-CN" altLang="en-US" sz="2800" dirty="0"/>
              <a:t> </a:t>
            </a:r>
            <a:r>
              <a:rPr lang="en-US" altLang="zh-CN" sz="2800" dirty="0"/>
              <a:t>structure</a:t>
            </a:r>
            <a:r>
              <a:rPr lang="zh-CN" altLang="en-US" sz="2800" dirty="0"/>
              <a:t> </a:t>
            </a:r>
            <a:r>
              <a:rPr lang="en-US" altLang="zh-CN" sz="2800" dirty="0"/>
              <a:t>of</a:t>
            </a:r>
            <a:r>
              <a:rPr lang="zh-CN" altLang="en-US" sz="2800" dirty="0"/>
              <a:t> </a:t>
            </a:r>
            <a:r>
              <a:rPr lang="en-US" altLang="zh-CN" sz="2800" dirty="0"/>
              <a:t>quantitative</a:t>
            </a:r>
            <a:r>
              <a:rPr lang="zh-CN" altLang="en-US" sz="2800" dirty="0"/>
              <a:t> </a:t>
            </a:r>
            <a:r>
              <a:rPr lang="en-US" altLang="zh-CN" sz="2800" dirty="0"/>
              <a:t>research</a:t>
            </a:r>
            <a:r>
              <a:rPr lang="zh-CN" altLang="en-US" sz="2800" dirty="0"/>
              <a:t> </a:t>
            </a:r>
            <a:r>
              <a:rPr lang="en-US" altLang="zh-CN" sz="2800" dirty="0"/>
              <a:t>article</a:t>
            </a:r>
          </a:p>
          <a:p>
            <a:endParaRPr lang="en-US" altLang="zh-CN" sz="2800" dirty="0"/>
          </a:p>
          <a:p>
            <a:r>
              <a:rPr lang="en-US" altLang="zh-CN" sz="2800" dirty="0"/>
              <a:t>We then explored the </a:t>
            </a:r>
            <a:r>
              <a:rPr lang="en-US" altLang="zh-CN" sz="2800" b="1" dirty="0"/>
              <a:t>research process</a:t>
            </a:r>
            <a:r>
              <a:rPr lang="en-US" altLang="zh-CN" sz="2800" dirty="0"/>
              <a:t>:</a:t>
            </a:r>
            <a:br>
              <a:rPr lang="en-US" altLang="zh-CN" sz="2800" dirty="0"/>
            </a:br>
            <a:r>
              <a:rPr lang="en-US" altLang="zh-CN" sz="2800" dirty="0"/>
              <a:t>finding a </a:t>
            </a:r>
            <a:r>
              <a:rPr lang="en-US" altLang="zh-CN" sz="2800" b="1" dirty="0"/>
              <a:t>research gap → question → hypothesis → variables → data collection</a:t>
            </a:r>
            <a:r>
              <a:rPr lang="en-US" altLang="zh-CN" sz="2800" dirty="0"/>
              <a:t>.</a:t>
            </a:r>
            <a:endParaRPr lang="en-US"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en-US"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If we want to collect data for our research, </a:t>
            </a:r>
            <a:endParaRPr lang="en-US"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we must first ask: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i="1" dirty="0">
                <a:solidFill>
                  <a:srgbClr val="FF0000"/>
                </a:solidFill>
                <a:effectLst/>
                <a:latin typeface="宋体" panose="02010600030101010101" pitchFamily="2" charset="-122"/>
                <a:ea typeface="Arial" panose="020B0604020202020204" pitchFamily="34" charset="0"/>
                <a:cs typeface="宋体" panose="02010600030101010101" pitchFamily="2" charset="-122"/>
              </a:rPr>
              <a:t>what kind of data should we collect?</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The answer depends on the </a:t>
            </a:r>
            <a:r>
              <a:rPr lang="zh-CN" altLang="zh-CN" sz="1800" b="1" dirty="0">
                <a:solidFill>
                  <a:srgbClr val="FF0000"/>
                </a:solidFill>
                <a:effectLst/>
                <a:latin typeface="宋体" panose="02010600030101010101" pitchFamily="2" charset="-122"/>
                <a:ea typeface="Arial" panose="020B0604020202020204" pitchFamily="34" charset="0"/>
                <a:cs typeface="宋体" panose="02010600030101010101" pitchFamily="2" charset="-122"/>
              </a:rPr>
              <a:t>variables</a:t>
            </a:r>
            <a:r>
              <a:rPr lang="zh-CN"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 in our study.</a:t>
            </a:r>
            <a:endParaRPr lang="en-US"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These </a:t>
            </a:r>
            <a:r>
              <a:rPr lang="zh-CN" altLang="zh-CN" sz="1800" b="1" dirty="0">
                <a:solidFill>
                  <a:srgbClr val="FF0000"/>
                </a:solidFill>
                <a:effectLst/>
                <a:latin typeface="宋体" panose="02010600030101010101" pitchFamily="2" charset="-122"/>
                <a:ea typeface="Arial" panose="020B0604020202020204" pitchFamily="34" charset="0"/>
                <a:cs typeface="宋体" panose="02010600030101010101" pitchFamily="2" charset="-122"/>
              </a:rPr>
              <a:t>variables</a:t>
            </a:r>
            <a:r>
              <a:rPr lang="zh-CN"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 come from our </a:t>
            </a:r>
            <a:r>
              <a:rPr lang="zh-CN" altLang="zh-CN" sz="1800" b="1" dirty="0">
                <a:solidFill>
                  <a:srgbClr val="FF0000"/>
                </a:solidFill>
                <a:effectLst/>
                <a:latin typeface="宋体" panose="02010600030101010101" pitchFamily="2" charset="-122"/>
                <a:ea typeface="Arial" panose="020B0604020202020204" pitchFamily="34" charset="0"/>
                <a:cs typeface="宋体" panose="02010600030101010101" pitchFamily="2" charset="-122"/>
              </a:rPr>
              <a:t>conceptual framework</a:t>
            </a:r>
            <a:r>
              <a:rPr lang="zh-CN"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which shows how key ideas or concepts are connected </a:t>
            </a:r>
            <a:r>
              <a:rPr lang="zh-CN" altLang="en-US"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with</a:t>
            </a:r>
            <a:r>
              <a:rPr lang="zh-CN"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 each other.</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But where do these relationships in the </a:t>
            </a:r>
            <a:r>
              <a:rPr lang="en-US"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conceptual</a:t>
            </a:r>
            <a:r>
              <a:rPr lang="zh-CN" altLang="en-US"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 </a:t>
            </a:r>
            <a:r>
              <a:rPr lang="zh-CN"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framework come from?</a:t>
            </a:r>
            <a:endParaRPr lang="en-US"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They are defined through our </a:t>
            </a:r>
            <a:r>
              <a:rPr lang="zh-CN" altLang="zh-CN" sz="1800" b="1" dirty="0">
                <a:solidFill>
                  <a:srgbClr val="FF0000"/>
                </a:solidFill>
                <a:effectLst/>
                <a:latin typeface="宋体" panose="02010600030101010101" pitchFamily="2" charset="-122"/>
                <a:ea typeface="Arial" panose="020B0604020202020204" pitchFamily="34" charset="0"/>
                <a:cs typeface="宋体" panose="02010600030101010101" pitchFamily="2" charset="-122"/>
              </a:rPr>
              <a:t>research hypotheses</a:t>
            </a:r>
            <a:r>
              <a:rPr lang="zh-CN"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 </a:t>
            </a:r>
            <a:r>
              <a:rPr lang="zh-CN" altLang="en-US"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Our</a:t>
            </a:r>
            <a:r>
              <a:rPr lang="zh-CN" altLang="en-US"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hypotheses</a:t>
            </a:r>
            <a:r>
              <a:rPr lang="zh-CN" altLang="en-US"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 </a:t>
            </a:r>
            <a:r>
              <a:rPr lang="zh-CN"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how one variable may influence other</a:t>
            </a:r>
            <a:r>
              <a:rPr lang="zh-CN" altLang="en-US"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variables</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And these hypotheses are </a:t>
            </a:r>
            <a:r>
              <a:rPr lang="en-US"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come</a:t>
            </a:r>
            <a:r>
              <a:rPr lang="zh-CN" altLang="en-US"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 </a:t>
            </a:r>
            <a:r>
              <a:rPr lang="zh-CN"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from our </a:t>
            </a:r>
            <a:r>
              <a:rPr lang="zh-CN" altLang="zh-CN" sz="1800" b="1" dirty="0">
                <a:solidFill>
                  <a:srgbClr val="FF0000"/>
                </a:solidFill>
                <a:effectLst/>
                <a:latin typeface="宋体" panose="02010600030101010101" pitchFamily="2" charset="-122"/>
                <a:ea typeface="Arial" panose="020B0604020202020204" pitchFamily="34" charset="0"/>
                <a:cs typeface="宋体" panose="02010600030101010101" pitchFamily="2" charset="-122"/>
              </a:rPr>
              <a:t>research questions</a:t>
            </a:r>
            <a:r>
              <a:rPr lang="zh-CN"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a:t>
            </a:r>
            <a:endParaRPr lang="en-US"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en-US"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en-US"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The</a:t>
            </a:r>
            <a:r>
              <a:rPr lang="zh-CN" altLang="en-US"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research</a:t>
            </a:r>
            <a:r>
              <a:rPr lang="zh-CN" altLang="en-US"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questions</a:t>
            </a:r>
            <a:r>
              <a:rPr lang="zh-CN" altLang="en-US"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are</a:t>
            </a:r>
            <a:r>
              <a:rPr lang="zh-CN" altLang="en-US"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 </a:t>
            </a:r>
            <a:r>
              <a:rPr lang="zh-CN"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what we want to find out.</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how do we create good research questions?</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They are based on the </a:t>
            </a:r>
            <a:r>
              <a:rPr lang="zh-CN" altLang="zh-CN" sz="1800" b="1" dirty="0">
                <a:solidFill>
                  <a:srgbClr val="FF0000"/>
                </a:solidFill>
                <a:effectLst/>
                <a:latin typeface="宋体" panose="02010600030101010101" pitchFamily="2" charset="-122"/>
                <a:ea typeface="Arial" panose="020B0604020202020204" pitchFamily="34" charset="0"/>
                <a:cs typeface="宋体" panose="02010600030101010101" pitchFamily="2" charset="-122"/>
              </a:rPr>
              <a:t>research gap</a:t>
            </a:r>
            <a:r>
              <a:rPr lang="zh-CN"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something missing or unclear in the existing literature.</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solidFill>
                  <a:srgbClr val="FF0000"/>
                </a:solidFill>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Now, let’s look a</a:t>
            </a:r>
            <a:r>
              <a:rPr lang="en-US" altLang="zh-CN" sz="1800" dirty="0">
                <a:effectLst/>
                <a:latin typeface="宋体" panose="02010600030101010101" pitchFamily="2" charset="-122"/>
                <a:ea typeface="Arial" panose="020B0604020202020204" pitchFamily="34" charset="0"/>
                <a:cs typeface="宋体" panose="02010600030101010101" pitchFamily="2" charset="-122"/>
              </a:rPr>
              <a:t>t</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GB" altLang="zh-CN" sz="1800" dirty="0">
                <a:effectLst/>
                <a:latin typeface="宋体" panose="02010600030101010101" pitchFamily="2" charset="-122"/>
                <a:ea typeface="Arial" panose="020B0604020202020204" pitchFamily="34" charset="0"/>
                <a:cs typeface="宋体" panose="02010600030101010101" pitchFamily="2" charset="-122"/>
              </a:rPr>
              <a:t>t</a:t>
            </a:r>
            <a:r>
              <a:rPr lang="en-US" altLang="zh-CN" sz="1800" dirty="0" err="1">
                <a:effectLst/>
                <a:latin typeface="宋体" panose="02010600030101010101" pitchFamily="2" charset="-122"/>
                <a:ea typeface="Arial" panose="020B0604020202020204" pitchFamily="34" charset="0"/>
                <a:cs typeface="宋体" panose="02010600030101010101" pitchFamily="2" charset="-122"/>
              </a:rPr>
              <a:t>hese</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two</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research</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articles</a:t>
            </a:r>
          </a:p>
          <a:p>
            <a:pPr>
              <a:lnSpc>
                <a:spcPct val="150000"/>
              </a:lnSpc>
            </a:pP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We can download these two article from my google drive by scan the Qrcode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We can take 5 minutes to quick look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how variables and data </a:t>
            </a:r>
            <a:r>
              <a:rPr lang="en-US" altLang="zh-CN" sz="1800" dirty="0">
                <a:effectLst/>
                <a:latin typeface="宋体" panose="02010600030101010101" pitchFamily="2" charset="-122"/>
                <a:ea typeface="Arial" panose="020B0604020202020204" pitchFamily="34" charset="0"/>
                <a:cs typeface="宋体" panose="02010600030101010101" pitchFamily="2" charset="-122"/>
              </a:rPr>
              <a:t>are</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collected</a:t>
            </a:r>
          </a:p>
          <a:p>
            <a:pPr>
              <a:lnSpc>
                <a:spcPct val="150000"/>
              </a:lnSpc>
            </a:pP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1️</a:t>
            </a:r>
            <a:r>
              <a:rPr lang="zh-CN" altLang="zh-CN" sz="1800" dirty="0">
                <a:effectLst/>
                <a:latin typeface="宋体" panose="02010600030101010101" pitchFamily="2" charset="-122"/>
                <a:ea typeface="Segoe UI Symbol" panose="020B0502040204020203" pitchFamily="34" charset="0"/>
                <a:cs typeface="Segoe UI Symbol" panose="020B0502040204020203" pitchFamily="34" charset="0"/>
              </a:rPr>
              <a:t> </a:t>
            </a:r>
            <a:r>
              <a:rPr lang="zh-CN" altLang="zh-CN" sz="1800" dirty="0">
                <a:effectLst/>
                <a:latin typeface="宋体" panose="02010600030101010101" pitchFamily="2" charset="-122"/>
                <a:ea typeface="Arial" panose="020B0604020202020204" pitchFamily="34" charset="0"/>
                <a:cs typeface="宋体" panose="02010600030101010101" pitchFamily="2" charset="-122"/>
              </a:rPr>
              <a:t>dentify the research sample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2️</a:t>
            </a:r>
            <a:r>
              <a:rPr lang="zh-CN" altLang="zh-CN" sz="1800" dirty="0">
                <a:effectLst/>
                <a:latin typeface="宋体" panose="02010600030101010101" pitchFamily="2" charset="-122"/>
                <a:ea typeface="Segoe UI Symbol" panose="020B0502040204020203" pitchFamily="34" charset="0"/>
                <a:cs typeface="Segoe UI Symbol" panose="020B0502040204020203" pitchFamily="34" charset="0"/>
              </a:rPr>
              <a:t> </a:t>
            </a:r>
            <a:r>
              <a:rPr lang="zh-CN" altLang="zh-CN" sz="1800" dirty="0">
                <a:effectLst/>
                <a:latin typeface="宋体" panose="02010600030101010101" pitchFamily="2" charset="-122"/>
                <a:ea typeface="Arial" panose="020B0604020202020204" pitchFamily="34" charset="0"/>
                <a:cs typeface="宋体" panose="02010600030101010101" pitchFamily="2" charset="-122"/>
              </a:rPr>
              <a:t>Find the key variables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3️</a:t>
            </a:r>
            <a:r>
              <a:rPr lang="zh-CN" altLang="zh-CN" sz="1800" dirty="0">
                <a:effectLst/>
                <a:latin typeface="宋体" panose="02010600030101010101" pitchFamily="2" charset="-122"/>
                <a:ea typeface="Segoe UI Symbol" panose="020B0502040204020203" pitchFamily="34" charset="0"/>
                <a:cs typeface="Segoe UI Symbol" panose="020B0502040204020203" pitchFamily="34" charset="0"/>
              </a:rPr>
              <a:t> </a:t>
            </a:r>
            <a:r>
              <a:rPr lang="zh-CN" altLang="zh-CN" sz="1800" dirty="0">
                <a:effectLst/>
                <a:latin typeface="宋体" panose="02010600030101010101" pitchFamily="2" charset="-122"/>
                <a:ea typeface="Arial" panose="020B0604020202020204" pitchFamily="34" charset="0"/>
                <a:cs typeface="宋体" panose="02010600030101010101" pitchFamily="2" charset="-122"/>
              </a:rPr>
              <a:t>Match data to variables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tips on how to </a:t>
            </a:r>
            <a:r>
              <a:rPr lang="en-US" altLang="zh-CN" sz="1800" dirty="0">
                <a:effectLst/>
                <a:latin typeface="宋体" panose="02010600030101010101" pitchFamily="2" charset="-122"/>
                <a:ea typeface="Arial" panose="020B0604020202020204" pitchFamily="34" charset="0"/>
                <a:cs typeface="宋体" panose="02010600030101010101" pitchFamily="2" charset="-122"/>
              </a:rPr>
              <a:t>quickly</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zh-CN" altLang="zh-CN" sz="1800" dirty="0">
                <a:effectLst/>
                <a:latin typeface="宋体" panose="02010600030101010101" pitchFamily="2" charset="-122"/>
                <a:ea typeface="Arial" panose="020B0604020202020204" pitchFamily="34" charset="0"/>
                <a:cs typeface="宋体" panose="02010600030101010101" pitchFamily="2" charset="-122"/>
              </a:rPr>
              <a:t>find data collection information </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First, check the Abstract. Look for keywords </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This gives you a quick overview of the data source.</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sz="1800" dirty="0">
                <a:effectLst/>
                <a:latin typeface="宋体" panose="02010600030101010101" pitchFamily="2" charset="-122"/>
                <a:ea typeface="Arial" panose="020B0604020202020204" pitchFamily="34" charset="0"/>
                <a:cs typeface="宋体" panose="02010600030101010101" pitchFamily="2" charset="-122"/>
              </a:rPr>
              <a:t>In</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zh-CN" altLang="zh-CN" sz="1800" dirty="0">
                <a:effectLst/>
                <a:latin typeface="宋体" panose="02010600030101010101" pitchFamily="2" charset="-122"/>
                <a:ea typeface="Arial" panose="020B0604020202020204" pitchFamily="34" charset="0"/>
                <a:cs typeface="宋体" panose="02010600030101010101" pitchFamily="2" charset="-122"/>
              </a:rPr>
              <a:t>Methodology section</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en-US" altLang="zh-CN" sz="1800" dirty="0">
                <a:effectLst/>
                <a:latin typeface="宋体" panose="02010600030101010101" pitchFamily="2" charset="-122"/>
                <a:ea typeface="宋体" panose="02010600030101010101" pitchFamily="2" charset="-122"/>
                <a:cs typeface="宋体" panose="02010600030101010101" pitchFamily="2" charset="-122"/>
              </a:rPr>
              <a:t>We</a:t>
            </a:r>
            <a:r>
              <a:rPr lang="zh-CN" altLang="en-US" sz="1800" dirty="0">
                <a:effectLst/>
                <a:latin typeface="宋体" panose="02010600030101010101" pitchFamily="2" charset="-122"/>
                <a:ea typeface="宋体" panose="02010600030101010101" pitchFamily="2" charset="-122"/>
                <a:cs typeface="宋体" panose="02010600030101010101" pitchFamily="2" charset="-122"/>
              </a:rPr>
              <a:t> </a:t>
            </a:r>
            <a:r>
              <a:rPr lang="en-US" altLang="zh-CN" sz="1800" dirty="0">
                <a:effectLst/>
                <a:latin typeface="宋体" panose="02010600030101010101" pitchFamily="2" charset="-122"/>
                <a:ea typeface="宋体" panose="02010600030101010101" pitchFamily="2" charset="-122"/>
                <a:cs typeface="宋体" panose="02010600030101010101" pitchFamily="2" charset="-122"/>
              </a:rPr>
              <a:t>can</a:t>
            </a:r>
            <a:r>
              <a:rPr lang="zh-CN" altLang="en-US" sz="1800" dirty="0">
                <a:effectLst/>
                <a:latin typeface="宋体" panose="02010600030101010101" pitchFamily="2" charset="-122"/>
                <a:ea typeface="宋体" panose="02010600030101010101" pitchFamily="2" charset="-122"/>
                <a:cs typeface="宋体" panose="02010600030101010101" pitchFamily="2" charset="-122"/>
              </a:rPr>
              <a:t> </a:t>
            </a:r>
            <a:r>
              <a:rPr lang="en-US" altLang="zh-CN" sz="1800" dirty="0">
                <a:effectLst/>
                <a:latin typeface="宋体" panose="02010600030101010101" pitchFamily="2" charset="-122"/>
                <a:ea typeface="宋体" panose="02010600030101010101" pitchFamily="2" charset="-122"/>
                <a:cs typeface="宋体" panose="02010600030101010101" pitchFamily="2" charset="-122"/>
              </a:rPr>
              <a:t>specific</a:t>
            </a:r>
            <a:r>
              <a:rPr lang="zh-CN" altLang="en-US" sz="1800" dirty="0">
                <a:effectLst/>
                <a:latin typeface="宋体" panose="02010600030101010101" pitchFamily="2" charset="-122"/>
                <a:ea typeface="宋体" panose="02010600030101010101" pitchFamily="2" charset="-122"/>
                <a:cs typeface="宋体" panose="02010600030101010101" pitchFamily="2" charset="-122"/>
              </a:rPr>
              <a:t> </a:t>
            </a:r>
            <a:r>
              <a:rPr lang="en-US" altLang="zh-CN" sz="1800" dirty="0">
                <a:effectLst/>
                <a:latin typeface="宋体" panose="02010600030101010101" pitchFamily="2" charset="-122"/>
                <a:ea typeface="宋体" panose="02010600030101010101" pitchFamily="2" charset="-122"/>
                <a:cs typeface="宋体" panose="02010600030101010101" pitchFamily="2" charset="-122"/>
              </a:rPr>
              <a:t>method</a:t>
            </a:r>
            <a:r>
              <a:rPr lang="zh-CN" altLang="en-US" sz="1800" dirty="0">
                <a:effectLst/>
                <a:latin typeface="宋体" panose="02010600030101010101" pitchFamily="2" charset="-122"/>
                <a:ea typeface="宋体" panose="02010600030101010101" pitchFamily="2" charset="-122"/>
                <a:cs typeface="宋体" panose="02010600030101010101" pitchFamily="2" charset="-122"/>
              </a:rPr>
              <a:t> </a:t>
            </a:r>
            <a:r>
              <a:rPr lang="en-US" altLang="zh-CN" sz="1800" dirty="0">
                <a:effectLst/>
                <a:latin typeface="宋体" panose="02010600030101010101" pitchFamily="2" charset="-122"/>
                <a:ea typeface="宋体" panose="02010600030101010101" pitchFamily="2" charset="-122"/>
                <a:cs typeface="宋体" panose="02010600030101010101" pitchFamily="2" charset="-122"/>
              </a:rPr>
              <a:t>of</a:t>
            </a:r>
            <a:r>
              <a:rPr lang="zh-CN" altLang="en-US" sz="1800" dirty="0">
                <a:effectLst/>
                <a:latin typeface="宋体" panose="02010600030101010101" pitchFamily="2" charset="-122"/>
                <a:ea typeface="宋体" panose="02010600030101010101" pitchFamily="2" charset="-122"/>
                <a:cs typeface="宋体" panose="02010600030101010101" pitchFamily="2" charset="-122"/>
              </a:rPr>
              <a:t> </a:t>
            </a:r>
            <a:r>
              <a:rPr lang="en-US" altLang="zh-CN" sz="1800" dirty="0">
                <a:effectLst/>
                <a:latin typeface="宋体" panose="02010600030101010101" pitchFamily="2" charset="-122"/>
                <a:ea typeface="宋体" panose="02010600030101010101" pitchFamily="2" charset="-122"/>
                <a:cs typeface="宋体" panose="02010600030101010101" pitchFamily="2" charset="-122"/>
              </a:rPr>
              <a:t>sampling</a:t>
            </a:r>
            <a:r>
              <a:rPr lang="zh-CN" altLang="en-US" sz="1800" dirty="0">
                <a:effectLst/>
                <a:latin typeface="宋体" panose="02010600030101010101" pitchFamily="2" charset="-122"/>
                <a:ea typeface="宋体" panose="02010600030101010101" pitchFamily="2" charset="-122"/>
                <a:cs typeface="宋体" panose="02010600030101010101" pitchFamily="2" charset="-122"/>
              </a:rPr>
              <a:t> </a:t>
            </a:r>
            <a:r>
              <a:rPr lang="en-US" altLang="zh-CN" sz="1800" dirty="0">
                <a:effectLst/>
                <a:latin typeface="宋体" panose="02010600030101010101" pitchFamily="2" charset="-122"/>
                <a:ea typeface="宋体" panose="02010600030101010101" pitchFamily="2" charset="-122"/>
                <a:cs typeface="宋体" panose="02010600030101010101" pitchFamily="2" charset="-122"/>
              </a:rPr>
              <a:t>and</a:t>
            </a:r>
            <a:r>
              <a:rPr lang="zh-CN" altLang="en-US" sz="1800" dirty="0">
                <a:effectLst/>
                <a:latin typeface="宋体" panose="02010600030101010101" pitchFamily="2" charset="-122"/>
                <a:ea typeface="宋体" panose="02010600030101010101" pitchFamily="2" charset="-122"/>
                <a:cs typeface="宋体" panose="02010600030101010101" pitchFamily="2" charset="-122"/>
              </a:rPr>
              <a:t> </a:t>
            </a:r>
            <a:r>
              <a:rPr lang="en-US" altLang="zh-CN" sz="1800" dirty="0">
                <a:effectLst/>
                <a:latin typeface="宋体" panose="02010600030101010101" pitchFamily="2" charset="-122"/>
                <a:ea typeface="宋体" panose="02010600030101010101" pitchFamily="2" charset="-122"/>
                <a:cs typeface="宋体" panose="02010600030101010101" pitchFamily="2" charset="-122"/>
              </a:rPr>
              <a:t>data</a:t>
            </a:r>
            <a:r>
              <a:rPr lang="zh-CN" altLang="en-US" sz="1800" dirty="0">
                <a:effectLst/>
                <a:latin typeface="宋体" panose="02010600030101010101" pitchFamily="2" charset="-122"/>
                <a:ea typeface="宋体" panose="02010600030101010101" pitchFamily="2" charset="-122"/>
                <a:cs typeface="宋体" panose="02010600030101010101" pitchFamily="2" charset="-122"/>
              </a:rPr>
              <a:t> </a:t>
            </a:r>
            <a:r>
              <a:rPr lang="en-US" altLang="zh-CN" sz="1800" dirty="0">
                <a:effectLst/>
                <a:latin typeface="宋体" panose="02010600030101010101" pitchFamily="2" charset="-122"/>
                <a:ea typeface="宋体" panose="02010600030101010101" pitchFamily="2" charset="-122"/>
                <a:cs typeface="宋体" panose="02010600030101010101" pitchFamily="2" charset="-122"/>
              </a:rPr>
              <a:t>collection</a:t>
            </a:r>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Then, look at the </a:t>
            </a:r>
            <a:r>
              <a:rPr lang="en-US" altLang="zh-CN" sz="1800" dirty="0">
                <a:effectLst/>
                <a:latin typeface="宋体" panose="02010600030101010101" pitchFamily="2" charset="-122"/>
                <a:ea typeface="Arial" panose="020B0604020202020204" pitchFamily="34" charset="0"/>
                <a:cs typeface="宋体" panose="02010600030101010101" pitchFamily="2" charset="-122"/>
              </a:rPr>
              <a:t>tables</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and</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zh-CN" altLang="zh-CN" sz="1800" dirty="0">
                <a:effectLst/>
                <a:latin typeface="宋体" panose="02010600030101010101" pitchFamily="2" charset="-122"/>
                <a:ea typeface="Arial" panose="020B0604020202020204" pitchFamily="34" charset="0"/>
                <a:cs typeface="宋体" panose="02010600030101010101" pitchFamily="2" charset="-122"/>
              </a:rPr>
              <a:t>Measurement Tables </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they often include detailed variable definitions, data sources</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Finally, check any </a:t>
            </a:r>
            <a:r>
              <a:rPr lang="en-US" altLang="zh-CN" sz="1800" dirty="0">
                <a:effectLst/>
                <a:latin typeface="宋体" panose="02010600030101010101" pitchFamily="2" charset="-122"/>
                <a:ea typeface="Arial" panose="020B0604020202020204" pitchFamily="34" charset="0"/>
                <a:cs typeface="宋体" panose="02010600030101010101" pitchFamily="2" charset="-122"/>
              </a:rPr>
              <a:t>pictures</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conceptual</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framework</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and</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research</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model</a:t>
            </a:r>
          </a:p>
          <a:p>
            <a:pPr>
              <a:lnSpc>
                <a:spcPct val="150000"/>
              </a:lnSpc>
            </a:pP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These </a:t>
            </a:r>
            <a:r>
              <a:rPr lang="en-US" altLang="zh-CN" sz="1800" dirty="0">
                <a:effectLst/>
                <a:latin typeface="宋体" panose="02010600030101010101" pitchFamily="2" charset="-122"/>
                <a:ea typeface="Arial" panose="020B0604020202020204" pitchFamily="34" charset="0"/>
                <a:cs typeface="宋体" panose="02010600030101010101" pitchFamily="2" charset="-122"/>
              </a:rPr>
              <a:t>can</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zh-CN" altLang="zh-CN" sz="1800" dirty="0">
                <a:effectLst/>
                <a:latin typeface="宋体" panose="02010600030101010101" pitchFamily="2" charset="-122"/>
                <a:ea typeface="Arial" panose="020B0604020202020204" pitchFamily="34" charset="0"/>
                <a:cs typeface="宋体" panose="02010600030101010101" pitchFamily="2" charset="-122"/>
              </a:rPr>
              <a:t>help </a:t>
            </a:r>
            <a:r>
              <a:rPr lang="en-US" altLang="zh-CN" sz="1800" dirty="0">
                <a:effectLst/>
                <a:latin typeface="宋体" panose="02010600030101010101" pitchFamily="2" charset="-122"/>
                <a:ea typeface="Arial" panose="020B0604020202020204" pitchFamily="34" charset="0"/>
                <a:cs typeface="宋体" panose="02010600030101010101" pitchFamily="2" charset="-122"/>
              </a:rPr>
              <a:t>us</a:t>
            </a:r>
            <a:r>
              <a:rPr lang="zh-CN" altLang="zh-CN" sz="1800" dirty="0">
                <a:effectLst/>
                <a:latin typeface="宋体" panose="02010600030101010101" pitchFamily="2" charset="-122"/>
                <a:ea typeface="Arial" panose="020B0604020202020204" pitchFamily="34" charset="0"/>
                <a:cs typeface="宋体" panose="02010600030101010101" pitchFamily="2" charset="-122"/>
              </a:rPr>
              <a:t> see how data are connected </a:t>
            </a:r>
            <a:r>
              <a:rPr lang="en-US" altLang="zh-CN" sz="1800" dirty="0">
                <a:effectLst/>
                <a:latin typeface="宋体" panose="02010600030101010101" pitchFamily="2" charset="-122"/>
                <a:ea typeface="Arial" panose="020B0604020202020204" pitchFamily="34" charset="0"/>
                <a:cs typeface="宋体" panose="02010600030101010101" pitchFamily="2" charset="-122"/>
              </a:rPr>
              <a:t>with</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different</a:t>
            </a:r>
            <a:r>
              <a:rPr lang="zh-CN" altLang="zh-CN" sz="1800" dirty="0">
                <a:effectLst/>
                <a:latin typeface="宋体" panose="02010600030101010101" pitchFamily="2" charset="-122"/>
                <a:ea typeface="Arial" panose="020B0604020202020204" pitchFamily="34" charset="0"/>
                <a:cs typeface="宋体" panose="02010600030101010101" pitchFamily="2" charset="-122"/>
              </a:rPr>
              <a:t> variables.</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the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first paper</a:t>
            </a:r>
            <a:r>
              <a:rPr lang="zh-CN" altLang="en-US" sz="1800" b="1"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b="1" dirty="0">
                <a:effectLst/>
                <a:latin typeface="宋体" panose="02010600030101010101" pitchFamily="2" charset="-122"/>
                <a:ea typeface="Arial" panose="020B0604020202020204" pitchFamily="34" charset="0"/>
                <a:cs typeface="宋体" panose="02010600030101010101" pitchFamily="2" charset="-122"/>
              </a:rPr>
              <a:t>is</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 based on secondary data</a:t>
            </a:r>
            <a:r>
              <a:rPr lang="zh-CN" altLang="zh-CN" sz="1800" dirty="0">
                <a:effectLst/>
                <a:latin typeface="宋体" panose="02010600030101010101" pitchFamily="2" charset="-122"/>
                <a:ea typeface="Arial" panose="020B0604020202020204" pitchFamily="34" charset="0"/>
                <a:cs typeface="宋体" panose="02010600030101010101" pitchFamily="2" charset="-122"/>
              </a:rPr>
              <a:t>.</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In the </a:t>
            </a:r>
            <a:r>
              <a:rPr lang="en-US" altLang="zh-CN" sz="1800" b="0" i="1" dirty="0">
                <a:effectLst/>
                <a:latin typeface="Arial" panose="020B0604020202020204" pitchFamily="34" charset="0"/>
                <a:ea typeface="宋体" panose="02010600030101010101" pitchFamily="2" charset="-122"/>
                <a:cs typeface="宋体" panose="02010600030101010101" pitchFamily="2" charset="-122"/>
              </a:rPr>
              <a:t>Sample and Data Sources</a:t>
            </a:r>
            <a:r>
              <a:rPr lang="en-US" altLang="zh-CN" sz="1800" b="0" dirty="0">
                <a:effectLst/>
                <a:latin typeface="Arial" panose="020B0604020202020204" pitchFamily="34" charset="0"/>
                <a:ea typeface="宋体" panose="02010600030101010101" pitchFamily="2" charset="-122"/>
                <a:cs typeface="宋体" panose="02010600030101010101" pitchFamily="2" charset="-122"/>
              </a:rPr>
              <a:t> section, </a:t>
            </a: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we can clearly see how the data were collected.</a:t>
            </a:r>
          </a:p>
          <a:p>
            <a:pPr>
              <a:lnSpc>
                <a:spcPct val="150000"/>
              </a:lnSpc>
            </a:pPr>
            <a:br>
              <a:rPr lang="en-US" altLang="zh-CN" sz="1800" b="0" dirty="0">
                <a:effectLst/>
                <a:latin typeface="Arial" panose="020B0604020202020204" pitchFamily="34" charset="0"/>
                <a:ea typeface="宋体" panose="02010600030101010101" pitchFamily="2" charset="-122"/>
                <a:cs typeface="宋体" panose="02010600030101010101" pitchFamily="2" charset="-122"/>
              </a:rPr>
            </a:br>
            <a:r>
              <a:rPr lang="en-US" altLang="zh-CN" sz="1800" b="0" dirty="0">
                <a:effectLst/>
                <a:latin typeface="Arial" panose="020B0604020202020204" pitchFamily="34" charset="0"/>
                <a:ea typeface="宋体" panose="02010600030101010101" pitchFamily="2" charset="-122"/>
                <a:cs typeface="宋体" panose="02010600030101010101" pitchFamily="2" charset="-122"/>
              </a:rPr>
              <a:t>The study uses secondary data, </a:t>
            </a:r>
          </a:p>
          <a:p>
            <a:pPr>
              <a:lnSpc>
                <a:spcPct val="150000"/>
              </a:lnSpc>
            </a:pPr>
            <a:endParaRPr lang="en-US" altLang="zh-CN" sz="1800" b="0" dirty="0">
              <a:effectLst/>
              <a:latin typeface="Arial" panose="020B0604020202020204" pitchFamily="34" charset="0"/>
              <a:ea typeface="宋体" panose="02010600030101010101" pitchFamily="2" charset="-122"/>
              <a:cs typeface="宋体" panose="02010600030101010101" pitchFamily="2" charset="-122"/>
            </a:endParaRP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The data come from several database:</a:t>
            </a:r>
            <a:endParaRPr lang="zh-CN" altLang="zh-CN" sz="1800" b="1"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endParaRPr lang="en-US" altLang="zh-CN" sz="1800" b="0" dirty="0">
              <a:effectLst/>
              <a:latin typeface="Arial" panose="020B0604020202020204" pitchFamily="34" charset="0"/>
              <a:ea typeface="宋体" panose="02010600030101010101" pitchFamily="2" charset="-122"/>
              <a:cs typeface="宋体" panose="02010600030101010101" pitchFamily="2" charset="-122"/>
            </a:endParaRP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USPTO for patent data to measure digital innovation,</a:t>
            </a:r>
            <a:br>
              <a:rPr lang="en-US" altLang="zh-CN" sz="1800" b="0" dirty="0">
                <a:effectLst/>
                <a:latin typeface="Arial" panose="020B0604020202020204" pitchFamily="34" charset="0"/>
                <a:ea typeface="宋体" panose="02010600030101010101" pitchFamily="2" charset="-122"/>
                <a:cs typeface="宋体" panose="02010600030101010101" pitchFamily="2" charset="-122"/>
              </a:rPr>
            </a:br>
            <a:r>
              <a:rPr lang="en-US" altLang="zh-CN" sz="1800" b="0" dirty="0" err="1">
                <a:effectLst/>
                <a:latin typeface="Arial" panose="020B0604020202020204" pitchFamily="34" charset="0"/>
                <a:ea typeface="宋体" panose="02010600030101010101" pitchFamily="2" charset="-122"/>
                <a:cs typeface="宋体" panose="02010600030101010101" pitchFamily="2" charset="-122"/>
              </a:rPr>
              <a:t>BoardEx</a:t>
            </a:r>
            <a:r>
              <a:rPr lang="en-US" altLang="zh-CN" sz="1800" b="0" dirty="0">
                <a:effectLst/>
                <a:latin typeface="Arial" panose="020B0604020202020204" pitchFamily="34" charset="0"/>
                <a:ea typeface="宋体" panose="02010600030101010101" pitchFamily="2" charset="-122"/>
                <a:cs typeface="宋体" panose="02010600030101010101" pitchFamily="2" charset="-122"/>
              </a:rPr>
              <a:t> for CEO and board characteristics, and</a:t>
            </a:r>
          </a:p>
          <a:p>
            <a:pPr>
              <a:lnSpc>
                <a:spcPct val="150000"/>
              </a:lnSpc>
            </a:pPr>
            <a:r>
              <a:rPr lang="en-US" altLang="zh-CN" sz="1800" b="0" dirty="0" err="1">
                <a:effectLst/>
                <a:latin typeface="Arial" panose="020B0604020202020204" pitchFamily="34" charset="0"/>
                <a:ea typeface="宋体" panose="02010600030101010101" pitchFamily="2" charset="-122"/>
                <a:cs typeface="宋体" panose="02010600030101010101" pitchFamily="2" charset="-122"/>
              </a:rPr>
              <a:t>Compustat</a:t>
            </a:r>
            <a:r>
              <a:rPr lang="en-US" altLang="zh-CN" sz="1800" b="0" dirty="0">
                <a:effectLst/>
                <a:latin typeface="Arial" panose="020B0604020202020204" pitchFamily="34" charset="0"/>
                <a:ea typeface="宋体" panose="02010600030101010101" pitchFamily="2" charset="-122"/>
                <a:cs typeface="宋体" panose="02010600030101010101" pitchFamily="2" charset="-122"/>
              </a:rPr>
              <a:t> for firm-level financial and control variables.</a:t>
            </a:r>
            <a:endParaRPr lang="zh-CN" altLang="zh-CN" sz="1800" b="1"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 </a:t>
            </a:r>
            <a:endParaRPr lang="zh-CN" altLang="zh-CN" sz="1800" b="1"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these datasets provide information, to test the hypotheses </a:t>
            </a: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From this table, </a:t>
            </a: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we can see all the key variables </a:t>
            </a:r>
            <a:endParaRPr lang="zh-CN" altLang="zh-CN" sz="1800" b="1" dirty="0">
              <a:effectLst/>
              <a:latin typeface="宋体" panose="02010600030101010101" pitchFamily="2" charset="-122"/>
              <a:ea typeface="宋体" panose="02010600030101010101" pitchFamily="2" charset="-122"/>
              <a:cs typeface="宋体" panose="02010600030101010101" pitchFamily="2" charset="-122"/>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CFD12D-4407-DE68-E453-2BF398C14D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69C4046-DBF1-1D98-6EE3-7C5E04B808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471F21E-6AE5-1109-A586-CA31375887B8}"/>
              </a:ext>
            </a:extLst>
          </p:cNvPr>
          <p:cNvSpPr>
            <a:spLocks noGrp="1"/>
          </p:cNvSpPr>
          <p:nvPr>
            <p:ph type="body" idx="1"/>
          </p:nvPr>
        </p:nvSpPr>
        <p:spPr/>
        <p:txBody>
          <a:bodyPr/>
          <a:lstStyle/>
          <a:p>
            <a:pPr>
              <a:lnSpc>
                <a:spcPct val="150000"/>
              </a:lnSpc>
            </a:pPr>
            <a:endParaRPr lang="en-US" altLang="zh-CN" sz="1800" b="0" dirty="0">
              <a:effectLst/>
              <a:latin typeface="Arial" panose="020B0604020202020204" pitchFamily="34" charset="0"/>
              <a:ea typeface="宋体" panose="02010600030101010101" pitchFamily="2" charset="-122"/>
              <a:cs typeface="宋体" panose="02010600030101010101" pitchFamily="2" charset="-122"/>
            </a:endParaRP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illustrates the relationships between key concepts </a:t>
            </a:r>
            <a:r>
              <a:rPr lang="zh-CN" altLang="zh-CN" sz="1800" b="0" dirty="0">
                <a:effectLst/>
                <a:latin typeface="Arial" panose="020B0604020202020204" pitchFamily="34" charset="0"/>
                <a:ea typeface="宋体" panose="02010600030101010101" pitchFamily="2" charset="-122"/>
                <a:cs typeface="Arial" panose="020B0604020202020204" pitchFamily="34" charset="0"/>
              </a:rPr>
              <a:t>，</a:t>
            </a:r>
            <a:r>
              <a:rPr lang="zh-CN" altLang="zh-CN" sz="1800" b="0" dirty="0">
                <a:effectLst/>
                <a:latin typeface="宋体" panose="02010600030101010101" pitchFamily="2" charset="-122"/>
                <a:ea typeface="Arial" panose="020B0604020202020204" pitchFamily="34" charset="0"/>
                <a:cs typeface="宋体" panose="02010600030101010101" pitchFamily="2" charset="-122"/>
              </a:rPr>
              <a:t> </a:t>
            </a:r>
            <a:endParaRPr lang="en-US" altLang="zh-CN" sz="1800" b="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en-US" altLang="zh-CN" sz="1800" b="0" dirty="0">
                <a:effectLst/>
                <a:latin typeface="宋体" panose="02010600030101010101" pitchFamily="2" charset="-122"/>
                <a:ea typeface="Arial" panose="020B0604020202020204" pitchFamily="34" charset="0"/>
                <a:cs typeface="宋体" panose="02010600030101010101" pitchFamily="2" charset="-122"/>
              </a:rPr>
              <a:t>which guide how the data are collected and </a:t>
            </a:r>
            <a:r>
              <a:rPr lang="en-US" altLang="zh-CN" sz="1800" b="0" dirty="0" err="1">
                <a:effectLst/>
                <a:latin typeface="宋体" panose="02010600030101010101" pitchFamily="2" charset="-122"/>
                <a:ea typeface="Arial" panose="020B0604020202020204" pitchFamily="34" charset="0"/>
                <a:cs typeface="宋体" panose="02010600030101010101" pitchFamily="2" charset="-122"/>
              </a:rPr>
              <a:t>analysed</a:t>
            </a:r>
            <a:endParaRPr lang="en-US" altLang="zh-CN" sz="1800" b="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en-US" altLang="zh-CN" sz="1800" b="0" dirty="0">
                <a:effectLst/>
                <a:latin typeface="宋体" panose="02010600030101010101" pitchFamily="2" charset="-122"/>
                <a:ea typeface="宋体" panose="02010600030101010101" pitchFamily="2" charset="-122"/>
                <a:cs typeface="宋体" panose="02010600030101010101" pitchFamily="2" charset="-122"/>
              </a:rPr>
              <a:t>For</a:t>
            </a:r>
            <a:r>
              <a:rPr lang="zh-CN" altLang="en-US" sz="1800" b="0" dirty="0">
                <a:effectLst/>
                <a:latin typeface="宋体" panose="02010600030101010101" pitchFamily="2" charset="-122"/>
                <a:ea typeface="宋体" panose="02010600030101010101" pitchFamily="2" charset="-122"/>
                <a:cs typeface="宋体" panose="02010600030101010101" pitchFamily="2" charset="-122"/>
              </a:rPr>
              <a:t> </a:t>
            </a:r>
            <a:r>
              <a:rPr lang="en-US" altLang="zh-CN" sz="1800" b="0" dirty="0">
                <a:effectLst/>
                <a:latin typeface="宋体" panose="02010600030101010101" pitchFamily="2" charset="-122"/>
                <a:ea typeface="宋体" panose="02010600030101010101" pitchFamily="2" charset="-122"/>
                <a:cs typeface="宋体" panose="02010600030101010101" pitchFamily="2" charset="-122"/>
              </a:rPr>
              <a:t>example</a:t>
            </a:r>
            <a:r>
              <a:rPr lang="zh-CN" altLang="en-US" sz="1800" b="0" dirty="0">
                <a:effectLst/>
                <a:latin typeface="宋体" panose="02010600030101010101" pitchFamily="2" charset="-122"/>
                <a:ea typeface="宋体" panose="02010600030101010101" pitchFamily="2" charset="-122"/>
                <a:cs typeface="宋体" panose="02010600030101010101" pitchFamily="2" charset="-122"/>
              </a:rPr>
              <a:t> </a:t>
            </a:r>
            <a:endParaRPr lang="zh-CN" altLang="zh-CN" sz="1800" b="1"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endParaRPr lang="en-US" altLang="zh-CN" sz="1800" b="0" dirty="0">
              <a:effectLst/>
              <a:latin typeface="Arial" panose="020B0604020202020204" pitchFamily="34" charset="0"/>
              <a:ea typeface="宋体" panose="02010600030101010101" pitchFamily="2" charset="-122"/>
              <a:cs typeface="宋体" panose="02010600030101010101" pitchFamily="2" charset="-122"/>
            </a:endParaRP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CEO power positively influences digital innovation  </a:t>
            </a:r>
          </a:p>
          <a:p>
            <a:pPr>
              <a:lnSpc>
                <a:spcPct val="150000"/>
              </a:lnSpc>
            </a:pPr>
            <a:endParaRPr lang="zh-CN" altLang="zh-CN" sz="1800" b="1"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sz="1800" b="0" dirty="0" err="1">
                <a:effectLst/>
                <a:latin typeface="Arial" panose="020B0604020202020204" pitchFamily="34" charset="0"/>
                <a:ea typeface="宋体" panose="02010600030101010101" pitchFamily="2" charset="-122"/>
                <a:cs typeface="宋体" panose="02010600030101010101" pitchFamily="2" charset="-122"/>
              </a:rPr>
              <a:t>incloud</a:t>
            </a:r>
            <a:r>
              <a:rPr lang="en-US" altLang="zh-CN" sz="1800" b="0" dirty="0">
                <a:effectLst/>
                <a:latin typeface="Arial" panose="020B0604020202020204" pitchFamily="34" charset="0"/>
                <a:ea typeface="宋体" panose="02010600030101010101" pitchFamily="2" charset="-122"/>
                <a:cs typeface="宋体" panose="02010600030101010101" pitchFamily="2" charset="-122"/>
              </a:rPr>
              <a:t> two mediating variables; </a:t>
            </a: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external variable and internal board social capital</a:t>
            </a:r>
            <a:r>
              <a:rPr lang="zh-CN" altLang="en-US" sz="1800" b="0" dirty="0">
                <a:effectLst/>
                <a:latin typeface="Arial" panose="020B0604020202020204" pitchFamily="34" charset="0"/>
                <a:ea typeface="宋体" panose="02010600030101010101" pitchFamily="2" charset="-122"/>
                <a:cs typeface="宋体" panose="02010600030101010101" pitchFamily="2" charset="-122"/>
              </a:rPr>
              <a:t> </a:t>
            </a:r>
            <a:endParaRPr lang="zh-CN" altLang="zh-CN" sz="1800" b="1" dirty="0">
              <a:effectLst/>
              <a:latin typeface="宋体" panose="02010600030101010101" pitchFamily="2" charset="-122"/>
              <a:ea typeface="宋体" panose="02010600030101010101" pitchFamily="2" charset="-122"/>
              <a:cs typeface="宋体" panose="02010600030101010101" pitchFamily="2" charset="-122"/>
            </a:endParaRP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dirty="0"/>
              <a:t>it tells us </a:t>
            </a:r>
            <a:r>
              <a:rPr lang="en-US" altLang="zh-CN" i="1" dirty="0"/>
              <a:t>what variables to measure</a:t>
            </a:r>
            <a:r>
              <a:rPr lang="en-US" altLang="zh-CN"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i="1" dirty="0"/>
              <a:t>how they are connected</a:t>
            </a:r>
            <a:r>
              <a:rPr lang="en-US" altLang="zh-CN" dirty="0"/>
              <a:t>, and</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i="1" dirty="0"/>
              <a:t>what kind of data</a:t>
            </a:r>
            <a:r>
              <a:rPr lang="en-US" altLang="zh-CN" dirty="0"/>
              <a:t> we need to test</a:t>
            </a:r>
            <a:endParaRPr lang="en-US" b="1" dirty="0"/>
          </a:p>
        </p:txBody>
      </p:sp>
      <p:sp>
        <p:nvSpPr>
          <p:cNvPr id="4" name="Slide Number Placeholder 3">
            <a:extLst>
              <a:ext uri="{FF2B5EF4-FFF2-40B4-BE49-F238E27FC236}">
                <a16:creationId xmlns:a16="http://schemas.microsoft.com/office/drawing/2014/main" id="{D3AA3E9B-F6E3-6E30-2AFE-7316F584A51E}"/>
              </a:ext>
            </a:extLst>
          </p:cNvPr>
          <p:cNvSpPr>
            <a:spLocks noGrp="1"/>
          </p:cNvSpPr>
          <p:nvPr>
            <p:ph type="sldNum" sz="quarter" idx="10"/>
          </p:nvPr>
        </p:nvSpPr>
        <p:spPr/>
        <p:txBody>
          <a:bodyPr/>
          <a:lstStyle/>
          <a:p>
            <a:fld id="{F7021451-1387-4CA6-816F-3879F97B5CBC}" type="slidenum">
              <a:rPr lang="en-US"/>
              <a:t>43</a:t>
            </a:fld>
            <a:endParaRPr lang="en-US"/>
          </a:p>
        </p:txBody>
      </p:sp>
    </p:spTree>
    <p:extLst>
      <p:ext uri="{BB962C8B-B14F-4D97-AF65-F5344CB8AC3E}">
        <p14:creationId xmlns:p14="http://schemas.microsoft.com/office/powerpoint/2010/main" val="184593873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8C73A5-1E76-840C-0DE5-AC37D41F023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31FCD0-C397-3796-32D5-77F08A15CE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C5D9F34-1E47-2537-18C4-7E5961A55A4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dirty="0"/>
              <a:t>From</a:t>
            </a:r>
            <a:r>
              <a:rPr lang="zh-CN" altLang="en-US" dirty="0"/>
              <a:t> </a:t>
            </a:r>
            <a:r>
              <a:rPr lang="en-US" altLang="zh-CN" dirty="0"/>
              <a:t>the</a:t>
            </a:r>
            <a:r>
              <a:rPr lang="zh-CN" altLang="en-US" dirty="0"/>
              <a:t> </a:t>
            </a:r>
            <a:r>
              <a:rPr lang="en-US" altLang="zh-CN" dirty="0"/>
              <a:t>article</a:t>
            </a:r>
            <a:r>
              <a:rPr lang="zh-CN" altLang="en-US" dirty="0"/>
              <a:t> </a:t>
            </a:r>
            <a:r>
              <a:rPr lang="en-US" altLang="zh-CN" dirty="0"/>
              <a:t>we can understand the </a:t>
            </a:r>
            <a:r>
              <a:rPr lang="en-US" altLang="zh-CN" b="1" dirty="0"/>
              <a:t>sampling method</a:t>
            </a:r>
            <a:r>
              <a:rPr lang="en-US" altLang="zh-CN" dirty="0"/>
              <a:t> </a:t>
            </a:r>
          </a:p>
          <a:p>
            <a:pPr>
              <a:lnSpc>
                <a:spcPct val="150000"/>
              </a:lnSpc>
            </a:pPr>
            <a:r>
              <a:rPr lang="en-US" altLang="zh-CN" sz="1200" b="0" dirty="0">
                <a:effectLst/>
                <a:latin typeface="Arial" panose="020B0604020202020204" pitchFamily="34" charset="0"/>
                <a:ea typeface="宋体" panose="02010600030101010101" pitchFamily="2" charset="-122"/>
                <a:cs typeface="宋体" panose="02010600030101010101" pitchFamily="2" charset="-122"/>
              </a:rPr>
              <a:t>The table also shows where and how data were collected </a:t>
            </a:r>
            <a:r>
              <a:rPr lang="zh-CN" altLang="en-US" sz="1200" b="0" dirty="0">
                <a:effectLst/>
                <a:latin typeface="Arial" panose="020B0604020202020204" pitchFamily="34" charset="0"/>
                <a:ea typeface="宋体" panose="02010600030101010101" pitchFamily="2" charset="-122"/>
                <a:cs typeface="宋体" panose="02010600030101010101" pitchFamily="2" charset="-122"/>
              </a:rPr>
              <a:t> </a:t>
            </a:r>
            <a:endParaRPr lang="zh-CN" altLang="zh-CN" sz="1200" b="1"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sz="1200" b="0" dirty="0">
                <a:effectLst/>
                <a:latin typeface="Arial" panose="020B0604020202020204" pitchFamily="34" charset="0"/>
                <a:ea typeface="宋体" panose="02010600030101010101" pitchFamily="2" charset="-122"/>
                <a:cs typeface="宋体" panose="02010600030101010101" pitchFamily="2" charset="-122"/>
              </a:rPr>
              <a:t>for instance, </a:t>
            </a:r>
          </a:p>
          <a:p>
            <a:pPr>
              <a:lnSpc>
                <a:spcPct val="150000"/>
              </a:lnSpc>
            </a:pPr>
            <a:r>
              <a:rPr lang="en-US" altLang="zh-CN" sz="1200" b="0" dirty="0">
                <a:effectLst/>
                <a:latin typeface="Arial" panose="020B0604020202020204" pitchFamily="34" charset="0"/>
                <a:ea typeface="宋体" panose="02010600030101010101" pitchFamily="2" charset="-122"/>
                <a:cs typeface="宋体" panose="02010600030101010101" pitchFamily="2" charset="-122"/>
              </a:rPr>
              <a:t>patent data from the USPTO, </a:t>
            </a:r>
          </a:p>
          <a:p>
            <a:pPr>
              <a:lnSpc>
                <a:spcPct val="150000"/>
              </a:lnSpc>
            </a:pPr>
            <a:r>
              <a:rPr lang="en-US" altLang="zh-CN" sz="1200" b="0" dirty="0">
                <a:effectLst/>
                <a:latin typeface="Arial" panose="020B0604020202020204" pitchFamily="34" charset="0"/>
                <a:ea typeface="宋体" panose="02010600030101010101" pitchFamily="2" charset="-122"/>
                <a:cs typeface="宋体" panose="02010600030101010101" pitchFamily="2" charset="-122"/>
              </a:rPr>
              <a:t>board data from </a:t>
            </a:r>
            <a:r>
              <a:rPr lang="en-US" altLang="zh-CN" sz="1200" b="0" dirty="0" err="1">
                <a:effectLst/>
                <a:latin typeface="Arial" panose="020B0604020202020204" pitchFamily="34" charset="0"/>
                <a:ea typeface="宋体" panose="02010600030101010101" pitchFamily="2" charset="-122"/>
                <a:cs typeface="宋体" panose="02010600030101010101" pitchFamily="2" charset="-122"/>
              </a:rPr>
              <a:t>BoardEx</a:t>
            </a:r>
            <a:r>
              <a:rPr lang="en-US" altLang="zh-CN" sz="1200" b="0" dirty="0">
                <a:effectLst/>
                <a:latin typeface="Arial" panose="020B0604020202020204" pitchFamily="34" charset="0"/>
                <a:ea typeface="宋体" panose="02010600030101010101" pitchFamily="2" charset="-122"/>
                <a:cs typeface="宋体" panose="02010600030101010101" pitchFamily="2" charset="-122"/>
              </a:rPr>
              <a:t>,</a:t>
            </a:r>
            <a:endParaRPr lang="zh-CN" altLang="zh-CN" sz="1200" b="1"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sz="1200" b="0" dirty="0">
                <a:effectLst/>
                <a:latin typeface="Arial" panose="020B0604020202020204" pitchFamily="34" charset="0"/>
                <a:ea typeface="宋体" panose="02010600030101010101" pitchFamily="2" charset="-122"/>
                <a:cs typeface="宋体" panose="02010600030101010101" pitchFamily="2" charset="-122"/>
              </a:rPr>
              <a:t>financial data from </a:t>
            </a:r>
            <a:r>
              <a:rPr lang="en-US" altLang="zh-CN" sz="1200" b="0" dirty="0" err="1">
                <a:effectLst/>
                <a:latin typeface="Arial" panose="020B0604020202020204" pitchFamily="34" charset="0"/>
                <a:ea typeface="宋体" panose="02010600030101010101" pitchFamily="2" charset="-122"/>
                <a:cs typeface="宋体" panose="02010600030101010101" pitchFamily="2" charset="-122"/>
              </a:rPr>
              <a:t>Compustat</a:t>
            </a:r>
            <a:r>
              <a:rPr lang="en-US" altLang="zh-CN" sz="1200" b="0" dirty="0">
                <a:effectLst/>
                <a:latin typeface="Arial" panose="020B0604020202020204" pitchFamily="34" charset="0"/>
                <a:ea typeface="宋体" panose="02010600030101010101" pitchFamily="2" charset="-122"/>
                <a:cs typeface="宋体" panose="02010600030101010101" pitchFamily="2" charset="-122"/>
              </a:rPr>
              <a:t>.</a:t>
            </a:r>
            <a:endParaRPr lang="zh-CN" altLang="zh-CN" sz="1200" b="1"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sz="1200" b="0" dirty="0">
                <a:effectLst/>
                <a:latin typeface="Arial" panose="020B0604020202020204" pitchFamily="34" charset="0"/>
                <a:ea typeface="宋体" panose="02010600030101010101" pitchFamily="2" charset="-122"/>
                <a:cs typeface="宋体" panose="02010600030101010101" pitchFamily="2" charset="-122"/>
              </a:rPr>
              <a:t> </a:t>
            </a:r>
            <a:endParaRPr lang="en-US" altLang="zh-CN" dirty="0"/>
          </a:p>
          <a:p>
            <a:endParaRPr lang="en-US" dirty="0"/>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This table clearly connects concepts, variables, and data collection.</a:t>
            </a:r>
          </a:p>
          <a:p>
            <a:pPr>
              <a:lnSpc>
                <a:spcPct val="150000"/>
              </a:lnSpc>
            </a:pPr>
            <a:endParaRPr lang="zh-CN" altLang="zh-CN" sz="1800" b="1"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Each variable represents a key concept </a:t>
            </a:r>
          </a:p>
          <a:p>
            <a:pPr>
              <a:lnSpc>
                <a:spcPct val="150000"/>
              </a:lnSpc>
            </a:pPr>
            <a:endParaRPr lang="en-US" altLang="zh-CN" sz="1800" b="0" dirty="0">
              <a:effectLst/>
              <a:latin typeface="Arial" panose="020B0604020202020204" pitchFamily="34" charset="0"/>
              <a:ea typeface="宋体" panose="02010600030101010101" pitchFamily="2" charset="-122"/>
              <a:cs typeface="宋体" panose="02010600030101010101" pitchFamily="2" charset="-122"/>
            </a:endParaRP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for example, </a:t>
            </a:r>
          </a:p>
          <a:p>
            <a:pPr>
              <a:lnSpc>
                <a:spcPct val="150000"/>
              </a:lnSpc>
            </a:pPr>
            <a:r>
              <a:rPr lang="en-US" altLang="zh-CN" sz="1800" b="0" i="1" dirty="0">
                <a:effectLst/>
                <a:latin typeface="Arial" panose="020B0604020202020204" pitchFamily="34" charset="0"/>
                <a:ea typeface="宋体" panose="02010600030101010101" pitchFamily="2" charset="-122"/>
                <a:cs typeface="宋体" panose="02010600030101010101" pitchFamily="2" charset="-122"/>
              </a:rPr>
              <a:t>CEO power</a:t>
            </a:r>
            <a:r>
              <a:rPr lang="en-US" altLang="zh-CN" sz="1800" b="0" dirty="0">
                <a:effectLst/>
                <a:latin typeface="Arial" panose="020B0604020202020204" pitchFamily="34" charset="0"/>
                <a:ea typeface="宋体" panose="02010600030101010101" pitchFamily="2" charset="-122"/>
                <a:cs typeface="宋体" panose="02010600030101010101" pitchFamily="2" charset="-122"/>
              </a:rPr>
              <a:t>, </a:t>
            </a:r>
          </a:p>
          <a:p>
            <a:pPr>
              <a:lnSpc>
                <a:spcPct val="150000"/>
              </a:lnSpc>
            </a:pPr>
            <a:r>
              <a:rPr lang="en-US" altLang="zh-CN" sz="1800" b="0" i="1" dirty="0">
                <a:effectLst/>
                <a:latin typeface="Arial" panose="020B0604020202020204" pitchFamily="34" charset="0"/>
                <a:ea typeface="宋体" panose="02010600030101010101" pitchFamily="2" charset="-122"/>
                <a:cs typeface="宋体" panose="02010600030101010101" pitchFamily="2" charset="-122"/>
              </a:rPr>
              <a:t>digital innovation</a:t>
            </a:r>
            <a:r>
              <a:rPr lang="en-US" altLang="zh-CN" sz="1800" b="0" dirty="0">
                <a:effectLst/>
                <a:latin typeface="Arial" panose="020B0604020202020204" pitchFamily="34" charset="0"/>
                <a:ea typeface="宋体" panose="02010600030101010101" pitchFamily="2" charset="-122"/>
                <a:cs typeface="宋体" panose="02010600030101010101" pitchFamily="2" charset="-122"/>
              </a:rPr>
              <a:t>, </a:t>
            </a: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and </a:t>
            </a:r>
            <a:r>
              <a:rPr lang="en-US" altLang="zh-CN" sz="1800" b="0" i="1" dirty="0">
                <a:effectLst/>
                <a:latin typeface="Arial" panose="020B0604020202020204" pitchFamily="34" charset="0"/>
                <a:ea typeface="宋体" panose="02010600030101010101" pitchFamily="2" charset="-122"/>
                <a:cs typeface="宋体" panose="02010600030101010101" pitchFamily="2" charset="-122"/>
              </a:rPr>
              <a:t>board social capital</a:t>
            </a:r>
            <a:r>
              <a:rPr lang="en-US" altLang="zh-CN" sz="1800" b="0" dirty="0">
                <a:effectLst/>
                <a:latin typeface="Arial" panose="020B0604020202020204" pitchFamily="34" charset="0"/>
                <a:ea typeface="宋体" panose="02010600030101010101" pitchFamily="2" charset="-122"/>
                <a:cs typeface="宋体" panose="02010600030101010101" pitchFamily="2" charset="-122"/>
              </a:rPr>
              <a:t>.</a:t>
            </a:r>
            <a:endParaRPr lang="zh-CN" altLang="zh-CN" sz="1800" b="1"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 </a:t>
            </a:r>
            <a:endParaRPr lang="zh-CN" altLang="zh-CN" sz="1800" b="1" dirty="0">
              <a:effectLst/>
              <a:latin typeface="宋体" panose="02010600030101010101" pitchFamily="2" charset="-122"/>
              <a:ea typeface="宋体" panose="02010600030101010101" pitchFamily="2" charset="-122"/>
              <a:cs typeface="宋体" panose="02010600030101010101" pitchFamily="2" charset="-122"/>
            </a:endParaRPr>
          </a:p>
          <a:p>
            <a:pPr marL="0" marR="0" lvl="0" indent="0" algn="l" defTabSz="914400" rtl="0" eaLnBrk="1" fontAlgn="auto" latinLnBrk="0" hangingPunct="1">
              <a:lnSpc>
                <a:spcPct val="150000"/>
              </a:lnSpc>
              <a:spcBef>
                <a:spcPts val="0"/>
              </a:spcBef>
              <a:spcAft>
                <a:spcPts val="0"/>
              </a:spcAft>
              <a:buClrTx/>
              <a:buSzTx/>
              <a:buFontTx/>
              <a:buNone/>
              <a:tabLst/>
              <a:defRPr/>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the dependent variables</a:t>
            </a: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independent variable</a:t>
            </a:r>
          </a:p>
          <a:p>
            <a:pPr>
              <a:lnSpc>
                <a:spcPct val="150000"/>
              </a:lnSpc>
            </a:pPr>
            <a:r>
              <a:rPr lang="en-US" altLang="zh-CN" sz="1800" b="0" dirty="0">
                <a:solidFill>
                  <a:srgbClr val="FF0000"/>
                </a:solidFill>
                <a:effectLst/>
                <a:latin typeface="Arial" panose="020B0604020202020204" pitchFamily="34" charset="0"/>
                <a:ea typeface="宋体" panose="02010600030101010101" pitchFamily="2" charset="-122"/>
                <a:cs typeface="宋体" panose="02010600030101010101" pitchFamily="2" charset="-122"/>
              </a:rPr>
              <a:t>control variables</a:t>
            </a:r>
            <a:endParaRPr lang="en-US" altLang="zh-CN" sz="1800" b="0" dirty="0">
              <a:effectLst/>
              <a:latin typeface="Arial" panose="020B0604020202020204" pitchFamily="34" charset="0"/>
              <a:ea typeface="宋体" panose="02010600030101010101" pitchFamily="2" charset="-122"/>
              <a:cs typeface="宋体" panose="02010600030101010101" pitchFamily="2" charset="-122"/>
            </a:endParaRP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Moderator</a:t>
            </a:r>
            <a:r>
              <a:rPr lang="zh-CN" altLang="en-US" sz="1800" b="0" dirty="0">
                <a:effectLst/>
                <a:latin typeface="Arial" panose="020B0604020202020204" pitchFamily="34" charset="0"/>
                <a:ea typeface="宋体" panose="02010600030101010101" pitchFamily="2" charset="-122"/>
                <a:cs typeface="宋体" panose="02010600030101010101" pitchFamily="2" charset="-122"/>
              </a:rPr>
              <a:t> </a:t>
            </a:r>
            <a:r>
              <a:rPr lang="en-US" altLang="zh-CN" sz="1800" b="0" dirty="0">
                <a:effectLst/>
                <a:latin typeface="Arial" panose="020B0604020202020204" pitchFamily="34" charset="0"/>
                <a:ea typeface="宋体" panose="02010600030101010101" pitchFamily="2" charset="-122"/>
                <a:cs typeface="宋体" panose="02010600030101010101" pitchFamily="2" charset="-122"/>
              </a:rPr>
              <a:t>variables</a:t>
            </a:r>
          </a:p>
          <a:p>
            <a:pPr>
              <a:lnSpc>
                <a:spcPct val="150000"/>
              </a:lnSpc>
            </a:pPr>
            <a:endParaRPr lang="zh-CN" altLang="zh-CN" sz="1800" b="1"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provides a full picture of </a:t>
            </a: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how theoretical concepts are turned into measurable variables,</a:t>
            </a:r>
            <a:endParaRPr lang="zh-CN" altLang="zh-CN" sz="1800" b="1"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and what kinds of data sources are needed for empirical testing.</a:t>
            </a:r>
            <a:endParaRPr lang="zh-CN" altLang="zh-CN" sz="1800" b="1" dirty="0">
              <a:effectLst/>
              <a:latin typeface="宋体" panose="02010600030101010101" pitchFamily="2" charset="-122"/>
              <a:ea typeface="宋体" panose="02010600030101010101" pitchFamily="2" charset="-122"/>
              <a:cs typeface="宋体" panose="02010600030101010101" pitchFamily="2" charset="-122"/>
            </a:endParaRPr>
          </a:p>
          <a:p>
            <a:endParaRPr lang="en-US" dirty="0"/>
          </a:p>
        </p:txBody>
      </p:sp>
      <p:sp>
        <p:nvSpPr>
          <p:cNvPr id="4" name="Slide Number Placeholder 3">
            <a:extLst>
              <a:ext uri="{FF2B5EF4-FFF2-40B4-BE49-F238E27FC236}">
                <a16:creationId xmlns:a16="http://schemas.microsoft.com/office/drawing/2014/main" id="{8168A529-3DEC-0288-5A37-1AC81C7F24DA}"/>
              </a:ext>
            </a:extLst>
          </p:cNvPr>
          <p:cNvSpPr>
            <a:spLocks noGrp="1"/>
          </p:cNvSpPr>
          <p:nvPr>
            <p:ph type="sldNum" sz="quarter" idx="10"/>
          </p:nvPr>
        </p:nvSpPr>
        <p:spPr/>
        <p:txBody>
          <a:bodyPr/>
          <a:lstStyle/>
          <a:p>
            <a:fld id="{F7021451-1387-4CA6-816F-3879F97B5CBC}" type="slidenum">
              <a:rPr lang="en-US"/>
              <a:t>44</a:t>
            </a:fld>
            <a:endParaRPr lang="en-US"/>
          </a:p>
        </p:txBody>
      </p:sp>
    </p:spTree>
    <p:extLst>
      <p:ext uri="{BB962C8B-B14F-4D97-AF65-F5344CB8AC3E}">
        <p14:creationId xmlns:p14="http://schemas.microsoft.com/office/powerpoint/2010/main" val="87629168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altLang="zh-CN" sz="1800" b="1" dirty="0">
                <a:effectLst/>
                <a:latin typeface="宋体" panose="02010600030101010101" pitchFamily="2" charset="-122"/>
                <a:ea typeface="宋体" panose="02010600030101010101" pitchFamily="2" charset="-122"/>
                <a:cs typeface="宋体" panose="02010600030101010101" pitchFamily="2" charset="-122"/>
              </a:rPr>
              <a:t>this</a:t>
            </a:r>
            <a:r>
              <a:rPr lang="zh-CN" altLang="en-US" sz="1800" b="1" dirty="0">
                <a:effectLst/>
                <a:latin typeface="宋体" panose="02010600030101010101" pitchFamily="2" charset="-122"/>
                <a:ea typeface="宋体" panose="02010600030101010101" pitchFamily="2" charset="-122"/>
                <a:cs typeface="宋体" panose="02010600030101010101" pitchFamily="2" charset="-122"/>
              </a:rPr>
              <a:t> </a:t>
            </a:r>
            <a:r>
              <a:rPr lang="en-US" altLang="zh-CN" sz="1800" b="1" dirty="0">
                <a:effectLst/>
                <a:latin typeface="宋体" panose="02010600030101010101" pitchFamily="2" charset="-122"/>
                <a:ea typeface="宋体" panose="02010600030101010101" pitchFamily="2" charset="-122"/>
                <a:cs typeface="宋体" panose="02010600030101010101" pitchFamily="2" charset="-122"/>
              </a:rPr>
              <a:t>paper</a:t>
            </a:r>
            <a:r>
              <a:rPr lang="zh-CN" altLang="zh-CN" sz="1800" dirty="0">
                <a:effectLst/>
                <a:latin typeface="宋体" panose="02010600030101010101" pitchFamily="2" charset="-122"/>
                <a:ea typeface="Arial" panose="020B0604020202020204" pitchFamily="34" charset="0"/>
                <a:cs typeface="宋体" panose="02010600030101010101" pitchFamily="2" charset="-122"/>
              </a:rPr>
              <a:t> uses primary data </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collected through a questionnaire.</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en-US"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Table 2 provides detailed information about the sampling process,</a:t>
            </a:r>
            <a:endParaRPr lang="zh-CN" altLang="zh-CN" sz="1800" b="1"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including </a:t>
            </a: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the size of the sample, </a:t>
            </a: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the industries involved, </a:t>
            </a: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the geographic distribution of respondents</a:t>
            </a:r>
          </a:p>
          <a:p>
            <a:pPr>
              <a:lnSpc>
                <a:spcPct val="150000"/>
              </a:lnSpc>
            </a:pPr>
            <a:endParaRPr lang="en-US" altLang="zh-CN" sz="1800" b="0" dirty="0">
              <a:effectLst/>
              <a:latin typeface="Arial" panose="020B0604020202020204" pitchFamily="34" charset="0"/>
              <a:ea typeface="宋体" panose="02010600030101010101" pitchFamily="2" charset="-122"/>
              <a:cs typeface="宋体" panose="02010600030101010101" pitchFamily="2" charset="-122"/>
            </a:endParaRPr>
          </a:p>
          <a:p>
            <a:pPr>
              <a:lnSpc>
                <a:spcPct val="150000"/>
              </a:lnSpc>
            </a:pPr>
            <a:endParaRPr lang="en-US" altLang="zh-CN" sz="1800" b="0" dirty="0">
              <a:effectLst/>
              <a:latin typeface="Arial" panose="020B0604020202020204" pitchFamily="34" charset="0"/>
              <a:ea typeface="宋体" panose="02010600030101010101" pitchFamily="2" charset="-122"/>
              <a:cs typeface="宋体" panose="02010600030101010101" pitchFamily="2" charset="-122"/>
            </a:endParaRP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Table 1, </a:t>
            </a: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lists the variables </a:t>
            </a:r>
            <a:endParaRPr lang="zh-CN" altLang="zh-CN" sz="1800" b="1"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explaining how each was defined, measured, and linked to the research model.</a:t>
            </a:r>
            <a:endParaRPr lang="zh-CN" altLang="zh-CN" sz="1800" b="1"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endParaRPr lang="en-US" altLang="zh-CN" sz="1800" b="0" dirty="0">
              <a:effectLst/>
              <a:latin typeface="Arial" panose="020B0604020202020204" pitchFamily="34" charset="0"/>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From Table 1, </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we can clearly see that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Each of these variables is theoretically supported by previous studies.</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en-US" altLang="zh-CN" sz="1800" dirty="0">
                <a:effectLst/>
                <a:latin typeface="宋体" panose="02010600030101010101" pitchFamily="2" charset="-122"/>
                <a:ea typeface="Arial" panose="020B0604020202020204" pitchFamily="34" charset="0"/>
                <a:cs typeface="宋体" panose="02010600030101010101" pitchFamily="2" charset="-122"/>
              </a:rPr>
              <a:t>This</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can</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make</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sure</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the</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valid</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and</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reliable</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of</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instrument</a:t>
            </a: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These references tell us how each variable should be measured </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en-US" altLang="zh-CN" sz="1800" dirty="0">
                <a:effectLst/>
                <a:latin typeface="宋体" panose="02010600030101010101" pitchFamily="2" charset="-122"/>
                <a:ea typeface="Arial" panose="020B0604020202020204" pitchFamily="34" charset="0"/>
                <a:cs typeface="宋体" panose="02010600030101010101" pitchFamily="2" charset="-122"/>
              </a:rPr>
              <a:t>Because</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the</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data</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collection</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method</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are</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proved</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by</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other</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researchers</a:t>
            </a:r>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p:txBody>
      </p:sp>
      <p:sp>
        <p:nvSpPr>
          <p:cNvPr id="4" name="Slide Number Placeholder 3"/>
          <p:cNvSpPr>
            <a:spLocks noGrp="1"/>
          </p:cNvSpPr>
          <p:nvPr>
            <p:ph type="sldNum" sz="quarter" idx="10"/>
          </p:nvPr>
        </p:nvSpPr>
        <p:spPr/>
        <p:txBody>
          <a:bodyPr/>
          <a:lstStyle/>
          <a:p>
            <a:fld id="{F7021451-1387-4CA6-816F-3879F97B5CBC}" type="slidenum">
              <a:rPr lang="en-US"/>
              <a:t>45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The table provides detailed information about sampling and data collection:</a:t>
            </a:r>
            <a:endParaRPr lang="zh-CN" altLang="zh-CN" sz="1800" b="1"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the study surveyed 201 Spanish technology-based firms,</a:t>
            </a:r>
            <a:endParaRPr lang="zh-CN" altLang="zh-CN" sz="1800" b="1"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collecting primary quantitative data from CEOs using a 7-point Likert scale.</a:t>
            </a:r>
            <a:endParaRPr lang="zh-CN" altLang="zh-CN" sz="1800" b="1"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en-US" altLang="zh-CN" sz="1800" b="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The conceptual model illustrates the relationships between key variables </a:t>
            </a:r>
          </a:p>
          <a:p>
            <a:pPr>
              <a:lnSpc>
                <a:spcPct val="150000"/>
              </a:lnSpc>
            </a:pPr>
            <a:endParaRPr lang="zh-CN" altLang="zh-CN" sz="1800" b="1"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en-US" sz="1800" b="0" dirty="0">
                <a:effectLst/>
                <a:latin typeface="Arial" panose="020B0604020202020204" pitchFamily="34" charset="0"/>
                <a:ea typeface="宋体" panose="02010600030101010101" pitchFamily="2" charset="-122"/>
                <a:cs typeface="宋体" panose="02010600030101010101" pitchFamily="2" charset="-122"/>
              </a:rPr>
              <a:t> </a:t>
            </a:r>
            <a:endParaRPr lang="zh-CN" altLang="zh-CN" sz="1800" b="1"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dirty="0"/>
              <a:t>Include</a:t>
            </a:r>
            <a:r>
              <a:rPr lang="zh-CN" altLang="en-US" dirty="0"/>
              <a:t> </a:t>
            </a:r>
            <a:r>
              <a:rPr lang="en-US" altLang="zh-CN" dirty="0"/>
              <a:t>different</a:t>
            </a:r>
            <a:r>
              <a:rPr lang="zh-CN" altLang="en-US" dirty="0"/>
              <a:t> </a:t>
            </a:r>
            <a:r>
              <a:rPr lang="en-US" altLang="zh-CN" dirty="0"/>
              <a:t>concept</a:t>
            </a:r>
            <a:r>
              <a:rPr lang="zh-CN" altLang="en-US" dirty="0"/>
              <a:t> </a:t>
            </a:r>
            <a:r>
              <a:rPr lang="en-US" altLang="zh-CN" dirty="0"/>
              <a:t>and</a:t>
            </a:r>
            <a:r>
              <a:rPr lang="zh-CN" altLang="en-US" dirty="0"/>
              <a:t> </a:t>
            </a:r>
            <a:r>
              <a:rPr lang="en-US" altLang="zh-CN" dirty="0"/>
              <a:t>variables</a:t>
            </a:r>
          </a:p>
          <a:p>
            <a:pPr>
              <a:lnSpc>
                <a:spcPct val="150000"/>
              </a:lnSpc>
            </a:pPr>
            <a:r>
              <a:rPr lang="en-US" dirty="0"/>
              <a:t>Independent</a:t>
            </a:r>
            <a:r>
              <a:rPr lang="zh-CN" altLang="en-US" dirty="0"/>
              <a:t> </a:t>
            </a:r>
            <a:r>
              <a:rPr lang="en-US" altLang="zh-CN" dirty="0"/>
              <a:t>variable</a:t>
            </a:r>
            <a:r>
              <a:rPr lang="zh-CN" altLang="en-US" dirty="0"/>
              <a:t> </a:t>
            </a:r>
            <a:r>
              <a:rPr lang="en-US" altLang="zh-CN" dirty="0"/>
              <a:t>social</a:t>
            </a:r>
            <a:r>
              <a:rPr lang="zh-CN" altLang="en-US" dirty="0"/>
              <a:t> </a:t>
            </a:r>
            <a:r>
              <a:rPr lang="en-US" altLang="zh-CN" dirty="0"/>
              <a:t>media</a:t>
            </a:r>
            <a:r>
              <a:rPr lang="zh-CN" altLang="en-US" dirty="0"/>
              <a:t> </a:t>
            </a:r>
            <a:r>
              <a:rPr lang="en-US" altLang="zh-CN" dirty="0"/>
              <a:t>use</a:t>
            </a:r>
          </a:p>
          <a:p>
            <a:pPr>
              <a:lnSpc>
                <a:spcPct val="150000"/>
              </a:lnSpc>
            </a:pPr>
            <a:r>
              <a:rPr lang="en-US" dirty="0"/>
              <a:t>Dependent</a:t>
            </a:r>
            <a:r>
              <a:rPr lang="zh-CN" altLang="en-US" dirty="0"/>
              <a:t> </a:t>
            </a:r>
            <a:r>
              <a:rPr lang="en-US" altLang="zh-CN" dirty="0"/>
              <a:t>variables</a:t>
            </a:r>
            <a:r>
              <a:rPr lang="zh-CN" altLang="en-US" dirty="0"/>
              <a:t> </a:t>
            </a:r>
            <a:r>
              <a:rPr lang="en-US" altLang="zh-CN" dirty="0"/>
              <a:t>organization</a:t>
            </a:r>
            <a:r>
              <a:rPr lang="zh-CN" altLang="en-US" dirty="0"/>
              <a:t> </a:t>
            </a:r>
            <a:r>
              <a:rPr lang="en-US" altLang="zh-CN" dirty="0"/>
              <a:t>performance</a:t>
            </a:r>
            <a:r>
              <a:rPr lang="zh-CN" altLang="en-US" dirty="0"/>
              <a:t> </a:t>
            </a:r>
            <a:endParaRPr lang="en-US" altLang="zh-CN" dirty="0"/>
          </a:p>
          <a:p>
            <a:pPr>
              <a:lnSpc>
                <a:spcPct val="150000"/>
              </a:lnSpc>
            </a:pPr>
            <a:r>
              <a:rPr lang="en-US" altLang="zh-CN" dirty="0"/>
              <a:t>Mediating variable</a:t>
            </a:r>
            <a:r>
              <a:rPr lang="zh-CN" altLang="en-US" dirty="0"/>
              <a:t>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690748-52D3-678C-2FB4-64DBAFE66D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27EF8E-A6EE-C5DB-E37E-FD1A232748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27D6151-EA55-EBA7-1814-4FEC29988C8B}"/>
              </a:ext>
            </a:extLst>
          </p:cNvPr>
          <p:cNvSpPr>
            <a:spLocks noGrp="1"/>
          </p:cNvSpPr>
          <p:nvPr>
            <p:ph type="body" idx="1"/>
          </p:nvPr>
        </p:nvSpPr>
        <p:spPr/>
        <p:txBody>
          <a:bodyPr/>
          <a:lstStyle/>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From Table 1, we can clearly see that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Each of these variables is supported by previous studies.</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These references tell us </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en-US" altLang="zh-CN" sz="1800" dirty="0">
                <a:effectLst/>
                <a:latin typeface="宋体" panose="02010600030101010101" pitchFamily="2" charset="-122"/>
                <a:ea typeface="Arial" panose="020B0604020202020204" pitchFamily="34" charset="0"/>
                <a:cs typeface="宋体" panose="02010600030101010101" pitchFamily="2" charset="-122"/>
              </a:rPr>
              <a:t>how</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to</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zh-CN" altLang="zh-CN" sz="1800" dirty="0">
                <a:effectLst/>
                <a:latin typeface="宋体" panose="02010600030101010101" pitchFamily="2" charset="-122"/>
                <a:ea typeface="Arial" panose="020B0604020202020204" pitchFamily="34" charset="0"/>
                <a:cs typeface="宋体" panose="02010600030101010101" pitchFamily="2" charset="-122"/>
              </a:rPr>
              <a:t>measure</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each</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variable</a:t>
            </a:r>
          </a:p>
          <a:p>
            <a:pPr>
              <a:lnSpc>
                <a:spcPct val="150000"/>
              </a:lnSpc>
            </a:pPr>
            <a:r>
              <a:rPr lang="en-US" altLang="zh-CN" sz="1800" dirty="0">
                <a:effectLst/>
                <a:latin typeface="宋体" panose="02010600030101010101" pitchFamily="2" charset="-122"/>
                <a:ea typeface="Arial" panose="020B0604020202020204" pitchFamily="34" charset="0"/>
                <a:cs typeface="宋体" panose="02010600030101010101" pitchFamily="2" charset="-122"/>
              </a:rPr>
              <a:t>How</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can</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I</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collect</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data</a:t>
            </a:r>
          </a:p>
          <a:p>
            <a:pPr>
              <a:lnSpc>
                <a:spcPct val="150000"/>
              </a:lnSpc>
            </a:pP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variables were measured using a 7-point Likert scale</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from Strongly Disagree (1) to Strongly Agree (7).</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sz="1800" dirty="0">
                <a:effectLst/>
                <a:latin typeface="宋体" panose="02010600030101010101" pitchFamily="2" charset="-122"/>
                <a:ea typeface="Arial" panose="020B0604020202020204" pitchFamily="34" charset="0"/>
                <a:cs typeface="宋体" panose="02010600030101010101" pitchFamily="2" charset="-122"/>
              </a:rPr>
              <a:t>From</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the</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table</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we</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know</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the</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relationship</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en-US" altLang="zh-CN" sz="1800" dirty="0">
                <a:effectLst/>
                <a:latin typeface="宋体" panose="02010600030101010101" pitchFamily="2" charset="-122"/>
                <a:ea typeface="Arial" panose="020B0604020202020204" pitchFamily="34" charset="0"/>
                <a:cs typeface="宋体" panose="02010600030101010101" pitchFamily="2" charset="-122"/>
              </a:rPr>
              <a:t>of</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concepts → variables → data → theory, </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endParaRPr lang="en-US" dirty="0"/>
          </a:p>
        </p:txBody>
      </p:sp>
      <p:sp>
        <p:nvSpPr>
          <p:cNvPr id="4" name="Slide Number Placeholder 3">
            <a:extLst>
              <a:ext uri="{FF2B5EF4-FFF2-40B4-BE49-F238E27FC236}">
                <a16:creationId xmlns:a16="http://schemas.microsoft.com/office/drawing/2014/main" id="{BA9964C5-B2B6-E07A-6C2B-8F6F41FCBB46}"/>
              </a:ext>
            </a:extLst>
          </p:cNvPr>
          <p:cNvSpPr>
            <a:spLocks noGrp="1"/>
          </p:cNvSpPr>
          <p:nvPr>
            <p:ph type="sldNum" sz="quarter" idx="10"/>
          </p:nvPr>
        </p:nvSpPr>
        <p:spPr/>
        <p:txBody>
          <a:bodyPr/>
          <a:lstStyle/>
          <a:p>
            <a:fld id="{F7021451-1387-4CA6-816F-3879F97B5CBC}" type="slidenum">
              <a:rPr lang="en-US"/>
              <a:t>47</a:t>
            </a:fld>
            <a:endParaRPr lang="en-US"/>
          </a:p>
        </p:txBody>
      </p:sp>
    </p:spTree>
    <p:extLst>
      <p:ext uri="{BB962C8B-B14F-4D97-AF65-F5344CB8AC3E}">
        <p14:creationId xmlns:p14="http://schemas.microsoft.com/office/powerpoint/2010/main" val="106535119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These two articles starting with a research gap,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developing research questions and hypotheses,</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and then linking variables to specific data sources.</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The first study used secondary data  come from </a:t>
            </a:r>
            <a:r>
              <a:rPr lang="en-US" altLang="zh-CN" sz="1800" dirty="0">
                <a:effectLst/>
                <a:latin typeface="宋体" panose="02010600030101010101" pitchFamily="2" charset="-122"/>
                <a:ea typeface="Arial" panose="020B0604020202020204" pitchFamily="34" charset="0"/>
                <a:cs typeface="宋体" panose="02010600030101010101" pitchFamily="2" charset="-122"/>
              </a:rPr>
              <a:t>database</a:t>
            </a: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while the second used primary survey data</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collected through validated Likert scales.</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This is exactly why</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zh-CN" altLang="zh-CN" sz="1800" dirty="0">
                <a:effectLst/>
                <a:latin typeface="宋体" panose="02010600030101010101" pitchFamily="2" charset="-122"/>
                <a:ea typeface="Arial" panose="020B0604020202020204" pitchFamily="34" charset="0"/>
                <a:cs typeface="宋体" panose="02010600030101010101" pitchFamily="2" charset="-122"/>
              </a:rPr>
              <a:t>we spent time reviewing</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 key research concepts </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like theory, hypothesis, variable, and data.</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These basic concepts guide us to  design a study</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and how we collect </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and analyse data </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to answer our research questions.</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B64F61-72DD-3977-3C09-CD1407617DC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E2798E-D25A-23E9-71BB-529AC7064F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2D74F3-5202-4EF8-3669-CFFD814FF2A7}"/>
              </a:ext>
            </a:extLst>
          </p:cNvPr>
          <p:cNvSpPr>
            <a:spLocks noGrp="1"/>
          </p:cNvSpPr>
          <p:nvPr>
            <p:ph type="body" idx="1"/>
          </p:nvPr>
        </p:nvSpPr>
        <p:spPr/>
        <p:txBody>
          <a:bodyPr/>
          <a:lstStyle/>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How</a:t>
            </a:r>
            <a:r>
              <a:rPr lang="zh-CN" altLang="en-US" sz="1800" b="0" dirty="0">
                <a:effectLst/>
                <a:latin typeface="Arial" panose="020B0604020202020204" pitchFamily="34" charset="0"/>
                <a:ea typeface="宋体" panose="02010600030101010101" pitchFamily="2" charset="-122"/>
                <a:cs typeface="宋体" panose="02010600030101010101" pitchFamily="2" charset="-122"/>
              </a:rPr>
              <a:t> </a:t>
            </a:r>
            <a:r>
              <a:rPr lang="en-US" altLang="zh-CN" sz="1800" b="0" dirty="0">
                <a:effectLst/>
                <a:latin typeface="Arial" panose="020B0604020202020204" pitchFamily="34" charset="0"/>
                <a:ea typeface="宋体" panose="02010600030101010101" pitchFamily="2" charset="-122"/>
                <a:cs typeface="宋体" panose="02010600030101010101" pitchFamily="2" charset="-122"/>
              </a:rPr>
              <a:t>can</a:t>
            </a:r>
            <a:r>
              <a:rPr lang="zh-CN" altLang="en-US" sz="1800" b="0" dirty="0">
                <a:effectLst/>
                <a:latin typeface="Arial" panose="020B0604020202020204" pitchFamily="34" charset="0"/>
                <a:ea typeface="宋体" panose="02010600030101010101" pitchFamily="2" charset="-122"/>
                <a:cs typeface="宋体" panose="02010600030101010101" pitchFamily="2" charset="-122"/>
              </a:rPr>
              <a:t> </a:t>
            </a:r>
            <a:r>
              <a:rPr lang="en-US" altLang="zh-CN" sz="1800" b="0" dirty="0">
                <a:effectLst/>
                <a:latin typeface="Arial" panose="020B0604020202020204" pitchFamily="34" charset="0"/>
                <a:ea typeface="宋体" panose="02010600030101010101" pitchFamily="2" charset="-122"/>
                <a:cs typeface="宋体" panose="02010600030101010101" pitchFamily="2" charset="-122"/>
              </a:rPr>
              <a:t>I</a:t>
            </a:r>
            <a:r>
              <a:rPr lang="zh-CN" altLang="en-US" sz="1800" b="0" dirty="0">
                <a:effectLst/>
                <a:latin typeface="Arial" panose="020B0604020202020204" pitchFamily="34" charset="0"/>
                <a:ea typeface="宋体" panose="02010600030101010101" pitchFamily="2" charset="-122"/>
                <a:cs typeface="宋体" panose="02010600030101010101" pitchFamily="2" charset="-122"/>
              </a:rPr>
              <a:t> </a:t>
            </a:r>
            <a:r>
              <a:rPr lang="en-US" altLang="zh-CN" sz="1800" b="0" dirty="0">
                <a:effectLst/>
                <a:latin typeface="Arial" panose="020B0604020202020204" pitchFamily="34" charset="0"/>
                <a:ea typeface="宋体" panose="02010600030101010101" pitchFamily="2" charset="-122"/>
                <a:cs typeface="宋体" panose="02010600030101010101" pitchFamily="2" charset="-122"/>
              </a:rPr>
              <a:t>collect data </a:t>
            </a:r>
            <a:endParaRPr lang="zh-CN" altLang="zh-CN" sz="1800" b="1"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We begin with the literature review, </a:t>
            </a: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identify a research gap </a:t>
            </a: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something missing or unanswered in previous studies.</a:t>
            </a: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From this gap, we develop our research  aims of our study.</a:t>
            </a:r>
            <a:endParaRPr lang="zh-CN" altLang="zh-CN" sz="1800" b="1"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 </a:t>
            </a:r>
            <a:endParaRPr lang="zh-CN" altLang="zh-CN" sz="1800" b="1"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Next, based on theory, </a:t>
            </a: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we define hypotheses </a:t>
            </a: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build a conceptual framework</a:t>
            </a: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illustrate the relationships between concepts.</a:t>
            </a: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 </a:t>
            </a:r>
            <a:endParaRPr lang="zh-CN" altLang="zh-CN" sz="1800" b="1"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Then, we translate these concepts into measurable forms, </a:t>
            </a: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which we call variables.</a:t>
            </a:r>
          </a:p>
          <a:p>
            <a:pPr>
              <a:lnSpc>
                <a:spcPct val="150000"/>
              </a:lnSpc>
            </a:pPr>
            <a:endParaRPr lang="en-US" altLang="zh-CN" sz="1800" b="0" dirty="0">
              <a:effectLst/>
              <a:latin typeface="Arial" panose="020B0604020202020204" pitchFamily="34" charset="0"/>
              <a:ea typeface="宋体" panose="02010600030101010101" pitchFamily="2" charset="-122"/>
              <a:cs typeface="宋体" panose="02010600030101010101" pitchFamily="2" charset="-122"/>
            </a:endParaRP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Variable is the character of the population </a:t>
            </a: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We choose sample</a:t>
            </a: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A small group of population</a:t>
            </a: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Which can represent the character of population </a:t>
            </a:r>
          </a:p>
          <a:p>
            <a:pPr>
              <a:lnSpc>
                <a:spcPct val="150000"/>
              </a:lnSpc>
            </a:pPr>
            <a:endParaRPr lang="zh-CN" altLang="zh-CN" sz="1800" b="1"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This process can let us to make sure </a:t>
            </a: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Which type data should be collected </a:t>
            </a: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Secondary data or primary data </a:t>
            </a: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 </a:t>
            </a:r>
            <a:endParaRPr lang="zh-CN" altLang="zh-CN" sz="1800" b="1"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 </a:t>
            </a:r>
            <a:endParaRPr lang="zh-CN" altLang="zh-CN" sz="1800" b="1"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So, from research gap → questions → theory → hypotheses → concepts → variables → data.</a:t>
            </a:r>
            <a:endParaRPr lang="zh-CN" altLang="zh-CN" sz="1800" b="1"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Each step builds on the previous one,</a:t>
            </a: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This step make sure our data collection </a:t>
            </a:r>
          </a:p>
          <a:p>
            <a:pPr>
              <a:lnSpc>
                <a:spcPct val="150000"/>
              </a:lnSpc>
            </a:pPr>
            <a:r>
              <a:rPr lang="en-US" altLang="zh-CN" sz="1800" b="0" dirty="0">
                <a:effectLst/>
                <a:latin typeface="Arial" panose="020B0604020202020204" pitchFamily="34" charset="0"/>
                <a:ea typeface="宋体" panose="02010600030101010101" pitchFamily="2" charset="-122"/>
                <a:cs typeface="宋体" panose="02010600030101010101" pitchFamily="2" charset="-122"/>
              </a:rPr>
              <a:t>is in a logical way.</a:t>
            </a:r>
            <a:endParaRPr lang="zh-CN" altLang="zh-CN" sz="1800" b="1" dirty="0">
              <a:effectLst/>
              <a:latin typeface="宋体" panose="02010600030101010101" pitchFamily="2" charset="-122"/>
              <a:ea typeface="宋体" panose="02010600030101010101" pitchFamily="2" charset="-122"/>
              <a:cs typeface="宋体" panose="02010600030101010101" pitchFamily="2" charset="-122"/>
            </a:endParaRPr>
          </a:p>
        </p:txBody>
      </p:sp>
      <p:sp>
        <p:nvSpPr>
          <p:cNvPr id="4" name="Slide Number Placeholder 3">
            <a:extLst>
              <a:ext uri="{FF2B5EF4-FFF2-40B4-BE49-F238E27FC236}">
                <a16:creationId xmlns:a16="http://schemas.microsoft.com/office/drawing/2014/main" id="{556A89CC-B15A-599A-D627-E17E4F489C4F}"/>
              </a:ext>
            </a:extLst>
          </p:cNvPr>
          <p:cNvSpPr>
            <a:spLocks noGrp="1"/>
          </p:cNvSpPr>
          <p:nvPr>
            <p:ph type="sldNum" sz="quarter" idx="10"/>
          </p:nvPr>
        </p:nvSpPr>
        <p:spPr/>
        <p:txBody>
          <a:bodyPr/>
          <a:lstStyle/>
          <a:p>
            <a:fld id="{F7021451-1387-4CA6-816F-3879F97B5CBC}" type="slidenum">
              <a:rPr lang="en-US"/>
              <a:t>49</a:t>
            </a:fld>
            <a:endParaRPr lang="en-US"/>
          </a:p>
        </p:txBody>
      </p:sp>
    </p:spTree>
    <p:extLst>
      <p:ext uri="{BB962C8B-B14F-4D97-AF65-F5344CB8AC3E}">
        <p14:creationId xmlns:p14="http://schemas.microsoft.com/office/powerpoint/2010/main" val="246023629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already know scientific non-scientific research</a:t>
            </a:r>
          </a:p>
          <a:p>
            <a:r>
              <a:rPr lang="en-US" dirty="0"/>
              <a:t>We know the research Philosophy</a:t>
            </a:r>
          </a:p>
          <a:p>
            <a:r>
              <a:rPr lang="en-US" dirty="0"/>
              <a:t>Research steps</a:t>
            </a:r>
            <a:r>
              <a:rPr lang="zh-CN" altLang="en-US" dirty="0"/>
              <a:t> </a:t>
            </a:r>
            <a:endParaRPr lang="en-US" altLang="zh-CN" dirty="0"/>
          </a:p>
          <a:p>
            <a:r>
              <a:rPr lang="en-US" altLang="zh-CN" dirty="0"/>
              <a:t>3</a:t>
            </a:r>
            <a:r>
              <a:rPr lang="zh-CN" altLang="en-US" dirty="0"/>
              <a:t> </a:t>
            </a:r>
            <a:r>
              <a:rPr lang="en-US" altLang="zh-CN" dirty="0"/>
              <a:t>stages</a:t>
            </a:r>
            <a:r>
              <a:rPr lang="zh-CN" altLang="en-US" dirty="0"/>
              <a:t> </a:t>
            </a:r>
            <a:r>
              <a:rPr lang="en-US" altLang="zh-CN" dirty="0"/>
              <a:t>what</a:t>
            </a:r>
            <a:r>
              <a:rPr lang="zh-CN" altLang="en-US" dirty="0"/>
              <a:t> </a:t>
            </a:r>
            <a:r>
              <a:rPr lang="en-US" altLang="zh-CN" dirty="0"/>
              <a:t>how</a:t>
            </a:r>
            <a:r>
              <a:rPr lang="zh-CN" altLang="en-US" dirty="0"/>
              <a:t> </a:t>
            </a:r>
            <a:r>
              <a:rPr lang="en-US" altLang="zh-CN" dirty="0"/>
              <a:t>why</a:t>
            </a:r>
          </a:p>
          <a:p>
            <a:r>
              <a:rPr lang="en-US" altLang="zh-CN" dirty="0"/>
              <a:t>8</a:t>
            </a:r>
            <a:r>
              <a:rPr lang="zh-CN" altLang="en-US" dirty="0"/>
              <a:t> </a:t>
            </a:r>
            <a:r>
              <a:rPr lang="en-US" altLang="zh-CN" dirty="0"/>
              <a:t>steps</a:t>
            </a:r>
            <a:endParaRPr lang="en-US" dirty="0"/>
          </a:p>
          <a:p>
            <a:r>
              <a:rPr lang="en-US" dirty="0"/>
              <a:t>Article structure </a:t>
            </a:r>
          </a:p>
          <a:p>
            <a:r>
              <a:rPr lang="en-US" dirty="0"/>
              <a:t>How to design research from question to practical actions </a:t>
            </a:r>
          </a:p>
          <a:p>
            <a:r>
              <a:rPr lang="en-US" altLang="zh-CN" b="0" i="0" u="none" strike="noStrike" dirty="0">
                <a:solidFill>
                  <a:srgbClr val="000000"/>
                </a:solidFill>
                <a:effectLst/>
                <a:latin typeface="-webkit-standard"/>
              </a:rPr>
              <a:t>Next we’re going to focus on </a:t>
            </a:r>
            <a:r>
              <a:rPr lang="en-US" altLang="zh-CN" b="1" i="0" u="none" strike="noStrike" dirty="0">
                <a:solidFill>
                  <a:srgbClr val="000000"/>
                </a:solidFill>
                <a:effectLst/>
              </a:rPr>
              <a:t>data collection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a:t>
            </a:r>
            <a:r>
              <a:rPr lang="zh-CN" altLang="en-US" dirty="0"/>
              <a:t> </a:t>
            </a:r>
            <a:r>
              <a:rPr lang="en-US" altLang="zh-CN" dirty="0"/>
              <a:t>let’s</a:t>
            </a:r>
          </a:p>
          <a:p>
            <a:r>
              <a:rPr lang="en-US" altLang="zh-CN" dirty="0"/>
              <a:t>Look at what is </a:t>
            </a:r>
            <a:r>
              <a:rPr lang="en-US" altLang="zh-CN" b="1" i="0" u="none" strike="noStrike" dirty="0">
                <a:solidFill>
                  <a:srgbClr val="000000"/>
                </a:solidFill>
                <a:effectLst/>
              </a:rPr>
              <a:t>primary data</a:t>
            </a:r>
            <a:r>
              <a:rPr lang="en-US" altLang="zh-CN" b="0" i="0" u="none" strike="noStrike" dirty="0">
                <a:solidFill>
                  <a:srgbClr val="000000"/>
                </a:solidFill>
                <a:effectLst/>
                <a:latin typeface="-webkit-standard"/>
              </a:rPr>
              <a:t> and </a:t>
            </a:r>
            <a:r>
              <a:rPr lang="en-US" altLang="zh-CN" b="1" i="0" u="none" strike="noStrike" dirty="0">
                <a:solidFill>
                  <a:srgbClr val="000000"/>
                </a:solidFill>
                <a:effectLst/>
              </a:rPr>
              <a:t>secondary data</a:t>
            </a:r>
            <a:r>
              <a:rPr lang="en-US" altLang="zh-CN" b="0" i="0" u="none" strike="noStrike" dirty="0">
                <a:solidFill>
                  <a:srgbClr val="000000"/>
                </a:solidFill>
                <a:effectLst/>
                <a:latin typeface="-webkit-standard"/>
              </a:rPr>
              <a:t>,</a:t>
            </a:r>
            <a:endParaRPr lang="en-US" altLang="zh-CN" dirty="0"/>
          </a:p>
        </p:txBody>
      </p:sp>
      <p:sp>
        <p:nvSpPr>
          <p:cNvPr id="4" name="Slide Number Placeholder 3"/>
          <p:cNvSpPr>
            <a:spLocks noGrp="1"/>
          </p:cNvSpPr>
          <p:nvPr>
            <p:ph type="sldNum" sz="quarter" idx="10"/>
          </p:nvPr>
        </p:nvSpPr>
        <p:spPr/>
        <p:txBody>
          <a:bodyPr/>
          <a:lstStyle/>
          <a:p>
            <a:fld id="{F7021451-1387-4CA6-816F-3879F97B5CBC}" type="slidenum">
              <a:rPr lang="en-US"/>
              <a:t>51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Here we can see some of the databases </a:t>
            </a:r>
            <a:r>
              <a:rPr lang="en-US" altLang="zh-CN" sz="1800" dirty="0">
                <a:effectLst/>
                <a:latin typeface="宋体" panose="02010600030101010101" pitchFamily="2" charset="-122"/>
                <a:ea typeface="Arial" panose="020B0604020202020204" pitchFamily="34" charset="0"/>
                <a:cs typeface="宋体" panose="02010600030101010101" pitchFamily="2" charset="-122"/>
              </a:rPr>
              <a:t> </a:t>
            </a:r>
          </a:p>
          <a:p>
            <a:pPr>
              <a:lnSpc>
                <a:spcPct val="150000"/>
              </a:lnSpc>
            </a:pPr>
            <a:r>
              <a:rPr lang="en-US" altLang="zh-CN" sz="1800" dirty="0">
                <a:effectLst/>
                <a:latin typeface="宋体" panose="02010600030101010101" pitchFamily="2" charset="-122"/>
                <a:ea typeface="宋体" panose="02010600030101010101" pitchFamily="2" charset="-122"/>
                <a:cs typeface="宋体" panose="02010600030101010101" pitchFamily="2" charset="-122"/>
              </a:rPr>
              <a:t>It include information of </a:t>
            </a:r>
          </a:p>
          <a:p>
            <a:pPr>
              <a:lnSpc>
                <a:spcPct val="150000"/>
              </a:lnSpc>
            </a:pPr>
            <a:r>
              <a:rPr lang="en-US" altLang="zh-CN" sz="1800" dirty="0">
                <a:effectLst/>
                <a:latin typeface="宋体" panose="02010600030101010101" pitchFamily="2" charset="-122"/>
                <a:ea typeface="宋体" panose="02010600030101010101" pitchFamily="2" charset="-122"/>
                <a:cs typeface="宋体" panose="02010600030101010101" pitchFamily="2" charset="-122"/>
              </a:rPr>
              <a:t>Report of list company </a:t>
            </a:r>
          </a:p>
          <a:p>
            <a:pPr>
              <a:lnSpc>
                <a:spcPct val="150000"/>
              </a:lnSpc>
            </a:pPr>
            <a:r>
              <a:rPr lang="en-US" altLang="zh-CN" sz="1800" dirty="0">
                <a:effectLst/>
                <a:latin typeface="宋体" panose="02010600030101010101" pitchFamily="2" charset="-122"/>
                <a:ea typeface="宋体" panose="02010600030101010101" pitchFamily="2" charset="-122"/>
                <a:cs typeface="宋体" panose="02010600030101010101" pitchFamily="2" charset="-122"/>
              </a:rPr>
              <a:t>Social Economic information</a:t>
            </a:r>
          </a:p>
          <a:p>
            <a:pPr>
              <a:lnSpc>
                <a:spcPct val="150000"/>
              </a:lnSpc>
            </a:pPr>
            <a:r>
              <a:rPr lang="en-US" altLang="zh-CN" sz="1800" dirty="0">
                <a:effectLst/>
                <a:latin typeface="宋体" panose="02010600030101010101" pitchFamily="2" charset="-122"/>
                <a:ea typeface="宋体" panose="02010600030101010101" pitchFamily="2" charset="-122"/>
                <a:cs typeface="宋体" panose="02010600030101010101" pitchFamily="2" charset="-122"/>
              </a:rPr>
              <a:t>Financial information </a:t>
            </a:r>
          </a:p>
          <a:p>
            <a:pPr>
              <a:lnSpc>
                <a:spcPct val="150000"/>
              </a:lnSpc>
            </a:pPr>
            <a:r>
              <a:rPr lang="en-US" altLang="zh-CN" sz="1800" dirty="0">
                <a:effectLst/>
                <a:latin typeface="宋体" panose="02010600030101010101" pitchFamily="2" charset="-122"/>
                <a:ea typeface="宋体" panose="02010600030101010101" pitchFamily="2" charset="-122"/>
                <a:cs typeface="宋体" panose="02010600030101010101" pitchFamily="2" charset="-122"/>
              </a:rPr>
              <a:t>Labor market data </a:t>
            </a:r>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sz="1800" dirty="0">
                <a:effectLst/>
                <a:latin typeface="宋体" panose="02010600030101010101" pitchFamily="2" charset="-122"/>
                <a:ea typeface="Arial" panose="020B0604020202020204" pitchFamily="34" charset="0"/>
                <a:cs typeface="宋体" panose="02010600030101010101" pitchFamily="2" charset="-122"/>
              </a:rPr>
              <a:t>Second table show the UK database </a:t>
            </a:r>
          </a:p>
          <a:p>
            <a:pPr>
              <a:lnSpc>
                <a:spcPct val="150000"/>
              </a:lnSpc>
            </a:pPr>
            <a:r>
              <a:rPr lang="en-US" altLang="zh-CN" sz="1800" dirty="0">
                <a:effectLst/>
                <a:latin typeface="宋体" panose="02010600030101010101" pitchFamily="2" charset="-122"/>
                <a:ea typeface="Arial" panose="020B0604020202020204" pitchFamily="34" charset="0"/>
                <a:cs typeface="宋体" panose="02010600030101010101" pitchFamily="2" charset="-122"/>
              </a:rPr>
              <a:t>National statistics</a:t>
            </a:r>
          </a:p>
          <a:p>
            <a:pPr>
              <a:lnSpc>
                <a:spcPct val="150000"/>
              </a:lnSpc>
            </a:pPr>
            <a:r>
              <a:rPr lang="en-US" altLang="zh-CN" sz="1800" dirty="0">
                <a:effectLst/>
                <a:latin typeface="宋体" panose="02010600030101010101" pitchFamily="2" charset="-122"/>
                <a:ea typeface="Arial" panose="020B0604020202020204" pitchFamily="34" charset="0"/>
                <a:cs typeface="宋体" panose="02010600030101010101" pitchFamily="2" charset="-122"/>
              </a:rPr>
              <a:t>UK innovation information</a:t>
            </a:r>
          </a:p>
          <a:p>
            <a:pPr>
              <a:lnSpc>
                <a:spcPct val="150000"/>
              </a:lnSpc>
            </a:pPr>
            <a:r>
              <a:rPr lang="en-US" altLang="zh-CN" sz="1800" dirty="0">
                <a:effectLst/>
                <a:latin typeface="宋体" panose="02010600030101010101" pitchFamily="2" charset="-122"/>
                <a:ea typeface="Arial" panose="020B0604020202020204" pitchFamily="34" charset="0"/>
                <a:cs typeface="宋体" panose="02010600030101010101" pitchFamily="2" charset="-122"/>
              </a:rPr>
              <a:t>Population data </a:t>
            </a:r>
          </a:p>
          <a:p>
            <a:pPr>
              <a:lnSpc>
                <a:spcPct val="150000"/>
              </a:lnSpc>
            </a:pP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that can be used for </a:t>
            </a:r>
            <a:r>
              <a:rPr lang="en-US" altLang="zh-CN" sz="1800" dirty="0">
                <a:effectLst/>
                <a:latin typeface="宋体" panose="02010600030101010101" pitchFamily="2" charset="-122"/>
                <a:ea typeface="Arial" panose="020B0604020202020204" pitchFamily="34" charset="0"/>
                <a:cs typeface="宋体" panose="02010600030101010101" pitchFamily="2" charset="-122"/>
              </a:rPr>
              <a:t>our research</a:t>
            </a:r>
            <a:r>
              <a:rPr lang="zh-CN" altLang="zh-CN" sz="1800" dirty="0">
                <a:effectLst/>
                <a:latin typeface="宋体" panose="02010600030101010101" pitchFamily="2" charset="-122"/>
                <a:ea typeface="Arial" panose="020B0604020202020204" pitchFamily="34" charset="0"/>
                <a:cs typeface="宋体" panose="02010600030101010101" pitchFamily="2" charset="-122"/>
              </a:rPr>
              <a:t>.</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Some of them are free and open-access,</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while others require institutional or paid access.</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You can also access the full list of databases through my Google Drive link here on the slide.</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Compared with secondary data,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primary data are much more specific and targeted.</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These are the data that you collect yourself,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directly for the purpose of answering your own research question.</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The key advantage is that the data are highly relevant to your objectives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you design the questions, choose the participants, and decide on the methods,</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so the information you gather is directly focused on your research problem.</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However, collecting primary data also comes with several challenges.</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It can be time-consuming and costly, especially when large samples or multiple regions are involved.</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altLang="zh-CN" sz="1800" dirty="0">
                <a:effectLst/>
                <a:latin typeface="宋体" panose="02010600030101010101" pitchFamily="2" charset="-122"/>
                <a:ea typeface="宋体" panose="02010600030101010101" pitchFamily="2" charset="-122"/>
                <a:cs typeface="宋体" panose="02010600030101010101" pitchFamily="2" charset="-122"/>
              </a:rPr>
              <a:t>Let</a:t>
            </a:r>
            <a:r>
              <a:rPr lang="zh-CN" altLang="en-US" sz="1800" dirty="0">
                <a:effectLst/>
                <a:latin typeface="宋体" panose="02010600030101010101" pitchFamily="2" charset="-122"/>
                <a:ea typeface="宋体" panose="02010600030101010101" pitchFamily="2" charset="-122"/>
                <a:cs typeface="宋体" panose="02010600030101010101" pitchFamily="2" charset="-122"/>
              </a:rPr>
              <a:t>‘ </a:t>
            </a:r>
            <a:r>
              <a:rPr lang="en-US" altLang="zh-CN" sz="1800" dirty="0">
                <a:effectLst/>
                <a:latin typeface="宋体" panose="02010600030101010101" pitchFamily="2" charset="-122"/>
                <a:ea typeface="宋体" panose="02010600030101010101" pitchFamily="2" charset="-122"/>
                <a:cs typeface="宋体" panose="02010600030101010101" pitchFamily="2" charset="-122"/>
              </a:rPr>
              <a:t>s</a:t>
            </a:r>
            <a:r>
              <a:rPr lang="zh-CN" altLang="en-US" sz="1800" dirty="0">
                <a:effectLst/>
                <a:latin typeface="宋体" panose="02010600030101010101" pitchFamily="2" charset="-122"/>
                <a:ea typeface="宋体" panose="02010600030101010101" pitchFamily="2" charset="-122"/>
                <a:cs typeface="宋体" panose="02010600030101010101" pitchFamily="2" charset="-122"/>
              </a:rPr>
              <a:t> </a:t>
            </a:r>
            <a:r>
              <a:rPr lang="en-US" altLang="zh-CN" sz="1800" dirty="0">
                <a:effectLst/>
                <a:latin typeface="宋体" panose="02010600030101010101" pitchFamily="2" charset="-122"/>
                <a:ea typeface="宋体" panose="02010600030101010101" pitchFamily="2" charset="-122"/>
                <a:cs typeface="宋体" panose="02010600030101010101" pitchFamily="2" charset="-122"/>
              </a:rPr>
              <a:t>look</a:t>
            </a:r>
            <a:r>
              <a:rPr lang="zh-CN" altLang="en-US" sz="1800" dirty="0">
                <a:effectLst/>
                <a:latin typeface="宋体" panose="02010600030101010101" pitchFamily="2" charset="-122"/>
                <a:ea typeface="宋体" panose="02010600030101010101" pitchFamily="2" charset="-122"/>
                <a:cs typeface="宋体" panose="02010600030101010101" pitchFamily="2" charset="-122"/>
              </a:rPr>
              <a:t> </a:t>
            </a:r>
            <a:r>
              <a:rPr lang="en-US" altLang="zh-CN" sz="1800" dirty="0">
                <a:effectLst/>
                <a:latin typeface="宋体" panose="02010600030101010101" pitchFamily="2" charset="-122"/>
                <a:ea typeface="宋体" panose="02010600030101010101" pitchFamily="2" charset="-122"/>
                <a:cs typeface="宋体" panose="02010600030101010101" pitchFamily="2" charset="-122"/>
              </a:rPr>
              <a:t>at</a:t>
            </a:r>
            <a:r>
              <a:rPr lang="zh-CN" altLang="en-US" sz="1800" dirty="0">
                <a:effectLst/>
                <a:latin typeface="宋体" panose="02010600030101010101" pitchFamily="2" charset="-122"/>
                <a:ea typeface="宋体" panose="02010600030101010101" pitchFamily="2" charset="-122"/>
                <a:cs typeface="宋体" panose="02010600030101010101" pitchFamily="2" charset="-122"/>
              </a:rPr>
              <a:t> </a:t>
            </a:r>
            <a:r>
              <a:rPr lang="en-US" altLang="zh-CN" sz="1800" dirty="0">
                <a:effectLst/>
                <a:latin typeface="宋体" panose="02010600030101010101" pitchFamily="2" charset="-122"/>
                <a:ea typeface="宋体" panose="02010600030101010101" pitchFamily="2" charset="-122"/>
                <a:cs typeface="宋体" panose="02010600030101010101" pitchFamily="2" charset="-122"/>
              </a:rPr>
              <a:t>how</a:t>
            </a:r>
            <a:r>
              <a:rPr lang="zh-CN" altLang="en-US" sz="1800" dirty="0">
                <a:effectLst/>
                <a:latin typeface="宋体" panose="02010600030101010101" pitchFamily="2" charset="-122"/>
                <a:ea typeface="宋体" panose="02010600030101010101" pitchFamily="2" charset="-122"/>
                <a:cs typeface="宋体" panose="02010600030101010101" pitchFamily="2" charset="-122"/>
              </a:rPr>
              <a:t> </a:t>
            </a:r>
            <a:r>
              <a:rPr lang="en-US" altLang="zh-CN" sz="1800" dirty="0">
                <a:effectLst/>
                <a:latin typeface="宋体" panose="02010600030101010101" pitchFamily="2" charset="-122"/>
                <a:ea typeface="宋体" panose="02010600030101010101" pitchFamily="2" charset="-122"/>
                <a:cs typeface="宋体" panose="02010600030101010101" pitchFamily="2" charset="-122"/>
              </a:rPr>
              <a:t>can</a:t>
            </a:r>
            <a:r>
              <a:rPr lang="zh-CN" altLang="en-US" sz="1800" dirty="0">
                <a:effectLst/>
                <a:latin typeface="宋体" panose="02010600030101010101" pitchFamily="2" charset="-122"/>
                <a:ea typeface="宋体" panose="02010600030101010101" pitchFamily="2" charset="-122"/>
                <a:cs typeface="宋体" panose="02010600030101010101" pitchFamily="2" charset="-122"/>
              </a:rPr>
              <a:t> </a:t>
            </a:r>
            <a:r>
              <a:rPr lang="en-US" altLang="zh-CN" sz="1800" dirty="0">
                <a:effectLst/>
                <a:latin typeface="宋体" panose="02010600030101010101" pitchFamily="2" charset="-122"/>
                <a:ea typeface="宋体" panose="02010600030101010101" pitchFamily="2" charset="-122"/>
                <a:cs typeface="宋体" panose="02010600030101010101" pitchFamily="2" charset="-122"/>
              </a:rPr>
              <a:t>conduct</a:t>
            </a:r>
            <a:r>
              <a:rPr lang="zh-CN" altLang="en-US" sz="1800" dirty="0">
                <a:effectLst/>
                <a:latin typeface="宋体" panose="02010600030101010101" pitchFamily="2" charset="-122"/>
                <a:ea typeface="宋体" panose="02010600030101010101" pitchFamily="2" charset="-122"/>
                <a:cs typeface="宋体" panose="02010600030101010101" pitchFamily="2" charset="-122"/>
              </a:rPr>
              <a:t> </a:t>
            </a:r>
            <a:r>
              <a:rPr lang="en-US" altLang="zh-CN" sz="1800" dirty="0">
                <a:effectLst/>
                <a:latin typeface="宋体" panose="02010600030101010101" pitchFamily="2" charset="-122"/>
                <a:ea typeface="宋体" panose="02010600030101010101" pitchFamily="2" charset="-122"/>
                <a:cs typeface="宋体" panose="02010600030101010101" pitchFamily="2" charset="-122"/>
              </a:rPr>
              <a:t>a</a:t>
            </a:r>
            <a:r>
              <a:rPr lang="zh-CN" altLang="en-US" sz="1800" dirty="0">
                <a:effectLst/>
                <a:latin typeface="宋体" panose="02010600030101010101" pitchFamily="2" charset="-122"/>
                <a:ea typeface="宋体" panose="02010600030101010101" pitchFamily="2" charset="-122"/>
                <a:cs typeface="宋体" panose="02010600030101010101" pitchFamily="2" charset="-122"/>
              </a:rPr>
              <a:t> </a:t>
            </a:r>
            <a:r>
              <a:rPr lang="en-US" altLang="zh-CN" sz="1800" dirty="0">
                <a:effectLst/>
                <a:latin typeface="宋体" panose="02010600030101010101" pitchFamily="2" charset="-122"/>
                <a:ea typeface="宋体" panose="02010600030101010101" pitchFamily="2" charset="-122"/>
                <a:cs typeface="宋体" panose="02010600030101010101" pitchFamily="2" charset="-122"/>
              </a:rPr>
              <a:t>survey</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p:txBody>
      </p:sp>
      <p:sp>
        <p:nvSpPr>
          <p:cNvPr id="4" name="Slide Number Placeholder 3"/>
          <p:cNvSpPr>
            <a:spLocks noGrp="1"/>
          </p:cNvSpPr>
          <p:nvPr>
            <p:ph type="sldNum" sz="quarter" idx="10"/>
          </p:nvPr>
        </p:nvSpPr>
        <p:spPr/>
        <p:txBody>
          <a:bodyPr/>
          <a:lstStyle/>
          <a:p>
            <a:fld id="{F7021451-1387-4CA6-816F-3879F97B5CBC}" type="slidenum">
              <a:rPr lang="en-US"/>
              <a:t>55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zh-CN" altLang="zh-CN" sz="12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2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2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2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200" dirty="0">
                <a:effectLst/>
                <a:latin typeface="宋体" panose="02010600030101010101" pitchFamily="2" charset="-122"/>
                <a:ea typeface="Arial" panose="020B0604020202020204" pitchFamily="34" charset="0"/>
                <a:cs typeface="宋体" panose="02010600030101010101" pitchFamily="2" charset="-122"/>
              </a:rPr>
              <a:t>The video </a:t>
            </a:r>
            <a:r>
              <a:rPr lang="en-US" altLang="zh-CN" sz="1200" dirty="0">
                <a:effectLst/>
                <a:latin typeface="宋体" panose="02010600030101010101" pitchFamily="2" charset="-122"/>
                <a:ea typeface="Arial" panose="020B0604020202020204" pitchFamily="34" charset="0"/>
                <a:cs typeface="宋体" panose="02010600030101010101" pitchFamily="2" charset="-122"/>
              </a:rPr>
              <a:t>we know that </a:t>
            </a:r>
          </a:p>
          <a:p>
            <a:pPr>
              <a:lnSpc>
                <a:spcPct val="150000"/>
              </a:lnSpc>
            </a:pPr>
            <a:endParaRPr lang="zh-CN" altLang="zh-CN" sz="12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200" dirty="0">
                <a:effectLst/>
                <a:latin typeface="宋体" panose="02010600030101010101" pitchFamily="2" charset="-122"/>
                <a:ea typeface="Arial" panose="020B0604020202020204" pitchFamily="34" charset="0"/>
                <a:cs typeface="宋体" panose="02010600030101010101" pitchFamily="2" charset="-122"/>
              </a:rPr>
              <a:t>First, </a:t>
            </a:r>
            <a:r>
              <a:rPr lang="zh-CN" altLang="en-US" sz="1200" dirty="0">
                <a:effectLst/>
                <a:latin typeface="宋体" panose="02010600030101010101" pitchFamily="2" charset="-122"/>
                <a:ea typeface="Arial" panose="020B0604020202020204" pitchFamily="34" charset="0"/>
                <a:cs typeface="宋体" panose="02010600030101010101" pitchFamily="2" charset="-122"/>
              </a:rPr>
              <a:t> </a:t>
            </a:r>
            <a:r>
              <a:rPr lang="en-US" altLang="zh-CN" sz="1200" dirty="0">
                <a:effectLst/>
                <a:latin typeface="宋体" panose="02010600030101010101" pitchFamily="2" charset="-122"/>
                <a:ea typeface="Arial" panose="020B0604020202020204" pitchFamily="34" charset="0"/>
                <a:cs typeface="宋体" panose="02010600030101010101" pitchFamily="2" charset="-122"/>
              </a:rPr>
              <a:t>we need to clearly </a:t>
            </a:r>
            <a:r>
              <a:rPr lang="zh-CN" altLang="zh-CN" sz="1200" dirty="0">
                <a:effectLst/>
                <a:latin typeface="宋体" panose="02010600030101010101" pitchFamily="2" charset="-122"/>
                <a:ea typeface="Arial" panose="020B0604020202020204" pitchFamily="34" charset="0"/>
                <a:cs typeface="宋体" panose="02010600030101010101" pitchFamily="2" charset="-122"/>
              </a:rPr>
              <a:t>define the research </a:t>
            </a:r>
            <a:r>
              <a:rPr lang="en-US" altLang="zh-CN" sz="1200" dirty="0">
                <a:effectLst/>
                <a:latin typeface="宋体" panose="02010600030101010101" pitchFamily="2" charset="-122"/>
                <a:ea typeface="Arial" panose="020B0604020202020204" pitchFamily="34" charset="0"/>
                <a:cs typeface="宋体" panose="02010600030101010101" pitchFamily="2" charset="-122"/>
              </a:rPr>
              <a:t>theme</a:t>
            </a:r>
            <a:r>
              <a:rPr lang="zh-CN" altLang="zh-CN" sz="1200" dirty="0">
                <a:effectLst/>
                <a:latin typeface="宋体" panose="02010600030101010101" pitchFamily="2" charset="-122"/>
                <a:ea typeface="Arial" panose="020B0604020202020204" pitchFamily="34" charset="0"/>
                <a:cs typeface="宋体" panose="02010600030101010101" pitchFamily="2" charset="-122"/>
              </a:rPr>
              <a:t> </a:t>
            </a:r>
            <a:endParaRPr lang="en-US" altLang="zh-CN" sz="12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200" dirty="0">
                <a:effectLst/>
                <a:latin typeface="宋体" panose="02010600030101010101" pitchFamily="2" charset="-122"/>
                <a:ea typeface="Arial" panose="020B0604020202020204" pitchFamily="34" charset="0"/>
                <a:cs typeface="宋体" panose="02010600030101010101" pitchFamily="2" charset="-122"/>
              </a:rPr>
              <a:t>what kind of questions should be asked.</a:t>
            </a:r>
            <a:endParaRPr lang="en-US" altLang="zh-CN" sz="12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zh-CN" altLang="zh-CN" sz="12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200" dirty="0">
                <a:effectLst/>
                <a:latin typeface="宋体" panose="02010600030101010101" pitchFamily="2" charset="-122"/>
                <a:ea typeface="Arial" panose="020B0604020202020204" pitchFamily="34" charset="0"/>
                <a:cs typeface="宋体" panose="02010600030101010101" pitchFamily="2" charset="-122"/>
              </a:rPr>
              <a:t>Then, the types of questions</a:t>
            </a:r>
            <a:endParaRPr lang="en-US" altLang="zh-CN" sz="12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200" dirty="0">
                <a:effectLst/>
                <a:latin typeface="宋体" panose="02010600030101010101" pitchFamily="2" charset="-122"/>
                <a:ea typeface="Arial" panose="020B0604020202020204" pitchFamily="34" charset="0"/>
                <a:cs typeface="宋体" panose="02010600030101010101" pitchFamily="2" charset="-122"/>
              </a:rPr>
              <a:t>whether open-ended</a:t>
            </a:r>
            <a:r>
              <a:rPr lang="en-US" altLang="zh-CN" sz="1200" dirty="0">
                <a:effectLst/>
                <a:latin typeface="宋体" panose="02010600030101010101" pitchFamily="2" charset="-122"/>
                <a:ea typeface="Arial" panose="020B0604020202020204" pitchFamily="34" charset="0"/>
                <a:cs typeface="宋体" panose="02010600030101010101" pitchFamily="2" charset="-122"/>
              </a:rPr>
              <a:t> question</a:t>
            </a:r>
            <a:r>
              <a:rPr lang="zh-CN" altLang="zh-CN" sz="1200" dirty="0">
                <a:effectLst/>
                <a:latin typeface="宋体" panose="02010600030101010101" pitchFamily="2" charset="-122"/>
                <a:ea typeface="Arial" panose="020B0604020202020204" pitchFamily="34" charset="0"/>
                <a:cs typeface="宋体" panose="02010600030101010101" pitchFamily="2" charset="-122"/>
              </a:rPr>
              <a:t>, </a:t>
            </a:r>
            <a:endParaRPr lang="en-US" altLang="zh-CN" sz="12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200" dirty="0">
                <a:effectLst/>
                <a:latin typeface="宋体" panose="02010600030101010101" pitchFamily="2" charset="-122"/>
                <a:ea typeface="Arial" panose="020B0604020202020204" pitchFamily="34" charset="0"/>
                <a:cs typeface="宋体" panose="02010600030101010101" pitchFamily="2" charset="-122"/>
              </a:rPr>
              <a:t>or closed-ended</a:t>
            </a:r>
            <a:r>
              <a:rPr lang="en-US" altLang="zh-CN" sz="1200" dirty="0">
                <a:effectLst/>
                <a:latin typeface="宋体" panose="02010600030101010101" pitchFamily="2" charset="-122"/>
                <a:ea typeface="Arial" panose="020B0604020202020204" pitchFamily="34" charset="0"/>
                <a:cs typeface="宋体" panose="02010600030101010101" pitchFamily="2" charset="-122"/>
              </a:rPr>
              <a:t> question</a:t>
            </a:r>
            <a:r>
              <a:rPr lang="zh-CN" altLang="zh-CN" sz="1200" dirty="0">
                <a:effectLst/>
                <a:latin typeface="宋体" panose="02010600030101010101" pitchFamily="2" charset="-122"/>
                <a:ea typeface="Arial" panose="020B0604020202020204" pitchFamily="34" charset="0"/>
                <a:cs typeface="宋体" panose="02010600030101010101" pitchFamily="2" charset="-122"/>
              </a:rPr>
              <a:t>, </a:t>
            </a:r>
            <a:endParaRPr lang="en-US" altLang="zh-CN" sz="12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en-US" altLang="zh-CN" sz="12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en-US" altLang="zh-CN" sz="1200" dirty="0">
                <a:effectLst/>
                <a:latin typeface="宋体" panose="02010600030101010101" pitchFamily="2" charset="-122"/>
                <a:ea typeface="Arial" panose="020B0604020202020204" pitchFamily="34" charset="0"/>
                <a:cs typeface="宋体" panose="02010600030101010101" pitchFamily="2" charset="-122"/>
              </a:rPr>
              <a:t>We also consider </a:t>
            </a:r>
            <a:r>
              <a:rPr lang="zh-CN" altLang="zh-CN" sz="1200" dirty="0">
                <a:effectLst/>
                <a:latin typeface="宋体" panose="02010600030101010101" pitchFamily="2" charset="-122"/>
                <a:ea typeface="Arial" panose="020B0604020202020204" pitchFamily="34" charset="0"/>
                <a:cs typeface="宋体" panose="02010600030101010101" pitchFamily="2" charset="-122"/>
              </a:rPr>
              <a:t>structure questions carefully </a:t>
            </a:r>
            <a:endParaRPr lang="en-US" altLang="zh-CN" sz="12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en-US" altLang="zh-CN" sz="1200" dirty="0">
                <a:effectLst/>
                <a:latin typeface="宋体" panose="02010600030101010101" pitchFamily="2" charset="-122"/>
                <a:ea typeface="Arial" panose="020B0604020202020204" pitchFamily="34" charset="0"/>
                <a:cs typeface="宋体" panose="02010600030101010101" pitchFamily="2" charset="-122"/>
              </a:rPr>
              <a:t>Question order and number</a:t>
            </a:r>
          </a:p>
          <a:p>
            <a:pPr>
              <a:lnSpc>
                <a:spcPct val="150000"/>
              </a:lnSpc>
            </a:pPr>
            <a:r>
              <a:rPr lang="en-US" altLang="zh-CN" sz="1200" dirty="0">
                <a:effectLst/>
                <a:latin typeface="宋体" panose="02010600030101010101" pitchFamily="2" charset="-122"/>
                <a:ea typeface="Arial" panose="020B0604020202020204" pitchFamily="34" charset="0"/>
                <a:cs typeface="宋体" panose="02010600030101010101" pitchFamily="2" charset="-122"/>
              </a:rPr>
              <a:t>Before survey </a:t>
            </a:r>
          </a:p>
          <a:p>
            <a:pPr>
              <a:lnSpc>
                <a:spcPct val="150000"/>
              </a:lnSpc>
            </a:pPr>
            <a:r>
              <a:rPr lang="zh-CN" altLang="zh-CN" sz="1200" dirty="0">
                <a:effectLst/>
                <a:latin typeface="宋体" panose="02010600030101010101" pitchFamily="2" charset="-122"/>
                <a:ea typeface="Arial" panose="020B0604020202020204" pitchFamily="34" charset="0"/>
                <a:cs typeface="宋体" panose="02010600030101010101" pitchFamily="2" charset="-122"/>
              </a:rPr>
              <a:t>pilot testing</a:t>
            </a:r>
            <a:r>
              <a:rPr lang="en-US" altLang="zh-CN" sz="1200" dirty="0">
                <a:effectLst/>
                <a:latin typeface="宋体" panose="02010600030101010101" pitchFamily="2" charset="-122"/>
                <a:ea typeface="Arial" panose="020B0604020202020204" pitchFamily="34" charset="0"/>
                <a:cs typeface="宋体" panose="02010600030101010101" pitchFamily="2" charset="-122"/>
              </a:rPr>
              <a:t> in small group is important </a:t>
            </a:r>
          </a:p>
          <a:p>
            <a:pPr>
              <a:lnSpc>
                <a:spcPct val="150000"/>
              </a:lnSpc>
            </a:pPr>
            <a:endParaRPr lang="en-US" altLang="zh-CN" sz="12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en-US" altLang="zh-CN" sz="1200" dirty="0">
                <a:effectLst/>
                <a:latin typeface="宋体" panose="02010600030101010101" pitchFamily="2" charset="-122"/>
                <a:ea typeface="Arial" panose="020B0604020202020204" pitchFamily="34" charset="0"/>
                <a:cs typeface="宋体" panose="02010600030101010101" pitchFamily="2" charset="-122"/>
              </a:rPr>
              <a:t>It can help us </a:t>
            </a:r>
            <a:r>
              <a:rPr lang="zh-CN" altLang="zh-CN" sz="1200" dirty="0">
                <a:effectLst/>
                <a:latin typeface="宋体" panose="02010600030101010101" pitchFamily="2" charset="-122"/>
                <a:ea typeface="Arial" panose="020B0604020202020204" pitchFamily="34" charset="0"/>
                <a:cs typeface="宋体" panose="02010600030101010101" pitchFamily="2" charset="-122"/>
              </a:rPr>
              <a:t>to make sure questions are clear and effective</a:t>
            </a:r>
            <a:endParaRPr lang="en-US" altLang="zh-CN" sz="12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zh-CN" altLang="zh-CN" sz="1200" dirty="0">
              <a:effectLst/>
              <a:latin typeface="宋体" panose="02010600030101010101" pitchFamily="2" charset="-122"/>
              <a:ea typeface="宋体" panose="02010600030101010101" pitchFamily="2" charset="-122"/>
              <a:cs typeface="宋体" panose="02010600030101010101" pitchFamily="2" charset="-122"/>
            </a:endParaRPr>
          </a:p>
        </p:txBody>
      </p:sp>
      <p:sp>
        <p:nvSpPr>
          <p:cNvPr id="4" name="Slide Number Placeholder 3"/>
          <p:cNvSpPr>
            <a:spLocks noGrp="1"/>
          </p:cNvSpPr>
          <p:nvPr>
            <p:ph type="sldNum" sz="quarter" idx="10"/>
          </p:nvPr>
        </p:nvSpPr>
        <p:spPr/>
        <p:txBody>
          <a:bodyPr/>
          <a:lstStyle/>
          <a:p>
            <a:fld id="{F7021451-1387-4CA6-816F-3879F97B5CBC}" type="slidenum">
              <a:rPr lang="en-US"/>
              <a:t>56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two questions have affected the objectivity of the answer.</a:t>
            </a:r>
          </a:p>
          <a:p>
            <a:r>
              <a:rPr lang="en-US" dirty="0"/>
              <a:t>These two questions imply or assume the direction of the answer</a:t>
            </a:r>
          </a:p>
        </p:txBody>
      </p:sp>
      <p:sp>
        <p:nvSpPr>
          <p:cNvPr id="4" name="Slide Number Placeholder 3"/>
          <p:cNvSpPr>
            <a:spLocks noGrp="1"/>
          </p:cNvSpPr>
          <p:nvPr>
            <p:ph type="sldNum" sz="quarter" idx="10"/>
          </p:nvPr>
        </p:nvSpPr>
        <p:spPr/>
        <p:txBody>
          <a:bodyPr/>
          <a:lstStyle/>
          <a:p>
            <a:fld id="{F7021451-1387-4CA6-816F-3879F97B5CBC}" type="slidenum">
              <a:rPr lang="en-US"/>
              <a:t>59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Open-ended questions allow respondents to express their thoughts freely in their own words.</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advantage is that these questions provide detailed information.</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sz="1800" dirty="0">
                <a:effectLst/>
                <a:latin typeface="宋体" panose="02010600030101010101" pitchFamily="2" charset="-122"/>
                <a:ea typeface="Arial" panose="020B0604020202020204" pitchFamily="34" charset="0"/>
                <a:cs typeface="宋体" panose="02010600030101010101" pitchFamily="2" charset="-122"/>
              </a:rPr>
              <a:t>But</a:t>
            </a:r>
            <a:r>
              <a:rPr lang="zh-CN" altLang="en-US" sz="1800" dirty="0">
                <a:effectLst/>
                <a:latin typeface="宋体" panose="02010600030101010101" pitchFamily="2" charset="-122"/>
                <a:ea typeface="Arial" panose="020B0604020202020204" pitchFamily="34" charset="0"/>
                <a:cs typeface="宋体" panose="02010600030101010101" pitchFamily="2" charset="-122"/>
              </a:rPr>
              <a:t> </a:t>
            </a:r>
            <a:r>
              <a:rPr lang="zh-CN" altLang="zh-CN" sz="1800" dirty="0">
                <a:effectLst/>
                <a:latin typeface="宋体" panose="02010600030101010101" pitchFamily="2" charset="-122"/>
                <a:ea typeface="Arial" panose="020B0604020202020204" pitchFamily="34" charset="0"/>
                <a:cs typeface="宋体" panose="02010600030101010101" pitchFamily="2" charset="-122"/>
              </a:rPr>
              <a:t>Open-ended questions are time-consuming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 both for respondents to answer and for researchers to analyse.</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They can also be harder to interpret, </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might introduce some during data coding.</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open-ended questions are </a:t>
            </a:r>
            <a:r>
              <a:rPr lang="en-US" altLang="zh-CN" sz="1800" dirty="0">
                <a:effectLst/>
                <a:latin typeface="宋体" panose="02010600030101010101" pitchFamily="2" charset="-122"/>
                <a:ea typeface="Arial" panose="020B0604020202020204" pitchFamily="34" charset="0"/>
                <a:cs typeface="宋体" panose="02010600030101010101" pitchFamily="2" charset="-122"/>
              </a:rPr>
              <a:t>usually for </a:t>
            </a:r>
            <a:r>
              <a:rPr lang="zh-CN" altLang="zh-CN" sz="1800" dirty="0">
                <a:effectLst/>
                <a:latin typeface="宋体" panose="02010600030101010101" pitchFamily="2" charset="-122"/>
                <a:ea typeface="Arial" panose="020B0604020202020204" pitchFamily="34" charset="0"/>
                <a:cs typeface="宋体" panose="02010600030101010101" pitchFamily="2" charset="-122"/>
              </a:rPr>
              <a:t>qualitative research,</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A closed-ended question </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en-US" altLang="zh-CN" sz="1800" dirty="0">
                <a:effectLst/>
                <a:latin typeface="宋体" panose="02010600030101010101" pitchFamily="2" charset="-122"/>
                <a:ea typeface="Arial" panose="020B0604020202020204" pitchFamily="34" charset="0"/>
                <a:cs typeface="宋体" panose="02010600030101010101" pitchFamily="2" charset="-122"/>
              </a:rPr>
              <a:t>People often</a:t>
            </a: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choose from a </a:t>
            </a:r>
            <a:r>
              <a:rPr lang="en-US" altLang="zh-CN" sz="1800" b="1" dirty="0">
                <a:effectLst/>
                <a:latin typeface="宋体" panose="02010600030101010101" pitchFamily="2" charset="-122"/>
                <a:ea typeface="Arial" panose="020B0604020202020204" pitchFamily="34" charset="0"/>
                <a:cs typeface="宋体" panose="02010600030101010101" pitchFamily="2" charset="-122"/>
              </a:rPr>
              <a:t>fixed answer</a:t>
            </a: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for example, </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Yes or No,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Likert scales </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multiple-choice </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marL="0" marR="0" lvl="0" indent="0" algn="l" defTabSz="914400" rtl="0" eaLnBrk="1" fontAlgn="auto" latinLnBrk="0" hangingPunct="1">
              <a:lnSpc>
                <a:spcPct val="150000"/>
              </a:lnSpc>
              <a:spcBef>
                <a:spcPts val="0"/>
              </a:spcBef>
              <a:spcAft>
                <a:spcPts val="0"/>
              </a:spcAft>
              <a:buClrTx/>
              <a:buSzTx/>
              <a:buFontTx/>
              <a:buNone/>
              <a:tabLst/>
              <a:defRPr/>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they are </a:t>
            </a:r>
            <a:r>
              <a:rPr lang="en-US" altLang="zh-CN" sz="1800" dirty="0">
                <a:effectLst/>
                <a:latin typeface="宋体" panose="02010600030101010101" pitchFamily="2" charset="-122"/>
                <a:ea typeface="Arial" panose="020B0604020202020204" pitchFamily="34" charset="0"/>
                <a:cs typeface="宋体" panose="02010600030101010101" pitchFamily="2" charset="-122"/>
              </a:rPr>
              <a:t>easy </a:t>
            </a:r>
            <a:r>
              <a:rPr lang="zh-CN" altLang="zh-CN" sz="1800" dirty="0">
                <a:effectLst/>
                <a:latin typeface="宋体" panose="02010600030101010101" pitchFamily="2" charset="-122"/>
                <a:ea typeface="Arial" panose="020B0604020202020204" pitchFamily="34" charset="0"/>
                <a:cs typeface="宋体" panose="02010600030101010101" pitchFamily="2" charset="-122"/>
              </a:rPr>
              <a:t>to complete.</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often lead to a</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 higher response rate,</a:t>
            </a: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endParaRPr lang="en-US" altLang="zh-CN" sz="1800" dirty="0">
              <a:effectLst/>
              <a:latin typeface="宋体" panose="02010600030101010101" pitchFamily="2" charset="-122"/>
              <a:ea typeface="宋体" panose="02010600030101010101" pitchFamily="2" charset="-122"/>
              <a:cs typeface="宋体" panose="02010600030101010101" pitchFamily="2" charset="-122"/>
            </a:endParaRPr>
          </a:p>
          <a:p>
            <a:pPr marL="0" marR="0" lvl="0" indent="0" algn="l" defTabSz="914400" rtl="0" eaLnBrk="1" fontAlgn="auto" latinLnBrk="0" hangingPunct="1">
              <a:lnSpc>
                <a:spcPct val="150000"/>
              </a:lnSpc>
              <a:spcBef>
                <a:spcPts val="0"/>
              </a:spcBef>
              <a:spcAft>
                <a:spcPts val="0"/>
              </a:spcAft>
              <a:buClrTx/>
              <a:buSzTx/>
              <a:buFontTx/>
              <a:buNone/>
              <a:tabLst/>
              <a:defRPr/>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They are </a:t>
            </a:r>
            <a:r>
              <a:rPr lang="zh-CN" altLang="zh-CN" sz="1800" b="1" dirty="0">
                <a:effectLst/>
                <a:latin typeface="宋体" panose="02010600030101010101" pitchFamily="2" charset="-122"/>
                <a:ea typeface="Arial" panose="020B0604020202020204" pitchFamily="34" charset="0"/>
                <a:cs typeface="宋体" panose="02010600030101010101" pitchFamily="2" charset="-122"/>
              </a:rPr>
              <a:t>easy to analyse</a:t>
            </a: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marL="0" marR="0" lvl="0" indent="0" algn="l" defTabSz="914400" rtl="0" eaLnBrk="1" fontAlgn="auto" latinLnBrk="0" hangingPunct="1">
              <a:lnSpc>
                <a:spcPct val="150000"/>
              </a:lnSpc>
              <a:spcBef>
                <a:spcPts val="0"/>
              </a:spcBef>
              <a:spcAft>
                <a:spcPts val="0"/>
              </a:spcAft>
              <a:buClrTx/>
              <a:buSzTx/>
              <a:buFontTx/>
              <a:buNone/>
              <a:tabLst/>
              <a:defRPr/>
            </a:pPr>
            <a:r>
              <a:rPr lang="en-US" altLang="zh-CN" sz="1800" dirty="0">
                <a:effectLst/>
                <a:latin typeface="宋体" panose="02010600030101010101" pitchFamily="2" charset="-122"/>
                <a:ea typeface="Arial" panose="020B0604020202020204" pitchFamily="34" charset="0"/>
                <a:cs typeface="宋体" panose="02010600030101010101" pitchFamily="2" charset="-122"/>
              </a:rPr>
              <a:t>because they are easy to convert numbers when coding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en-US" altLang="zh-CN" sz="1800" dirty="0">
                <a:effectLst/>
                <a:latin typeface="宋体" panose="02010600030101010101" pitchFamily="2" charset="-122"/>
                <a:ea typeface="Arial" panose="020B0604020202020204" pitchFamily="34" charset="0"/>
                <a:cs typeface="宋体" panose="02010600030101010101" pitchFamily="2" charset="-122"/>
              </a:rPr>
              <a:t>But </a:t>
            </a: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Closed-ended questions may provide less </a:t>
            </a:r>
            <a:r>
              <a:rPr lang="en-US" altLang="zh-CN" sz="1800" dirty="0">
                <a:effectLst/>
                <a:latin typeface="宋体" panose="02010600030101010101" pitchFamily="2" charset="-122"/>
                <a:ea typeface="Arial" panose="020B0604020202020204" pitchFamily="34" charset="0"/>
                <a:cs typeface="宋体" panose="02010600030101010101" pitchFamily="2" charset="-122"/>
              </a:rPr>
              <a:t>information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They </a:t>
            </a:r>
            <a:r>
              <a:rPr lang="en-US" altLang="zh-CN" sz="1800" dirty="0">
                <a:effectLst/>
                <a:latin typeface="宋体" panose="02010600030101010101" pitchFamily="2" charset="-122"/>
                <a:ea typeface="Arial" panose="020B0604020202020204" pitchFamily="34" charset="0"/>
                <a:cs typeface="宋体" panose="02010600030101010101" pitchFamily="2" charset="-122"/>
              </a:rPr>
              <a:t>have</a:t>
            </a:r>
            <a:r>
              <a:rPr lang="zh-CN" altLang="zh-CN" sz="1800" dirty="0">
                <a:effectLst/>
                <a:latin typeface="宋体" panose="02010600030101010101" pitchFamily="2" charset="-122"/>
                <a:ea typeface="Arial" panose="020B0604020202020204" pitchFamily="34" charset="0"/>
                <a:cs typeface="宋体" panose="02010600030101010101" pitchFamily="2" charset="-122"/>
              </a:rPr>
              <a:t> a risk of bias, </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for instance,</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zh-CN" altLang="zh-CN" sz="1800" dirty="0">
                <a:effectLst/>
                <a:latin typeface="宋体" panose="02010600030101010101" pitchFamily="2" charset="-122"/>
                <a:ea typeface="Arial" panose="020B0604020202020204" pitchFamily="34" charset="0"/>
                <a:cs typeface="宋体" panose="02010600030101010101" pitchFamily="2" charset="-122"/>
              </a:rPr>
              <a:t>people tend to select the middle.</a:t>
            </a:r>
            <a:endParaRPr lang="en-US" altLang="zh-CN" sz="1800" dirty="0">
              <a:effectLst/>
              <a:latin typeface="宋体" panose="02010600030101010101" pitchFamily="2" charset="-122"/>
              <a:ea typeface="Arial" panose="020B0604020202020204" pitchFamily="34" charset="0"/>
              <a:cs typeface="宋体" panose="02010600030101010101" pitchFamily="2" charset="-122"/>
            </a:endParaRPr>
          </a:p>
          <a:p>
            <a:pPr>
              <a:lnSpc>
                <a:spcPct val="150000"/>
              </a:lnSpc>
            </a:pPr>
            <a:r>
              <a:rPr lang="en-US" altLang="zh-CN" sz="1800" dirty="0">
                <a:effectLst/>
                <a:latin typeface="宋体" panose="02010600030101010101" pitchFamily="2" charset="-122"/>
                <a:ea typeface="宋体" panose="02010600030101010101" pitchFamily="2" charset="-122"/>
                <a:cs typeface="宋体" panose="02010600030101010101" pitchFamily="2" charset="-122"/>
              </a:rPr>
              <a:t> </a:t>
            </a:r>
          </a:p>
          <a:p>
            <a:pPr>
              <a:lnSpc>
                <a:spcPct val="150000"/>
              </a:lnSpc>
            </a:pPr>
            <a:r>
              <a:rPr lang="en-US" altLang="zh-CN" sz="1800" dirty="0">
                <a:effectLst/>
                <a:latin typeface="宋体" panose="02010600030101010101" pitchFamily="2" charset="-122"/>
                <a:ea typeface="宋体" panose="02010600030101010101" pitchFamily="2" charset="-122"/>
                <a:cs typeface="宋体" panose="02010600030101010101" pitchFamily="2" charset="-122"/>
              </a:rPr>
              <a:t>Binary </a:t>
            </a:r>
            <a:r>
              <a:rPr lang="en-US" altLang="zh-CN" sz="2800" b="0" i="0" u="none" strike="noStrike" dirty="0">
                <a:solidFill>
                  <a:srgbClr val="A3A3A3"/>
                </a:solidFill>
                <a:effectLst/>
                <a:latin typeface="Helvetica" pitchFamily="2" charset="0"/>
                <a:hlinkClick r:id="rId3"/>
              </a:rPr>
              <a:t>/'baɪnəri/</a:t>
            </a: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is rating scales</a:t>
            </a:r>
          </a:p>
          <a:p>
            <a:endParaRPr lang="en-US" dirty="0"/>
          </a:p>
          <a:p>
            <a:endParaRPr lang="en-US" altLang="zh-CN" b="0" i="0" u="none" strike="noStrike" dirty="0">
              <a:solidFill>
                <a:srgbClr val="A3A3A3"/>
              </a:solidFill>
              <a:effectLst/>
              <a:latin typeface="Helvetica" pitchFamily="2" charset="0"/>
              <a:hlinkClick r:id="rId3"/>
            </a:endParaRPr>
          </a:p>
          <a:p>
            <a:r>
              <a:rPr lang="en-US" altLang="zh-CN" b="1" i="0" u="none" strike="noStrike" dirty="0">
                <a:solidFill>
                  <a:srgbClr val="E6E6E6"/>
                </a:solidFill>
                <a:effectLst/>
                <a:latin typeface="Helvetica" pitchFamily="2" charset="0"/>
                <a:hlinkClick r:id="rId3"/>
              </a:rPr>
              <a:t>P</a:t>
            </a:r>
            <a:r>
              <a:rPr lang="en-US" altLang="zh-CN" b="1" i="0" u="none" strike="noStrike" dirty="0">
                <a:solidFill>
                  <a:srgbClr val="E6E6E6"/>
                </a:solidFill>
                <a:effectLst/>
                <a:latin typeface="Helvetica" pitchFamily="2" charset="0"/>
              </a:rPr>
              <a:t>erception</a:t>
            </a:r>
            <a:r>
              <a:rPr lang="zh-CN" altLang="en-US" b="0" i="0" u="none" strike="noStrike" dirty="0">
                <a:solidFill>
                  <a:srgbClr val="A3A3A3"/>
                </a:solidFill>
                <a:effectLst/>
                <a:latin typeface="Helvetica" pitchFamily="2" charset="0"/>
                <a:hlinkClick r:id="rId3"/>
              </a:rPr>
              <a:t> </a:t>
            </a:r>
            <a:r>
              <a:rPr lang="en-US" altLang="zh-CN" b="0" i="0" u="none" strike="noStrike" dirty="0">
                <a:solidFill>
                  <a:srgbClr val="A3A3A3"/>
                </a:solidFill>
                <a:effectLst/>
                <a:latin typeface="Helvetica" pitchFamily="2" charset="0"/>
                <a:hlinkClick r:id="rId3"/>
              </a:rPr>
              <a:t>/pə'sepʃn/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Numerical</a:t>
            </a:r>
            <a:r>
              <a:rPr lang="zh-CN" altLang="en-US" dirty="0"/>
              <a:t> </a:t>
            </a:r>
            <a:r>
              <a:rPr lang="en-US" altLang="zh-CN" b="0" i="0" u="none" strike="noStrike" dirty="0">
                <a:solidFill>
                  <a:srgbClr val="A3A3A3"/>
                </a:solidFill>
                <a:effectLst/>
                <a:latin typeface="Helvetica" pitchFamily="2" charset="0"/>
                <a:hlinkClick r:id="rId3"/>
              </a:rPr>
              <a:t>/njuː‘merɪkl/</a:t>
            </a:r>
            <a:r>
              <a:rPr lang="zh-CN" altLang="en-US" b="0" i="0" u="none" strike="noStrike" dirty="0">
                <a:solidFill>
                  <a:srgbClr val="A3A3A3"/>
                </a:solidFill>
                <a:effectLst/>
                <a:latin typeface="Helvetica" pitchFamily="2" charset="0"/>
              </a:rPr>
              <a:t>  </a:t>
            </a:r>
            <a:endParaRPr lang="en-US" altLang="zh-CN" b="0" i="0" u="none" strike="noStrike" dirty="0">
              <a:solidFill>
                <a:srgbClr val="A3A3A3"/>
              </a:solidFill>
              <a:effectLst/>
              <a:latin typeface="Helvetica" pitchFamily="2" charset="0"/>
            </a:endParaRPr>
          </a:p>
          <a:p>
            <a:r>
              <a:rPr lang="en-US" altLang="zh-CN" b="1" i="0" u="none" strike="noStrike" dirty="0">
                <a:solidFill>
                  <a:srgbClr val="E6E6E6"/>
                </a:solidFill>
                <a:effectLst/>
                <a:latin typeface="Helvetica" pitchFamily="2" charset="0"/>
              </a:rPr>
              <a:t>Semantic</a:t>
            </a:r>
            <a:r>
              <a:rPr lang="zh-CN" altLang="en-US" b="1" i="0" u="none" strike="noStrike" dirty="0">
                <a:solidFill>
                  <a:srgbClr val="E6E6E6"/>
                </a:solidFill>
                <a:effectLst/>
                <a:latin typeface="Helvetica" pitchFamily="2" charset="0"/>
              </a:rPr>
              <a:t> </a:t>
            </a:r>
            <a:r>
              <a:rPr lang="en-US" altLang="zh-CN" b="0" i="0" u="none" strike="noStrike" dirty="0">
                <a:solidFill>
                  <a:srgbClr val="A3A3A3"/>
                </a:solidFill>
                <a:effectLst/>
                <a:latin typeface="Helvetica" pitchFamily="2" charset="0"/>
                <a:hlinkClick r:id="rId4"/>
              </a:rPr>
              <a:t> /sɪ‘mæntɪk/</a:t>
            </a:r>
            <a:r>
              <a:rPr lang="zh-CN" altLang="en-US" b="0" i="0" u="none" strike="noStrike" dirty="0">
                <a:solidFill>
                  <a:srgbClr val="A3A3A3"/>
                </a:solidFill>
                <a:effectLst/>
                <a:latin typeface="Helvetica" pitchFamily="2" charset="0"/>
              </a:rPr>
              <a:t> </a:t>
            </a:r>
            <a:endParaRPr lang="en-US" altLang="zh-CN" b="0" i="0" u="none" strike="noStrike" dirty="0">
              <a:solidFill>
                <a:srgbClr val="A3A3A3"/>
              </a:solidFill>
              <a:effectLst/>
              <a:latin typeface="Helvetica" pitchFamily="2" charset="0"/>
            </a:endParaRPr>
          </a:p>
          <a:p>
            <a:endParaRPr lang="en-US" b="0" i="0" u="none" strike="noStrike" dirty="0">
              <a:solidFill>
                <a:srgbClr val="A3A3A3"/>
              </a:solidFill>
              <a:effectLst/>
              <a:latin typeface="Helvetica" pitchFamily="2" charset="0"/>
            </a:endParaRPr>
          </a:p>
          <a:p>
            <a:r>
              <a:rPr lang="en-US" altLang="zh-CN" b="0" i="0" u="none" strike="noStrike" dirty="0">
                <a:solidFill>
                  <a:srgbClr val="000000"/>
                </a:solidFill>
                <a:effectLst/>
                <a:latin typeface="-webkit-standard"/>
              </a:rPr>
              <a:t>Here we can see different types of rating scales that are often used in surveys.</a:t>
            </a:r>
          </a:p>
          <a:p>
            <a:endParaRPr lang="en-US" altLang="zh-CN" b="0" i="0" u="none" strike="noStrike" dirty="0">
              <a:solidFill>
                <a:srgbClr val="000000"/>
              </a:solidFill>
              <a:effectLst/>
              <a:latin typeface="-webkit-standard"/>
            </a:endParaRPr>
          </a:p>
          <a:p>
            <a:r>
              <a:rPr lang="en-US" altLang="zh-CN" b="0" i="1" u="none" strike="noStrike" dirty="0">
                <a:solidFill>
                  <a:srgbClr val="000000"/>
                </a:solidFill>
                <a:effectLst/>
              </a:rPr>
              <a:t>Likert scale</a:t>
            </a:r>
          </a:p>
          <a:p>
            <a:r>
              <a:rPr lang="en-US" altLang="zh-CN" b="0" i="0" u="none" strike="noStrike" dirty="0">
                <a:solidFill>
                  <a:srgbClr val="000000"/>
                </a:solidFill>
                <a:effectLst/>
                <a:latin typeface="-webkit-standard"/>
              </a:rPr>
              <a:t>measures satisfaction or agreement</a:t>
            </a:r>
          </a:p>
          <a:p>
            <a:endParaRPr lang="en-US" altLang="zh-CN" b="0" i="0" u="none" strike="noStrike" dirty="0">
              <a:solidFill>
                <a:srgbClr val="000000"/>
              </a:solidFill>
              <a:effectLst/>
              <a:latin typeface="-webkit-standard"/>
            </a:endParaRPr>
          </a:p>
          <a:p>
            <a:r>
              <a:rPr lang="en-US" altLang="zh-CN" b="0" i="1" u="none" strike="noStrike" dirty="0">
                <a:solidFill>
                  <a:srgbClr val="000000"/>
                </a:solidFill>
                <a:effectLst/>
              </a:rPr>
              <a:t>Numerical rating scale</a:t>
            </a:r>
            <a:r>
              <a:rPr lang="en-US" altLang="zh-CN" b="0" i="0" u="none" strike="noStrike" dirty="0">
                <a:solidFill>
                  <a:srgbClr val="000000"/>
                </a:solidFill>
                <a:effectLst/>
                <a:latin typeface="-webkit-standard"/>
              </a:rPr>
              <a:t> </a:t>
            </a:r>
          </a:p>
          <a:p>
            <a:r>
              <a:rPr lang="en-US" altLang="zh-CN" b="0" i="0" u="none" strike="noStrike" dirty="0">
                <a:solidFill>
                  <a:srgbClr val="000000"/>
                </a:solidFill>
                <a:effectLst/>
                <a:latin typeface="-webkit-standard"/>
              </a:rPr>
              <a:t>uses numbers</a:t>
            </a:r>
            <a:r>
              <a:rPr lang="zh-CN" altLang="en-US" b="0" i="0" u="none" strike="noStrike" dirty="0">
                <a:solidFill>
                  <a:srgbClr val="000000"/>
                </a:solidFill>
                <a:effectLst/>
                <a:latin typeface="-webkit-standard"/>
              </a:rPr>
              <a:t> </a:t>
            </a:r>
            <a:r>
              <a:rPr lang="en-US" altLang="zh-CN" b="0" i="0" u="none" strike="noStrike" dirty="0">
                <a:solidFill>
                  <a:srgbClr val="000000"/>
                </a:solidFill>
                <a:effectLst/>
                <a:latin typeface="-webkit-standard"/>
              </a:rPr>
              <a:t>to show</a:t>
            </a:r>
            <a:r>
              <a:rPr lang="zh-CN" altLang="en-US" b="0" i="0" u="none" strike="noStrike" dirty="0">
                <a:solidFill>
                  <a:srgbClr val="000000"/>
                </a:solidFill>
                <a:effectLst/>
                <a:latin typeface="-webkit-standard"/>
              </a:rPr>
              <a:t> </a:t>
            </a:r>
            <a:r>
              <a:rPr lang="en-US" altLang="zh-CN" b="0" i="0" u="none" strike="noStrike" dirty="0">
                <a:solidFill>
                  <a:srgbClr val="000000"/>
                </a:solidFill>
                <a:effectLst/>
                <a:latin typeface="-webkit-standard"/>
              </a:rPr>
              <a:t>feelings about something</a:t>
            </a:r>
          </a:p>
          <a:p>
            <a:endParaRPr lang="en-US" altLang="zh-CN" b="0" i="0" u="none" strike="noStrike" dirty="0">
              <a:solidFill>
                <a:srgbClr val="000000"/>
              </a:solidFill>
              <a:effectLst/>
              <a:latin typeface="-webkit-standard"/>
            </a:endParaRPr>
          </a:p>
          <a:p>
            <a:r>
              <a:rPr lang="en-US" altLang="zh-CN" b="0" i="1" u="none" strike="noStrike" dirty="0">
                <a:solidFill>
                  <a:srgbClr val="000000"/>
                </a:solidFill>
                <a:effectLst/>
              </a:rPr>
              <a:t>Semantic differential scale</a:t>
            </a:r>
            <a:r>
              <a:rPr lang="en-US" altLang="zh-CN" b="0" i="0" u="none" strike="noStrike" dirty="0">
                <a:solidFill>
                  <a:srgbClr val="000000"/>
                </a:solidFill>
                <a:effectLst/>
                <a:latin typeface="-webkit-standard"/>
              </a:rPr>
              <a:t> </a:t>
            </a:r>
          </a:p>
          <a:p>
            <a:r>
              <a:rPr lang="en-US" altLang="zh-CN" b="0" i="0" u="none" strike="noStrike" dirty="0">
                <a:solidFill>
                  <a:srgbClr val="000000"/>
                </a:solidFill>
                <a:effectLst/>
                <a:latin typeface="-webkit-standard"/>
              </a:rPr>
              <a:t>helps us measure attitudes between two opposites</a:t>
            </a:r>
            <a:r>
              <a:rPr lang="zh-CN" altLang="en-US" b="0" i="0" u="none" strike="noStrike" dirty="0">
                <a:solidFill>
                  <a:srgbClr val="000000"/>
                </a:solidFill>
                <a:effectLst/>
                <a:latin typeface="-webkit-standard"/>
              </a:rPr>
              <a:t>  </a:t>
            </a:r>
            <a:r>
              <a:rPr lang="en-US" altLang="zh-CN" b="0" i="0" u="none" strike="noStrike" dirty="0">
                <a:solidFill>
                  <a:srgbClr val="000000"/>
                </a:solidFill>
                <a:effectLst/>
                <a:latin typeface="-webkit-standard"/>
              </a:rPr>
              <a:t>good/</a:t>
            </a:r>
            <a:r>
              <a:rPr lang="zh-CN" altLang="en-US" b="0" i="0" u="none" strike="noStrike" dirty="0">
                <a:solidFill>
                  <a:srgbClr val="000000"/>
                </a:solidFill>
                <a:effectLst/>
                <a:latin typeface="-webkit-standard"/>
              </a:rPr>
              <a:t> </a:t>
            </a:r>
            <a:r>
              <a:rPr lang="en-US" altLang="zh-CN" b="0" i="0" u="none" strike="noStrike" dirty="0">
                <a:solidFill>
                  <a:srgbClr val="000000"/>
                </a:solidFill>
                <a:effectLst/>
                <a:latin typeface="-webkit-standard"/>
              </a:rPr>
              <a:t>bad</a:t>
            </a:r>
            <a:r>
              <a:rPr lang="zh-CN" altLang="en-US" b="0" i="0" u="none" strike="noStrike" dirty="0">
                <a:solidFill>
                  <a:srgbClr val="000000"/>
                </a:solidFill>
                <a:effectLst/>
                <a:latin typeface="-webkit-standard"/>
              </a:rPr>
              <a:t>，  </a:t>
            </a:r>
            <a:r>
              <a:rPr lang="en-US" altLang="zh-CN" b="0" i="0" u="none" strike="noStrike" dirty="0">
                <a:solidFill>
                  <a:srgbClr val="000000"/>
                </a:solidFill>
                <a:effectLst/>
                <a:latin typeface="-webkit-standard"/>
              </a:rPr>
              <a:t>modern</a:t>
            </a:r>
            <a:r>
              <a:rPr lang="zh-CN" altLang="en-US" b="0" i="0" u="none" strike="noStrike" dirty="0">
                <a:solidFill>
                  <a:srgbClr val="000000"/>
                </a:solidFill>
                <a:effectLst/>
                <a:latin typeface="-webkit-standard"/>
              </a:rPr>
              <a:t> </a:t>
            </a:r>
            <a:r>
              <a:rPr lang="en-US" altLang="zh-CN" b="0" i="0" u="none" strike="noStrike" dirty="0">
                <a:solidFill>
                  <a:srgbClr val="000000"/>
                </a:solidFill>
                <a:effectLst/>
                <a:latin typeface="-webkit-standard"/>
              </a:rPr>
              <a:t>/outdated</a:t>
            </a:r>
          </a:p>
          <a:p>
            <a:endParaRPr lang="en-US" altLang="zh-CN" b="0" i="0" u="none" strike="noStrike" dirty="0">
              <a:solidFill>
                <a:srgbClr val="000000"/>
              </a:solidFill>
              <a:effectLst/>
              <a:latin typeface="-webkit-standard"/>
            </a:endParaRPr>
          </a:p>
          <a:p>
            <a:r>
              <a:rPr lang="en-US" altLang="zh-CN" b="0" i="1" u="none" strike="noStrike" dirty="0">
                <a:solidFill>
                  <a:srgbClr val="000000"/>
                </a:solidFill>
                <a:effectLst/>
              </a:rPr>
              <a:t>Frequency scale</a:t>
            </a:r>
          </a:p>
          <a:p>
            <a:r>
              <a:rPr lang="en-US" altLang="zh-CN" b="0" i="0" u="none" strike="noStrike" dirty="0">
                <a:solidFill>
                  <a:srgbClr val="000000"/>
                </a:solidFill>
                <a:effectLst/>
                <a:latin typeface="-webkit-standard"/>
              </a:rPr>
              <a:t>checks how often people do something</a:t>
            </a:r>
          </a:p>
          <a:p>
            <a:endParaRPr lang="en-US" b="0" i="0" u="none" strike="noStrike" dirty="0">
              <a:solidFill>
                <a:srgbClr val="000000"/>
              </a:solidFill>
              <a:effectLst/>
              <a:latin typeface="-webkit-standard"/>
            </a:endParaRPr>
          </a:p>
          <a:p>
            <a:r>
              <a:rPr lang="en-US" altLang="zh-CN" b="0" i="1" u="none" strike="noStrike" dirty="0">
                <a:solidFill>
                  <a:srgbClr val="000000"/>
                </a:solidFill>
                <a:effectLst/>
              </a:rPr>
              <a:t>Importance scale</a:t>
            </a:r>
          </a:p>
          <a:p>
            <a:r>
              <a:rPr lang="en-US" altLang="zh-CN" b="0" i="0" u="none" strike="noStrike" dirty="0">
                <a:solidFill>
                  <a:srgbClr val="000000"/>
                </a:solidFill>
                <a:effectLst/>
                <a:latin typeface="-webkit-standard"/>
              </a:rPr>
              <a:t>shows how important a certain factor is</a:t>
            </a:r>
          </a:p>
          <a:p>
            <a:endParaRPr lang="en-US" altLang="zh-CN" b="0" i="1" u="none" strike="noStrike" dirty="0">
              <a:solidFill>
                <a:srgbClr val="000000"/>
              </a:solidFill>
              <a:effectLst/>
              <a:latin typeface="-webkit-standard"/>
            </a:endParaRPr>
          </a:p>
          <a:p>
            <a:r>
              <a:rPr lang="en-US" altLang="zh-CN" b="0" i="1" u="none" strike="noStrike" dirty="0">
                <a:solidFill>
                  <a:srgbClr val="000000"/>
                </a:solidFill>
                <a:effectLst/>
              </a:rPr>
              <a:t>Agreement scale</a:t>
            </a:r>
            <a:r>
              <a:rPr lang="en-US" altLang="zh-CN" b="0" i="0" u="none" strike="noStrike" dirty="0">
                <a:solidFill>
                  <a:srgbClr val="000000"/>
                </a:solidFill>
                <a:effectLst/>
                <a:latin typeface="-webkit-standard"/>
              </a:rPr>
              <a:t> </a:t>
            </a:r>
          </a:p>
          <a:p>
            <a:r>
              <a:rPr lang="en-US" altLang="zh-CN" b="0" i="0" u="none" strike="noStrike" dirty="0">
                <a:solidFill>
                  <a:srgbClr val="000000"/>
                </a:solidFill>
                <a:effectLst/>
                <a:latin typeface="-webkit-standard"/>
              </a:rPr>
              <a:t>measures how much people agree with a statement</a:t>
            </a:r>
          </a:p>
          <a:p>
            <a:endParaRPr lang="en-US" altLang="zh-CN" b="0" i="0" u="none" strike="noStrike" dirty="0">
              <a:solidFill>
                <a:srgbClr val="000000"/>
              </a:solidFill>
              <a:effectLst/>
              <a:latin typeface="-webkit-standard"/>
            </a:endParaRPr>
          </a:p>
          <a:p>
            <a:r>
              <a:rPr lang="en-US" b="0" i="0" u="none" strike="noStrike" dirty="0">
                <a:solidFill>
                  <a:srgbClr val="000000"/>
                </a:solidFill>
                <a:effectLst/>
                <a:latin typeface="-webkit-standard"/>
              </a:rPr>
              <a:t>Performance</a:t>
            </a:r>
            <a:r>
              <a:rPr lang="zh-CN" altLang="en-US" b="0" i="0" u="none" strike="noStrike" dirty="0">
                <a:solidFill>
                  <a:srgbClr val="000000"/>
                </a:solidFill>
                <a:effectLst/>
                <a:latin typeface="-webkit-standard"/>
              </a:rPr>
              <a:t> </a:t>
            </a:r>
            <a:r>
              <a:rPr lang="en-US" altLang="zh-CN" b="0" i="0" u="none" strike="noStrike" dirty="0">
                <a:solidFill>
                  <a:srgbClr val="000000"/>
                </a:solidFill>
                <a:effectLst/>
                <a:latin typeface="-webkit-standard"/>
              </a:rPr>
              <a:t>scale</a:t>
            </a:r>
          </a:p>
          <a:p>
            <a:r>
              <a:rPr lang="en-US" b="0" i="0" u="none" strike="noStrike" dirty="0">
                <a:solidFill>
                  <a:srgbClr val="000000"/>
                </a:solidFill>
                <a:effectLst/>
                <a:latin typeface="-webkit-standard"/>
              </a:rPr>
              <a:t>Evaluate performance or quality</a:t>
            </a:r>
          </a:p>
          <a:p>
            <a:endParaRPr lang="en-US" dirty="0"/>
          </a:p>
          <a:p>
            <a:r>
              <a:rPr lang="en-US" altLang="zh-CN" b="0" i="1" u="none" strike="noStrike" dirty="0">
                <a:solidFill>
                  <a:srgbClr val="000000"/>
                </a:solidFill>
                <a:effectLst/>
              </a:rPr>
              <a:t>Probability scale</a:t>
            </a:r>
          </a:p>
          <a:p>
            <a:r>
              <a:rPr lang="en-US" altLang="zh-CN" b="0" i="1" u="none" strike="noStrike" dirty="0">
                <a:solidFill>
                  <a:srgbClr val="000000"/>
                </a:solidFill>
                <a:effectLst/>
              </a:rPr>
              <a:t>Assess probability of future action</a:t>
            </a:r>
          </a:p>
          <a:p>
            <a:endParaRPr lang="en-US" altLang="zh-CN" b="0" i="1" u="none" strike="noStrike" dirty="0">
              <a:solidFill>
                <a:srgbClr val="000000"/>
              </a:solidFill>
              <a:effectLst/>
            </a:endParaRPr>
          </a:p>
          <a:p>
            <a:r>
              <a:rPr lang="en-US" altLang="zh-CN" b="0" i="1" u="none" strike="noStrike" dirty="0">
                <a:solidFill>
                  <a:srgbClr val="000000"/>
                </a:solidFill>
                <a:effectLst/>
              </a:rPr>
              <a:t>Ranking scale</a:t>
            </a:r>
            <a:r>
              <a:rPr lang="en-US" altLang="zh-CN" b="0" i="0" u="none" strike="noStrike" dirty="0">
                <a:solidFill>
                  <a:srgbClr val="000000"/>
                </a:solidFill>
                <a:effectLst/>
                <a:latin typeface="-webkit-standard"/>
              </a:rPr>
              <a:t> </a:t>
            </a:r>
          </a:p>
          <a:p>
            <a:r>
              <a:rPr lang="en-US" altLang="zh-CN" b="0" i="0" u="none" strike="noStrike" dirty="0">
                <a:solidFill>
                  <a:srgbClr val="000000"/>
                </a:solidFill>
                <a:effectLst/>
                <a:latin typeface="-webkit-standard"/>
              </a:rPr>
              <a:t>put options in order of preference.</a:t>
            </a:r>
            <a:endParaRPr lang="en-US" altLang="zh-CN" b="0" i="1" u="none" strike="noStrike" dirty="0">
              <a:solidFill>
                <a:srgbClr val="000000"/>
              </a:solidFill>
              <a:effectLst/>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zh-CN" b="0" i="0" u="none" strike="noStrike" dirty="0">
                <a:solidFill>
                  <a:srgbClr val="000000"/>
                </a:solidFill>
                <a:effectLst/>
              </a:rPr>
              <a:t>creating our own survey using Google Forms.</a:t>
            </a:r>
          </a:p>
          <a:p>
            <a:pPr algn="l"/>
            <a:endParaRPr lang="en-US" altLang="zh-CN" b="0" i="0" u="none" strike="noStrike" dirty="0">
              <a:solidFill>
                <a:srgbClr val="000000"/>
              </a:solidFill>
              <a:effectLst/>
            </a:endParaRPr>
          </a:p>
          <a:p>
            <a:pPr algn="l"/>
            <a:r>
              <a:rPr lang="en-US" altLang="zh-CN" b="0" i="0" u="none" strike="noStrike" dirty="0">
                <a:solidFill>
                  <a:srgbClr val="000000"/>
                </a:solidFill>
                <a:effectLst/>
              </a:rPr>
              <a:t>According</a:t>
            </a:r>
            <a:r>
              <a:rPr lang="zh-CN" altLang="en-US" b="0" i="0" u="none" strike="noStrike" dirty="0">
                <a:solidFill>
                  <a:srgbClr val="000000"/>
                </a:solidFill>
                <a:effectLst/>
              </a:rPr>
              <a:t> </a:t>
            </a:r>
            <a:r>
              <a:rPr lang="en-US" altLang="zh-CN" b="0" i="0" u="none" strike="noStrike" dirty="0">
                <a:solidFill>
                  <a:srgbClr val="000000"/>
                </a:solidFill>
                <a:effectLst/>
              </a:rPr>
              <a:t>to</a:t>
            </a:r>
            <a:r>
              <a:rPr lang="zh-CN" altLang="en-US" b="0" i="0" u="none" strike="noStrike" dirty="0">
                <a:solidFill>
                  <a:srgbClr val="000000"/>
                </a:solidFill>
                <a:effectLst/>
              </a:rPr>
              <a:t> </a:t>
            </a:r>
            <a:r>
              <a:rPr lang="en-US" altLang="zh-CN" b="0" i="0" u="none" strike="noStrike" dirty="0">
                <a:solidFill>
                  <a:srgbClr val="000000"/>
                </a:solidFill>
                <a:effectLst/>
              </a:rPr>
              <a:t>your</a:t>
            </a:r>
            <a:r>
              <a:rPr lang="zh-CN" altLang="en-US" b="0" i="0" u="none" strike="noStrike" dirty="0">
                <a:solidFill>
                  <a:srgbClr val="000000"/>
                </a:solidFill>
                <a:effectLst/>
              </a:rPr>
              <a:t> </a:t>
            </a:r>
            <a:r>
              <a:rPr lang="en-US" altLang="zh-CN" b="1" i="0" u="none" strike="noStrike" dirty="0">
                <a:solidFill>
                  <a:srgbClr val="000000"/>
                </a:solidFill>
                <a:effectLst/>
              </a:rPr>
              <a:t>research topic</a:t>
            </a:r>
            <a:r>
              <a:rPr lang="en-US" altLang="zh-CN" b="0" i="0" u="none" strike="noStrike" dirty="0">
                <a:solidFill>
                  <a:srgbClr val="000000"/>
                </a:solidFill>
                <a:effectLst/>
              </a:rPr>
              <a:t> </a:t>
            </a:r>
          </a:p>
          <a:p>
            <a:pPr algn="l"/>
            <a:r>
              <a:rPr lang="en-US" altLang="zh-CN" b="1" i="0" u="none" strike="noStrike" dirty="0">
                <a:solidFill>
                  <a:srgbClr val="000000"/>
                </a:solidFill>
                <a:effectLst/>
              </a:rPr>
              <a:t>identify our research question</a:t>
            </a:r>
            <a:r>
              <a:rPr lang="en-US" altLang="zh-CN" b="0" i="0" u="none" strike="noStrike" dirty="0">
                <a:solidFill>
                  <a:srgbClr val="000000"/>
                </a:solidFill>
                <a:effectLst/>
              </a:rPr>
              <a:t> </a:t>
            </a:r>
          </a:p>
          <a:p>
            <a:pPr algn="l"/>
            <a:r>
              <a:rPr lang="en-US" altLang="zh-CN" b="0" i="0" u="none" strike="noStrike" dirty="0">
                <a:solidFill>
                  <a:srgbClr val="000000"/>
                </a:solidFill>
                <a:effectLst/>
              </a:rPr>
              <a:t>what exactly do we want to find out?</a:t>
            </a:r>
          </a:p>
          <a:p>
            <a:pPr algn="l"/>
            <a:endParaRPr lang="en-US" altLang="zh-CN" b="1" i="0" u="none" strike="noStrike" dirty="0">
              <a:solidFill>
                <a:srgbClr val="000000"/>
              </a:solidFill>
              <a:effectLst/>
            </a:endParaRPr>
          </a:p>
          <a:p>
            <a:pPr algn="l"/>
            <a:r>
              <a:rPr lang="en-US" altLang="zh-CN" b="1" i="0" u="none" strike="noStrike" dirty="0">
                <a:solidFill>
                  <a:srgbClr val="000000"/>
                </a:solidFill>
                <a:effectLst/>
              </a:rPr>
              <a:t>build our research hypothesis</a:t>
            </a:r>
            <a:r>
              <a:rPr lang="en-US" altLang="zh-CN" b="0" i="0" u="none" strike="noStrike" dirty="0">
                <a:solidFill>
                  <a:srgbClr val="000000"/>
                </a:solidFill>
                <a:effectLst/>
              </a:rPr>
              <a:t> </a:t>
            </a:r>
          </a:p>
          <a:p>
            <a:pPr algn="l"/>
            <a:r>
              <a:rPr lang="en-US" altLang="zh-CN" b="0" i="0" u="none" strike="noStrike" dirty="0">
                <a:solidFill>
                  <a:srgbClr val="000000"/>
                </a:solidFill>
                <a:effectLst/>
              </a:rPr>
              <a:t>what relationship do we expect between these variables?</a:t>
            </a:r>
          </a:p>
          <a:p>
            <a:pPr algn="l"/>
            <a:endParaRPr lang="en-US" altLang="zh-CN" b="0" i="0" u="none" strike="noStrike" dirty="0">
              <a:solidFill>
                <a:srgbClr val="000000"/>
              </a:solidFill>
              <a:effectLst/>
            </a:endParaRPr>
          </a:p>
          <a:p>
            <a:pPr algn="l"/>
            <a:endParaRPr lang="en-US" altLang="zh-CN" b="0" i="0" u="none" strike="noStrike" dirty="0">
              <a:solidFill>
                <a:srgbClr val="000000"/>
              </a:solidFill>
              <a:effectLst/>
            </a:endParaRPr>
          </a:p>
          <a:p>
            <a:pPr algn="l"/>
            <a:r>
              <a:rPr lang="en-US" altLang="zh-CN" b="0" i="0" u="none" strike="noStrike" dirty="0">
                <a:solidFill>
                  <a:srgbClr val="000000"/>
                </a:solidFill>
                <a:effectLst/>
              </a:rPr>
              <a:t>Then, </a:t>
            </a:r>
          </a:p>
          <a:p>
            <a:pPr algn="l"/>
            <a:r>
              <a:rPr lang="en-US" altLang="zh-CN" b="0" i="0" u="none" strike="noStrike" dirty="0">
                <a:solidFill>
                  <a:srgbClr val="000000"/>
                </a:solidFill>
                <a:effectLst/>
              </a:rPr>
              <a:t>we </a:t>
            </a:r>
            <a:r>
              <a:rPr lang="en-US" altLang="zh-CN" b="1" i="0" u="none" strike="noStrike" dirty="0">
                <a:solidFill>
                  <a:srgbClr val="000000"/>
                </a:solidFill>
                <a:effectLst/>
              </a:rPr>
              <a:t>define the variables</a:t>
            </a:r>
            <a:r>
              <a:rPr lang="en-US" altLang="zh-CN" b="0" i="0" u="none" strike="noStrike" dirty="0">
                <a:solidFill>
                  <a:srgbClr val="000000"/>
                </a:solidFill>
                <a:effectLst/>
              </a:rPr>
              <a:t> </a:t>
            </a:r>
          </a:p>
          <a:p>
            <a:pPr algn="l"/>
            <a:r>
              <a:rPr lang="en-US" altLang="zh-CN" b="0" i="0" u="none" strike="noStrike" dirty="0">
                <a:solidFill>
                  <a:srgbClr val="000000"/>
                </a:solidFill>
                <a:effectLst/>
              </a:rPr>
              <a:t>the main factors we want to measure.</a:t>
            </a:r>
          </a:p>
          <a:p>
            <a:pPr algn="l"/>
            <a:r>
              <a:rPr lang="zh-CN" altLang="en-US" b="0" i="0" u="none" strike="noStrike" dirty="0">
                <a:solidFill>
                  <a:srgbClr val="000000"/>
                </a:solidFill>
                <a:effectLst/>
              </a:rPr>
              <a:t> </a:t>
            </a:r>
            <a:endParaRPr lang="en-US" altLang="zh-CN" b="0" i="0" u="none" strike="noStrike" dirty="0">
              <a:solidFill>
                <a:srgbClr val="000000"/>
              </a:solidFill>
              <a:effectLst/>
            </a:endParaRPr>
          </a:p>
          <a:p>
            <a:pPr algn="l"/>
            <a:r>
              <a:rPr lang="en-US" altLang="zh-CN" b="1" i="0" u="none" strike="noStrike" dirty="0">
                <a:solidFill>
                  <a:srgbClr val="000000"/>
                </a:solidFill>
                <a:effectLst/>
              </a:rPr>
              <a:t>choose suitable rating scales</a:t>
            </a:r>
            <a:r>
              <a:rPr lang="en-US" altLang="zh-CN" b="0" i="0" u="none" strike="noStrike" dirty="0">
                <a:solidFill>
                  <a:srgbClr val="000000"/>
                </a:solidFill>
                <a:effectLst/>
              </a:rPr>
              <a:t> to collect our data.</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b="0" i="0" u="none" strike="noStrike" dirty="0">
                <a:solidFill>
                  <a:srgbClr val="000000"/>
                </a:solidFill>
                <a:effectLst/>
              </a:rPr>
              <a:t>It</a:t>
            </a:r>
            <a:r>
              <a:rPr lang="zh-CN" altLang="en-US" b="0" i="0" u="none" strike="noStrike" dirty="0">
                <a:solidFill>
                  <a:srgbClr val="000000"/>
                </a:solidFill>
                <a:effectLst/>
              </a:rPr>
              <a:t> </a:t>
            </a:r>
            <a:r>
              <a:rPr lang="en-US" altLang="zh-CN" b="0" i="0" u="none" strike="noStrike" dirty="0">
                <a:solidFill>
                  <a:srgbClr val="000000"/>
                </a:solidFill>
                <a:effectLst/>
              </a:rPr>
              <a:t>depending on what kind of answers we want.</a:t>
            </a:r>
          </a:p>
          <a:p>
            <a:pPr algn="l"/>
            <a:endParaRPr lang="en-US" altLang="zh-CN" b="0" i="0" u="none" strike="noStrike" dirty="0">
              <a:solidFill>
                <a:srgbClr val="000000"/>
              </a:solidFill>
              <a:effectLst/>
            </a:endParaRPr>
          </a:p>
          <a:p>
            <a:pPr algn="l"/>
            <a:r>
              <a:rPr lang="en-US" altLang="zh-CN" b="0" i="0" u="none" strike="noStrike" dirty="0">
                <a:solidFill>
                  <a:srgbClr val="000000"/>
                </a:solidFill>
                <a:effectLst/>
              </a:rPr>
              <a:t>Such</a:t>
            </a:r>
            <a:r>
              <a:rPr lang="zh-CN" altLang="en-US" b="0" i="0" u="none" strike="noStrike" dirty="0">
                <a:solidFill>
                  <a:srgbClr val="000000"/>
                </a:solidFill>
                <a:effectLst/>
              </a:rPr>
              <a:t> </a:t>
            </a:r>
            <a:r>
              <a:rPr lang="en-US" altLang="zh-CN" b="0" i="0" u="none" strike="noStrike" dirty="0">
                <a:solidFill>
                  <a:srgbClr val="000000"/>
                </a:solidFill>
                <a:effectLst/>
              </a:rPr>
              <a:t>as</a:t>
            </a:r>
            <a:r>
              <a:rPr lang="zh-CN" altLang="en-US" b="0" i="0" u="none" strike="noStrike" dirty="0">
                <a:solidFill>
                  <a:srgbClr val="000000"/>
                </a:solidFill>
                <a:effectLst/>
              </a:rPr>
              <a:t> </a:t>
            </a:r>
            <a:endParaRPr lang="en-US" altLang="zh-CN" b="0" i="0" u="none" strike="noStrike" dirty="0">
              <a:solidFill>
                <a:srgbClr val="000000"/>
              </a:solidFill>
              <a:effectLst/>
            </a:endParaRPr>
          </a:p>
          <a:p>
            <a:pPr algn="l"/>
            <a:r>
              <a:rPr lang="en-US" altLang="zh-CN" b="0" i="0" u="none" strike="noStrike" dirty="0">
                <a:solidFill>
                  <a:srgbClr val="000000"/>
                </a:solidFill>
                <a:effectLst/>
              </a:rPr>
              <a:t>Likert scales, </a:t>
            </a:r>
          </a:p>
          <a:p>
            <a:pPr algn="l"/>
            <a:r>
              <a:rPr lang="en-US" altLang="zh-CN" b="0" i="0" u="none" strike="noStrike" dirty="0">
                <a:solidFill>
                  <a:srgbClr val="000000"/>
                </a:solidFill>
                <a:effectLst/>
              </a:rPr>
              <a:t>frequency scales</a:t>
            </a:r>
          </a:p>
          <a:p>
            <a:pPr algn="l"/>
            <a:r>
              <a:rPr lang="en-US" altLang="zh-CN" b="0" i="0" u="none" strike="noStrike" dirty="0">
                <a:solidFill>
                  <a:srgbClr val="000000"/>
                </a:solidFill>
                <a:effectLst/>
              </a:rPr>
              <a:t>ranking scales </a:t>
            </a:r>
          </a:p>
          <a:p>
            <a:endParaRPr lang="en-US" altLang="zh-CN" dirty="0"/>
          </a:p>
        </p:txBody>
      </p:sp>
      <p:sp>
        <p:nvSpPr>
          <p:cNvPr id="4" name="Slide Number Placeholder 3"/>
          <p:cNvSpPr>
            <a:spLocks noGrp="1"/>
          </p:cNvSpPr>
          <p:nvPr>
            <p:ph type="sldNum" sz="quarter" idx="10"/>
          </p:nvPr>
        </p:nvSpPr>
        <p:spPr/>
        <p:txBody>
          <a:bodyPr/>
          <a:lstStyle/>
          <a:p>
            <a:fld id="{F7021451-1387-4CA6-816F-3879F97B5CBC}" type="slidenum">
              <a:rPr lang="en-US"/>
              <a:t>70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Before</a:t>
            </a:r>
            <a:r>
              <a:rPr lang="zh-CN" altLang="en-US" dirty="0"/>
              <a:t> </a:t>
            </a:r>
            <a:r>
              <a:rPr lang="en-US" altLang="zh-CN" dirty="0"/>
              <a:t>start</a:t>
            </a:r>
            <a:r>
              <a:rPr lang="zh-CN" altLang="en-US" dirty="0"/>
              <a:t> </a:t>
            </a:r>
            <a:r>
              <a:rPr lang="en-US" altLang="zh-CN" dirty="0"/>
              <a:t>to</a:t>
            </a:r>
            <a:r>
              <a:rPr lang="zh-CN" altLang="en-US" dirty="0"/>
              <a:t> </a:t>
            </a:r>
            <a:r>
              <a:rPr lang="en-US" altLang="zh-CN" dirty="0"/>
              <a:t>design</a:t>
            </a:r>
            <a:r>
              <a:rPr lang="zh-CN" altLang="en-US" dirty="0"/>
              <a:t> </a:t>
            </a:r>
            <a:r>
              <a:rPr lang="en-US" altLang="zh-CN" dirty="0"/>
              <a:t>questionnaire</a:t>
            </a:r>
          </a:p>
          <a:p>
            <a:r>
              <a:rPr lang="en-US" altLang="zh-CN" dirty="0"/>
              <a:t>You</a:t>
            </a:r>
            <a:r>
              <a:rPr lang="zh-CN" altLang="en-US" dirty="0"/>
              <a:t> </a:t>
            </a:r>
            <a:r>
              <a:rPr lang="en-US" altLang="zh-CN" dirty="0"/>
              <a:t>need</a:t>
            </a:r>
            <a:r>
              <a:rPr lang="zh-CN" altLang="en-US" dirty="0"/>
              <a:t> </a:t>
            </a:r>
            <a:r>
              <a:rPr lang="en-US" altLang="zh-CN" dirty="0"/>
              <a:t>to</a:t>
            </a:r>
            <a:r>
              <a:rPr lang="zh-CN" altLang="en-US" dirty="0"/>
              <a:t> </a:t>
            </a:r>
            <a:r>
              <a:rPr lang="en-US" altLang="zh-CN" dirty="0"/>
              <a:t>finish</a:t>
            </a:r>
            <a:r>
              <a:rPr lang="zh-CN" altLang="en-US" dirty="0"/>
              <a:t> </a:t>
            </a:r>
            <a:r>
              <a:rPr lang="en-US" altLang="zh-CN" dirty="0"/>
              <a:t>this</a:t>
            </a:r>
            <a:r>
              <a:rPr lang="zh-CN" altLang="en-US" dirty="0"/>
              <a:t> </a:t>
            </a:r>
            <a:r>
              <a:rPr lang="en-US" altLang="zh-CN" dirty="0"/>
              <a:t>form</a:t>
            </a:r>
            <a:r>
              <a:rPr lang="zh-CN" altLang="en-US" dirty="0"/>
              <a:t> </a:t>
            </a:r>
            <a:endParaRPr lang="en-US" altLang="zh-CN" dirty="0"/>
          </a:p>
          <a:p>
            <a:r>
              <a:rPr lang="en-US" altLang="zh-CN" dirty="0"/>
              <a:t>Because</a:t>
            </a:r>
            <a:r>
              <a:rPr lang="zh-CN" altLang="en-US" dirty="0"/>
              <a:t> </a:t>
            </a:r>
            <a:r>
              <a:rPr lang="en-US" altLang="zh-CN" dirty="0"/>
              <a:t>it</a:t>
            </a:r>
            <a:r>
              <a:rPr lang="zh-CN" altLang="en-US" dirty="0"/>
              <a:t> </a:t>
            </a:r>
            <a:r>
              <a:rPr lang="en-US" altLang="zh-CN" dirty="0"/>
              <a:t>can</a:t>
            </a:r>
            <a:r>
              <a:rPr lang="zh-CN" altLang="en-US" dirty="0"/>
              <a:t> </a:t>
            </a:r>
            <a:r>
              <a:rPr lang="en-US" altLang="zh-CN" dirty="0"/>
              <a:t>help</a:t>
            </a:r>
            <a:r>
              <a:rPr lang="zh-CN" altLang="en-US" dirty="0"/>
              <a:t> </a:t>
            </a:r>
            <a:r>
              <a:rPr lang="en-US" altLang="zh-CN" dirty="0"/>
              <a:t>us</a:t>
            </a:r>
            <a:r>
              <a:rPr lang="zh-CN" altLang="en-US" dirty="0"/>
              <a:t> </a:t>
            </a:r>
            <a:r>
              <a:rPr lang="en-US" altLang="zh-CN" dirty="0"/>
              <a:t>better</a:t>
            </a:r>
            <a:r>
              <a:rPr lang="zh-CN" altLang="en-US" dirty="0"/>
              <a:t> </a:t>
            </a:r>
            <a:r>
              <a:rPr lang="en-US" altLang="zh-CN" dirty="0"/>
              <a:t>understand</a:t>
            </a:r>
            <a:r>
              <a:rPr lang="zh-CN" altLang="en-US" dirty="0"/>
              <a:t> </a:t>
            </a:r>
            <a:r>
              <a:rPr lang="en-US" altLang="zh-CN" dirty="0"/>
              <a:t>the</a:t>
            </a:r>
            <a:r>
              <a:rPr lang="zh-CN" altLang="en-US" dirty="0"/>
              <a:t> </a:t>
            </a:r>
            <a:r>
              <a:rPr lang="en-US" altLang="zh-CN" dirty="0"/>
              <a:t>process</a:t>
            </a:r>
            <a:r>
              <a:rPr lang="zh-CN" altLang="en-US" dirty="0"/>
              <a:t> </a:t>
            </a:r>
            <a:r>
              <a:rPr lang="en-US" altLang="zh-CN" dirty="0"/>
              <a:t>of</a:t>
            </a:r>
            <a:r>
              <a:rPr lang="zh-CN" altLang="en-US" dirty="0"/>
              <a:t> </a:t>
            </a:r>
            <a:r>
              <a:rPr lang="en-US" altLang="zh-CN" dirty="0"/>
              <a:t>data</a:t>
            </a:r>
            <a:r>
              <a:rPr lang="zh-CN" altLang="en-US" dirty="0"/>
              <a:t> </a:t>
            </a:r>
            <a:r>
              <a:rPr lang="en-US" altLang="zh-CN" dirty="0"/>
              <a:t>collection</a:t>
            </a:r>
          </a:p>
          <a:p>
            <a:endParaRPr lang="en-US" altLang="zh-CN" dirty="0"/>
          </a:p>
          <a:p>
            <a:r>
              <a:rPr lang="en-US" dirty="0"/>
              <a:t>Thi</a:t>
            </a:r>
            <a:r>
              <a:rPr lang="en-US" altLang="zh-CN" dirty="0"/>
              <a:t>s</a:t>
            </a:r>
            <a:r>
              <a:rPr lang="zh-CN" altLang="en-US" dirty="0"/>
              <a:t> </a:t>
            </a:r>
            <a:r>
              <a:rPr lang="en-US" altLang="zh-CN" dirty="0"/>
              <a:t>table</a:t>
            </a:r>
            <a:r>
              <a:rPr lang="zh-CN" altLang="en-US" dirty="0"/>
              <a:t> </a:t>
            </a:r>
            <a:r>
              <a:rPr lang="en-US" altLang="zh-CN" dirty="0"/>
              <a:t>show</a:t>
            </a:r>
            <a:r>
              <a:rPr lang="zh-CN" altLang="en-US" dirty="0"/>
              <a:t> </a:t>
            </a:r>
            <a:r>
              <a:rPr lang="en-US" altLang="zh-CN" dirty="0"/>
              <a:t>the</a:t>
            </a:r>
            <a:r>
              <a:rPr lang="zh-CN" altLang="en-US" dirty="0"/>
              <a:t> </a:t>
            </a:r>
            <a:r>
              <a:rPr lang="en-US" altLang="zh-CN" dirty="0"/>
              <a:t>relationship</a:t>
            </a:r>
            <a:r>
              <a:rPr lang="zh-CN" altLang="en-US" dirty="0"/>
              <a:t> </a:t>
            </a:r>
            <a:r>
              <a:rPr lang="en-US" altLang="zh-CN" dirty="0"/>
              <a:t>of</a:t>
            </a:r>
            <a:r>
              <a:rPr lang="zh-CN" altLang="en-US" dirty="0"/>
              <a:t> </a:t>
            </a:r>
            <a:r>
              <a:rPr lang="en-US" altLang="zh-CN" dirty="0"/>
              <a:t>the</a:t>
            </a:r>
            <a:r>
              <a:rPr lang="zh-CN" altLang="en-US" dirty="0"/>
              <a:t> </a:t>
            </a:r>
            <a:endParaRPr lang="en-US" altLang="zh-CN" dirty="0"/>
          </a:p>
          <a:p>
            <a:r>
              <a:rPr lang="zh-CN" altLang="en-US" dirty="0"/>
              <a:t> </a:t>
            </a:r>
            <a:endParaRPr lang="en-US" altLang="zh-CN" dirty="0"/>
          </a:p>
          <a:p>
            <a:r>
              <a:rPr lang="en-US" altLang="zh-CN" dirty="0"/>
              <a:t>questions</a:t>
            </a:r>
          </a:p>
          <a:p>
            <a:r>
              <a:rPr lang="en-US" altLang="zh-CN" b="1" dirty="0">
                <a:solidFill>
                  <a:srgbClr val="E6E6E6"/>
                </a:solidFill>
                <a:effectLst/>
              </a:rPr>
              <a:t>hypothesis</a:t>
            </a:r>
            <a:br>
              <a:rPr lang="en-US" altLang="zh-CN" dirty="0">
                <a:effectLst/>
              </a:rPr>
            </a:br>
            <a:r>
              <a:rPr lang="en-US" altLang="zh-CN" dirty="0"/>
              <a:t>concepts</a:t>
            </a:r>
            <a:r>
              <a:rPr lang="zh-CN" altLang="en-US" dirty="0"/>
              <a:t> </a:t>
            </a:r>
            <a:endParaRPr lang="en-US" altLang="zh-CN" dirty="0"/>
          </a:p>
          <a:p>
            <a:r>
              <a:rPr lang="en-US" altLang="zh-CN" dirty="0"/>
              <a:t>Variable</a:t>
            </a:r>
          </a:p>
          <a:p>
            <a:r>
              <a:rPr lang="en-US" altLang="zh-CN" dirty="0"/>
              <a:t>data</a:t>
            </a:r>
            <a:r>
              <a:rPr lang="zh-CN" altLang="en-US" dirty="0"/>
              <a:t>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405698-BD89-BCBD-D802-734BD16684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831DD3-957F-2B4C-37C8-614441FB958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50EB19B-266C-3A69-9B18-9A7BFD347093}"/>
              </a:ext>
            </a:extLst>
          </p:cNvPr>
          <p:cNvSpPr>
            <a:spLocks noGrp="1"/>
          </p:cNvSpPr>
          <p:nvPr>
            <p:ph type="body" idx="1"/>
          </p:nvPr>
        </p:nvSpPr>
        <p:spPr/>
        <p:txBody>
          <a:bodyPr/>
          <a:lstStyle/>
          <a:p>
            <a:r>
              <a:rPr lang="en-US" altLang="zh-CN" b="0" i="0" u="none" strike="noStrike" dirty="0">
                <a:solidFill>
                  <a:srgbClr val="000000"/>
                </a:solidFill>
                <a:effectLst/>
                <a:latin typeface="-webkit-standard"/>
              </a:rPr>
              <a:t>This is an example about whether study time affects academic</a:t>
            </a:r>
            <a:r>
              <a:rPr lang="zh-CN" altLang="en-US" b="0" i="0" u="none" strike="noStrike" dirty="0">
                <a:solidFill>
                  <a:srgbClr val="000000"/>
                </a:solidFill>
                <a:effectLst/>
                <a:latin typeface="-webkit-standard"/>
              </a:rPr>
              <a:t> </a:t>
            </a:r>
            <a:r>
              <a:rPr lang="en-US" altLang="zh-CN" b="0" i="0" u="none" strike="noStrike" dirty="0">
                <a:solidFill>
                  <a:srgbClr val="000000"/>
                </a:solidFill>
                <a:effectLst/>
                <a:latin typeface="-webkit-standard"/>
              </a:rPr>
              <a:t>performance</a:t>
            </a:r>
          </a:p>
          <a:p>
            <a:r>
              <a:rPr lang="en-US" dirty="0"/>
              <a:t>You</a:t>
            </a:r>
            <a:r>
              <a:rPr lang="zh-CN" altLang="en-US" dirty="0"/>
              <a:t> </a:t>
            </a:r>
            <a:r>
              <a:rPr lang="en-US" altLang="zh-CN" dirty="0"/>
              <a:t>can</a:t>
            </a:r>
            <a:r>
              <a:rPr lang="zh-CN" altLang="en-US" dirty="0"/>
              <a:t> </a:t>
            </a:r>
            <a:r>
              <a:rPr lang="en-US" altLang="zh-CN" dirty="0"/>
              <a:t>learn</a:t>
            </a:r>
            <a:r>
              <a:rPr lang="zh-CN" altLang="en-US" dirty="0"/>
              <a:t> </a:t>
            </a:r>
            <a:r>
              <a:rPr lang="en-US" altLang="zh-CN" dirty="0"/>
              <a:t>how</a:t>
            </a:r>
            <a:r>
              <a:rPr lang="zh-CN" altLang="en-US" dirty="0"/>
              <a:t> </a:t>
            </a:r>
            <a:r>
              <a:rPr lang="en-US" altLang="zh-CN" dirty="0"/>
              <a:t>to</a:t>
            </a:r>
            <a:r>
              <a:rPr lang="zh-CN" altLang="en-US" dirty="0"/>
              <a:t> </a:t>
            </a:r>
            <a:r>
              <a:rPr lang="en-US" altLang="zh-CN" dirty="0"/>
              <a:t>create</a:t>
            </a:r>
            <a:r>
              <a:rPr lang="zh-CN" altLang="en-US" dirty="0"/>
              <a:t> </a:t>
            </a:r>
            <a:r>
              <a:rPr lang="en-US" altLang="zh-CN" dirty="0"/>
              <a:t>questionnaire</a:t>
            </a:r>
          </a:p>
          <a:p>
            <a:r>
              <a:rPr lang="en-US" altLang="zh-CN" dirty="0"/>
              <a:t>First</a:t>
            </a:r>
            <a:r>
              <a:rPr lang="zh-CN" altLang="en-US" dirty="0"/>
              <a:t> </a:t>
            </a:r>
            <a:r>
              <a:rPr lang="en-US" altLang="zh-CN" dirty="0"/>
              <a:t>step</a:t>
            </a:r>
            <a:r>
              <a:rPr lang="zh-CN" altLang="en-US" dirty="0"/>
              <a:t> </a:t>
            </a:r>
            <a:endParaRPr lang="en-US" altLang="zh-CN" dirty="0"/>
          </a:p>
          <a:p>
            <a:r>
              <a:rPr lang="en-US" altLang="zh-CN" dirty="0"/>
              <a:t>Read</a:t>
            </a:r>
            <a:r>
              <a:rPr lang="zh-CN" altLang="en-US" dirty="0"/>
              <a:t> </a:t>
            </a:r>
            <a:r>
              <a:rPr lang="en-US" altLang="zh-CN" dirty="0"/>
              <a:t>these</a:t>
            </a:r>
            <a:r>
              <a:rPr lang="zh-CN" altLang="en-US" dirty="0"/>
              <a:t> </a:t>
            </a:r>
            <a:r>
              <a:rPr lang="en-US" altLang="zh-CN" dirty="0"/>
              <a:t>article</a:t>
            </a:r>
            <a:r>
              <a:rPr lang="zh-CN" altLang="en-US" dirty="0"/>
              <a:t> </a:t>
            </a:r>
            <a:endParaRPr lang="en-US" altLang="zh-CN" dirty="0"/>
          </a:p>
          <a:p>
            <a:r>
              <a:rPr lang="en-US" altLang="zh-CN" dirty="0"/>
              <a:t>Identify</a:t>
            </a:r>
            <a:r>
              <a:rPr lang="zh-CN" altLang="en-US" dirty="0"/>
              <a:t> </a:t>
            </a:r>
            <a:r>
              <a:rPr lang="en-US" altLang="zh-CN" dirty="0"/>
              <a:t>research</a:t>
            </a:r>
            <a:r>
              <a:rPr lang="zh-CN" altLang="en-US" dirty="0"/>
              <a:t> </a:t>
            </a:r>
            <a:r>
              <a:rPr lang="en-US" altLang="zh-CN" dirty="0"/>
              <a:t>gap</a:t>
            </a:r>
            <a:r>
              <a:rPr lang="zh-CN" altLang="en-US" dirty="0"/>
              <a:t> </a:t>
            </a:r>
            <a:endParaRPr lang="en-US" altLang="zh-CN" dirty="0"/>
          </a:p>
          <a:p>
            <a:r>
              <a:rPr lang="en-US" altLang="zh-CN" dirty="0"/>
              <a:t>research</a:t>
            </a:r>
            <a:r>
              <a:rPr lang="zh-CN" altLang="en-US" dirty="0"/>
              <a:t> </a:t>
            </a:r>
            <a:r>
              <a:rPr lang="en-US" altLang="zh-CN" dirty="0"/>
              <a:t>question</a:t>
            </a:r>
            <a:r>
              <a:rPr lang="zh-CN" altLang="en-US" dirty="0"/>
              <a:t> </a:t>
            </a:r>
            <a:endParaRPr lang="en-US" altLang="zh-CN" dirty="0"/>
          </a:p>
          <a:p>
            <a:r>
              <a:rPr lang="en-US" altLang="zh-CN" dirty="0"/>
              <a:t>Then</a:t>
            </a:r>
            <a:r>
              <a:rPr lang="zh-CN" altLang="en-US" dirty="0"/>
              <a:t> </a:t>
            </a:r>
            <a:endParaRPr lang="en-US" altLang="zh-CN" dirty="0"/>
          </a:p>
          <a:p>
            <a:r>
              <a:rPr lang="en-US" altLang="zh-CN" dirty="0"/>
              <a:t>Define</a:t>
            </a:r>
            <a:r>
              <a:rPr lang="zh-CN" altLang="en-US" dirty="0"/>
              <a:t> </a:t>
            </a:r>
            <a:r>
              <a:rPr lang="en-US" altLang="zh-CN" dirty="0"/>
              <a:t>your</a:t>
            </a:r>
            <a:r>
              <a:rPr lang="zh-CN" altLang="en-US" dirty="0"/>
              <a:t> </a:t>
            </a:r>
            <a:r>
              <a:rPr lang="en-US" altLang="zh-CN" dirty="0"/>
              <a:t>hypothesis</a:t>
            </a:r>
          </a:p>
          <a:p>
            <a:r>
              <a:rPr lang="en-US" altLang="zh-CN" dirty="0"/>
              <a:t>Find</a:t>
            </a:r>
            <a:r>
              <a:rPr lang="zh-CN" altLang="en-US" dirty="0"/>
              <a:t> </a:t>
            </a:r>
            <a:r>
              <a:rPr lang="en-US" altLang="zh-CN" dirty="0"/>
              <a:t>relationship</a:t>
            </a:r>
            <a:r>
              <a:rPr lang="zh-CN" altLang="en-US" dirty="0"/>
              <a:t> </a:t>
            </a:r>
            <a:r>
              <a:rPr lang="en-US" altLang="zh-CN" dirty="0"/>
              <a:t>different</a:t>
            </a:r>
            <a:r>
              <a:rPr lang="zh-CN" altLang="en-US" dirty="0"/>
              <a:t> </a:t>
            </a:r>
            <a:r>
              <a:rPr lang="en-US" altLang="zh-CN" dirty="0"/>
              <a:t>concepts</a:t>
            </a:r>
          </a:p>
          <a:p>
            <a:r>
              <a:rPr lang="en-US" altLang="zh-CN" dirty="0"/>
              <a:t>Find</a:t>
            </a:r>
            <a:r>
              <a:rPr lang="zh-CN" altLang="en-US" dirty="0"/>
              <a:t> </a:t>
            </a:r>
            <a:r>
              <a:rPr lang="en-US" altLang="zh-CN" dirty="0"/>
              <a:t>measurable</a:t>
            </a:r>
            <a:r>
              <a:rPr lang="zh-CN" altLang="en-US" dirty="0"/>
              <a:t> </a:t>
            </a:r>
            <a:r>
              <a:rPr lang="en-US" altLang="zh-CN" dirty="0"/>
              <a:t>variables</a:t>
            </a:r>
            <a:r>
              <a:rPr lang="zh-CN" altLang="en-US" dirty="0"/>
              <a:t> </a:t>
            </a:r>
            <a:r>
              <a:rPr lang="en-US" altLang="zh-CN" dirty="0"/>
              <a:t>according</a:t>
            </a:r>
            <a:r>
              <a:rPr lang="zh-CN" altLang="en-US" dirty="0"/>
              <a:t> </a:t>
            </a:r>
            <a:r>
              <a:rPr lang="en-US" altLang="zh-CN" dirty="0"/>
              <a:t>to</a:t>
            </a:r>
            <a:r>
              <a:rPr lang="zh-CN" altLang="en-US" dirty="0"/>
              <a:t> </a:t>
            </a:r>
            <a:r>
              <a:rPr lang="en-US" altLang="zh-CN" dirty="0"/>
              <a:t>articles</a:t>
            </a:r>
          </a:p>
          <a:p>
            <a:r>
              <a:rPr lang="en-US" altLang="zh-CN" dirty="0"/>
              <a:t>Finally</a:t>
            </a:r>
          </a:p>
          <a:p>
            <a:r>
              <a:rPr lang="en-US" altLang="zh-CN" dirty="0"/>
              <a:t>Design</a:t>
            </a:r>
            <a:r>
              <a:rPr lang="zh-CN" altLang="en-US" dirty="0"/>
              <a:t> </a:t>
            </a:r>
            <a:r>
              <a:rPr lang="en-US" altLang="zh-CN" dirty="0"/>
              <a:t>your</a:t>
            </a:r>
            <a:r>
              <a:rPr lang="zh-CN" altLang="en-US" dirty="0"/>
              <a:t> </a:t>
            </a:r>
            <a:r>
              <a:rPr lang="en-US" altLang="zh-CN" dirty="0"/>
              <a:t>questionnaire</a:t>
            </a:r>
          </a:p>
          <a:p>
            <a:endParaRPr lang="en-US" altLang="zh-CN" dirty="0"/>
          </a:p>
        </p:txBody>
      </p:sp>
      <p:sp>
        <p:nvSpPr>
          <p:cNvPr id="4" name="Slide Number Placeholder 3">
            <a:extLst>
              <a:ext uri="{FF2B5EF4-FFF2-40B4-BE49-F238E27FC236}">
                <a16:creationId xmlns:a16="http://schemas.microsoft.com/office/drawing/2014/main" id="{9C26EB63-B4AF-54DD-D902-3A0FDCC4B481}"/>
              </a:ext>
            </a:extLst>
          </p:cNvPr>
          <p:cNvSpPr>
            <a:spLocks noGrp="1"/>
          </p:cNvSpPr>
          <p:nvPr>
            <p:ph type="sldNum" sz="quarter" idx="10"/>
          </p:nvPr>
        </p:nvSpPr>
        <p:spPr/>
        <p:txBody>
          <a:bodyPr/>
          <a:lstStyle/>
          <a:p>
            <a:fld id="{F7021451-1387-4CA6-816F-3879F97B5CBC}" type="slidenum">
              <a:rPr lang="en-US"/>
              <a:t>72</a:t>
            </a:fld>
            <a:endParaRPr lang="en-US"/>
          </a:p>
        </p:txBody>
      </p:sp>
    </p:spTree>
    <p:extLst>
      <p:ext uri="{BB962C8B-B14F-4D97-AF65-F5344CB8AC3E}">
        <p14:creationId xmlns:p14="http://schemas.microsoft.com/office/powerpoint/2010/main" val="1743151506"/>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5FC387-AB72-6A59-7B8D-441A707725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0D3142-A79D-BC74-B52B-443CAD9780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BEE96B0-5962-085B-5065-2BB1D4AFADA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EBC435B-A768-6934-DF76-5D0E105A8729}"/>
              </a:ext>
            </a:extLst>
          </p:cNvPr>
          <p:cNvSpPr>
            <a:spLocks noGrp="1"/>
          </p:cNvSpPr>
          <p:nvPr>
            <p:ph type="sldNum" sz="quarter" idx="10"/>
          </p:nvPr>
        </p:nvSpPr>
        <p:spPr/>
        <p:txBody>
          <a:bodyPr/>
          <a:lstStyle/>
          <a:p>
            <a:fld id="{F7021451-1387-4CA6-816F-3879F97B5CBC}" type="slidenum">
              <a:rPr lang="en-US"/>
              <a:t>73</a:t>
            </a:fld>
            <a:endParaRPr lang="en-US"/>
          </a:p>
        </p:txBody>
      </p:sp>
    </p:spTree>
    <p:extLst>
      <p:ext uri="{BB962C8B-B14F-4D97-AF65-F5344CB8AC3E}">
        <p14:creationId xmlns:p14="http://schemas.microsoft.com/office/powerpoint/2010/main" val="918392419"/>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zh-CN" b="0" i="0" u="none" strike="noStrike" dirty="0">
                <a:solidFill>
                  <a:srgbClr val="000000"/>
                </a:solidFill>
                <a:effectLst/>
                <a:latin typeface="-webkit-standard"/>
              </a:rPr>
              <a:t>This is an example of a Google Form questionnaire.</a:t>
            </a:r>
            <a:br>
              <a:rPr lang="en-US" altLang="zh-CN" dirty="0"/>
            </a:br>
            <a:r>
              <a:rPr lang="en-US" altLang="zh-CN" b="0" i="0" u="none" strike="noStrike" dirty="0">
                <a:solidFill>
                  <a:srgbClr val="000000"/>
                </a:solidFill>
                <a:effectLst/>
                <a:latin typeface="-webkit-standard"/>
              </a:rPr>
              <a:t>You can complete the survey by scanning the QR code</a:t>
            </a:r>
          </a:p>
          <a:p>
            <a:r>
              <a:rPr lang="en-US" altLang="zh-CN" b="0" i="0" u="none" strike="noStrike" dirty="0">
                <a:solidFill>
                  <a:srgbClr val="000000"/>
                </a:solidFill>
                <a:effectLst/>
                <a:latin typeface="-webkit-standard"/>
              </a:rPr>
              <a:t>This question might not be directly related to your own research, </a:t>
            </a:r>
          </a:p>
          <a:p>
            <a:r>
              <a:rPr lang="en-US" altLang="zh-CN" b="0" i="0" u="none" strike="noStrike" dirty="0">
                <a:solidFill>
                  <a:srgbClr val="000000"/>
                </a:solidFill>
                <a:effectLst/>
                <a:latin typeface="-webkit-standard"/>
              </a:rPr>
              <a:t>but through this process, </a:t>
            </a:r>
          </a:p>
          <a:p>
            <a:r>
              <a:rPr lang="en-US" altLang="zh-CN" b="0" i="0" u="none" strike="noStrike" dirty="0">
                <a:solidFill>
                  <a:srgbClr val="000000"/>
                </a:solidFill>
                <a:effectLst/>
                <a:latin typeface="-webkit-standard"/>
              </a:rPr>
              <a:t>you can learn how to design and distribute a questionnaire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B9984F-E755-C3E7-98F8-52A798873EB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638D0D-EB80-ADCF-149B-1499D7485F5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CCE93B4-F765-0903-BEB5-D7CE17F5B1B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AD212DA-82BE-6D16-70DF-5730AFB67518}"/>
              </a:ext>
            </a:extLst>
          </p:cNvPr>
          <p:cNvSpPr>
            <a:spLocks noGrp="1"/>
          </p:cNvSpPr>
          <p:nvPr>
            <p:ph type="sldNum" sz="quarter" idx="10"/>
          </p:nvPr>
        </p:nvSpPr>
        <p:spPr/>
        <p:txBody>
          <a:bodyPr/>
          <a:lstStyle/>
          <a:p>
            <a:fld id="{F7021451-1387-4CA6-816F-3879F97B5CBC}" type="slidenum">
              <a:rPr lang="en-US"/>
              <a:t>75</a:t>
            </a:fld>
            <a:endParaRPr lang="en-US"/>
          </a:p>
        </p:txBody>
      </p:sp>
    </p:spTree>
    <p:extLst>
      <p:ext uri="{BB962C8B-B14F-4D97-AF65-F5344CB8AC3E}">
        <p14:creationId xmlns:p14="http://schemas.microsoft.com/office/powerpoint/2010/main" val="1072158626"/>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E0F309-AACF-59F4-67AC-BFBFB401030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0D51E3-126F-824A-1511-11D052BA2B0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B5B0E69-3FB0-E4F3-8AD0-AE0E2DB11FC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DA4BE6A-EA5C-B74B-EDA8-4BF692DE255B}"/>
              </a:ext>
            </a:extLst>
          </p:cNvPr>
          <p:cNvSpPr>
            <a:spLocks noGrp="1"/>
          </p:cNvSpPr>
          <p:nvPr>
            <p:ph type="sldNum" sz="quarter" idx="10"/>
          </p:nvPr>
        </p:nvSpPr>
        <p:spPr/>
        <p:txBody>
          <a:bodyPr/>
          <a:lstStyle/>
          <a:p>
            <a:fld id="{F7021451-1387-4CA6-816F-3879F97B5CBC}" type="slidenum">
              <a:rPr lang="en-US"/>
              <a:t>76</a:t>
            </a:fld>
            <a:endParaRPr lang="en-US"/>
          </a:p>
        </p:txBody>
      </p:sp>
    </p:spTree>
    <p:extLst>
      <p:ext uri="{BB962C8B-B14F-4D97-AF65-F5344CB8AC3E}">
        <p14:creationId xmlns:p14="http://schemas.microsoft.com/office/powerpoint/2010/main" val="1090360137"/>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9465B4-EA79-7890-9222-2A9B60AE50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257BC33-05AE-A312-97C0-57156DD553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993984D-50C6-FB68-8272-001E1A22885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5BB6B07-886B-C045-FA9F-D5FDFE3D8F9D}"/>
              </a:ext>
            </a:extLst>
          </p:cNvPr>
          <p:cNvSpPr>
            <a:spLocks noGrp="1"/>
          </p:cNvSpPr>
          <p:nvPr>
            <p:ph type="sldNum" sz="quarter" idx="10"/>
          </p:nvPr>
        </p:nvSpPr>
        <p:spPr/>
        <p:txBody>
          <a:bodyPr/>
          <a:lstStyle/>
          <a:p>
            <a:fld id="{F7021451-1387-4CA6-816F-3879F97B5CBC}" type="slidenum">
              <a:rPr lang="en-US"/>
              <a:t>77</a:t>
            </a:fld>
            <a:endParaRPr lang="en-US"/>
          </a:p>
        </p:txBody>
      </p:sp>
    </p:spTree>
    <p:extLst>
      <p:ext uri="{BB962C8B-B14F-4D97-AF65-F5344CB8AC3E}">
        <p14:creationId xmlns:p14="http://schemas.microsoft.com/office/powerpoint/2010/main" val="1520264290"/>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DB486F-8B6B-BBE1-FE17-7CF64E599D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38140D-42B3-CB57-8880-2943B560D55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56C6C5-1BC4-C900-40C2-9BEB7A07C78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C821562-156D-B7FF-6BE9-1BCA460059EA}"/>
              </a:ext>
            </a:extLst>
          </p:cNvPr>
          <p:cNvSpPr>
            <a:spLocks noGrp="1"/>
          </p:cNvSpPr>
          <p:nvPr>
            <p:ph type="sldNum" sz="quarter" idx="10"/>
          </p:nvPr>
        </p:nvSpPr>
        <p:spPr/>
        <p:txBody>
          <a:bodyPr/>
          <a:lstStyle/>
          <a:p>
            <a:fld id="{F7021451-1387-4CA6-816F-3879F97B5CBC}" type="slidenum">
              <a:rPr lang="en-US"/>
              <a:t>78</a:t>
            </a:fld>
            <a:endParaRPr lang="en-US"/>
          </a:p>
        </p:txBody>
      </p:sp>
    </p:spTree>
    <p:extLst>
      <p:ext uri="{BB962C8B-B14F-4D97-AF65-F5344CB8AC3E}">
        <p14:creationId xmlns:p14="http://schemas.microsoft.com/office/powerpoint/2010/main" val="13953589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ver_slides">
    <p:bg>
      <p:bgPr>
        <a:solidFill>
          <a:srgbClr val="FFFFFF"/>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9144000" cy="5143500"/>
          </a:xfrm>
          <a:prstGeom prst="rect">
            <a:avLst/>
          </a:prstGeom>
        </p:spPr>
      </p:pic>
      <p:pic>
        <p:nvPicPr>
          <p:cNvPr id="3" name="Image 1" descr="preencoded.png"/>
          <p:cNvPicPr>
            <a:picLocks noChangeAspect="1"/>
          </p:cNvPicPr>
          <p:nvPr/>
        </p:nvPicPr>
        <p:blipFill>
          <a:blip r:embed="rId3"/>
          <a:stretch>
            <a:fillRect/>
          </a:stretch>
        </p:blipFill>
        <p:spPr>
          <a:xfrm>
            <a:off x="2218217" y="2381250"/>
            <a:ext cx="4707565" cy="400050"/>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Catalog_slides">
    <p:bg>
      <p:bgPr>
        <a:solidFill>
          <a:srgbClr val="FFFFFF"/>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9144000" cy="514350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ession_slides">
    <p:bg>
      <p:bgPr>
        <a:solidFill>
          <a:srgbClr val="FFFFFF"/>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9144000" cy="5143500"/>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ntent_slides">
    <p:bg>
      <p:bgPr>
        <a:solidFill>
          <a:srgbClr val="FFFFFF"/>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9144000" cy="5143500"/>
          </a:xfrm>
          <a:prstGeom prst="rect">
            <a:avLst/>
          </a:prstGeom>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End_slides">
    <p:bg>
      <p:bgPr>
        <a:solidFill>
          <a:srgbClr val="FFFFFF"/>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9144000" cy="514350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3.xml"/><Relationship Id="rId1" Type="http://schemas.openxmlformats.org/officeDocument/2006/relationships/slideLayout" Target="../slideLayouts/slideLayout5.xml"/><Relationship Id="rId5" Type="http://schemas.openxmlformats.org/officeDocument/2006/relationships/image" Target="../media/image8.svg"/><Relationship Id="rId4" Type="http://schemas.openxmlformats.org/officeDocument/2006/relationships/image" Target="../media/image7.sv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notesSlide" Target="../notesSlides/notesSlide5.xml"/><Relationship Id="rId1" Type="http://schemas.openxmlformats.org/officeDocument/2006/relationships/slideLayout" Target="../slideLayouts/slideLayout5.xml"/><Relationship Id="rId5" Type="http://schemas.openxmlformats.org/officeDocument/2006/relationships/image" Target="../media/image11.svg"/><Relationship Id="rId4" Type="http://schemas.openxmlformats.org/officeDocument/2006/relationships/image" Target="../media/image10.sv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5.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3" Type="http://schemas.openxmlformats.org/officeDocument/2006/relationships/image" Target="../media/image16.svg"/><Relationship Id="rId7" Type="http://schemas.openxmlformats.org/officeDocument/2006/relationships/image" Target="../media/image20.svg"/><Relationship Id="rId2" Type="http://schemas.openxmlformats.org/officeDocument/2006/relationships/notesSlide" Target="../notesSlides/notesSlide9.xml"/><Relationship Id="rId1" Type="http://schemas.openxmlformats.org/officeDocument/2006/relationships/slideLayout" Target="../slideLayouts/slideLayout5.xml"/><Relationship Id="rId6" Type="http://schemas.openxmlformats.org/officeDocument/2006/relationships/image" Target="../media/image19.svg"/><Relationship Id="rId5" Type="http://schemas.openxmlformats.org/officeDocument/2006/relationships/image" Target="../media/image18.svg"/><Relationship Id="rId4" Type="http://schemas.openxmlformats.org/officeDocument/2006/relationships/image" Target="../media/image17.svg"/></Relationships>
</file>

<file path=ppt/slides/_rels/slide10.xml.rels><?xml version="1.0" encoding="UTF-8" standalone="yes"?>
<Relationships xmlns="http://schemas.openxmlformats.org/package/2006/relationships"><Relationship Id="rId3" Type="http://schemas.openxmlformats.org/officeDocument/2006/relationships/image" Target="../media/image16.svg"/><Relationship Id="rId7" Type="http://schemas.openxmlformats.org/officeDocument/2006/relationships/image" Target="../media/image20.svg"/><Relationship Id="rId2" Type="http://schemas.openxmlformats.org/officeDocument/2006/relationships/notesSlide" Target="../notesSlides/notesSlide10.xml"/><Relationship Id="rId1" Type="http://schemas.openxmlformats.org/officeDocument/2006/relationships/slideLayout" Target="../slideLayouts/slideLayout5.xml"/><Relationship Id="rId6" Type="http://schemas.openxmlformats.org/officeDocument/2006/relationships/image" Target="../media/image19.svg"/><Relationship Id="rId5" Type="http://schemas.openxmlformats.org/officeDocument/2006/relationships/image" Target="../media/image18.svg"/><Relationship Id="rId4" Type="http://schemas.openxmlformats.org/officeDocument/2006/relationships/image" Target="../media/image17.svg"/></Relationships>
</file>

<file path=ppt/slides/_rels/slide11.xml.rels><?xml version="1.0" encoding="UTF-8" standalone="yes"?>
<Relationships xmlns="http://schemas.openxmlformats.org/package/2006/relationships"><Relationship Id="rId8" Type="http://schemas.openxmlformats.org/officeDocument/2006/relationships/image" Target="../media/image26.svg"/><Relationship Id="rId13" Type="http://schemas.openxmlformats.org/officeDocument/2006/relationships/image" Target="../media/image31.svg"/><Relationship Id="rId3" Type="http://schemas.openxmlformats.org/officeDocument/2006/relationships/image" Target="../media/image21.svg"/><Relationship Id="rId7" Type="http://schemas.openxmlformats.org/officeDocument/2006/relationships/image" Target="../media/image25.svg"/><Relationship Id="rId12" Type="http://schemas.openxmlformats.org/officeDocument/2006/relationships/image" Target="../media/image30.svg"/><Relationship Id="rId17" Type="http://schemas.openxmlformats.org/officeDocument/2006/relationships/image" Target="../media/image35.svg"/><Relationship Id="rId2" Type="http://schemas.openxmlformats.org/officeDocument/2006/relationships/notesSlide" Target="../notesSlides/notesSlide11.xml"/><Relationship Id="rId16" Type="http://schemas.openxmlformats.org/officeDocument/2006/relationships/image" Target="../media/image34.svg"/><Relationship Id="rId1" Type="http://schemas.openxmlformats.org/officeDocument/2006/relationships/slideLayout" Target="../slideLayouts/slideLayout5.xml"/><Relationship Id="rId6" Type="http://schemas.openxmlformats.org/officeDocument/2006/relationships/image" Target="../media/image24.svg"/><Relationship Id="rId11" Type="http://schemas.openxmlformats.org/officeDocument/2006/relationships/image" Target="../media/image29.svg"/><Relationship Id="rId5" Type="http://schemas.openxmlformats.org/officeDocument/2006/relationships/image" Target="../media/image23.svg"/><Relationship Id="rId15" Type="http://schemas.openxmlformats.org/officeDocument/2006/relationships/image" Target="../media/image33.sv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svg"/><Relationship Id="rId14" Type="http://schemas.openxmlformats.org/officeDocument/2006/relationships/image" Target="../media/image32.svg"/></Relationships>
</file>

<file path=ppt/slides/_rels/slide12.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notesSlide" Target="../notesSlides/notesSlide12.xml"/><Relationship Id="rId1" Type="http://schemas.openxmlformats.org/officeDocument/2006/relationships/slideLayout" Target="../slideLayouts/slideLayout5.xml"/><Relationship Id="rId5" Type="http://schemas.openxmlformats.org/officeDocument/2006/relationships/image" Target="../media/image38.svg"/><Relationship Id="rId4" Type="http://schemas.openxmlformats.org/officeDocument/2006/relationships/image" Target="../media/image37.sv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hyperlink" Target="4%20Video/1%20Qual&amp;Quan.mp4" TargetMode="External"/><Relationship Id="rId2" Type="http://schemas.openxmlformats.org/officeDocument/2006/relationships/notesSlide" Target="../notesSlides/notesSlide16.xml"/><Relationship Id="rId1" Type="http://schemas.openxmlformats.org/officeDocument/2006/relationships/slideLayout" Target="../slideLayouts/slideLayout5.xml"/><Relationship Id="rId6" Type="http://schemas.openxmlformats.org/officeDocument/2006/relationships/image" Target="../media/image42.jpeg"/><Relationship Id="rId5" Type="http://schemas.openxmlformats.org/officeDocument/2006/relationships/image" Target="../media/image41.jpeg"/><Relationship Id="rId4" Type="http://schemas.openxmlformats.org/officeDocument/2006/relationships/image" Target="../media/image40.jpeg"/></Relationships>
</file>

<file path=ppt/slides/_rels/slide17.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8.xml"/><Relationship Id="rId1" Type="http://schemas.openxmlformats.org/officeDocument/2006/relationships/slideLayout" Target="../slideLayouts/slideLayout5.xml"/><Relationship Id="rId4" Type="http://schemas.openxmlformats.org/officeDocument/2006/relationships/image" Target="../media/image45.jpeg"/></Relationships>
</file>

<file path=ppt/slides/_rels/slide19.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20.xml"/><Relationship Id="rId1" Type="http://schemas.openxmlformats.org/officeDocument/2006/relationships/slideLayout" Target="../slideLayouts/slideLayout5.xml"/><Relationship Id="rId5" Type="http://schemas.openxmlformats.org/officeDocument/2006/relationships/hyperlink" Target="4%20Video/2%20Types%20of%20Sampling%20Methods%20(4.1).mp4" TargetMode="External"/><Relationship Id="rId4" Type="http://schemas.openxmlformats.org/officeDocument/2006/relationships/image" Target="../media/image48.jpeg"/></Relationships>
</file>

<file path=ppt/slides/_rels/slide21.xml.rels><?xml version="1.0" encoding="UTF-8" standalone="yes"?>
<Relationships xmlns="http://schemas.openxmlformats.org/package/2006/relationships"><Relationship Id="rId3" Type="http://schemas.openxmlformats.org/officeDocument/2006/relationships/image" Target="../media/image49.jpeg"/><Relationship Id="rId7" Type="http://schemas.openxmlformats.org/officeDocument/2006/relationships/image" Target="../media/image53.jpeg"/><Relationship Id="rId2" Type="http://schemas.openxmlformats.org/officeDocument/2006/relationships/notesSlide" Target="../notesSlides/notesSlide21.xml"/><Relationship Id="rId1" Type="http://schemas.openxmlformats.org/officeDocument/2006/relationships/slideLayout" Target="../slideLayouts/slideLayout5.xml"/><Relationship Id="rId6" Type="http://schemas.openxmlformats.org/officeDocument/2006/relationships/image" Target="../media/image52.jpeg"/><Relationship Id="rId5" Type="http://schemas.openxmlformats.org/officeDocument/2006/relationships/image" Target="../media/image51.jpeg"/><Relationship Id="rId4" Type="http://schemas.openxmlformats.org/officeDocument/2006/relationships/image" Target="../media/image50.jpe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8" Type="http://schemas.openxmlformats.org/officeDocument/2006/relationships/image" Target="../media/image59.svg"/><Relationship Id="rId13" Type="http://schemas.openxmlformats.org/officeDocument/2006/relationships/image" Target="../media/image64.svg"/><Relationship Id="rId18" Type="http://schemas.openxmlformats.org/officeDocument/2006/relationships/image" Target="../media/image69.svg"/><Relationship Id="rId26" Type="http://schemas.openxmlformats.org/officeDocument/2006/relationships/image" Target="../media/image77.svg"/><Relationship Id="rId3" Type="http://schemas.openxmlformats.org/officeDocument/2006/relationships/image" Target="../media/image54.svg"/><Relationship Id="rId21" Type="http://schemas.openxmlformats.org/officeDocument/2006/relationships/image" Target="../media/image72.svg"/><Relationship Id="rId7" Type="http://schemas.openxmlformats.org/officeDocument/2006/relationships/image" Target="../media/image58.svg"/><Relationship Id="rId12" Type="http://schemas.openxmlformats.org/officeDocument/2006/relationships/image" Target="../media/image63.svg"/><Relationship Id="rId17" Type="http://schemas.openxmlformats.org/officeDocument/2006/relationships/image" Target="../media/image68.svg"/><Relationship Id="rId25" Type="http://schemas.openxmlformats.org/officeDocument/2006/relationships/image" Target="../media/image76.svg"/><Relationship Id="rId2" Type="http://schemas.openxmlformats.org/officeDocument/2006/relationships/notesSlide" Target="../notesSlides/notesSlide23.xml"/><Relationship Id="rId16" Type="http://schemas.openxmlformats.org/officeDocument/2006/relationships/image" Target="../media/image67.svg"/><Relationship Id="rId20" Type="http://schemas.openxmlformats.org/officeDocument/2006/relationships/image" Target="../media/image71.svg"/><Relationship Id="rId29" Type="http://schemas.openxmlformats.org/officeDocument/2006/relationships/image" Target="../media/image80.svg"/><Relationship Id="rId1" Type="http://schemas.openxmlformats.org/officeDocument/2006/relationships/slideLayout" Target="../slideLayouts/slideLayout5.xml"/><Relationship Id="rId6" Type="http://schemas.openxmlformats.org/officeDocument/2006/relationships/image" Target="../media/image57.svg"/><Relationship Id="rId11" Type="http://schemas.openxmlformats.org/officeDocument/2006/relationships/image" Target="../media/image62.svg"/><Relationship Id="rId24" Type="http://schemas.openxmlformats.org/officeDocument/2006/relationships/image" Target="../media/image75.svg"/><Relationship Id="rId32" Type="http://schemas.openxmlformats.org/officeDocument/2006/relationships/image" Target="../media/image83.svg"/><Relationship Id="rId5" Type="http://schemas.openxmlformats.org/officeDocument/2006/relationships/image" Target="../media/image56.svg"/><Relationship Id="rId15" Type="http://schemas.openxmlformats.org/officeDocument/2006/relationships/image" Target="../media/image66.svg"/><Relationship Id="rId23" Type="http://schemas.openxmlformats.org/officeDocument/2006/relationships/image" Target="../media/image74.svg"/><Relationship Id="rId28" Type="http://schemas.openxmlformats.org/officeDocument/2006/relationships/image" Target="../media/image79.svg"/><Relationship Id="rId10" Type="http://schemas.openxmlformats.org/officeDocument/2006/relationships/image" Target="../media/image61.svg"/><Relationship Id="rId19" Type="http://schemas.openxmlformats.org/officeDocument/2006/relationships/image" Target="../media/image70.svg"/><Relationship Id="rId31" Type="http://schemas.openxmlformats.org/officeDocument/2006/relationships/image" Target="../media/image82.svg"/><Relationship Id="rId4" Type="http://schemas.openxmlformats.org/officeDocument/2006/relationships/image" Target="../media/image55.svg"/><Relationship Id="rId9" Type="http://schemas.openxmlformats.org/officeDocument/2006/relationships/image" Target="../media/image60.svg"/><Relationship Id="rId14" Type="http://schemas.openxmlformats.org/officeDocument/2006/relationships/image" Target="../media/image65.svg"/><Relationship Id="rId22" Type="http://schemas.openxmlformats.org/officeDocument/2006/relationships/image" Target="../media/image73.svg"/><Relationship Id="rId27" Type="http://schemas.openxmlformats.org/officeDocument/2006/relationships/image" Target="../media/image78.svg"/><Relationship Id="rId30" Type="http://schemas.openxmlformats.org/officeDocument/2006/relationships/image" Target="../media/image81.svg"/></Relationships>
</file>

<file path=ppt/slides/_rels/slide24.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notesSlide" Target="../notesSlides/notesSlide29.xml"/><Relationship Id="rId1" Type="http://schemas.openxmlformats.org/officeDocument/2006/relationships/slideLayout" Target="../slideLayouts/slideLayout5.xml"/><Relationship Id="rId5" Type="http://schemas.openxmlformats.org/officeDocument/2006/relationships/image" Target="../media/image91.jpeg"/><Relationship Id="rId4" Type="http://schemas.openxmlformats.org/officeDocument/2006/relationships/image" Target="../media/image90.jpeg"/></Relationships>
</file>

<file path=ppt/slides/_rels/slide30.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5.xml"/><Relationship Id="rId1" Type="http://schemas.openxmlformats.org/officeDocument/2006/relationships/video" Target="https://www.youtube.com/embed/TZPyOJ8tFcI?feature=oembed" TargetMode="External"/><Relationship Id="rId4" Type="http://schemas.openxmlformats.org/officeDocument/2006/relationships/image" Target="../media/image92.jpe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8" Type="http://schemas.openxmlformats.org/officeDocument/2006/relationships/image" Target="../media/image98.svg"/><Relationship Id="rId3" Type="http://schemas.openxmlformats.org/officeDocument/2006/relationships/image" Target="../media/image93.svg"/><Relationship Id="rId7" Type="http://schemas.openxmlformats.org/officeDocument/2006/relationships/image" Target="../media/image97.svg"/><Relationship Id="rId2" Type="http://schemas.openxmlformats.org/officeDocument/2006/relationships/notesSlide" Target="../notesSlides/notesSlide34.xml"/><Relationship Id="rId1" Type="http://schemas.openxmlformats.org/officeDocument/2006/relationships/slideLayout" Target="../slideLayouts/slideLayout5.xml"/><Relationship Id="rId6" Type="http://schemas.openxmlformats.org/officeDocument/2006/relationships/image" Target="../media/image96.svg"/><Relationship Id="rId5" Type="http://schemas.openxmlformats.org/officeDocument/2006/relationships/image" Target="../media/image95.svg"/><Relationship Id="rId4" Type="http://schemas.openxmlformats.org/officeDocument/2006/relationships/image" Target="../media/image94.svg"/></Relationships>
</file>

<file path=ppt/slides/_rels/slide35.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hyperlink" Target="4%20Video/Process1017.drawio.html" TargetMode="External"/><Relationship Id="rId2" Type="http://schemas.openxmlformats.org/officeDocument/2006/relationships/notesSlide" Target="../notesSlides/notesSlide37.xml"/><Relationship Id="rId1" Type="http://schemas.openxmlformats.org/officeDocument/2006/relationships/slideLayout" Target="../slideLayouts/slideLayout5.xml"/><Relationship Id="rId5" Type="http://schemas.openxmlformats.org/officeDocument/2006/relationships/image" Target="../media/image101.png"/><Relationship Id="rId4" Type="http://schemas.openxmlformats.org/officeDocument/2006/relationships/hyperlink" Target="4%20Video/Process1021drawio.drawio.html" TargetMode="Externa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notesSlide" Target="../notesSlides/notesSlide39.xml"/><Relationship Id="rId1" Type="http://schemas.openxmlformats.org/officeDocument/2006/relationships/slideLayout" Target="../slideLayouts/slideLayout5.xml"/><Relationship Id="rId6" Type="http://schemas.openxmlformats.org/officeDocument/2006/relationships/image" Target="../media/image105.jpeg"/><Relationship Id="rId5" Type="http://schemas.openxmlformats.org/officeDocument/2006/relationships/image" Target="../media/image104.jpeg"/><Relationship Id="rId4" Type="http://schemas.openxmlformats.org/officeDocument/2006/relationships/image" Target="../media/image103.jpe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3" Type="http://schemas.openxmlformats.org/officeDocument/2006/relationships/image" Target="../media/image106.svg"/><Relationship Id="rId2" Type="http://schemas.openxmlformats.org/officeDocument/2006/relationships/notesSlide" Target="../notesSlides/notesSlide41.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image" Target="../media/image107.jpeg"/><Relationship Id="rId2" Type="http://schemas.openxmlformats.org/officeDocument/2006/relationships/notesSlide" Target="../notesSlides/notesSlide42.xml"/><Relationship Id="rId1" Type="http://schemas.openxmlformats.org/officeDocument/2006/relationships/slideLayout" Target="../slideLayouts/slideLayout5.xml"/><Relationship Id="rId4" Type="http://schemas.openxmlformats.org/officeDocument/2006/relationships/image" Target="../media/image108.jpeg"/></Relationships>
</file>

<file path=ppt/slides/_rels/slide43.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43.xml"/><Relationship Id="rId1" Type="http://schemas.openxmlformats.org/officeDocument/2006/relationships/slideLayout" Target="../slideLayouts/slideLayout5.xml"/><Relationship Id="rId4" Type="http://schemas.openxmlformats.org/officeDocument/2006/relationships/image" Target="../media/image110.png"/></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notesSlide" Target="../notesSlides/notesSlide45.xml"/><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46.xml"/><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49.xml"/><Relationship Id="rId1"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51.xml"/><Relationship Id="rId1" Type="http://schemas.openxmlformats.org/officeDocument/2006/relationships/slideLayout" Target="../slideLayouts/slideLayout5.xml"/><Relationship Id="rId5" Type="http://schemas.openxmlformats.org/officeDocument/2006/relationships/image" Target="../media/image114.png"/><Relationship Id="rId4" Type="http://schemas.openxmlformats.org/officeDocument/2006/relationships/hyperlink" Target="4%20Video/3%20Primary%20vs%20%20Secondary%20Data.mp4" TargetMode="Externa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5.xml"/></Relationships>
</file>

<file path=ppt/slides/_rels/slide53.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notesSlide" Target="../notesSlides/notesSlide53.xml"/><Relationship Id="rId1" Type="http://schemas.openxmlformats.org/officeDocument/2006/relationships/slideLayout" Target="../slideLayouts/slideLayout5.xml"/><Relationship Id="rId6" Type="http://schemas.openxmlformats.org/officeDocument/2006/relationships/image" Target="../media/image118.jpeg"/><Relationship Id="rId5" Type="http://schemas.openxmlformats.org/officeDocument/2006/relationships/image" Target="../media/image117.jpeg"/><Relationship Id="rId4" Type="http://schemas.openxmlformats.org/officeDocument/2006/relationships/image" Target="../media/image116.jpeg"/></Relationships>
</file>

<file path=ppt/slides/_rels/slide54.xml.rels><?xml version="1.0" encoding="UTF-8" standalone="yes"?>
<Relationships xmlns="http://schemas.openxmlformats.org/package/2006/relationships"><Relationship Id="rId8" Type="http://schemas.openxmlformats.org/officeDocument/2006/relationships/image" Target="../media/image124.svg"/><Relationship Id="rId3" Type="http://schemas.openxmlformats.org/officeDocument/2006/relationships/image" Target="../media/image119.svg"/><Relationship Id="rId7" Type="http://schemas.openxmlformats.org/officeDocument/2006/relationships/image" Target="../media/image123.svg"/><Relationship Id="rId2" Type="http://schemas.openxmlformats.org/officeDocument/2006/relationships/notesSlide" Target="../notesSlides/notesSlide54.xml"/><Relationship Id="rId1" Type="http://schemas.openxmlformats.org/officeDocument/2006/relationships/slideLayout" Target="../slideLayouts/slideLayout5.xml"/><Relationship Id="rId6" Type="http://schemas.openxmlformats.org/officeDocument/2006/relationships/image" Target="../media/image122.svg"/><Relationship Id="rId11" Type="http://schemas.openxmlformats.org/officeDocument/2006/relationships/image" Target="../media/image127.svg"/><Relationship Id="rId5" Type="http://schemas.openxmlformats.org/officeDocument/2006/relationships/image" Target="../media/image121.svg"/><Relationship Id="rId10" Type="http://schemas.openxmlformats.org/officeDocument/2006/relationships/image" Target="../media/image126.svg"/><Relationship Id="rId4" Type="http://schemas.openxmlformats.org/officeDocument/2006/relationships/image" Target="../media/image120.svg"/><Relationship Id="rId9" Type="http://schemas.openxmlformats.org/officeDocument/2006/relationships/image" Target="../media/image125.svg"/></Relationships>
</file>

<file path=ppt/slides/_rels/slide55.xml.rels><?xml version="1.0" encoding="UTF-8" standalone="yes"?>
<Relationships xmlns="http://schemas.openxmlformats.org/package/2006/relationships"><Relationship Id="rId3" Type="http://schemas.openxmlformats.org/officeDocument/2006/relationships/image" Target="../media/image128.jpeg"/><Relationship Id="rId2" Type="http://schemas.openxmlformats.org/officeDocument/2006/relationships/notesSlide" Target="../notesSlides/notesSlide55.xml"/><Relationship Id="rId1" Type="http://schemas.openxmlformats.org/officeDocument/2006/relationships/slideLayout" Target="../slideLayouts/slideLayout5.xml"/><Relationship Id="rId4" Type="http://schemas.openxmlformats.org/officeDocument/2006/relationships/hyperlink" Target="4%20Video/4%20Designing%20a%20Survey.mp4" TargetMode="Externa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5.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5.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5.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5.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5.xml"/></Relationships>
</file>

<file path=ppt/slides/_rels/slide61.xml.rels><?xml version="1.0" encoding="UTF-8" standalone="yes"?>
<Relationships xmlns="http://schemas.openxmlformats.org/package/2006/relationships"><Relationship Id="rId3" Type="http://schemas.openxmlformats.org/officeDocument/2006/relationships/image" Target="../media/image129.jpeg"/><Relationship Id="rId2" Type="http://schemas.openxmlformats.org/officeDocument/2006/relationships/notesSlide" Target="../notesSlides/notesSlide61.xml"/><Relationship Id="rId1" Type="http://schemas.openxmlformats.org/officeDocument/2006/relationships/slideLayout" Target="../slideLayouts/slideLayout5.xml"/></Relationships>
</file>

<file path=ppt/slides/_rels/slide62.xml.rels><?xml version="1.0" encoding="UTF-8" standalone="yes"?>
<Relationships xmlns="http://schemas.openxmlformats.org/package/2006/relationships"><Relationship Id="rId3" Type="http://schemas.openxmlformats.org/officeDocument/2006/relationships/image" Target="../media/image130.jpeg"/><Relationship Id="rId2" Type="http://schemas.openxmlformats.org/officeDocument/2006/relationships/notesSlide" Target="../notesSlides/notesSlide62.xml"/><Relationship Id="rId1" Type="http://schemas.openxmlformats.org/officeDocument/2006/relationships/slideLayout" Target="../slideLayouts/slideLayout5.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5.xml"/></Relationships>
</file>

<file path=ppt/slides/_rels/slide64.xml.rels><?xml version="1.0" encoding="UTF-8" standalone="yes"?>
<Relationships xmlns="http://schemas.openxmlformats.org/package/2006/relationships"><Relationship Id="rId3" Type="http://schemas.openxmlformats.org/officeDocument/2006/relationships/image" Target="../media/image131.jpeg"/><Relationship Id="rId2" Type="http://schemas.openxmlformats.org/officeDocument/2006/relationships/notesSlide" Target="../notesSlides/notesSlide64.xml"/><Relationship Id="rId1" Type="http://schemas.openxmlformats.org/officeDocument/2006/relationships/slideLayout" Target="../slideLayouts/slideLayout5.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5.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5.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5.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5.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5.xml"/></Relationships>
</file>

<file path=ppt/slides/_rels/slide71.xml.rels><?xml version="1.0" encoding="UTF-8" standalone="yes"?>
<Relationships xmlns="http://schemas.openxmlformats.org/package/2006/relationships"><Relationship Id="rId3" Type="http://schemas.openxmlformats.org/officeDocument/2006/relationships/image" Target="../media/image132.png"/><Relationship Id="rId2" Type="http://schemas.openxmlformats.org/officeDocument/2006/relationships/notesSlide" Target="../notesSlides/notesSlide71.xml"/><Relationship Id="rId1" Type="http://schemas.openxmlformats.org/officeDocument/2006/relationships/slideLayout" Target="../slideLayouts/slideLayout5.xml"/><Relationship Id="rId4" Type="http://schemas.openxmlformats.org/officeDocument/2006/relationships/image" Target="../media/image133.png"/></Relationships>
</file>

<file path=ppt/slides/_rels/slide72.xml.rels><?xml version="1.0" encoding="UTF-8" standalone="yes"?>
<Relationships xmlns="http://schemas.openxmlformats.org/package/2006/relationships"><Relationship Id="rId3" Type="http://schemas.openxmlformats.org/officeDocument/2006/relationships/image" Target="../media/image134.png"/><Relationship Id="rId2" Type="http://schemas.openxmlformats.org/officeDocument/2006/relationships/notesSlide" Target="../notesSlides/notesSlide72.xml"/><Relationship Id="rId1" Type="http://schemas.openxmlformats.org/officeDocument/2006/relationships/slideLayout" Target="../slideLayouts/slideLayout5.xml"/><Relationship Id="rId5" Type="http://schemas.openxmlformats.org/officeDocument/2006/relationships/image" Target="../media/image136.png"/><Relationship Id="rId4" Type="http://schemas.openxmlformats.org/officeDocument/2006/relationships/image" Target="../media/image135.png"/></Relationships>
</file>

<file path=ppt/slides/_rels/slide73.xml.rels><?xml version="1.0" encoding="UTF-8" standalone="yes"?>
<Relationships xmlns="http://schemas.openxmlformats.org/package/2006/relationships"><Relationship Id="rId3" Type="http://schemas.openxmlformats.org/officeDocument/2006/relationships/image" Target="../media/image137.png"/><Relationship Id="rId2" Type="http://schemas.openxmlformats.org/officeDocument/2006/relationships/notesSlide" Target="../notesSlides/notesSlide73.xml"/><Relationship Id="rId1" Type="http://schemas.openxmlformats.org/officeDocument/2006/relationships/slideLayout" Target="../slideLayouts/slideLayout5.xml"/></Relationships>
</file>

<file path=ppt/slides/_rels/slide74.xml.rels><?xml version="1.0" encoding="UTF-8" standalone="yes"?>
<Relationships xmlns="http://schemas.openxmlformats.org/package/2006/relationships"><Relationship Id="rId3" Type="http://schemas.openxmlformats.org/officeDocument/2006/relationships/image" Target="../media/image138.jpeg"/><Relationship Id="rId2" Type="http://schemas.openxmlformats.org/officeDocument/2006/relationships/notesSlide" Target="../notesSlides/notesSlide74.xml"/><Relationship Id="rId1" Type="http://schemas.openxmlformats.org/officeDocument/2006/relationships/slideLayout" Target="../slideLayouts/slideLayout5.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5.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5.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5.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1233488" y="1323975"/>
            <a:ext cx="6763703" cy="766763"/>
          </a:xfrm>
          <a:prstGeom prst="rect">
            <a:avLst/>
          </a:prstGeom>
          <a:noFill/>
          <a:ln/>
        </p:spPr>
        <p:txBody>
          <a:bodyPr wrap="square" rtlCol="0" anchor="b"/>
          <a:lstStyle/>
          <a:p>
            <a:pPr marL="0" indent="0" algn="ctr">
              <a:buNone/>
            </a:pPr>
            <a:r>
              <a:rPr lang="en-US" sz="2310" b="1" dirty="0">
                <a:solidFill>
                  <a:srgbClr val="FFFFFF"/>
                </a:solidFill>
                <a:latin typeface="Alimama DongFangDaKai" pitchFamily="34" charset="0"/>
                <a:ea typeface="Alimama DongFangDaKai" pitchFamily="34" charset="-122"/>
                <a:cs typeface="Alimama DongFangDaKai" pitchFamily="34" charset="-120"/>
              </a:rPr>
              <a:t>Quantitative Research and Data Collection</a:t>
            </a:r>
            <a:endParaRPr lang="en-US" sz="2310" dirty="0"/>
          </a:p>
        </p:txBody>
      </p:sp>
      <p:sp>
        <p:nvSpPr>
          <p:cNvPr id="4" name="Text 2"/>
          <p:cNvSpPr/>
          <p:nvPr/>
        </p:nvSpPr>
        <p:spPr>
          <a:xfrm>
            <a:off x="4900613" y="4429125"/>
            <a:ext cx="1943100" cy="276225"/>
          </a:xfrm>
          <a:prstGeom prst="rect">
            <a:avLst/>
          </a:prstGeom>
          <a:noFill/>
          <a:ln/>
        </p:spPr>
        <p:txBody>
          <a:bodyPr wrap="square" rtlCol="0" anchor="ctr"/>
          <a:lstStyle/>
          <a:p>
            <a:pPr marL="0" indent="0" algn="ctr">
              <a:buNone/>
            </a:pPr>
            <a:endParaRPr lang="en-US" sz="1400" dirty="0"/>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3"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Introduction to Module</a:t>
            </a:r>
            <a:endParaRPr lang="en-US" sz="2660" dirty="0">
              <a:gradFill>
                <a:gsLst>
                  <a:gs pos="0">
                    <a:srgbClr val="157279">
                      <a:alpha val="90196"/>
                    </a:srgbClr>
                  </a:gs>
                  <a:gs pos="100000">
                    <a:srgbClr val="3E7D6C">
                      <a:alpha val="90196"/>
                    </a:srgbClr>
                  </a:gs>
                </a:gsLst>
                <a:lin ang="5400000" scaled="0"/>
              </a:gradFill>
            </a:endParaRPr>
          </a:p>
        </p:txBody>
      </p:sp>
      <p:sp>
        <p:nvSpPr>
          <p:cNvPr id="4" name="Text 1"/>
          <p:cNvSpPr/>
          <p:nvPr/>
        </p:nvSpPr>
        <p:spPr>
          <a:xfrm>
            <a:off x="762000" y="1257300"/>
            <a:ext cx="7715250" cy="3067050"/>
          </a:xfrm>
          <a:prstGeom prst="rect">
            <a:avLst/>
          </a:prstGeom>
          <a:noFill/>
          <a:ln/>
        </p:spPr>
        <p:txBody>
          <a:bodyPr wrap="square" rtlCol="0" anchor="t"/>
          <a:lstStyle/>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Part 1: Quantitative Research Method</a:t>
            </a:r>
            <a:endParaRPr lang="en-US" sz="1680" dirty="0"/>
          </a:p>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Part 2: Data Collection </a:t>
            </a:r>
            <a:endParaRPr lang="en-US" sz="1680" dirty="0"/>
          </a:p>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Part3: Practical Application</a:t>
            </a:r>
            <a:endParaRPr lang="en-US" sz="1680" dirty="0"/>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Part 1: Quantitative Research Method</a:t>
            </a:r>
            <a:endParaRPr lang="en-US" sz="2660" dirty="0">
              <a:gradFill>
                <a:gsLst>
                  <a:gs pos="0">
                    <a:srgbClr val="157279">
                      <a:alpha val="90196"/>
                    </a:srgbClr>
                  </a:gs>
                  <a:gs pos="100000">
                    <a:srgbClr val="3E7D6C">
                      <a:alpha val="90196"/>
                    </a:srgbClr>
                  </a:gs>
                </a:gsLst>
                <a:lin ang="5400000" scaled="0"/>
              </a:gradFill>
            </a:endParaRPr>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62000" y="1342466"/>
            <a:ext cx="7715252" cy="806976"/>
          </a:xfrm>
          <a:prstGeom prst="rect">
            <a:avLst/>
          </a:prstGeom>
        </p:spPr>
      </p:pic>
      <p:sp>
        <p:nvSpPr>
          <p:cNvPr id="4" name="Text 1"/>
          <p:cNvSpPr/>
          <p:nvPr/>
        </p:nvSpPr>
        <p:spPr>
          <a:xfrm>
            <a:off x="1121174" y="1431094"/>
            <a:ext cx="6992238" cy="629721"/>
          </a:xfrm>
          <a:prstGeom prst="rect">
            <a:avLst/>
          </a:prstGeom>
          <a:noFill/>
          <a:ln/>
        </p:spPr>
        <p:txBody>
          <a:bodyPr wrap="square" rtlCol="0" anchor="t"/>
          <a:lstStyle/>
          <a:p>
            <a:pPr marL="0" indent="0" algn="l">
              <a:lnSpc>
                <a:spcPct val="150000"/>
              </a:lnSpc>
              <a:buNone/>
            </a:pPr>
            <a:r>
              <a:rPr lang="en-US" sz="1371" dirty="0">
                <a:solidFill>
                  <a:srgbClr val="383838"/>
                </a:solidFill>
                <a:latin typeface="Noto Sans SC" pitchFamily="34" charset="0"/>
                <a:ea typeface="Noto Sans SC" pitchFamily="34" charset="-122"/>
                <a:cs typeface="Noto Sans SC" pitchFamily="34" charset="-120"/>
              </a:rPr>
              <a:t>Introduce quantitative research</a:t>
            </a:r>
            <a:endParaRPr lang="en-US" sz="1371" dirty="0"/>
          </a:p>
        </p:txBody>
      </p:sp>
      <p:pic>
        <p:nvPicPr>
          <p:cNvPr id="5"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62000" y="2387337"/>
            <a:ext cx="7715252" cy="806976"/>
          </a:xfrm>
          <a:prstGeom prst="rect">
            <a:avLst/>
          </a:prstGeom>
        </p:spPr>
      </p:pic>
      <p:sp>
        <p:nvSpPr>
          <p:cNvPr id="6" name="Text 2"/>
          <p:cNvSpPr/>
          <p:nvPr/>
        </p:nvSpPr>
        <p:spPr>
          <a:xfrm>
            <a:off x="1121174" y="2475965"/>
            <a:ext cx="6992238" cy="629721"/>
          </a:xfrm>
          <a:prstGeom prst="rect">
            <a:avLst/>
          </a:prstGeom>
          <a:noFill/>
          <a:ln/>
        </p:spPr>
        <p:txBody>
          <a:bodyPr wrap="square" rtlCol="0" anchor="t"/>
          <a:lstStyle/>
          <a:p>
            <a:pPr marL="0" indent="0" algn="l">
              <a:lnSpc>
                <a:spcPct val="150000"/>
              </a:lnSpc>
              <a:buNone/>
            </a:pPr>
            <a:r>
              <a:rPr lang="en-US" sz="1371" dirty="0">
                <a:solidFill>
                  <a:srgbClr val="383838"/>
                </a:solidFill>
                <a:latin typeface="Noto Sans SC" pitchFamily="34" charset="0"/>
                <a:ea typeface="Noto Sans SC" pitchFamily="34" charset="-122"/>
                <a:cs typeface="Noto Sans SC" pitchFamily="34" charset="-120"/>
              </a:rPr>
              <a:t>Explain: What, How, and Why of social research</a:t>
            </a:r>
            <a:endParaRPr lang="en-US" sz="1371" dirty="0"/>
          </a:p>
        </p:txBody>
      </p:sp>
      <p:pic>
        <p:nvPicPr>
          <p:cNvPr id="7"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62000" y="3432208"/>
            <a:ext cx="7715252" cy="806976"/>
          </a:xfrm>
          <a:prstGeom prst="rect">
            <a:avLst/>
          </a:prstGeom>
        </p:spPr>
      </p:pic>
      <p:sp>
        <p:nvSpPr>
          <p:cNvPr id="8" name="Text 3"/>
          <p:cNvSpPr/>
          <p:nvPr/>
        </p:nvSpPr>
        <p:spPr>
          <a:xfrm>
            <a:off x="1121174" y="3520836"/>
            <a:ext cx="6992238" cy="629721"/>
          </a:xfrm>
          <a:prstGeom prst="rect">
            <a:avLst/>
          </a:prstGeom>
          <a:noFill/>
          <a:ln/>
        </p:spPr>
        <p:txBody>
          <a:bodyPr wrap="square" rtlCol="0" anchor="t"/>
          <a:lstStyle/>
          <a:p>
            <a:pPr marL="0" indent="0" algn="l">
              <a:lnSpc>
                <a:spcPct val="150000"/>
              </a:lnSpc>
              <a:buNone/>
            </a:pPr>
            <a:r>
              <a:rPr lang="en-US" sz="1371" dirty="0">
                <a:solidFill>
                  <a:srgbClr val="383838"/>
                </a:solidFill>
                <a:latin typeface="Noto Sans SC" pitchFamily="34" charset="0"/>
                <a:ea typeface="Noto Sans SC" pitchFamily="34" charset="-122"/>
                <a:cs typeface="Noto Sans SC" pitchFamily="34" charset="-120"/>
              </a:rPr>
              <a:t>Key concepts: theory, concept, variables</a:t>
            </a:r>
            <a:endParaRPr lang="en-US" sz="1371" dirty="0"/>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Part 2: Data Collection</a:t>
            </a:r>
            <a:endParaRPr lang="en-US" sz="2660" dirty="0">
              <a:gradFill>
                <a:gsLst>
                  <a:gs pos="0">
                    <a:srgbClr val="157279">
                      <a:alpha val="90196"/>
                    </a:srgbClr>
                  </a:gs>
                  <a:gs pos="100000">
                    <a:srgbClr val="3E7D6C">
                      <a:alpha val="90196"/>
                    </a:srgbClr>
                  </a:gs>
                </a:gsLst>
                <a:lin ang="5400000" scaled="0"/>
              </a:gradFill>
            </a:endParaRPr>
          </a:p>
        </p:txBody>
      </p:sp>
      <p:sp>
        <p:nvSpPr>
          <p:cNvPr id="3" name="Text 1"/>
          <p:cNvSpPr/>
          <p:nvPr/>
        </p:nvSpPr>
        <p:spPr>
          <a:xfrm>
            <a:off x="762000" y="1257300"/>
            <a:ext cx="7715250" cy="3067050"/>
          </a:xfrm>
          <a:prstGeom prst="rect">
            <a:avLst/>
          </a:prstGeom>
          <a:noFill/>
          <a:ln/>
        </p:spPr>
        <p:txBody>
          <a:bodyPr wrap="square" rtlCol="0" anchor="t"/>
          <a:lstStyle/>
          <a:p>
            <a:pPr marL="190500" indent="-190500" algn="l">
              <a:lnSpc>
                <a:spcPct val="150000"/>
              </a:lnSpc>
              <a:buSzPct val="100000"/>
              <a:buChar char="•"/>
            </a:pPr>
            <a:r>
              <a:rPr lang="en-US" sz="1680" dirty="0">
                <a:solidFill>
                  <a:srgbClr val="383838"/>
                </a:solidFill>
                <a:latin typeface="Times New Roman" panose="02020603050405020304" pitchFamily="18" charset="0"/>
                <a:ea typeface="Noto Sans SC" pitchFamily="34" charset="-122"/>
                <a:cs typeface="Times New Roman" panose="02020603050405020304" pitchFamily="18" charset="0"/>
              </a:rPr>
              <a:t>Focus on data collection methods</a:t>
            </a:r>
            <a:endParaRPr lang="en-US" sz="1680" dirty="0">
              <a:latin typeface="Times New Roman" panose="02020603050405020304" pitchFamily="18" charset="0"/>
              <a:cs typeface="Times New Roman" panose="02020603050405020304" pitchFamily="18" charset="0"/>
            </a:endParaRPr>
          </a:p>
          <a:p>
            <a:pPr marL="190500" indent="-190500" algn="l">
              <a:lnSpc>
                <a:spcPct val="150000"/>
              </a:lnSpc>
              <a:buSzPct val="100000"/>
              <a:buChar char="•"/>
            </a:pPr>
            <a:r>
              <a:rPr lang="en-US" sz="1680" b="1" dirty="0">
                <a:solidFill>
                  <a:srgbClr val="383838"/>
                </a:solidFill>
                <a:latin typeface="Times New Roman" panose="02020603050405020304" pitchFamily="18" charset="0"/>
                <a:ea typeface="Noto Sans SC" pitchFamily="34" charset="-122"/>
                <a:cs typeface="Times New Roman" panose="02020603050405020304" pitchFamily="18" charset="0"/>
              </a:rPr>
              <a:t>Types of quantitative data</a:t>
            </a:r>
            <a:br>
              <a:rPr dirty="0">
                <a:latin typeface="Times New Roman" panose="02020603050405020304" pitchFamily="18" charset="0"/>
                <a:cs typeface="Times New Roman" panose="02020603050405020304" pitchFamily="18" charset="0"/>
              </a:rPr>
            </a:br>
            <a:r>
              <a:rPr lang="en-US" sz="1680" dirty="0">
                <a:solidFill>
                  <a:srgbClr val="383838"/>
                </a:solidFill>
                <a:latin typeface="Times New Roman" panose="02020603050405020304" pitchFamily="18" charset="0"/>
                <a:ea typeface="Noto Sans SC" pitchFamily="34" charset="-122"/>
                <a:cs typeface="Times New Roman" panose="02020603050405020304" pitchFamily="18" charset="0"/>
              </a:rPr>
              <a:t>Secondary data </a:t>
            </a:r>
            <a:br>
              <a:rPr dirty="0">
                <a:latin typeface="Times New Roman" panose="02020603050405020304" pitchFamily="18" charset="0"/>
                <a:cs typeface="Times New Roman" panose="02020603050405020304" pitchFamily="18" charset="0"/>
              </a:rPr>
            </a:br>
            <a:r>
              <a:rPr lang="en-US" sz="1680" dirty="0">
                <a:solidFill>
                  <a:srgbClr val="383838"/>
                </a:solidFill>
                <a:latin typeface="Times New Roman" panose="02020603050405020304" pitchFamily="18" charset="0"/>
                <a:ea typeface="Noto Sans SC" pitchFamily="34" charset="-122"/>
                <a:cs typeface="Times New Roman" panose="02020603050405020304" pitchFamily="18" charset="0"/>
              </a:rPr>
              <a:t>Primary data</a:t>
            </a:r>
            <a:endParaRPr lang="en-US" sz="1680" dirty="0">
              <a:latin typeface="Times New Roman" panose="02020603050405020304" pitchFamily="18" charset="0"/>
              <a:cs typeface="Times New Roman" panose="02020603050405020304" pitchFamily="18" charset="0"/>
            </a:endParaRPr>
          </a:p>
          <a:p>
            <a:pPr marL="190500" indent="-190500" algn="l">
              <a:lnSpc>
                <a:spcPct val="150000"/>
              </a:lnSpc>
              <a:buSzPct val="100000"/>
              <a:buChar char="•"/>
            </a:pPr>
            <a:r>
              <a:rPr lang="en-US" sz="1680" dirty="0">
                <a:solidFill>
                  <a:srgbClr val="383838"/>
                </a:solidFill>
                <a:latin typeface="Times New Roman" panose="02020603050405020304" pitchFamily="18" charset="0"/>
                <a:ea typeface="Noto Sans SC" pitchFamily="34" charset="-122"/>
                <a:cs typeface="Times New Roman" panose="02020603050405020304" pitchFamily="18" charset="0"/>
              </a:rPr>
              <a:t>Types of variables</a:t>
            </a:r>
            <a:endParaRPr lang="en-US" sz="1680" dirty="0">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3"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Part 3: Practical Application</a:t>
            </a:r>
            <a:endParaRPr lang="en-US" sz="2660" dirty="0">
              <a:gradFill>
                <a:gsLst>
                  <a:gs pos="0">
                    <a:srgbClr val="157279">
                      <a:alpha val="90196"/>
                    </a:srgbClr>
                  </a:gs>
                  <a:gs pos="100000">
                    <a:srgbClr val="3E7D6C">
                      <a:alpha val="90196"/>
                    </a:srgbClr>
                  </a:gs>
                </a:gsLst>
                <a:lin ang="5400000" scaled="0"/>
              </a:gradFill>
            </a:endParaRPr>
          </a:p>
        </p:txBody>
      </p:sp>
      <p:pic>
        <p:nvPicPr>
          <p:cNvPr id="4"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611801" y="2001853"/>
            <a:ext cx="604949" cy="418811"/>
          </a:xfrm>
          <a:prstGeom prst="rect">
            <a:avLst/>
          </a:prstGeom>
        </p:spPr>
      </p:pic>
      <p:pic>
        <p:nvPicPr>
          <p:cNvPr id="5"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529801" y="1718415"/>
            <a:ext cx="4230" cy="905309"/>
          </a:xfrm>
          <a:prstGeom prst="rect">
            <a:avLst/>
          </a:prstGeom>
        </p:spPr>
      </p:pic>
      <p:sp>
        <p:nvSpPr>
          <p:cNvPr id="6" name="Text 1"/>
          <p:cNvSpPr/>
          <p:nvPr/>
        </p:nvSpPr>
        <p:spPr>
          <a:xfrm>
            <a:off x="2864004" y="1718415"/>
            <a:ext cx="4767677" cy="905309"/>
          </a:xfrm>
          <a:prstGeom prst="rect">
            <a:avLst/>
          </a:prstGeom>
          <a:noFill/>
          <a:ln/>
        </p:spPr>
        <p:txBody>
          <a:bodyPr wrap="square" rtlCol="0" anchor="ctr"/>
          <a:lstStyle/>
          <a:p>
            <a:pPr marL="0" indent="0" algn="l">
              <a:lnSpc>
                <a:spcPct val="150000"/>
              </a:lnSpc>
              <a:buNone/>
            </a:pPr>
            <a:r>
              <a:rPr lang="en-US" sz="1244" dirty="0">
                <a:solidFill>
                  <a:srgbClr val="383838"/>
                </a:solidFill>
                <a:latin typeface="Noto Sans SC" pitchFamily="34" charset="0"/>
                <a:ea typeface="Noto Sans SC" pitchFamily="34" charset="-122"/>
                <a:cs typeface="Noto Sans SC" pitchFamily="34" charset="-120"/>
              </a:rPr>
              <a:t>Using Google Forms</a:t>
            </a:r>
            <a:endParaRPr lang="en-US" sz="1244" dirty="0"/>
          </a:p>
        </p:txBody>
      </p:sp>
      <p:pic>
        <p:nvPicPr>
          <p:cNvPr id="7"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611801" y="3237134"/>
            <a:ext cx="609180" cy="418811"/>
          </a:xfrm>
          <a:prstGeom prst="rect">
            <a:avLst/>
          </a:prstGeom>
        </p:spPr>
      </p:pic>
      <p:pic>
        <p:nvPicPr>
          <p:cNvPr id="8" name="Image 3"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529801" y="2953696"/>
            <a:ext cx="4230" cy="905309"/>
          </a:xfrm>
          <a:prstGeom prst="rect">
            <a:avLst/>
          </a:prstGeom>
        </p:spPr>
      </p:pic>
      <p:sp>
        <p:nvSpPr>
          <p:cNvPr id="9" name="Text 2"/>
          <p:cNvSpPr/>
          <p:nvPr/>
        </p:nvSpPr>
        <p:spPr>
          <a:xfrm>
            <a:off x="2864004" y="2962157"/>
            <a:ext cx="4767677" cy="905309"/>
          </a:xfrm>
          <a:prstGeom prst="rect">
            <a:avLst/>
          </a:prstGeom>
          <a:noFill/>
          <a:ln/>
        </p:spPr>
        <p:txBody>
          <a:bodyPr wrap="square" rtlCol="0" anchor="ctr"/>
          <a:lstStyle/>
          <a:p>
            <a:pPr marL="0" indent="0" algn="l">
              <a:lnSpc>
                <a:spcPct val="150000"/>
              </a:lnSpc>
              <a:buNone/>
            </a:pPr>
            <a:r>
              <a:rPr lang="en-US" sz="1244" dirty="0">
                <a:solidFill>
                  <a:srgbClr val="383838"/>
                </a:solidFill>
                <a:latin typeface="Noto Sans SC" pitchFamily="34" charset="0"/>
                <a:ea typeface="Noto Sans SC" pitchFamily="34" charset="-122"/>
                <a:cs typeface="Noto Sans SC" pitchFamily="34" charset="-120"/>
              </a:rPr>
              <a:t>Creating a simple survey questionnaire</a:t>
            </a:r>
            <a:endParaRPr lang="en-US" sz="1244" dirty="0"/>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039B71-E9EE-994F-3174-BA41756D5143}"/>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FE10E4ED-85D6-EAA5-5309-417889E82DD7}"/>
              </a:ext>
            </a:extLst>
          </p:cNvPr>
          <p:cNvSpPr/>
          <p:nvPr/>
        </p:nvSpPr>
        <p:spPr>
          <a:xfrm>
            <a:off x="557213" y="1600200"/>
            <a:ext cx="1452563" cy="1243013"/>
          </a:xfrm>
          <a:prstGeom prst="rect">
            <a:avLst/>
          </a:prstGeom>
          <a:noFill/>
          <a:ln/>
        </p:spPr>
        <p:txBody>
          <a:bodyPr wrap="square" rtlCol="0" anchor="ctr"/>
          <a:lstStyle/>
          <a:p>
            <a:pPr marL="0" indent="0" algn="l">
              <a:buNone/>
            </a:pPr>
            <a:r>
              <a:rPr lang="en-US" sz="5760" b="1" dirty="0">
                <a:gradFill>
                  <a:gsLst>
                    <a:gs pos="0">
                      <a:srgbClr val="157279">
                        <a:alpha val="90196"/>
                      </a:srgbClr>
                    </a:gs>
                    <a:gs pos="100000">
                      <a:srgbClr val="3E7D6C">
                        <a:alpha val="90196"/>
                      </a:srgbClr>
                    </a:gs>
                  </a:gsLst>
                  <a:lin ang="5400000" scaled="0"/>
                </a:gradFill>
                <a:latin typeface="Alimama DongFangDaKai" pitchFamily="34" charset="0"/>
                <a:ea typeface="Alimama DongFangDaKai" pitchFamily="34" charset="-122"/>
                <a:cs typeface="Alimama DongFangDaKai" pitchFamily="34" charset="-120"/>
              </a:rPr>
              <a:t>01</a:t>
            </a:r>
            <a:endParaRPr lang="en-US" sz="5760" dirty="0">
              <a:gradFill>
                <a:gsLst>
                  <a:gs pos="0">
                    <a:srgbClr val="157279">
                      <a:alpha val="90196"/>
                    </a:srgbClr>
                  </a:gs>
                  <a:gs pos="100000">
                    <a:srgbClr val="3E7D6C">
                      <a:alpha val="90196"/>
                    </a:srgbClr>
                  </a:gs>
                </a:gsLst>
                <a:lin ang="5400000" scaled="0"/>
              </a:gradFill>
            </a:endParaRPr>
          </a:p>
        </p:txBody>
      </p:sp>
      <p:sp>
        <p:nvSpPr>
          <p:cNvPr id="3" name="Text 1">
            <a:extLst>
              <a:ext uri="{FF2B5EF4-FFF2-40B4-BE49-F238E27FC236}">
                <a16:creationId xmlns:a16="http://schemas.microsoft.com/office/drawing/2014/main" id="{E34DB883-E32F-DCEA-F8B1-E139EA40EA27}"/>
              </a:ext>
            </a:extLst>
          </p:cNvPr>
          <p:cNvSpPr/>
          <p:nvPr/>
        </p:nvSpPr>
        <p:spPr>
          <a:xfrm>
            <a:off x="557213" y="2657475"/>
            <a:ext cx="5101590" cy="890587"/>
          </a:xfrm>
          <a:prstGeom prst="rect">
            <a:avLst/>
          </a:prstGeom>
          <a:noFill/>
          <a:ln/>
        </p:spPr>
        <p:txBody>
          <a:bodyPr wrap="square" rtlCol="0" anchor="t"/>
          <a:lstStyle/>
          <a:p>
            <a:pPr marL="0" indent="0" algn="l">
              <a:buNone/>
            </a:pPr>
            <a:r>
              <a:rPr lang="en-US" sz="2590" b="1" dirty="0">
                <a:solidFill>
                  <a:srgbClr val="000000"/>
                </a:solidFill>
                <a:latin typeface="Alimama DongFangDaKai" pitchFamily="34" charset="0"/>
                <a:ea typeface="Alimama DongFangDaKai" pitchFamily="34" charset="-122"/>
                <a:cs typeface="Alimama DongFangDaKai" pitchFamily="34" charset="-120"/>
              </a:rPr>
              <a:t>Scientific research </a:t>
            </a:r>
          </a:p>
          <a:p>
            <a:pPr marL="0" indent="0" algn="l">
              <a:buNone/>
            </a:pPr>
            <a:r>
              <a:rPr lang="en-US" sz="2590" b="1" dirty="0">
                <a:solidFill>
                  <a:srgbClr val="000000"/>
                </a:solidFill>
                <a:latin typeface="Alimama DongFangDaKai" pitchFamily="34" charset="0"/>
                <a:ea typeface="Alimama DongFangDaKai" pitchFamily="34" charset="-122"/>
              </a:rPr>
              <a:t>Non-scientific research </a:t>
            </a:r>
            <a:endParaRPr lang="en-US" sz="2590" dirty="0"/>
          </a:p>
        </p:txBody>
      </p:sp>
    </p:spTree>
    <p:extLst>
      <p:ext uri="{BB962C8B-B14F-4D97-AF65-F5344CB8AC3E}">
        <p14:creationId xmlns:p14="http://schemas.microsoft.com/office/powerpoint/2010/main" val="182372760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3"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Times New Roman" panose="02020603050405020304" pitchFamily="18" charset="0"/>
                <a:ea typeface="Noto Sans SC" pitchFamily="34" charset="-122"/>
                <a:cs typeface="Times New Roman" panose="02020603050405020304" pitchFamily="18" charset="0"/>
              </a:rPr>
              <a:t>What is Research?</a:t>
            </a:r>
            <a:endParaRPr lang="en-US" sz="2660" dirty="0">
              <a:gradFill>
                <a:gsLst>
                  <a:gs pos="0">
                    <a:srgbClr val="157279">
                      <a:alpha val="90196"/>
                    </a:srgbClr>
                  </a:gs>
                  <a:gs pos="100000">
                    <a:srgbClr val="3E7D6C">
                      <a:alpha val="90196"/>
                    </a:srgbClr>
                  </a:gs>
                </a:gsLst>
                <a:lin ang="5400000" scaled="0"/>
              </a:gradFill>
              <a:latin typeface="Times New Roman" panose="02020603050405020304" pitchFamily="18" charset="0"/>
              <a:cs typeface="Times New Roman" panose="02020603050405020304" pitchFamily="18" charset="0"/>
            </a:endParaRPr>
          </a:p>
        </p:txBody>
      </p:sp>
      <p:sp>
        <p:nvSpPr>
          <p:cNvPr id="4" name="Text 1"/>
          <p:cNvSpPr/>
          <p:nvPr/>
        </p:nvSpPr>
        <p:spPr>
          <a:xfrm>
            <a:off x="762000" y="1257300"/>
            <a:ext cx="7715250" cy="3067050"/>
          </a:xfrm>
          <a:prstGeom prst="rect">
            <a:avLst/>
          </a:prstGeom>
          <a:noFill/>
          <a:ln/>
        </p:spPr>
        <p:txBody>
          <a:bodyPr wrap="square" rtlCol="0" anchor="t"/>
          <a:lstStyle/>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Compared with Natural Science vs Social Science</a:t>
            </a:r>
            <a:endParaRPr lang="en-US" sz="1680" dirty="0"/>
          </a:p>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Can Social Science be trusted?</a:t>
            </a:r>
            <a:endParaRPr lang="en-US" sz="1680" dirty="0"/>
          </a:p>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If the Social Science is solid research？</a:t>
            </a:r>
            <a:endParaRPr lang="en-US" sz="1680" dirty="0"/>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Different type of Articles</a:t>
            </a:r>
            <a:endParaRPr lang="en-US" sz="2660" dirty="0">
              <a:gradFill>
                <a:gsLst>
                  <a:gs pos="0">
                    <a:srgbClr val="157279">
                      <a:alpha val="90196"/>
                    </a:srgbClr>
                  </a:gs>
                  <a:gs pos="100000">
                    <a:srgbClr val="3E7D6C">
                      <a:alpha val="90196"/>
                    </a:srgbClr>
                  </a:gs>
                </a:gsLst>
                <a:lin ang="5400000" scaled="0"/>
              </a:gradFill>
            </a:endParaRPr>
          </a:p>
        </p:txBody>
      </p:sp>
      <p:sp>
        <p:nvSpPr>
          <p:cNvPr id="3" name="Text 1"/>
          <p:cNvSpPr/>
          <p:nvPr/>
        </p:nvSpPr>
        <p:spPr>
          <a:xfrm>
            <a:off x="4500563" y="1257300"/>
            <a:ext cx="3976687" cy="3067050"/>
          </a:xfrm>
          <a:prstGeom prst="rect">
            <a:avLst/>
          </a:prstGeom>
          <a:noFill/>
          <a:ln/>
        </p:spPr>
        <p:txBody>
          <a:bodyPr wrap="square" rtlCol="0" anchor="t"/>
          <a:lstStyle/>
          <a:p>
            <a:pPr marL="190500" indent="-190500" algn="l">
              <a:lnSpc>
                <a:spcPct val="150000"/>
              </a:lnSpc>
              <a:buSzPct val="100000"/>
              <a:buChar char="•"/>
            </a:pPr>
            <a:r>
              <a:rPr lang="en-US" sz="770" i="1" dirty="0">
                <a:solidFill>
                  <a:srgbClr val="383838"/>
                </a:solidFill>
                <a:latin typeface="Noto Sans SC" pitchFamily="34" charset="0"/>
                <a:ea typeface="Noto Sans SC" pitchFamily="34" charset="-122"/>
                <a:cs typeface="Noto Sans SC" pitchFamily="34" charset="-120"/>
              </a:rPr>
              <a:t>Bughin, J., LaBerge, L. and Mellbye, A., 2017. A roadmap for a digital transformation. McKinsey &amp; Company. Available at: https://www.mckinsey.com/industries/financial-services/our-insights/a-roadmap-for-a-digital-transformation [Accessed 6 October 2025].</a:t>
            </a:r>
            <a:endParaRPr lang="en-US" sz="770" dirty="0"/>
          </a:p>
          <a:p>
            <a:pPr marL="190500" indent="-190500" algn="l">
              <a:lnSpc>
                <a:spcPct val="150000"/>
              </a:lnSpc>
              <a:buSzPct val="100000"/>
              <a:buChar char="•"/>
            </a:pPr>
            <a:r>
              <a:rPr lang="en-US" sz="770" dirty="0">
                <a:solidFill>
                  <a:srgbClr val="383838"/>
                </a:solidFill>
                <a:latin typeface="Noto Sans SC" pitchFamily="34" charset="0"/>
                <a:ea typeface="Noto Sans SC" pitchFamily="34" charset="-122"/>
                <a:cs typeface="Noto Sans SC" pitchFamily="34" charset="-120"/>
              </a:rPr>
              <a:t>This is an industry research article published by McKinsey &amp; Company, a global management consulting firm. It is not an academic journal article</a:t>
            </a:r>
            <a:endParaRPr lang="en-US" sz="770" dirty="0"/>
          </a:p>
          <a:p>
            <a:pPr marL="190500" indent="-190500" algn="l">
              <a:lnSpc>
                <a:spcPct val="150000"/>
              </a:lnSpc>
              <a:buSzPct val="100000"/>
              <a:buChar char="•"/>
            </a:pPr>
            <a:r>
              <a:rPr lang="en-US" sz="770" i="1" dirty="0">
                <a:solidFill>
                  <a:srgbClr val="383838"/>
                </a:solidFill>
                <a:latin typeface="Noto Sans SC" pitchFamily="34" charset="0"/>
                <a:ea typeface="Noto Sans SC" pitchFamily="34" charset="-122"/>
                <a:cs typeface="Noto Sans SC" pitchFamily="34" charset="-120"/>
              </a:rPr>
              <a:t>Choi, I. and Pang, M.-S., 2025. Do CEOs matter? Divergent impact of CEO power on digital and non-digital innovation. Journal of Strategic Information Systems, 34, 101875. Available at: https://doi.org/10.1016/j.jsis.2024.101875 [Accessed 6 October 2025].</a:t>
            </a:r>
            <a:endParaRPr lang="en-US" sz="770" dirty="0"/>
          </a:p>
          <a:p>
            <a:pPr marL="190500" indent="-190500" algn="l">
              <a:lnSpc>
                <a:spcPct val="150000"/>
              </a:lnSpc>
              <a:buSzPct val="100000"/>
              <a:buChar char="•"/>
            </a:pPr>
            <a:r>
              <a:rPr lang="en-US" sz="770" dirty="0">
                <a:solidFill>
                  <a:srgbClr val="383838"/>
                </a:solidFill>
                <a:latin typeface="Noto Sans SC" pitchFamily="34" charset="0"/>
                <a:ea typeface="Noto Sans SC" pitchFamily="34" charset="-122"/>
                <a:cs typeface="Noto Sans SC" pitchFamily="34" charset="-120"/>
              </a:rPr>
              <a:t>Journal Title: Journal of Strategic Information Systems (JSIS)</a:t>
            </a:r>
            <a:br>
              <a:rPr dirty="0"/>
            </a:br>
            <a:r>
              <a:rPr lang="en-US" sz="770" dirty="0">
                <a:solidFill>
                  <a:srgbClr val="383838"/>
                </a:solidFill>
                <a:latin typeface="Noto Sans SC" pitchFamily="34" charset="0"/>
                <a:ea typeface="Noto Sans SC" pitchFamily="34" charset="-122"/>
                <a:cs typeface="Noto Sans SC" pitchFamily="34" charset="-120"/>
              </a:rPr>
              <a:t>Publisher: Elsevier</a:t>
            </a:r>
            <a:br>
              <a:rPr dirty="0"/>
            </a:br>
            <a:r>
              <a:rPr lang="en-US" sz="770" dirty="0">
                <a:solidFill>
                  <a:srgbClr val="383838"/>
                </a:solidFill>
                <a:latin typeface="Noto Sans SC" pitchFamily="34" charset="0"/>
                <a:ea typeface="Noto Sans SC" pitchFamily="34" charset="-122"/>
                <a:cs typeface="Noto Sans SC" pitchFamily="34" charset="-120"/>
              </a:rPr>
              <a:t>ISSN: 0963-8687</a:t>
            </a:r>
            <a:br>
              <a:rPr dirty="0"/>
            </a:br>
            <a:r>
              <a:rPr lang="en-US" sz="770" dirty="0">
                <a:solidFill>
                  <a:srgbClr val="383838"/>
                </a:solidFill>
                <a:latin typeface="Noto Sans SC" pitchFamily="34" charset="0"/>
                <a:ea typeface="Noto Sans SC" pitchFamily="34" charset="-122"/>
                <a:cs typeface="Noto Sans SC" pitchFamily="34" charset="-120"/>
              </a:rPr>
              <a:t>Latest Impact Factor (JCR 2024): Approx. 9.1</a:t>
            </a:r>
            <a:br>
              <a:rPr dirty="0"/>
            </a:br>
            <a:r>
              <a:rPr lang="en-US" sz="770" dirty="0">
                <a:solidFill>
                  <a:srgbClr val="383838"/>
                </a:solidFill>
                <a:latin typeface="Noto Sans SC" pitchFamily="34" charset="0"/>
                <a:ea typeface="Noto Sans SC" pitchFamily="34" charset="-122"/>
                <a:cs typeface="Noto Sans SC" pitchFamily="34" charset="-120"/>
              </a:rPr>
              <a:t>ABS (Chartered Association of Business Schools) Rating: 3*</a:t>
            </a:r>
            <a:br>
              <a:rPr dirty="0"/>
            </a:br>
            <a:r>
              <a:rPr lang="en-US" sz="770" dirty="0">
                <a:solidFill>
                  <a:srgbClr val="383838"/>
                </a:solidFill>
                <a:latin typeface="Noto Sans SC" pitchFamily="34" charset="0"/>
                <a:ea typeface="Noto Sans SC" pitchFamily="34" charset="-122"/>
                <a:cs typeface="Noto Sans SC" pitchFamily="34" charset="-120"/>
              </a:rPr>
              <a:t>ABDC (Australian Business Deans Council) Rating: A</a:t>
            </a:r>
            <a:br>
              <a:rPr dirty="0"/>
            </a:br>
            <a:r>
              <a:rPr lang="en-US" sz="770" dirty="0">
                <a:solidFill>
                  <a:srgbClr val="383838"/>
                </a:solidFill>
                <a:latin typeface="Noto Sans SC" pitchFamily="34" charset="0"/>
                <a:ea typeface="Noto Sans SC" pitchFamily="34" charset="-122"/>
                <a:cs typeface="Noto Sans SC" pitchFamily="34" charset="-120"/>
              </a:rPr>
              <a:t>CiteScore (Scopus 2024): Approx. 14.2</a:t>
            </a:r>
            <a:endParaRPr lang="en-US" sz="770" dirty="0"/>
          </a:p>
        </p:txBody>
      </p:sp>
      <p:pic>
        <p:nvPicPr>
          <p:cNvPr id="4" name="Image 0" descr="preencoded.png"/>
          <p:cNvPicPr>
            <a:picLocks noChangeAspect="1"/>
          </p:cNvPicPr>
          <p:nvPr/>
        </p:nvPicPr>
        <p:blipFill>
          <a:blip r:embed="rId3"/>
          <a:stretch>
            <a:fillRect/>
          </a:stretch>
        </p:blipFill>
        <p:spPr>
          <a:xfrm>
            <a:off x="1081088" y="1257300"/>
            <a:ext cx="1157288" cy="1504950"/>
          </a:xfrm>
          <a:prstGeom prst="rect">
            <a:avLst/>
          </a:prstGeom>
          <a:effectLst>
            <a:outerShdw blurRad="50800" dist="1270" dir="60000" algn="bl" rotWithShape="0">
              <a:srgbClr val="000000">
                <a:alpha val="12000"/>
              </a:srgbClr>
            </a:outerShdw>
          </a:effectLst>
        </p:spPr>
      </p:pic>
      <p:pic>
        <p:nvPicPr>
          <p:cNvPr id="5" name="Image 1" descr="preencoded.png"/>
          <p:cNvPicPr>
            <a:picLocks noChangeAspect="1"/>
          </p:cNvPicPr>
          <p:nvPr/>
        </p:nvPicPr>
        <p:blipFill>
          <a:blip r:embed="rId4"/>
          <a:stretch>
            <a:fillRect/>
          </a:stretch>
        </p:blipFill>
        <p:spPr>
          <a:xfrm>
            <a:off x="3143250" y="1652588"/>
            <a:ext cx="714375" cy="714375"/>
          </a:xfrm>
          <a:prstGeom prst="rect">
            <a:avLst/>
          </a:prstGeom>
          <a:effectLst>
            <a:outerShdw blurRad="50800" dist="1270" dir="60000" algn="bl" rotWithShape="0">
              <a:srgbClr val="000000">
                <a:alpha val="12000"/>
              </a:srgbClr>
            </a:outerShdw>
          </a:effectLst>
        </p:spPr>
      </p:pic>
      <p:pic>
        <p:nvPicPr>
          <p:cNvPr id="6" name="Image 2" descr="preencoded.png"/>
          <p:cNvPicPr>
            <a:picLocks noChangeAspect="1"/>
          </p:cNvPicPr>
          <p:nvPr/>
        </p:nvPicPr>
        <p:blipFill>
          <a:blip r:embed="rId5"/>
          <a:stretch>
            <a:fillRect/>
          </a:stretch>
        </p:blipFill>
        <p:spPr>
          <a:xfrm>
            <a:off x="1109663" y="2809875"/>
            <a:ext cx="1104900" cy="1504950"/>
          </a:xfrm>
          <a:prstGeom prst="rect">
            <a:avLst/>
          </a:prstGeom>
          <a:effectLst>
            <a:outerShdw blurRad="50800" dist="1270" dir="60000" algn="bl" rotWithShape="0">
              <a:srgbClr val="000000">
                <a:alpha val="12000"/>
              </a:srgbClr>
            </a:outerShdw>
          </a:effectLst>
        </p:spPr>
      </p:pic>
      <p:pic>
        <p:nvPicPr>
          <p:cNvPr id="7" name="Image 3" descr="preencoded.png"/>
          <p:cNvPicPr>
            <a:picLocks noChangeAspect="1"/>
          </p:cNvPicPr>
          <p:nvPr/>
        </p:nvPicPr>
        <p:blipFill>
          <a:blip r:embed="rId6"/>
          <a:stretch>
            <a:fillRect/>
          </a:stretch>
        </p:blipFill>
        <p:spPr>
          <a:xfrm>
            <a:off x="3143250" y="3205163"/>
            <a:ext cx="714375" cy="714375"/>
          </a:xfrm>
          <a:prstGeom prst="rect">
            <a:avLst/>
          </a:prstGeom>
          <a:effectLst>
            <a:outerShdw blurRad="50800" dist="1270" dir="60000" algn="bl" rotWithShape="0">
              <a:srgbClr val="000000">
                <a:alpha val="12000"/>
              </a:srgbClr>
            </a:outerShdw>
          </a:effectLst>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sp>
        <p:nvSpPr>
          <p:cNvPr id="3"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Non-Scientific Methods</a:t>
            </a:r>
            <a:endParaRPr lang="en-US" sz="2660" dirty="0">
              <a:gradFill>
                <a:gsLst>
                  <a:gs pos="0">
                    <a:srgbClr val="157279">
                      <a:alpha val="90196"/>
                    </a:srgbClr>
                  </a:gs>
                  <a:gs pos="100000">
                    <a:srgbClr val="3E7D6C">
                      <a:alpha val="90196"/>
                    </a:srgbClr>
                  </a:gs>
                </a:gsLst>
                <a:lin ang="5400000" scaled="0"/>
              </a:gradFill>
            </a:endParaRPr>
          </a:p>
        </p:txBody>
      </p:sp>
      <p:pic>
        <p:nvPicPr>
          <p:cNvPr id="4"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379128" y="1485742"/>
            <a:ext cx="1797926" cy="2614396"/>
          </a:xfrm>
          <a:prstGeom prst="rect">
            <a:avLst/>
          </a:prstGeom>
        </p:spPr>
      </p:pic>
      <p:pic>
        <p:nvPicPr>
          <p:cNvPr id="5"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123681" y="1764950"/>
            <a:ext cx="313051" cy="245364"/>
          </a:xfrm>
          <a:prstGeom prst="rect">
            <a:avLst/>
          </a:prstGeom>
        </p:spPr>
      </p:pic>
      <p:sp>
        <p:nvSpPr>
          <p:cNvPr id="6" name="Text 1"/>
          <p:cNvSpPr/>
          <p:nvPr/>
        </p:nvSpPr>
        <p:spPr>
          <a:xfrm>
            <a:off x="1561036" y="2158378"/>
            <a:ext cx="1438341" cy="1497567"/>
          </a:xfrm>
          <a:prstGeom prst="rect">
            <a:avLst/>
          </a:prstGeom>
          <a:noFill/>
          <a:ln/>
        </p:spPr>
        <p:txBody>
          <a:bodyPr wrap="square" rtlCol="0" anchor="t"/>
          <a:lstStyle/>
          <a:p>
            <a:pPr marL="0" indent="0" algn="ctr">
              <a:lnSpc>
                <a:spcPct val="150000"/>
              </a:lnSpc>
              <a:buNone/>
            </a:pPr>
            <a:r>
              <a:rPr lang="en-US" sz="1244" dirty="0">
                <a:solidFill>
                  <a:srgbClr val="FFFFFF"/>
                </a:solidFill>
                <a:latin typeface="Noto Sans SC" pitchFamily="34" charset="0"/>
                <a:ea typeface="Noto Sans SC" pitchFamily="34" charset="-122"/>
                <a:cs typeface="Noto Sans SC" pitchFamily="34" charset="-120"/>
              </a:rPr>
              <a:t>Intuition, Belief, Consensus = Weak foundation</a:t>
            </a:r>
            <a:endParaRPr lang="en-US" sz="1244" dirty="0"/>
          </a:p>
        </p:txBody>
      </p:sp>
      <p:pic>
        <p:nvPicPr>
          <p:cNvPr id="7"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718547" y="1485742"/>
            <a:ext cx="1802157" cy="2614396"/>
          </a:xfrm>
          <a:prstGeom prst="rect">
            <a:avLst/>
          </a:prstGeom>
        </p:spPr>
      </p:pic>
      <p:pic>
        <p:nvPicPr>
          <p:cNvPr id="8"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433488" y="1764950"/>
            <a:ext cx="376507" cy="245364"/>
          </a:xfrm>
          <a:prstGeom prst="rect">
            <a:avLst/>
          </a:prstGeom>
        </p:spPr>
      </p:pic>
      <p:sp>
        <p:nvSpPr>
          <p:cNvPr id="9" name="Text 2"/>
          <p:cNvSpPr/>
          <p:nvPr/>
        </p:nvSpPr>
        <p:spPr>
          <a:xfrm>
            <a:off x="3900455" y="2158378"/>
            <a:ext cx="1438341" cy="1497567"/>
          </a:xfrm>
          <a:prstGeom prst="rect">
            <a:avLst/>
          </a:prstGeom>
          <a:noFill/>
          <a:ln/>
        </p:spPr>
        <p:txBody>
          <a:bodyPr wrap="square" rtlCol="0" anchor="t"/>
          <a:lstStyle/>
          <a:p>
            <a:pPr marL="0" indent="0" algn="ctr">
              <a:lnSpc>
                <a:spcPct val="150000"/>
              </a:lnSpc>
              <a:buNone/>
            </a:pPr>
            <a:r>
              <a:rPr lang="en-US" sz="1244" dirty="0">
                <a:solidFill>
                  <a:srgbClr val="FFFFFF"/>
                </a:solidFill>
                <a:latin typeface="Noto Sans SC" pitchFamily="34" charset="0"/>
                <a:ea typeface="Noto Sans SC" pitchFamily="34" charset="-122"/>
                <a:cs typeface="Noto Sans SC" pitchFamily="34" charset="-120"/>
              </a:rPr>
              <a:t>Authority’s opinion = Still just an opinion</a:t>
            </a:r>
            <a:endParaRPr lang="en-US" sz="1244" dirty="0"/>
          </a:p>
        </p:txBody>
      </p:sp>
      <p:pic>
        <p:nvPicPr>
          <p:cNvPr id="10" name="Image 4"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062197" y="1485742"/>
            <a:ext cx="1797926" cy="2614396"/>
          </a:xfrm>
          <a:prstGeom prst="rect">
            <a:avLst/>
          </a:prstGeom>
        </p:spPr>
      </p:pic>
      <p:pic>
        <p:nvPicPr>
          <p:cNvPr id="11" name="Image 5" descr="preencoded.png"/>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6768676" y="1764950"/>
            <a:ext cx="380737" cy="245364"/>
          </a:xfrm>
          <a:prstGeom prst="rect">
            <a:avLst/>
          </a:prstGeom>
        </p:spPr>
      </p:pic>
      <p:sp>
        <p:nvSpPr>
          <p:cNvPr id="12" name="Text 3"/>
          <p:cNvSpPr/>
          <p:nvPr/>
        </p:nvSpPr>
        <p:spPr>
          <a:xfrm>
            <a:off x="6244105" y="2158378"/>
            <a:ext cx="1438341" cy="1497567"/>
          </a:xfrm>
          <a:prstGeom prst="rect">
            <a:avLst/>
          </a:prstGeom>
          <a:noFill/>
          <a:ln/>
        </p:spPr>
        <p:txBody>
          <a:bodyPr wrap="square" rtlCol="0" anchor="t"/>
          <a:lstStyle/>
          <a:p>
            <a:pPr marL="0" indent="0" algn="ctr">
              <a:lnSpc>
                <a:spcPct val="150000"/>
              </a:lnSpc>
              <a:buNone/>
            </a:pPr>
            <a:r>
              <a:rPr lang="en-US" sz="1244" dirty="0">
                <a:solidFill>
                  <a:srgbClr val="FFFFFF"/>
                </a:solidFill>
                <a:latin typeface="Noto Sans SC" pitchFamily="34" charset="0"/>
                <a:ea typeface="Noto Sans SC" pitchFamily="34" charset="-122"/>
                <a:cs typeface="Noto Sans SC" pitchFamily="34" charset="-120"/>
              </a:rPr>
              <a:t>Casual observation = Can be wrong</a:t>
            </a:r>
            <a:endParaRPr lang="en-US" sz="1244" dirty="0"/>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sp>
        <p:nvSpPr>
          <p:cNvPr id="3"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Times New Roman" panose="02020603050405020304" pitchFamily="18" charset="0"/>
                <a:ea typeface="Noto Sans SC" pitchFamily="34" charset="-122"/>
                <a:cs typeface="Times New Roman" panose="02020603050405020304" pitchFamily="18" charset="0"/>
              </a:rPr>
              <a:t>Scientific Method</a:t>
            </a:r>
            <a:endParaRPr lang="en-US" sz="2660" dirty="0">
              <a:gradFill>
                <a:gsLst>
                  <a:gs pos="0">
                    <a:srgbClr val="157279">
                      <a:alpha val="90196"/>
                    </a:srgbClr>
                  </a:gs>
                  <a:gs pos="100000">
                    <a:srgbClr val="3E7D6C">
                      <a:alpha val="90196"/>
                    </a:srgbClr>
                  </a:gs>
                </a:gsLst>
                <a:lin ang="5400000" scaled="0"/>
              </a:gradFill>
              <a:latin typeface="Times New Roman" panose="02020603050405020304" pitchFamily="18" charset="0"/>
              <a:cs typeface="Times New Roman" panose="02020603050405020304" pitchFamily="18" charset="0"/>
            </a:endParaRPr>
          </a:p>
        </p:txBody>
      </p:sp>
      <p:pic>
        <p:nvPicPr>
          <p:cNvPr id="4"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379128" y="1485742"/>
            <a:ext cx="1797926" cy="2614396"/>
          </a:xfrm>
          <a:prstGeom prst="rect">
            <a:avLst/>
          </a:prstGeom>
        </p:spPr>
      </p:pic>
      <p:pic>
        <p:nvPicPr>
          <p:cNvPr id="5"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123681" y="1764950"/>
            <a:ext cx="313051" cy="245364"/>
          </a:xfrm>
          <a:prstGeom prst="rect">
            <a:avLst/>
          </a:prstGeom>
        </p:spPr>
      </p:pic>
      <p:sp>
        <p:nvSpPr>
          <p:cNvPr id="6" name="Text 1"/>
          <p:cNvSpPr/>
          <p:nvPr/>
        </p:nvSpPr>
        <p:spPr>
          <a:xfrm>
            <a:off x="1561036" y="2158378"/>
            <a:ext cx="1438341" cy="1497567"/>
          </a:xfrm>
          <a:prstGeom prst="rect">
            <a:avLst/>
          </a:prstGeom>
          <a:noFill/>
          <a:ln/>
        </p:spPr>
        <p:txBody>
          <a:bodyPr wrap="square" rtlCol="0" anchor="t"/>
          <a:lstStyle/>
          <a:p>
            <a:pPr marL="0" indent="0" algn="ctr">
              <a:lnSpc>
                <a:spcPct val="150000"/>
              </a:lnSpc>
              <a:buNone/>
            </a:pPr>
            <a:r>
              <a:rPr lang="en-US" sz="1244" dirty="0">
                <a:solidFill>
                  <a:srgbClr val="FFFFFF"/>
                </a:solidFill>
                <a:latin typeface="Noto Sans SC" pitchFamily="34" charset="0"/>
                <a:ea typeface="Noto Sans SC" pitchFamily="34" charset="-122"/>
                <a:cs typeface="Noto Sans SC" pitchFamily="34" charset="-120"/>
              </a:rPr>
              <a:t>Needed for valid knowledge</a:t>
            </a:r>
            <a:endParaRPr lang="en-US" sz="1244" dirty="0"/>
          </a:p>
        </p:txBody>
      </p:sp>
      <p:pic>
        <p:nvPicPr>
          <p:cNvPr id="7"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718547" y="1485742"/>
            <a:ext cx="1802157" cy="2614396"/>
          </a:xfrm>
          <a:prstGeom prst="rect">
            <a:avLst/>
          </a:prstGeom>
        </p:spPr>
      </p:pic>
      <p:pic>
        <p:nvPicPr>
          <p:cNvPr id="8"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433488" y="1764950"/>
            <a:ext cx="376507" cy="245364"/>
          </a:xfrm>
          <a:prstGeom prst="rect">
            <a:avLst/>
          </a:prstGeom>
        </p:spPr>
      </p:pic>
      <p:sp>
        <p:nvSpPr>
          <p:cNvPr id="9" name="Text 2"/>
          <p:cNvSpPr/>
          <p:nvPr/>
        </p:nvSpPr>
        <p:spPr>
          <a:xfrm>
            <a:off x="3900455" y="2158378"/>
            <a:ext cx="1438341" cy="1497567"/>
          </a:xfrm>
          <a:prstGeom prst="rect">
            <a:avLst/>
          </a:prstGeom>
          <a:noFill/>
          <a:ln/>
        </p:spPr>
        <p:txBody>
          <a:bodyPr wrap="square" rtlCol="0" anchor="t"/>
          <a:lstStyle/>
          <a:p>
            <a:pPr marL="0" indent="0" algn="ctr">
              <a:lnSpc>
                <a:spcPct val="150000"/>
              </a:lnSpc>
              <a:buNone/>
            </a:pPr>
            <a:r>
              <a:rPr lang="en-US" sz="1244" dirty="0">
                <a:solidFill>
                  <a:srgbClr val="FFFFFF"/>
                </a:solidFill>
                <a:latin typeface="Noto Sans SC" pitchFamily="34" charset="0"/>
                <a:ea typeface="Noto Sans SC" pitchFamily="34" charset="-122"/>
                <a:cs typeface="Noto Sans SC" pitchFamily="34" charset="-120"/>
              </a:rPr>
              <a:t>Based on systematic, unbiased observation</a:t>
            </a:r>
            <a:endParaRPr lang="en-US" sz="1244" dirty="0"/>
          </a:p>
        </p:txBody>
      </p:sp>
      <p:pic>
        <p:nvPicPr>
          <p:cNvPr id="10" name="Image 4"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062197" y="1485742"/>
            <a:ext cx="1797926" cy="2614396"/>
          </a:xfrm>
          <a:prstGeom prst="rect">
            <a:avLst/>
          </a:prstGeom>
        </p:spPr>
      </p:pic>
      <p:pic>
        <p:nvPicPr>
          <p:cNvPr id="11" name="Image 5" descr="preencoded.png"/>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6768676" y="1764950"/>
            <a:ext cx="380737" cy="245364"/>
          </a:xfrm>
          <a:prstGeom prst="rect">
            <a:avLst/>
          </a:prstGeom>
        </p:spPr>
      </p:pic>
      <p:sp>
        <p:nvSpPr>
          <p:cNvPr id="12" name="Text 3"/>
          <p:cNvSpPr/>
          <p:nvPr/>
        </p:nvSpPr>
        <p:spPr>
          <a:xfrm>
            <a:off x="6244105" y="2158378"/>
            <a:ext cx="1438341" cy="1497567"/>
          </a:xfrm>
          <a:prstGeom prst="rect">
            <a:avLst/>
          </a:prstGeom>
          <a:noFill/>
          <a:ln/>
        </p:spPr>
        <p:txBody>
          <a:bodyPr wrap="square" rtlCol="0" anchor="t"/>
          <a:lstStyle/>
          <a:p>
            <a:pPr marL="0" indent="0" algn="ctr">
              <a:lnSpc>
                <a:spcPct val="150000"/>
              </a:lnSpc>
              <a:buNone/>
            </a:pPr>
            <a:r>
              <a:rPr lang="en-US" sz="1244" dirty="0">
                <a:solidFill>
                  <a:srgbClr val="FFFFFF"/>
                </a:solidFill>
                <a:latin typeface="Noto Sans SC" pitchFamily="34" charset="0"/>
                <a:ea typeface="Noto Sans SC" pitchFamily="34" charset="-122"/>
                <a:cs typeface="Noto Sans SC" pitchFamily="34" charset="-120"/>
              </a:rPr>
              <a:t>Must follow clear logic</a:t>
            </a:r>
            <a:endParaRPr lang="en-US" sz="1244" dirty="0"/>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sp>
        <p:nvSpPr>
          <p:cNvPr id="3"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Principles of Scientific Research</a:t>
            </a:r>
            <a:endParaRPr lang="en-US" sz="2660" dirty="0">
              <a:gradFill>
                <a:gsLst>
                  <a:gs pos="0">
                    <a:srgbClr val="157279">
                      <a:alpha val="90196"/>
                    </a:srgbClr>
                  </a:gs>
                  <a:gs pos="100000">
                    <a:srgbClr val="3E7D6C">
                      <a:alpha val="90196"/>
                    </a:srgbClr>
                  </a:gs>
                </a:gsLst>
                <a:lin ang="5400000" scaled="0"/>
              </a:gradFill>
            </a:endParaRPr>
          </a:p>
        </p:txBody>
      </p:sp>
      <p:pic>
        <p:nvPicPr>
          <p:cNvPr id="4"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436732" y="1621116"/>
            <a:ext cx="761475" cy="143834"/>
          </a:xfrm>
          <a:prstGeom prst="rect">
            <a:avLst/>
          </a:prstGeom>
        </p:spPr>
      </p:pic>
      <p:pic>
        <p:nvPicPr>
          <p:cNvPr id="5"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692179" y="1324987"/>
            <a:ext cx="799548" cy="799548"/>
          </a:xfrm>
          <a:prstGeom prst="rect">
            <a:avLst/>
          </a:prstGeom>
        </p:spPr>
      </p:pic>
      <p:pic>
        <p:nvPicPr>
          <p:cNvPr id="6"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967156" y="1599964"/>
            <a:ext cx="245364" cy="245364"/>
          </a:xfrm>
          <a:prstGeom prst="rect">
            <a:avLst/>
          </a:prstGeom>
        </p:spPr>
      </p:pic>
      <p:pic>
        <p:nvPicPr>
          <p:cNvPr id="7"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2216750" y="1862249"/>
            <a:ext cx="232673" cy="228442"/>
          </a:xfrm>
          <a:prstGeom prst="rect">
            <a:avLst/>
          </a:prstGeom>
        </p:spPr>
      </p:pic>
      <p:sp>
        <p:nvSpPr>
          <p:cNvPr id="8" name="Text 1"/>
          <p:cNvSpPr/>
          <p:nvPr/>
        </p:nvSpPr>
        <p:spPr>
          <a:xfrm>
            <a:off x="3904686" y="1451899"/>
            <a:ext cx="3638156" cy="465346"/>
          </a:xfrm>
          <a:prstGeom prst="rect">
            <a:avLst/>
          </a:prstGeom>
          <a:noFill/>
          <a:ln/>
        </p:spPr>
        <p:txBody>
          <a:bodyPr wrap="square" rtlCol="0" anchor="ctr"/>
          <a:lstStyle/>
          <a:p>
            <a:pPr marL="0" indent="0" algn="l">
              <a:lnSpc>
                <a:spcPct val="150000"/>
              </a:lnSpc>
              <a:buNone/>
            </a:pPr>
            <a:r>
              <a:rPr lang="en-US" sz="1244" dirty="0">
                <a:solidFill>
                  <a:srgbClr val="383838"/>
                </a:solidFill>
                <a:latin typeface="Noto Sans SC" pitchFamily="34" charset="0"/>
                <a:ea typeface="Noto Sans SC" pitchFamily="34" charset="-122"/>
                <a:cs typeface="Noto Sans SC" pitchFamily="34" charset="-120"/>
              </a:rPr>
              <a:t>1. Testable Hypothesis</a:t>
            </a:r>
            <a:endParaRPr lang="en-US" sz="1244" dirty="0"/>
          </a:p>
        </p:txBody>
      </p:sp>
      <p:pic>
        <p:nvPicPr>
          <p:cNvPr id="9" name="Image 4"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923230" y="2158378"/>
            <a:ext cx="761475" cy="139604"/>
          </a:xfrm>
          <a:prstGeom prst="rect">
            <a:avLst/>
          </a:prstGeom>
        </p:spPr>
      </p:pic>
      <p:pic>
        <p:nvPicPr>
          <p:cNvPr id="10" name="Image 5" descr="preencoded.png"/>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2199829" y="1832636"/>
            <a:ext cx="799548" cy="799548"/>
          </a:xfrm>
          <a:prstGeom prst="rect">
            <a:avLst/>
          </a:prstGeom>
        </p:spPr>
      </p:pic>
      <p:pic>
        <p:nvPicPr>
          <p:cNvPr id="11" name="Image 6" descr="preencoded.png"/>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2470575" y="2099152"/>
            <a:ext cx="245364" cy="245364"/>
          </a:xfrm>
          <a:prstGeom prst="rect">
            <a:avLst/>
          </a:prstGeom>
        </p:spPr>
      </p:pic>
      <p:pic>
        <p:nvPicPr>
          <p:cNvPr id="12" name="Image 7" descr="preencoded.png"/>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2229442" y="2395281"/>
            <a:ext cx="241134" cy="249594"/>
          </a:xfrm>
          <a:prstGeom prst="rect">
            <a:avLst/>
          </a:prstGeom>
        </p:spPr>
      </p:pic>
      <p:sp>
        <p:nvSpPr>
          <p:cNvPr id="13" name="Text 2"/>
          <p:cNvSpPr/>
          <p:nvPr/>
        </p:nvSpPr>
        <p:spPr>
          <a:xfrm>
            <a:off x="3904686" y="1997623"/>
            <a:ext cx="3638156" cy="465346"/>
          </a:xfrm>
          <a:prstGeom prst="rect">
            <a:avLst/>
          </a:prstGeom>
          <a:noFill/>
          <a:ln/>
        </p:spPr>
        <p:txBody>
          <a:bodyPr wrap="square" rtlCol="0" anchor="ctr"/>
          <a:lstStyle/>
          <a:p>
            <a:pPr marL="0" indent="0" algn="l">
              <a:lnSpc>
                <a:spcPct val="150000"/>
              </a:lnSpc>
              <a:buNone/>
            </a:pPr>
            <a:r>
              <a:rPr lang="en-US" sz="1244" dirty="0">
                <a:solidFill>
                  <a:srgbClr val="383838"/>
                </a:solidFill>
                <a:latin typeface="Noto Sans SC" pitchFamily="34" charset="0"/>
                <a:ea typeface="Noto Sans SC" pitchFamily="34" charset="-122"/>
                <a:cs typeface="Noto Sans SC" pitchFamily="34" charset="-120"/>
              </a:rPr>
              <a:t>2. Replicable Results</a:t>
            </a:r>
            <a:endParaRPr lang="en-US" sz="1244" dirty="0"/>
          </a:p>
        </p:txBody>
      </p:sp>
      <p:pic>
        <p:nvPicPr>
          <p:cNvPr id="14" name="Image 8"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436732" y="2712563"/>
            <a:ext cx="761475" cy="139604"/>
          </a:xfrm>
          <a:prstGeom prst="rect">
            <a:avLst/>
          </a:prstGeom>
        </p:spPr>
      </p:pic>
      <p:pic>
        <p:nvPicPr>
          <p:cNvPr id="15" name="Image 9" descr="preencoded.png"/>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1692179" y="2395281"/>
            <a:ext cx="799548" cy="799548"/>
          </a:xfrm>
          <a:prstGeom prst="rect">
            <a:avLst/>
          </a:prstGeom>
        </p:spPr>
      </p:pic>
      <p:pic>
        <p:nvPicPr>
          <p:cNvPr id="16" name="Image 10" descr="preencoded.png"/>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1967156" y="2670258"/>
            <a:ext cx="245364" cy="245364"/>
          </a:xfrm>
          <a:prstGeom prst="rect">
            <a:avLst/>
          </a:prstGeom>
        </p:spPr>
      </p:pic>
      <p:pic>
        <p:nvPicPr>
          <p:cNvPr id="17" name="Image 11" descr="preencoded.png"/>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2216750" y="2932544"/>
            <a:ext cx="232673" cy="228442"/>
          </a:xfrm>
          <a:prstGeom prst="rect">
            <a:avLst/>
          </a:prstGeom>
        </p:spPr>
      </p:pic>
      <p:sp>
        <p:nvSpPr>
          <p:cNvPr id="18" name="Text 3"/>
          <p:cNvSpPr/>
          <p:nvPr/>
        </p:nvSpPr>
        <p:spPr>
          <a:xfrm>
            <a:off x="3904686" y="2543346"/>
            <a:ext cx="3638156" cy="465346"/>
          </a:xfrm>
          <a:prstGeom prst="rect">
            <a:avLst/>
          </a:prstGeom>
          <a:noFill/>
          <a:ln/>
        </p:spPr>
        <p:txBody>
          <a:bodyPr wrap="square" rtlCol="0" anchor="ctr"/>
          <a:lstStyle/>
          <a:p>
            <a:pPr marL="0" indent="0" algn="l">
              <a:lnSpc>
                <a:spcPct val="150000"/>
              </a:lnSpc>
              <a:buNone/>
            </a:pPr>
            <a:r>
              <a:rPr lang="en-US" sz="1244" dirty="0">
                <a:solidFill>
                  <a:srgbClr val="383838"/>
                </a:solidFill>
                <a:latin typeface="Noto Sans SC" pitchFamily="34" charset="0"/>
                <a:ea typeface="Noto Sans SC" pitchFamily="34" charset="-122"/>
                <a:cs typeface="Noto Sans SC" pitchFamily="34" charset="-120"/>
              </a:rPr>
              <a:t>3. Objectivity</a:t>
            </a:r>
            <a:endParaRPr lang="en-US" sz="1244" dirty="0"/>
          </a:p>
        </p:txBody>
      </p:sp>
      <p:pic>
        <p:nvPicPr>
          <p:cNvPr id="19" name="Image 1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923230" y="3249825"/>
            <a:ext cx="761475" cy="139604"/>
          </a:xfrm>
          <a:prstGeom prst="rect">
            <a:avLst/>
          </a:prstGeom>
        </p:spPr>
      </p:pic>
      <p:pic>
        <p:nvPicPr>
          <p:cNvPr id="20" name="Image 13" descr="preencoded.png"/>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2199829" y="2898701"/>
            <a:ext cx="799548" cy="799548"/>
          </a:xfrm>
          <a:prstGeom prst="rect">
            <a:avLst/>
          </a:prstGeom>
        </p:spPr>
      </p:pic>
      <p:pic>
        <p:nvPicPr>
          <p:cNvPr id="21" name="Image 14" descr="preencoded.png"/>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2474806" y="3177908"/>
            <a:ext cx="245364" cy="245364"/>
          </a:xfrm>
          <a:prstGeom prst="rect">
            <a:avLst/>
          </a:prstGeom>
        </p:spPr>
      </p:pic>
      <p:pic>
        <p:nvPicPr>
          <p:cNvPr id="22" name="Image 15" descr="preencoded.png"/>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2229442" y="3461346"/>
            <a:ext cx="241134" cy="253825"/>
          </a:xfrm>
          <a:prstGeom prst="rect">
            <a:avLst/>
          </a:prstGeom>
        </p:spPr>
      </p:pic>
      <p:sp>
        <p:nvSpPr>
          <p:cNvPr id="23" name="Text 4"/>
          <p:cNvSpPr/>
          <p:nvPr/>
        </p:nvSpPr>
        <p:spPr>
          <a:xfrm>
            <a:off x="3904686" y="3089069"/>
            <a:ext cx="3638156" cy="465346"/>
          </a:xfrm>
          <a:prstGeom prst="rect">
            <a:avLst/>
          </a:prstGeom>
          <a:noFill/>
          <a:ln/>
        </p:spPr>
        <p:txBody>
          <a:bodyPr wrap="square" rtlCol="0" anchor="ctr"/>
          <a:lstStyle/>
          <a:p>
            <a:pPr marL="0" indent="0" algn="l">
              <a:lnSpc>
                <a:spcPct val="150000"/>
              </a:lnSpc>
              <a:buNone/>
            </a:pPr>
            <a:r>
              <a:rPr lang="en-US" sz="1244" dirty="0">
                <a:solidFill>
                  <a:srgbClr val="383838"/>
                </a:solidFill>
                <a:latin typeface="Noto Sans SC" pitchFamily="34" charset="0"/>
                <a:ea typeface="Noto Sans SC" pitchFamily="34" charset="-122"/>
                <a:cs typeface="Noto Sans SC" pitchFamily="34" charset="-120"/>
              </a:rPr>
              <a:t>4. Transparency</a:t>
            </a:r>
            <a:endParaRPr lang="en-US" sz="1244" dirty="0"/>
          </a:p>
        </p:txBody>
      </p:sp>
      <p:pic>
        <p:nvPicPr>
          <p:cNvPr id="24" name="Image 16"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436732" y="3774397"/>
            <a:ext cx="761475" cy="139604"/>
          </a:xfrm>
          <a:prstGeom prst="rect">
            <a:avLst/>
          </a:prstGeom>
        </p:spPr>
      </p:pic>
      <p:pic>
        <p:nvPicPr>
          <p:cNvPr id="25" name="Image 17" descr="preencoded.png"/>
          <p:cNvPicPr>
            <a:picLocks noChangeAspect="1"/>
          </p:cNvPicPr>
          <p:nvPr/>
        </p:nvPicPr>
        <p:blipFill>
          <a:blip>
            <a:extLst>
              <a:ext uri="{96DAC541-7B7A-43D3-8B79-37D633B846F1}">
                <asvg:svgBlip xmlns:asvg="http://schemas.microsoft.com/office/drawing/2016/SVG/main" r:embed="rId16"/>
              </a:ext>
            </a:extLst>
          </a:blip>
          <a:stretch>
            <a:fillRect/>
          </a:stretch>
        </p:blipFill>
        <p:spPr>
          <a:xfrm>
            <a:off x="1692179" y="3465576"/>
            <a:ext cx="799548" cy="799548"/>
          </a:xfrm>
          <a:prstGeom prst="rect">
            <a:avLst/>
          </a:prstGeom>
        </p:spPr>
      </p:pic>
      <p:pic>
        <p:nvPicPr>
          <p:cNvPr id="26" name="Image 18" descr="preencoded.png"/>
          <p:cNvPicPr>
            <a:picLocks noChangeAspect="1"/>
          </p:cNvPicPr>
          <p:nvPr/>
        </p:nvPicPr>
        <p:blipFill>
          <a:blip>
            <a:extLst>
              <a:ext uri="{96DAC541-7B7A-43D3-8B79-37D633B846F1}">
                <asvg:svgBlip xmlns:asvg="http://schemas.microsoft.com/office/drawing/2016/SVG/main" r:embed="rId17"/>
              </a:ext>
            </a:extLst>
          </a:blip>
          <a:stretch>
            <a:fillRect/>
          </a:stretch>
        </p:blipFill>
        <p:spPr>
          <a:xfrm>
            <a:off x="1967156" y="3732092"/>
            <a:ext cx="245364" cy="245364"/>
          </a:xfrm>
          <a:prstGeom prst="rect">
            <a:avLst/>
          </a:prstGeom>
        </p:spPr>
      </p:pic>
      <p:sp>
        <p:nvSpPr>
          <p:cNvPr id="27" name="Text 5"/>
          <p:cNvSpPr/>
          <p:nvPr/>
        </p:nvSpPr>
        <p:spPr>
          <a:xfrm>
            <a:off x="3904686" y="3634793"/>
            <a:ext cx="3638156" cy="465346"/>
          </a:xfrm>
          <a:prstGeom prst="rect">
            <a:avLst/>
          </a:prstGeom>
          <a:noFill/>
          <a:ln/>
        </p:spPr>
        <p:txBody>
          <a:bodyPr wrap="square" rtlCol="0" anchor="ctr"/>
          <a:lstStyle/>
          <a:p>
            <a:pPr marL="0" indent="0" algn="l">
              <a:lnSpc>
                <a:spcPct val="150000"/>
              </a:lnSpc>
              <a:buNone/>
            </a:pPr>
            <a:r>
              <a:rPr lang="en-US" sz="1244" dirty="0">
                <a:solidFill>
                  <a:srgbClr val="383838"/>
                </a:solidFill>
                <a:latin typeface="Noto Sans SC" pitchFamily="34" charset="0"/>
                <a:ea typeface="Noto Sans SC" pitchFamily="34" charset="-122"/>
                <a:cs typeface="Noto Sans SC" pitchFamily="34" charset="-120"/>
              </a:rPr>
              <a:t>5. Logical Consistency</a:t>
            </a:r>
            <a:endParaRPr lang="en-US" sz="1244" dirty="0"/>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sp>
        <p:nvSpPr>
          <p:cNvPr id="3"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Times New Roman" panose="02020603050405020304" pitchFamily="18" charset="0"/>
                <a:ea typeface="Noto Sans SC" pitchFamily="34" charset="-122"/>
                <a:cs typeface="Times New Roman" panose="02020603050405020304" pitchFamily="18" charset="0"/>
              </a:rPr>
              <a:t>Tips</a:t>
            </a:r>
            <a:endParaRPr lang="en-US" sz="2660" dirty="0">
              <a:gradFill>
                <a:gsLst>
                  <a:gs pos="0">
                    <a:srgbClr val="157279">
                      <a:alpha val="90196"/>
                    </a:srgbClr>
                  </a:gs>
                  <a:gs pos="100000">
                    <a:srgbClr val="3E7D6C">
                      <a:alpha val="90196"/>
                    </a:srgbClr>
                  </a:gs>
                </a:gsLst>
                <a:lin ang="5400000" scaled="0"/>
              </a:gradFill>
              <a:latin typeface="Times New Roman" panose="02020603050405020304" pitchFamily="18" charset="0"/>
              <a:cs typeface="Times New Roman" panose="02020603050405020304" pitchFamily="18" charset="0"/>
            </a:endParaRPr>
          </a:p>
        </p:txBody>
      </p:sp>
      <p:pic>
        <p:nvPicPr>
          <p:cNvPr id="4"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497580" y="2369899"/>
            <a:ext cx="1797926" cy="1692166"/>
          </a:xfrm>
          <a:prstGeom prst="rect">
            <a:avLst/>
          </a:prstGeom>
        </p:spPr>
      </p:pic>
      <p:sp>
        <p:nvSpPr>
          <p:cNvPr id="5" name="Text 1"/>
          <p:cNvSpPr/>
          <p:nvPr/>
        </p:nvSpPr>
        <p:spPr>
          <a:xfrm>
            <a:off x="1582188" y="2446046"/>
            <a:ext cx="1628710" cy="1535640"/>
          </a:xfrm>
          <a:prstGeom prst="rect">
            <a:avLst/>
          </a:prstGeom>
          <a:noFill/>
          <a:ln/>
        </p:spPr>
        <p:txBody>
          <a:bodyPr wrap="square" rtlCol="0" anchor="t"/>
          <a:lstStyle/>
          <a:p>
            <a:pPr marL="0" indent="0" algn="ctr">
              <a:lnSpc>
                <a:spcPct val="150000"/>
              </a:lnSpc>
              <a:buNone/>
            </a:pPr>
            <a:r>
              <a:rPr lang="en-US" sz="1244" dirty="0">
                <a:solidFill>
                  <a:srgbClr val="FFFFFF"/>
                </a:solidFill>
                <a:latin typeface="Noto Sans SC" pitchFamily="34" charset="0"/>
                <a:ea typeface="Noto Sans SC" pitchFamily="34" charset="-122"/>
                <a:cs typeface="Noto Sans SC" pitchFamily="34" charset="-120"/>
              </a:rPr>
              <a:t>Relevant to your topic</a:t>
            </a:r>
            <a:endParaRPr lang="en-US" sz="1244"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718547" y="1946858"/>
            <a:ext cx="1797926" cy="2115207"/>
          </a:xfrm>
          <a:prstGeom prst="rect">
            <a:avLst/>
          </a:prstGeom>
        </p:spPr>
      </p:pic>
      <p:sp>
        <p:nvSpPr>
          <p:cNvPr id="7" name="Text 2"/>
          <p:cNvSpPr/>
          <p:nvPr/>
        </p:nvSpPr>
        <p:spPr>
          <a:xfrm>
            <a:off x="3803156" y="2052618"/>
            <a:ext cx="1628710" cy="1899456"/>
          </a:xfrm>
          <a:prstGeom prst="rect">
            <a:avLst/>
          </a:prstGeom>
          <a:noFill/>
          <a:ln/>
        </p:spPr>
        <p:txBody>
          <a:bodyPr wrap="square" rtlCol="0" anchor="t"/>
          <a:lstStyle/>
          <a:p>
            <a:pPr marL="0" indent="0" algn="ctr">
              <a:lnSpc>
                <a:spcPct val="150000"/>
              </a:lnSpc>
              <a:buNone/>
            </a:pPr>
            <a:r>
              <a:rPr lang="en-US" sz="1244" dirty="0">
                <a:solidFill>
                  <a:srgbClr val="FFFFFF"/>
                </a:solidFill>
                <a:latin typeface="Noto Sans SC" pitchFamily="34" charset="0"/>
                <a:ea typeface="Noto Sans SC" pitchFamily="34" charset="-122"/>
                <a:cs typeface="Noto Sans SC" pitchFamily="34" charset="-120"/>
              </a:rPr>
              <a:t>Published in peer-reviewed journals (SCI, SSCI, ABS)</a:t>
            </a:r>
            <a:endParaRPr lang="en-US" sz="1244" dirty="0"/>
          </a:p>
        </p:txBody>
      </p:sp>
      <p:pic>
        <p:nvPicPr>
          <p:cNvPr id="8"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5939515" y="1523816"/>
            <a:ext cx="1797926" cy="2538249"/>
          </a:xfrm>
          <a:prstGeom prst="rect">
            <a:avLst/>
          </a:prstGeom>
        </p:spPr>
      </p:pic>
      <p:sp>
        <p:nvSpPr>
          <p:cNvPr id="9" name="Text 3"/>
          <p:cNvSpPr/>
          <p:nvPr/>
        </p:nvSpPr>
        <p:spPr>
          <a:xfrm>
            <a:off x="6024123" y="1612655"/>
            <a:ext cx="1628710" cy="2360571"/>
          </a:xfrm>
          <a:prstGeom prst="rect">
            <a:avLst/>
          </a:prstGeom>
          <a:noFill/>
          <a:ln/>
        </p:spPr>
        <p:txBody>
          <a:bodyPr wrap="square" rtlCol="0" anchor="t"/>
          <a:lstStyle/>
          <a:p>
            <a:pPr marL="0" indent="0" algn="ctr">
              <a:lnSpc>
                <a:spcPct val="150000"/>
              </a:lnSpc>
              <a:buNone/>
            </a:pPr>
            <a:r>
              <a:rPr lang="en-US" sz="1244" dirty="0">
                <a:solidFill>
                  <a:srgbClr val="FFFFFF"/>
                </a:solidFill>
                <a:latin typeface="Noto Sans SC" pitchFamily="34" charset="0"/>
                <a:ea typeface="Noto Sans SC" pitchFamily="34" charset="-122"/>
                <a:cs typeface="Noto Sans SC" pitchFamily="34" charset="-120"/>
              </a:rPr>
              <a:t>With high impact factor and citations</a:t>
            </a:r>
            <a:endParaRPr lang="en-US" sz="1244" dirty="0"/>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701023-6A84-6F2F-52F7-F1CF0E0AE814}"/>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DDD82539-B6CD-CABE-4B8C-0FF896D0DF25}"/>
              </a:ext>
            </a:extLst>
          </p:cNvPr>
          <p:cNvSpPr/>
          <p:nvPr/>
        </p:nvSpPr>
        <p:spPr>
          <a:xfrm>
            <a:off x="557213" y="1600200"/>
            <a:ext cx="1452563" cy="1243013"/>
          </a:xfrm>
          <a:prstGeom prst="rect">
            <a:avLst/>
          </a:prstGeom>
          <a:noFill/>
          <a:ln/>
        </p:spPr>
        <p:txBody>
          <a:bodyPr wrap="square" rtlCol="0" anchor="ctr"/>
          <a:lstStyle/>
          <a:p>
            <a:pPr marL="0" indent="0" algn="l">
              <a:buNone/>
            </a:pPr>
            <a:r>
              <a:rPr lang="en-US" sz="5760" b="1" dirty="0">
                <a:gradFill>
                  <a:gsLst>
                    <a:gs pos="0">
                      <a:srgbClr val="157279">
                        <a:alpha val="90196"/>
                      </a:srgbClr>
                    </a:gs>
                    <a:gs pos="100000">
                      <a:srgbClr val="3E7D6C">
                        <a:alpha val="90196"/>
                      </a:srgbClr>
                    </a:gs>
                  </a:gsLst>
                  <a:lin ang="5400000" scaled="0"/>
                </a:gradFill>
                <a:latin typeface="Alimama DongFangDaKai" pitchFamily="34" charset="0"/>
                <a:ea typeface="Alimama DongFangDaKai" pitchFamily="34" charset="-122"/>
                <a:cs typeface="Alimama DongFangDaKai" pitchFamily="34" charset="-120"/>
              </a:rPr>
              <a:t>02</a:t>
            </a:r>
            <a:endParaRPr lang="en-US" sz="5760" dirty="0">
              <a:gradFill>
                <a:gsLst>
                  <a:gs pos="0">
                    <a:srgbClr val="157279">
                      <a:alpha val="90196"/>
                    </a:srgbClr>
                  </a:gs>
                  <a:gs pos="100000">
                    <a:srgbClr val="3E7D6C">
                      <a:alpha val="90196"/>
                    </a:srgbClr>
                  </a:gs>
                </a:gsLst>
                <a:lin ang="5400000" scaled="0"/>
              </a:gradFill>
            </a:endParaRPr>
          </a:p>
        </p:txBody>
      </p:sp>
      <p:sp>
        <p:nvSpPr>
          <p:cNvPr id="3" name="Text 1">
            <a:extLst>
              <a:ext uri="{FF2B5EF4-FFF2-40B4-BE49-F238E27FC236}">
                <a16:creationId xmlns:a16="http://schemas.microsoft.com/office/drawing/2014/main" id="{281F53D3-7417-053C-FB6B-D23C201FCFFE}"/>
              </a:ext>
            </a:extLst>
          </p:cNvPr>
          <p:cNvSpPr/>
          <p:nvPr/>
        </p:nvSpPr>
        <p:spPr>
          <a:xfrm>
            <a:off x="557213" y="2657475"/>
            <a:ext cx="5101590" cy="890587"/>
          </a:xfrm>
          <a:prstGeom prst="rect">
            <a:avLst/>
          </a:prstGeom>
          <a:noFill/>
          <a:ln/>
        </p:spPr>
        <p:txBody>
          <a:bodyPr wrap="square" rtlCol="0" anchor="t"/>
          <a:lstStyle/>
          <a:p>
            <a:pPr marL="0" indent="0" algn="l">
              <a:buNone/>
            </a:pPr>
            <a:r>
              <a:rPr lang="en-US" sz="2590" b="1" dirty="0">
                <a:solidFill>
                  <a:srgbClr val="000000"/>
                </a:solidFill>
                <a:latin typeface="Alimama DongFangDaKai" pitchFamily="34" charset="0"/>
                <a:ea typeface="Alimama DongFangDaKai" pitchFamily="34" charset="-122"/>
              </a:rPr>
              <a:t>Principle of social research </a:t>
            </a:r>
            <a:endParaRPr lang="en-US" sz="2590" dirty="0"/>
          </a:p>
        </p:txBody>
      </p:sp>
    </p:spTree>
    <p:extLst>
      <p:ext uri="{BB962C8B-B14F-4D97-AF65-F5344CB8AC3E}">
        <p14:creationId xmlns:p14="http://schemas.microsoft.com/office/powerpoint/2010/main" val="304097023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name="Slide 25">
    <p:spTree>
      <p:nvGrpSpPr>
        <p:cNvPr id="1" name=""/>
        <p:cNvGrpSpPr/>
        <p:nvPr/>
      </p:nvGrpSpPr>
      <p:grpSpPr>
        <a:xfrm>
          <a:off x="0" y="0"/>
          <a:ext cx="0" cy="0"/>
          <a:chOff x="0" y="0"/>
          <a:chExt cx="0" cy="0"/>
        </a:xfrm>
      </p:grpSpPr>
      <p:sp>
        <p:nvSpPr>
          <p:cNvPr id="2" name="Text 0"/>
          <p:cNvSpPr/>
          <p:nvPr/>
        </p:nvSpPr>
        <p:spPr>
          <a:xfrm>
            <a:off x="766916" y="950967"/>
            <a:ext cx="7806690" cy="552450"/>
          </a:xfrm>
          <a:prstGeom prst="rect">
            <a:avLst/>
          </a:prstGeom>
          <a:noFill/>
          <a:ln/>
        </p:spPr>
        <p:txBody>
          <a:bodyPr wrap="square" rtlCol="0" anchor="ctr"/>
          <a:lstStyle/>
          <a:p>
            <a:pPr>
              <a:lnSpc>
                <a:spcPct val="150000"/>
              </a:lnSpc>
              <a:buSzPct val="100000"/>
            </a:pPr>
            <a:r>
              <a:rPr lang="en-US" sz="1680" dirty="0">
                <a:solidFill>
                  <a:srgbClr val="383838"/>
                </a:solidFill>
                <a:latin typeface="Noto Sans SC" pitchFamily="34" charset="0"/>
                <a:ea typeface="Noto Sans SC" pitchFamily="34" charset="-122"/>
              </a:rPr>
              <a:t>Scientific research must undergo the following process</a:t>
            </a:r>
          </a:p>
        </p:txBody>
      </p:sp>
      <p:sp>
        <p:nvSpPr>
          <p:cNvPr id="3" name="Text 1"/>
          <p:cNvSpPr/>
          <p:nvPr/>
        </p:nvSpPr>
        <p:spPr>
          <a:xfrm>
            <a:off x="714375" y="1635235"/>
            <a:ext cx="7715250" cy="1678236"/>
          </a:xfrm>
          <a:prstGeom prst="rect">
            <a:avLst/>
          </a:prstGeom>
          <a:noFill/>
          <a:ln/>
        </p:spPr>
        <p:txBody>
          <a:bodyPr wrap="square" rtlCol="0" anchor="t"/>
          <a:lstStyle/>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is being undertaken within a framework of a set of philosophies;</a:t>
            </a:r>
            <a:endParaRPr lang="en-US" sz="1680" dirty="0"/>
          </a:p>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uses procedures, methods and techniques that have been tested for their validity and reliability;</a:t>
            </a:r>
            <a:endParaRPr lang="en-US" sz="1680" dirty="0"/>
          </a:p>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 is designed to be unbiased and objective.</a:t>
            </a:r>
            <a:endParaRPr lang="en-US" sz="1680" dirty="0"/>
          </a:p>
        </p:txBody>
      </p:sp>
      <p:sp>
        <p:nvSpPr>
          <p:cNvPr id="5" name="文本框 4">
            <a:extLst>
              <a:ext uri="{FF2B5EF4-FFF2-40B4-BE49-F238E27FC236}">
                <a16:creationId xmlns:a16="http://schemas.microsoft.com/office/drawing/2014/main" id="{6A7B85CB-504E-B678-54D9-39949B3F3DB8}"/>
              </a:ext>
            </a:extLst>
          </p:cNvPr>
          <p:cNvSpPr txBox="1"/>
          <p:nvPr/>
        </p:nvSpPr>
        <p:spPr>
          <a:xfrm>
            <a:off x="762000" y="449818"/>
            <a:ext cx="4572000" cy="369332"/>
          </a:xfrm>
          <a:prstGeom prst="rect">
            <a:avLst/>
          </a:prstGeom>
          <a:noFill/>
        </p:spPr>
        <p:txBody>
          <a:bodyPr wrap="square">
            <a:spAutoFit/>
          </a:bodyPr>
          <a:lstStyle/>
          <a:p>
            <a:pPr marL="0" indent="0" algn="l">
              <a:buNone/>
            </a:pPr>
            <a:r>
              <a:rPr lang="en-US" altLang="zh-CN" sz="180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How can I conduct research</a:t>
            </a:r>
            <a:endParaRPr lang="en-US" altLang="zh-CN" sz="1800" dirty="0">
              <a:gradFill>
                <a:gsLst>
                  <a:gs pos="0">
                    <a:srgbClr val="157279">
                      <a:alpha val="90196"/>
                    </a:srgbClr>
                  </a:gs>
                  <a:gs pos="100000">
                    <a:srgbClr val="3E7D6C">
                      <a:alpha val="90196"/>
                    </a:srgbClr>
                  </a:gs>
                </a:gsLst>
                <a:lin ang="5400000" scaled="0"/>
              </a:gradFill>
            </a:endParaRPr>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name="Slide 26">
    <p:spTree>
      <p:nvGrpSpPr>
        <p:cNvPr id="1" name=""/>
        <p:cNvGrpSpPr/>
        <p:nvPr/>
      </p:nvGrpSpPr>
      <p:grpSpPr>
        <a:xfrm>
          <a:off x="0" y="0"/>
          <a:ext cx="0" cy="0"/>
          <a:chOff x="0" y="0"/>
          <a:chExt cx="0" cy="0"/>
        </a:xfrm>
      </p:grpSpPr>
      <p:sp>
        <p:nvSpPr>
          <p:cNvPr id="2"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Times New Roman" panose="02020603050405020304" pitchFamily="18" charset="0"/>
                <a:ea typeface="Noto Sans SC" pitchFamily="34" charset="-122"/>
                <a:cs typeface="Times New Roman" panose="02020603050405020304" pitchFamily="18" charset="0"/>
              </a:rPr>
              <a:t>Research Philosophy</a:t>
            </a:r>
            <a:endParaRPr lang="en-US" sz="2660" dirty="0">
              <a:gradFill>
                <a:gsLst>
                  <a:gs pos="0">
                    <a:srgbClr val="157279">
                      <a:alpha val="90196"/>
                    </a:srgbClr>
                  </a:gs>
                  <a:gs pos="100000">
                    <a:srgbClr val="3E7D6C">
                      <a:alpha val="90196"/>
                    </a:srgbClr>
                  </a:gs>
                </a:gsLst>
                <a:lin ang="5400000" scaled="0"/>
              </a:gradFill>
              <a:latin typeface="Times New Roman" panose="02020603050405020304" pitchFamily="18" charset="0"/>
              <a:cs typeface="Times New Roman" panose="02020603050405020304" pitchFamily="18" charset="0"/>
            </a:endParaRPr>
          </a:p>
        </p:txBody>
      </p:sp>
      <p:sp>
        <p:nvSpPr>
          <p:cNvPr id="3" name="Text 1"/>
          <p:cNvSpPr/>
          <p:nvPr/>
        </p:nvSpPr>
        <p:spPr>
          <a:xfrm>
            <a:off x="4738688" y="1257300"/>
            <a:ext cx="3738563" cy="3067050"/>
          </a:xfrm>
          <a:prstGeom prst="rect">
            <a:avLst/>
          </a:prstGeom>
          <a:noFill/>
          <a:ln/>
        </p:spPr>
        <p:txBody>
          <a:bodyPr wrap="square" rtlCol="0" anchor="t"/>
          <a:lstStyle/>
          <a:p>
            <a:pPr marL="190500" indent="-190500" algn="l">
              <a:lnSpc>
                <a:spcPct val="150000"/>
              </a:lnSpc>
              <a:buSzPct val="100000"/>
              <a:buChar char="•"/>
            </a:pPr>
            <a:r>
              <a:rPr lang="en-US" sz="1610" dirty="0">
                <a:solidFill>
                  <a:srgbClr val="383838"/>
                </a:solidFill>
                <a:latin typeface="Noto Sans SC" pitchFamily="34" charset="0"/>
                <a:ea typeface="Noto Sans SC" pitchFamily="34" charset="-122"/>
                <a:cs typeface="Noto Sans SC" pitchFamily="34" charset="-120"/>
              </a:rPr>
              <a:t>Research philosophy  </a:t>
            </a:r>
            <a:endParaRPr lang="en-US" sz="1610" dirty="0"/>
          </a:p>
          <a:p>
            <a:pPr marL="190500" indent="-190500" algn="l">
              <a:lnSpc>
                <a:spcPct val="150000"/>
              </a:lnSpc>
              <a:buSzPct val="100000"/>
              <a:buChar char="•"/>
            </a:pPr>
            <a:r>
              <a:rPr lang="en-US" sz="1610" dirty="0">
                <a:solidFill>
                  <a:srgbClr val="383838"/>
                </a:solidFill>
                <a:latin typeface="Noto Sans SC" pitchFamily="34" charset="0"/>
                <a:ea typeface="Noto Sans SC" pitchFamily="34" charset="-122"/>
                <a:cs typeface="Noto Sans SC" pitchFamily="34" charset="-120"/>
              </a:rPr>
              <a:t>Approach to theory development (Deduction&amp; Induction) </a:t>
            </a:r>
            <a:endParaRPr lang="en-US" sz="1610" dirty="0"/>
          </a:p>
          <a:p>
            <a:pPr marL="190500" indent="-190500" algn="l">
              <a:lnSpc>
                <a:spcPct val="150000"/>
              </a:lnSpc>
              <a:buSzPct val="100000"/>
              <a:buChar char="•"/>
            </a:pPr>
            <a:r>
              <a:rPr lang="en-US" sz="1610" dirty="0">
                <a:solidFill>
                  <a:srgbClr val="383838"/>
                </a:solidFill>
                <a:latin typeface="Noto Sans SC" pitchFamily="34" charset="0"/>
                <a:ea typeface="Noto Sans SC" pitchFamily="34" charset="-122"/>
                <a:cs typeface="Noto Sans SC" pitchFamily="34" charset="-120"/>
              </a:rPr>
              <a:t> Methodological choice  (Qual&amp; Quan)</a:t>
            </a:r>
            <a:endParaRPr lang="en-US" sz="1610" dirty="0"/>
          </a:p>
          <a:p>
            <a:pPr marL="190500" indent="-190500" algn="l">
              <a:lnSpc>
                <a:spcPct val="150000"/>
              </a:lnSpc>
              <a:buSzPct val="100000"/>
              <a:buChar char="•"/>
            </a:pPr>
            <a:r>
              <a:rPr lang="en-US" sz="1610" dirty="0">
                <a:solidFill>
                  <a:srgbClr val="383838"/>
                </a:solidFill>
                <a:latin typeface="Noto Sans SC" pitchFamily="34" charset="0"/>
                <a:ea typeface="Noto Sans SC" pitchFamily="34" charset="-122"/>
                <a:cs typeface="Noto Sans SC" pitchFamily="34" charset="-120"/>
              </a:rPr>
              <a:t>Strategy  (data collection)</a:t>
            </a:r>
            <a:endParaRPr lang="en-US" sz="1610" dirty="0"/>
          </a:p>
        </p:txBody>
      </p:sp>
      <p:pic>
        <p:nvPicPr>
          <p:cNvPr id="4" name="Image 0" descr="preencoded.png"/>
          <p:cNvPicPr>
            <a:picLocks noChangeAspect="1"/>
          </p:cNvPicPr>
          <p:nvPr/>
        </p:nvPicPr>
        <p:blipFill>
          <a:blip r:embed="rId3"/>
          <a:stretch>
            <a:fillRect/>
          </a:stretch>
        </p:blipFill>
        <p:spPr>
          <a:xfrm>
            <a:off x="762000" y="1257300"/>
            <a:ext cx="3738563" cy="2862263"/>
          </a:xfrm>
          <a:prstGeom prst="rect">
            <a:avLst/>
          </a:prstGeom>
          <a:effectLst>
            <a:outerShdw blurRad="50800" dist="1270" dir="60000" algn="bl" rotWithShape="0">
              <a:srgbClr val="000000">
                <a:alpha val="12000"/>
              </a:srgbClr>
            </a:outerShdw>
          </a:effectLst>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name="Slide 28">
    <p:spTree>
      <p:nvGrpSpPr>
        <p:cNvPr id="1" name=""/>
        <p:cNvGrpSpPr/>
        <p:nvPr/>
      </p:nvGrpSpPr>
      <p:grpSpPr>
        <a:xfrm>
          <a:off x="0" y="0"/>
          <a:ext cx="0" cy="0"/>
          <a:chOff x="0" y="0"/>
          <a:chExt cx="0" cy="0"/>
        </a:xfrm>
      </p:grpSpPr>
      <p:sp>
        <p:nvSpPr>
          <p:cNvPr id="2" name="Text 0"/>
          <p:cNvSpPr/>
          <p:nvPr/>
        </p:nvSpPr>
        <p:spPr>
          <a:xfrm>
            <a:off x="762000" y="361950"/>
            <a:ext cx="7806690" cy="552450"/>
          </a:xfrm>
          <a:prstGeom prst="rect">
            <a:avLst/>
          </a:prstGeom>
          <a:noFill/>
          <a:ln/>
        </p:spPr>
        <p:txBody>
          <a:bodyPr wrap="square" rtlCol="0" anchor="ctr"/>
          <a:lstStyle/>
          <a:p>
            <a:pPr marL="0" indent="0" algn="l">
              <a:buNone/>
            </a:pPr>
            <a:r>
              <a:rPr lang="en-US" sz="203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Difference between Qualitative &amp; Quantitative Research</a:t>
            </a:r>
            <a:endParaRPr lang="en-US" sz="2030" dirty="0">
              <a:gradFill>
                <a:gsLst>
                  <a:gs pos="0">
                    <a:srgbClr val="157279">
                      <a:alpha val="90196"/>
                    </a:srgbClr>
                  </a:gs>
                  <a:gs pos="100000">
                    <a:srgbClr val="3E7D6C">
                      <a:alpha val="90196"/>
                    </a:srgbClr>
                  </a:gs>
                </a:gsLst>
                <a:lin ang="5400000" scaled="0"/>
              </a:gradFill>
            </a:endParaRPr>
          </a:p>
        </p:txBody>
      </p:sp>
      <p:sp>
        <p:nvSpPr>
          <p:cNvPr id="3" name="Text 1"/>
          <p:cNvSpPr/>
          <p:nvPr/>
        </p:nvSpPr>
        <p:spPr>
          <a:xfrm>
            <a:off x="762000" y="3924300"/>
            <a:ext cx="7715250" cy="342900"/>
          </a:xfrm>
          <a:prstGeom prst="rect">
            <a:avLst/>
          </a:prstGeom>
          <a:noFill/>
          <a:ln/>
        </p:spPr>
        <p:txBody>
          <a:bodyPr wrap="square" rtlCol="0" anchor="t"/>
          <a:lstStyle/>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hlinkClick r:id="rId3"/>
              </a:rPr>
              <a:t>https://</a:t>
            </a:r>
            <a:r>
              <a:rPr lang="en-US" sz="1680" dirty="0" err="1">
                <a:solidFill>
                  <a:srgbClr val="383838"/>
                </a:solidFill>
                <a:latin typeface="Noto Sans SC" pitchFamily="34" charset="0"/>
                <a:ea typeface="Noto Sans SC" pitchFamily="34" charset="-122"/>
                <a:cs typeface="Noto Sans SC" pitchFamily="34" charset="-120"/>
                <a:hlinkClick r:id="rId3"/>
              </a:rPr>
              <a:t>youtu.be</a:t>
            </a:r>
            <a:r>
              <a:rPr lang="en-US" sz="1680" dirty="0">
                <a:solidFill>
                  <a:srgbClr val="383838"/>
                </a:solidFill>
                <a:latin typeface="Noto Sans SC" pitchFamily="34" charset="0"/>
                <a:ea typeface="Noto Sans SC" pitchFamily="34" charset="-122"/>
                <a:cs typeface="Noto Sans SC" pitchFamily="34" charset="-120"/>
                <a:hlinkClick r:id="rId3"/>
              </a:rPr>
              <a:t>/ei9IIyao40A</a:t>
            </a:r>
            <a:endParaRPr lang="en-US" sz="1680" dirty="0"/>
          </a:p>
        </p:txBody>
      </p:sp>
      <p:pic>
        <p:nvPicPr>
          <p:cNvPr id="4" name="Image 0" descr="preencoded.png"/>
          <p:cNvPicPr>
            <a:picLocks noChangeAspect="1"/>
          </p:cNvPicPr>
          <p:nvPr/>
        </p:nvPicPr>
        <p:blipFill>
          <a:blip r:embed="rId4"/>
          <a:stretch>
            <a:fillRect/>
          </a:stretch>
        </p:blipFill>
        <p:spPr>
          <a:xfrm>
            <a:off x="5636219" y="926076"/>
            <a:ext cx="3086100" cy="2981325"/>
          </a:xfrm>
          <a:prstGeom prst="rect">
            <a:avLst/>
          </a:prstGeom>
          <a:effectLst>
            <a:outerShdw blurRad="50800" dist="1270" dir="60000" algn="bl" rotWithShape="0">
              <a:srgbClr val="000000">
                <a:alpha val="12000"/>
              </a:srgbClr>
            </a:outerShdw>
          </a:effectLst>
        </p:spPr>
      </p:pic>
      <p:pic>
        <p:nvPicPr>
          <p:cNvPr id="5" name="Image 1" descr="preencoded.png"/>
          <p:cNvPicPr>
            <a:picLocks noChangeAspect="1"/>
          </p:cNvPicPr>
          <p:nvPr/>
        </p:nvPicPr>
        <p:blipFill>
          <a:blip r:embed="rId5"/>
          <a:stretch>
            <a:fillRect/>
          </a:stretch>
        </p:blipFill>
        <p:spPr>
          <a:xfrm>
            <a:off x="4302036" y="3871452"/>
            <a:ext cx="910098" cy="910098"/>
          </a:xfrm>
          <a:prstGeom prst="rect">
            <a:avLst/>
          </a:prstGeom>
          <a:effectLst>
            <a:outerShdw blurRad="50800" dist="1270" dir="60000" algn="bl" rotWithShape="0">
              <a:srgbClr val="000000">
                <a:alpha val="12000"/>
              </a:srgbClr>
            </a:outerShdw>
          </a:effectLst>
        </p:spPr>
      </p:pic>
      <p:pic>
        <p:nvPicPr>
          <p:cNvPr id="8" name="Image 0" descr="preencoded.png">
            <a:extLst>
              <a:ext uri="{FF2B5EF4-FFF2-40B4-BE49-F238E27FC236}">
                <a16:creationId xmlns:a16="http://schemas.microsoft.com/office/drawing/2014/main" id="{7475A681-41AD-0FB8-AB75-B75F46012421}"/>
              </a:ext>
            </a:extLst>
          </p:cNvPr>
          <p:cNvPicPr>
            <a:picLocks noChangeAspect="1"/>
          </p:cNvPicPr>
          <p:nvPr/>
        </p:nvPicPr>
        <p:blipFill>
          <a:blip r:embed="rId6"/>
          <a:stretch>
            <a:fillRect/>
          </a:stretch>
        </p:blipFill>
        <p:spPr>
          <a:xfrm>
            <a:off x="863809" y="911789"/>
            <a:ext cx="4632099" cy="2981325"/>
          </a:xfrm>
          <a:prstGeom prst="rect">
            <a:avLst/>
          </a:prstGeom>
          <a:effectLst>
            <a:outerShdw blurRad="50800" dist="1270" dir="60000" algn="bl" rotWithShape="0">
              <a:srgbClr val="000000">
                <a:alpha val="12000"/>
              </a:srgbClr>
            </a:outerShdw>
          </a:effectLst>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name="Slide 29">
    <p:spTree>
      <p:nvGrpSpPr>
        <p:cNvPr id="1" name=""/>
        <p:cNvGrpSpPr/>
        <p:nvPr/>
      </p:nvGrpSpPr>
      <p:grpSpPr>
        <a:xfrm>
          <a:off x="0" y="0"/>
          <a:ext cx="0" cy="0"/>
          <a:chOff x="0" y="0"/>
          <a:chExt cx="0" cy="0"/>
        </a:xfrm>
      </p:grpSpPr>
      <p:sp>
        <p:nvSpPr>
          <p:cNvPr id="2"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Research Process</a:t>
            </a:r>
            <a:endParaRPr lang="en-US" sz="2660" dirty="0">
              <a:gradFill>
                <a:gsLst>
                  <a:gs pos="0">
                    <a:srgbClr val="157279">
                      <a:alpha val="90196"/>
                    </a:srgbClr>
                  </a:gs>
                  <a:gs pos="100000">
                    <a:srgbClr val="3E7D6C">
                      <a:alpha val="90196"/>
                    </a:srgbClr>
                  </a:gs>
                </a:gsLst>
                <a:lin ang="5400000" scaled="0"/>
              </a:gradFill>
            </a:endParaRPr>
          </a:p>
        </p:txBody>
      </p:sp>
      <p:sp>
        <p:nvSpPr>
          <p:cNvPr id="3" name="Text 1"/>
          <p:cNvSpPr/>
          <p:nvPr/>
        </p:nvSpPr>
        <p:spPr>
          <a:xfrm>
            <a:off x="762000" y="1257300"/>
            <a:ext cx="3786188" cy="3067050"/>
          </a:xfrm>
          <a:prstGeom prst="rect">
            <a:avLst/>
          </a:prstGeom>
          <a:noFill/>
          <a:ln/>
        </p:spPr>
        <p:txBody>
          <a:bodyPr wrap="square" rtlCol="0" anchor="t"/>
          <a:lstStyle/>
          <a:p>
            <a:pPr marL="190500" indent="-190500" algn="l">
              <a:lnSpc>
                <a:spcPct val="150000"/>
              </a:lnSpc>
              <a:buSzPct val="100000"/>
              <a:buChar char="•"/>
            </a:pPr>
            <a:r>
              <a:rPr lang="en-US" sz="910" dirty="0">
                <a:solidFill>
                  <a:srgbClr val="383838"/>
                </a:solidFill>
                <a:latin typeface="Noto Sans SC" pitchFamily="34" charset="0"/>
                <a:ea typeface="Noto Sans SC" pitchFamily="34" charset="-122"/>
                <a:cs typeface="Noto Sans SC" pitchFamily="34" charset="-120"/>
              </a:rPr>
              <a:t>The eight-step model for carrying out research</a:t>
            </a:r>
            <a:endParaRPr lang="en-US" sz="910" dirty="0"/>
          </a:p>
          <a:p>
            <a:pPr marL="190500" indent="-190500" algn="l">
              <a:lnSpc>
                <a:spcPct val="150000"/>
              </a:lnSpc>
              <a:buSzPct val="100000"/>
              <a:buChar char="•"/>
            </a:pPr>
            <a:r>
              <a:rPr lang="en-US" sz="910" dirty="0">
                <a:solidFill>
                  <a:srgbClr val="383838"/>
                </a:solidFill>
                <a:latin typeface="Noto Sans SC" pitchFamily="34" charset="0"/>
                <a:ea typeface="Noto Sans SC" pitchFamily="34" charset="-122"/>
                <a:cs typeface="Noto Sans SC" pitchFamily="34" charset="-120"/>
              </a:rPr>
              <a:t>P</a:t>
            </a:r>
            <a:r>
              <a:rPr lang="en-US" sz="910" b="1" dirty="0">
                <a:solidFill>
                  <a:srgbClr val="383838"/>
                </a:solidFill>
                <a:latin typeface="Noto Sans SC" pitchFamily="34" charset="0"/>
                <a:ea typeface="Noto Sans SC" pitchFamily="34" charset="-122"/>
                <a:cs typeface="Noto Sans SC" pitchFamily="34" charset="-120"/>
              </a:rPr>
              <a:t>HASE I DECIDING WHAT TO RESEARCH </a:t>
            </a:r>
            <a:endParaRPr lang="en-US" sz="910" dirty="0"/>
          </a:p>
          <a:p>
            <a:pPr marL="190500" indent="-190500" algn="l">
              <a:lnSpc>
                <a:spcPct val="150000"/>
              </a:lnSpc>
              <a:buSzPct val="100000"/>
              <a:buChar char="•"/>
            </a:pPr>
            <a:r>
              <a:rPr lang="en-US" sz="910" b="1" dirty="0">
                <a:solidFill>
                  <a:srgbClr val="383838"/>
                </a:solidFill>
                <a:latin typeface="Noto Sans SC" pitchFamily="34" charset="0"/>
                <a:ea typeface="Noto Sans SC" pitchFamily="34" charset="-122"/>
                <a:cs typeface="Noto Sans SC" pitchFamily="34" charset="-120"/>
              </a:rPr>
              <a:t>Step 1: </a:t>
            </a:r>
            <a:r>
              <a:rPr lang="en-US" sz="910" dirty="0">
                <a:solidFill>
                  <a:srgbClr val="383838"/>
                </a:solidFill>
                <a:latin typeface="Noto Sans SC" pitchFamily="34" charset="0"/>
                <a:ea typeface="Noto Sans SC" pitchFamily="34" charset="-122"/>
                <a:cs typeface="Noto Sans SC" pitchFamily="34" charset="-120"/>
              </a:rPr>
              <a:t>Formulating a research problem</a:t>
            </a:r>
            <a:endParaRPr lang="en-US" sz="910" dirty="0"/>
          </a:p>
          <a:p>
            <a:pPr marL="190500" indent="-190500" algn="l">
              <a:lnSpc>
                <a:spcPct val="150000"/>
              </a:lnSpc>
              <a:buSzPct val="100000"/>
              <a:buChar char="•"/>
            </a:pPr>
            <a:r>
              <a:rPr lang="en-US" sz="910" b="1" dirty="0">
                <a:solidFill>
                  <a:srgbClr val="383838"/>
                </a:solidFill>
                <a:latin typeface="Noto Sans SC" pitchFamily="34" charset="0"/>
                <a:ea typeface="Noto Sans SC" pitchFamily="34" charset="-122"/>
                <a:cs typeface="Noto Sans SC" pitchFamily="34" charset="-120"/>
              </a:rPr>
              <a:t>PHASE II PLANNING A RESEARCH STUDY </a:t>
            </a:r>
            <a:endParaRPr lang="en-US" sz="910" dirty="0"/>
          </a:p>
          <a:p>
            <a:pPr marL="190500" indent="-190500" algn="l">
              <a:lnSpc>
                <a:spcPct val="150000"/>
              </a:lnSpc>
              <a:buSzPct val="100000"/>
              <a:buChar char="•"/>
            </a:pPr>
            <a:r>
              <a:rPr lang="en-US" sz="910" b="1" dirty="0">
                <a:solidFill>
                  <a:srgbClr val="383838"/>
                </a:solidFill>
                <a:latin typeface="Noto Sans SC" pitchFamily="34" charset="0"/>
                <a:ea typeface="Noto Sans SC" pitchFamily="34" charset="-122"/>
                <a:cs typeface="Noto Sans SC" pitchFamily="34" charset="-120"/>
              </a:rPr>
              <a:t>Step 2: </a:t>
            </a:r>
            <a:r>
              <a:rPr lang="en-US" sz="910" dirty="0">
                <a:solidFill>
                  <a:srgbClr val="383838"/>
                </a:solidFill>
                <a:latin typeface="Noto Sans SC" pitchFamily="34" charset="0"/>
                <a:ea typeface="Noto Sans SC" pitchFamily="34" charset="-122"/>
                <a:cs typeface="Noto Sans SC" pitchFamily="34" charset="-120"/>
              </a:rPr>
              <a:t>Conceptualising a research design </a:t>
            </a:r>
            <a:endParaRPr lang="en-US" sz="910" dirty="0"/>
          </a:p>
          <a:p>
            <a:pPr marL="190500" indent="-190500" algn="l">
              <a:lnSpc>
                <a:spcPct val="150000"/>
              </a:lnSpc>
              <a:buSzPct val="100000"/>
              <a:buChar char="•"/>
            </a:pPr>
            <a:r>
              <a:rPr lang="en-US" sz="910" b="1" dirty="0">
                <a:solidFill>
                  <a:srgbClr val="383838"/>
                </a:solidFill>
                <a:latin typeface="Noto Sans SC" pitchFamily="34" charset="0"/>
                <a:ea typeface="Noto Sans SC" pitchFamily="34" charset="-122"/>
                <a:cs typeface="Noto Sans SC" pitchFamily="34" charset="-120"/>
              </a:rPr>
              <a:t>Step 3 :</a:t>
            </a:r>
            <a:r>
              <a:rPr lang="en-US" sz="910" dirty="0">
                <a:solidFill>
                  <a:srgbClr val="383838"/>
                </a:solidFill>
                <a:latin typeface="Noto Sans SC" pitchFamily="34" charset="0"/>
                <a:ea typeface="Noto Sans SC" pitchFamily="34" charset="-122"/>
                <a:cs typeface="Noto Sans SC" pitchFamily="34" charset="-120"/>
              </a:rPr>
              <a:t>Constructing an instrument for data collection</a:t>
            </a:r>
            <a:endParaRPr lang="en-US" sz="910" dirty="0"/>
          </a:p>
          <a:p>
            <a:pPr marL="190500" indent="-190500" algn="l">
              <a:lnSpc>
                <a:spcPct val="150000"/>
              </a:lnSpc>
              <a:buSzPct val="100000"/>
              <a:buChar char="•"/>
            </a:pPr>
            <a:r>
              <a:rPr lang="en-US" sz="910" b="1" dirty="0">
                <a:solidFill>
                  <a:srgbClr val="383838"/>
                </a:solidFill>
                <a:latin typeface="Noto Sans SC" pitchFamily="34" charset="0"/>
                <a:ea typeface="Noto Sans SC" pitchFamily="34" charset="-122"/>
                <a:cs typeface="Noto Sans SC" pitchFamily="34" charset="-120"/>
              </a:rPr>
              <a:t>Step4: </a:t>
            </a:r>
            <a:r>
              <a:rPr lang="en-US" sz="910" dirty="0">
                <a:solidFill>
                  <a:srgbClr val="383838"/>
                </a:solidFill>
                <a:latin typeface="Noto Sans SC" pitchFamily="34" charset="0"/>
                <a:ea typeface="Noto Sans SC" pitchFamily="34" charset="-122"/>
                <a:cs typeface="Noto Sans SC" pitchFamily="34" charset="-120"/>
              </a:rPr>
              <a:t>Selecting a sample </a:t>
            </a:r>
            <a:endParaRPr lang="en-US" sz="910" dirty="0"/>
          </a:p>
          <a:p>
            <a:pPr marL="190500" indent="-190500" algn="l">
              <a:lnSpc>
                <a:spcPct val="150000"/>
              </a:lnSpc>
              <a:buSzPct val="100000"/>
              <a:buChar char="•"/>
            </a:pPr>
            <a:r>
              <a:rPr lang="en-US" sz="910" b="1" dirty="0">
                <a:solidFill>
                  <a:srgbClr val="383838"/>
                </a:solidFill>
                <a:latin typeface="Noto Sans SC" pitchFamily="34" charset="0"/>
                <a:ea typeface="Noto Sans SC" pitchFamily="34" charset="-122"/>
                <a:cs typeface="Noto Sans SC" pitchFamily="34" charset="-120"/>
              </a:rPr>
              <a:t>Step5:</a:t>
            </a:r>
            <a:r>
              <a:rPr lang="en-US" sz="910" dirty="0">
                <a:solidFill>
                  <a:srgbClr val="383838"/>
                </a:solidFill>
                <a:latin typeface="Noto Sans SC" pitchFamily="34" charset="0"/>
                <a:ea typeface="Noto Sans SC" pitchFamily="34" charset="-122"/>
                <a:cs typeface="Noto Sans SC" pitchFamily="34" charset="-120"/>
              </a:rPr>
              <a:t> Writing a research proposal</a:t>
            </a:r>
            <a:endParaRPr lang="en-US" sz="910" dirty="0"/>
          </a:p>
          <a:p>
            <a:pPr marL="190500" indent="-190500" algn="l">
              <a:lnSpc>
                <a:spcPct val="150000"/>
              </a:lnSpc>
              <a:buSzPct val="100000"/>
              <a:buChar char="•"/>
            </a:pPr>
            <a:r>
              <a:rPr lang="en-US" sz="910" b="1" dirty="0">
                <a:solidFill>
                  <a:srgbClr val="383838"/>
                </a:solidFill>
                <a:latin typeface="Noto Sans SC" pitchFamily="34" charset="0"/>
                <a:ea typeface="Noto Sans SC" pitchFamily="34" charset="-122"/>
                <a:cs typeface="Noto Sans SC" pitchFamily="34" charset="-120"/>
              </a:rPr>
              <a:t>PHASE III CONDUCTING A RESEARCH STUDY</a:t>
            </a:r>
            <a:endParaRPr lang="en-US" sz="910" dirty="0"/>
          </a:p>
          <a:p>
            <a:pPr marL="190500" indent="-190500" algn="l">
              <a:lnSpc>
                <a:spcPct val="150000"/>
              </a:lnSpc>
              <a:buSzPct val="100000"/>
              <a:buChar char="•"/>
            </a:pPr>
            <a:r>
              <a:rPr lang="en-US" sz="910" b="1" dirty="0">
                <a:solidFill>
                  <a:srgbClr val="383838"/>
                </a:solidFill>
                <a:latin typeface="Noto Sans SC" pitchFamily="34" charset="0"/>
                <a:ea typeface="Noto Sans SC" pitchFamily="34" charset="-122"/>
                <a:cs typeface="Noto Sans SC" pitchFamily="34" charset="-120"/>
              </a:rPr>
              <a:t>Step 6:</a:t>
            </a:r>
            <a:r>
              <a:rPr lang="en-US" sz="910" dirty="0">
                <a:solidFill>
                  <a:srgbClr val="383838"/>
                </a:solidFill>
                <a:latin typeface="Noto Sans SC" pitchFamily="34" charset="0"/>
                <a:ea typeface="Noto Sans SC" pitchFamily="34" charset="-122"/>
                <a:cs typeface="Noto Sans SC" pitchFamily="34" charset="-120"/>
              </a:rPr>
              <a:t> Collecting data</a:t>
            </a:r>
            <a:endParaRPr lang="en-US" sz="910" dirty="0"/>
          </a:p>
          <a:p>
            <a:pPr marL="190500" indent="-190500" algn="l">
              <a:lnSpc>
                <a:spcPct val="150000"/>
              </a:lnSpc>
              <a:buSzPct val="100000"/>
              <a:buChar char="•"/>
            </a:pPr>
            <a:r>
              <a:rPr lang="en-US" sz="910" b="1" dirty="0">
                <a:solidFill>
                  <a:srgbClr val="383838"/>
                </a:solidFill>
                <a:latin typeface="Noto Sans SC" pitchFamily="34" charset="0"/>
                <a:ea typeface="Noto Sans SC" pitchFamily="34" charset="-122"/>
                <a:cs typeface="Noto Sans SC" pitchFamily="34" charset="-120"/>
              </a:rPr>
              <a:t>Step 7:</a:t>
            </a:r>
            <a:r>
              <a:rPr lang="en-US" sz="910" dirty="0">
                <a:solidFill>
                  <a:srgbClr val="383838"/>
                </a:solidFill>
                <a:latin typeface="Noto Sans SC" pitchFamily="34" charset="0"/>
                <a:ea typeface="Noto Sans SC" pitchFamily="34" charset="-122"/>
                <a:cs typeface="Noto Sans SC" pitchFamily="34" charset="-120"/>
              </a:rPr>
              <a:t>  Processing and displaying data </a:t>
            </a:r>
            <a:endParaRPr lang="en-US" sz="910" dirty="0"/>
          </a:p>
          <a:p>
            <a:pPr marL="190500" indent="-190500" algn="l">
              <a:lnSpc>
                <a:spcPct val="150000"/>
              </a:lnSpc>
              <a:buSzPct val="100000"/>
              <a:buChar char="•"/>
            </a:pPr>
            <a:r>
              <a:rPr lang="en-US" sz="910" b="1" dirty="0">
                <a:solidFill>
                  <a:srgbClr val="383838"/>
                </a:solidFill>
                <a:latin typeface="Noto Sans SC" pitchFamily="34" charset="0"/>
                <a:ea typeface="Noto Sans SC" pitchFamily="34" charset="-122"/>
                <a:cs typeface="Noto Sans SC" pitchFamily="34" charset="-120"/>
              </a:rPr>
              <a:t>Step 8:</a:t>
            </a:r>
            <a:r>
              <a:rPr lang="en-US" sz="910" dirty="0">
                <a:solidFill>
                  <a:srgbClr val="383838"/>
                </a:solidFill>
                <a:latin typeface="Noto Sans SC" pitchFamily="34" charset="0"/>
                <a:ea typeface="Noto Sans SC" pitchFamily="34" charset="-122"/>
                <a:cs typeface="Noto Sans SC" pitchFamily="34" charset="-120"/>
              </a:rPr>
              <a:t> Writing a research report (Kumar, 2011, p. 17)</a:t>
            </a:r>
            <a:endParaRPr lang="en-US" sz="910" dirty="0"/>
          </a:p>
        </p:txBody>
      </p:sp>
      <p:pic>
        <p:nvPicPr>
          <p:cNvPr id="4" name="Image 0" descr="preencoded.png"/>
          <p:cNvPicPr>
            <a:picLocks noChangeAspect="1"/>
          </p:cNvPicPr>
          <p:nvPr/>
        </p:nvPicPr>
        <p:blipFill>
          <a:blip r:embed="rId3"/>
          <a:stretch>
            <a:fillRect/>
          </a:stretch>
        </p:blipFill>
        <p:spPr>
          <a:xfrm>
            <a:off x="4691063" y="1257300"/>
            <a:ext cx="3786188" cy="2638425"/>
          </a:xfrm>
          <a:prstGeom prst="rect">
            <a:avLst/>
          </a:prstGeom>
          <a:effectLst>
            <a:outerShdw blurRad="50800" dist="1270" dir="60000" algn="bl" rotWithShape="0">
              <a:srgbClr val="000000">
                <a:alpha val="12000"/>
              </a:srgbClr>
            </a:outerShdw>
          </a:effectLst>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name="Slide 30">
    <p:spTree>
      <p:nvGrpSpPr>
        <p:cNvPr id="1" name=""/>
        <p:cNvGrpSpPr/>
        <p:nvPr/>
      </p:nvGrpSpPr>
      <p:grpSpPr>
        <a:xfrm>
          <a:off x="0" y="0"/>
          <a:ext cx="0" cy="0"/>
          <a:chOff x="0" y="0"/>
          <a:chExt cx="0" cy="0"/>
        </a:xfrm>
      </p:grpSpPr>
      <p:sp>
        <p:nvSpPr>
          <p:cNvPr id="2" name="Text 0"/>
          <p:cNvSpPr/>
          <p:nvPr/>
        </p:nvSpPr>
        <p:spPr>
          <a:xfrm>
            <a:off x="762000" y="361950"/>
            <a:ext cx="7806690" cy="552450"/>
          </a:xfrm>
          <a:prstGeom prst="rect">
            <a:avLst/>
          </a:prstGeom>
          <a:noFill/>
          <a:ln/>
        </p:spPr>
        <p:txBody>
          <a:bodyPr wrap="square" rtlCol="0" anchor="ctr"/>
          <a:lstStyle/>
          <a:p>
            <a:pPr marL="0" indent="0" algn="l">
              <a:buNone/>
            </a:pPr>
            <a:r>
              <a:rPr lang="en-US" sz="238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Where Does the Research Question Come From?</a:t>
            </a:r>
            <a:endParaRPr lang="en-US" sz="2380" dirty="0">
              <a:gradFill>
                <a:gsLst>
                  <a:gs pos="0">
                    <a:srgbClr val="157279">
                      <a:alpha val="90196"/>
                    </a:srgbClr>
                  </a:gs>
                  <a:gs pos="100000">
                    <a:srgbClr val="3E7D6C">
                      <a:alpha val="90196"/>
                    </a:srgbClr>
                  </a:gs>
                </a:gsLst>
                <a:lin ang="5400000" scaled="0"/>
              </a:gradFill>
            </a:endParaRPr>
          </a:p>
        </p:txBody>
      </p:sp>
      <p:sp>
        <p:nvSpPr>
          <p:cNvPr id="3" name="Text 1"/>
          <p:cNvSpPr/>
          <p:nvPr/>
        </p:nvSpPr>
        <p:spPr>
          <a:xfrm>
            <a:off x="762000" y="907256"/>
            <a:ext cx="7806690" cy="552450"/>
          </a:xfrm>
          <a:prstGeom prst="rect">
            <a:avLst/>
          </a:prstGeom>
          <a:noFill/>
          <a:ln/>
        </p:spPr>
        <p:txBody>
          <a:bodyPr wrap="square" rtlCol="0" anchor="t"/>
          <a:lstStyle/>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Reviewing existing studies and finding what is still missing unanswered</a:t>
            </a:r>
            <a:endParaRPr lang="en-US" sz="1680" dirty="0"/>
          </a:p>
          <a:p>
            <a:pPr marL="190500" indent="-190500" algn="l">
              <a:lnSpc>
                <a:spcPct val="150000"/>
              </a:lnSpc>
              <a:buSzPct val="100000"/>
              <a:buChar char="•"/>
            </a:pPr>
            <a:endParaRPr lang="en-US" sz="1680" dirty="0"/>
          </a:p>
        </p:txBody>
      </p:sp>
      <p:pic>
        <p:nvPicPr>
          <p:cNvPr id="4" name="Image 0" descr="preencoded.png"/>
          <p:cNvPicPr>
            <a:picLocks noChangeAspect="1"/>
          </p:cNvPicPr>
          <p:nvPr/>
        </p:nvPicPr>
        <p:blipFill>
          <a:blip r:embed="rId3"/>
          <a:stretch>
            <a:fillRect/>
          </a:stretch>
        </p:blipFill>
        <p:spPr>
          <a:xfrm>
            <a:off x="762000" y="1428750"/>
            <a:ext cx="4248411" cy="2807494"/>
          </a:xfrm>
          <a:prstGeom prst="rect">
            <a:avLst/>
          </a:prstGeom>
          <a:effectLst>
            <a:outerShdw blurRad="50800" dist="1270" dir="60000" algn="bl" rotWithShape="0">
              <a:srgbClr val="000000">
                <a:alpha val="12000"/>
              </a:srgbClr>
            </a:outerShdw>
          </a:effectLst>
        </p:spPr>
      </p:pic>
      <p:pic>
        <p:nvPicPr>
          <p:cNvPr id="5" name="Image 1" descr="preencoded.png"/>
          <p:cNvPicPr>
            <a:picLocks noChangeAspect="1"/>
          </p:cNvPicPr>
          <p:nvPr/>
        </p:nvPicPr>
        <p:blipFill>
          <a:blip r:embed="rId4"/>
          <a:stretch>
            <a:fillRect/>
          </a:stretch>
        </p:blipFill>
        <p:spPr>
          <a:xfrm>
            <a:off x="5428576" y="1438581"/>
            <a:ext cx="3689429" cy="2807493"/>
          </a:xfrm>
          <a:prstGeom prst="rect">
            <a:avLst/>
          </a:prstGeom>
          <a:effectLst>
            <a:outerShdw blurRad="50800" dist="1270" dir="60000" algn="bl" rotWithShape="0">
              <a:srgbClr val="000000">
                <a:alpha val="12000"/>
              </a:srgbClr>
            </a:outerShdw>
          </a:effectLst>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name="Slide 31">
    <p:spTree>
      <p:nvGrpSpPr>
        <p:cNvPr id="1" name=""/>
        <p:cNvGrpSpPr/>
        <p:nvPr/>
      </p:nvGrpSpPr>
      <p:grpSpPr>
        <a:xfrm>
          <a:off x="0" y="0"/>
          <a:ext cx="0" cy="0"/>
          <a:chOff x="0" y="0"/>
          <a:chExt cx="0" cy="0"/>
        </a:xfrm>
      </p:grpSpPr>
      <p:sp>
        <p:nvSpPr>
          <p:cNvPr id="2"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Times New Roman" panose="02020603050405020304" pitchFamily="18" charset="0"/>
                <a:ea typeface="Noto Sans SC" pitchFamily="34" charset="-122"/>
                <a:cs typeface="Times New Roman" panose="02020603050405020304" pitchFamily="18" charset="0"/>
              </a:rPr>
              <a:t>Method of data collection</a:t>
            </a:r>
            <a:endParaRPr lang="en-US" sz="2660" dirty="0">
              <a:gradFill>
                <a:gsLst>
                  <a:gs pos="0">
                    <a:srgbClr val="157279">
                      <a:alpha val="90196"/>
                    </a:srgbClr>
                  </a:gs>
                  <a:gs pos="100000">
                    <a:srgbClr val="3E7D6C">
                      <a:alpha val="90196"/>
                    </a:srgbClr>
                  </a:gs>
                </a:gsLst>
                <a:lin ang="5400000" scaled="0"/>
              </a:gradFill>
              <a:latin typeface="Times New Roman" panose="02020603050405020304" pitchFamily="18" charset="0"/>
              <a:cs typeface="Times New Roman" panose="02020603050405020304" pitchFamily="18" charset="0"/>
            </a:endParaRPr>
          </a:p>
        </p:txBody>
      </p:sp>
      <p:sp>
        <p:nvSpPr>
          <p:cNvPr id="3" name="Text 1"/>
          <p:cNvSpPr/>
          <p:nvPr/>
        </p:nvSpPr>
        <p:spPr>
          <a:xfrm>
            <a:off x="762000" y="1257300"/>
            <a:ext cx="3786188" cy="3067050"/>
          </a:xfrm>
          <a:prstGeom prst="rect">
            <a:avLst/>
          </a:prstGeom>
          <a:noFill/>
          <a:ln/>
        </p:spPr>
        <p:txBody>
          <a:bodyPr wrap="square" rtlCol="0" anchor="t"/>
          <a:lstStyle/>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Secondary Data</a:t>
            </a:r>
            <a:endParaRPr lang="en-US" sz="1680" dirty="0"/>
          </a:p>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Primary Data </a:t>
            </a:r>
            <a:endParaRPr lang="en-US" sz="1680" dirty="0"/>
          </a:p>
        </p:txBody>
      </p:sp>
      <p:pic>
        <p:nvPicPr>
          <p:cNvPr id="4" name="Image 0" descr="preencoded.png"/>
          <p:cNvPicPr>
            <a:picLocks noChangeAspect="1"/>
          </p:cNvPicPr>
          <p:nvPr/>
        </p:nvPicPr>
        <p:blipFill>
          <a:blip r:embed="rId3"/>
          <a:stretch>
            <a:fillRect/>
          </a:stretch>
        </p:blipFill>
        <p:spPr>
          <a:xfrm>
            <a:off x="3550520" y="1051476"/>
            <a:ext cx="5224769" cy="3272874"/>
          </a:xfrm>
          <a:prstGeom prst="rect">
            <a:avLst/>
          </a:prstGeom>
          <a:effectLst>
            <a:outerShdw blurRad="50800" dist="1270" dir="60000" algn="bl" rotWithShape="0">
              <a:srgbClr val="000000">
                <a:alpha val="12000"/>
              </a:srgbClr>
            </a:outerShdw>
          </a:effectLst>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name="Slide 32">
    <p:spTree>
      <p:nvGrpSpPr>
        <p:cNvPr id="1" name=""/>
        <p:cNvGrpSpPr/>
        <p:nvPr/>
      </p:nvGrpSpPr>
      <p:grpSpPr>
        <a:xfrm>
          <a:off x="0" y="0"/>
          <a:ext cx="0" cy="0"/>
          <a:chOff x="0" y="0"/>
          <a:chExt cx="0" cy="0"/>
        </a:xfrm>
      </p:grpSpPr>
      <p:sp>
        <p:nvSpPr>
          <p:cNvPr id="2"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Population &amp; Sample</a:t>
            </a:r>
            <a:endParaRPr lang="en-US" sz="2660" dirty="0">
              <a:gradFill>
                <a:gsLst>
                  <a:gs pos="0">
                    <a:srgbClr val="157279">
                      <a:alpha val="90196"/>
                    </a:srgbClr>
                  </a:gs>
                  <a:gs pos="100000">
                    <a:srgbClr val="3E7D6C">
                      <a:alpha val="90196"/>
                    </a:srgbClr>
                  </a:gs>
                </a:gsLst>
                <a:lin ang="5400000" scaled="0"/>
              </a:gradFill>
            </a:endParaRPr>
          </a:p>
        </p:txBody>
      </p:sp>
      <p:sp>
        <p:nvSpPr>
          <p:cNvPr id="3" name="Text 1"/>
          <p:cNvSpPr/>
          <p:nvPr/>
        </p:nvSpPr>
        <p:spPr>
          <a:xfrm>
            <a:off x="762000" y="1257300"/>
            <a:ext cx="3786188" cy="3067050"/>
          </a:xfrm>
          <a:prstGeom prst="rect">
            <a:avLst/>
          </a:prstGeom>
          <a:noFill/>
          <a:ln/>
        </p:spPr>
        <p:txBody>
          <a:bodyPr wrap="square" rtlCol="0" anchor="t"/>
          <a:lstStyle/>
          <a:p>
            <a:pPr marL="190500" indent="-190500" algn="l">
              <a:lnSpc>
                <a:spcPct val="150000"/>
              </a:lnSpc>
              <a:buSzPct val="100000"/>
              <a:buChar char="•"/>
            </a:pPr>
            <a:r>
              <a:rPr lang="en-US" sz="1120" dirty="0">
                <a:solidFill>
                  <a:srgbClr val="383838"/>
                </a:solidFill>
                <a:latin typeface="Noto Sans SC" pitchFamily="34" charset="0"/>
                <a:ea typeface="Noto Sans SC" pitchFamily="34" charset="-122"/>
                <a:cs typeface="Noto Sans SC" pitchFamily="34" charset="-120"/>
              </a:rPr>
              <a:t>Population：The population is the entire group of subjects the researcher wants information on. Normally the researcher or polling firm is not able to interview all units of the population because of the sheer size. (Stockemer and Bordeleau, 2023, p. 57)</a:t>
            </a:r>
            <a:endParaRPr lang="en-US" sz="1120" dirty="0"/>
          </a:p>
          <a:p>
            <a:pPr marL="190500" indent="-190500" algn="l">
              <a:lnSpc>
                <a:spcPct val="150000"/>
              </a:lnSpc>
              <a:buSzPct val="100000"/>
              <a:buChar char="•"/>
            </a:pPr>
            <a:r>
              <a:rPr lang="en-US" sz="1120" dirty="0">
                <a:solidFill>
                  <a:srgbClr val="383838"/>
                </a:solidFill>
                <a:latin typeface="Noto Sans SC" pitchFamily="34" charset="0"/>
                <a:ea typeface="Noto Sans SC" pitchFamily="34" charset="-122"/>
                <a:cs typeface="Noto Sans SC" pitchFamily="34" charset="-120"/>
              </a:rPr>
              <a:t>Sample：A sample is a subset of the population the researcher actually examines to gather her data. The collected data on the sample aims at gaining information on the entire population (Bickmann &amp; Rog, 1998: 102).</a:t>
            </a:r>
            <a:endParaRPr lang="en-US" sz="1120" dirty="0"/>
          </a:p>
        </p:txBody>
      </p:sp>
      <p:pic>
        <p:nvPicPr>
          <p:cNvPr id="4" name="Image 0" descr="preencoded.png"/>
          <p:cNvPicPr>
            <a:picLocks noChangeAspect="1"/>
          </p:cNvPicPr>
          <p:nvPr/>
        </p:nvPicPr>
        <p:blipFill>
          <a:blip r:embed="rId3"/>
          <a:stretch>
            <a:fillRect/>
          </a:stretch>
        </p:blipFill>
        <p:spPr>
          <a:xfrm>
            <a:off x="4691063" y="1257300"/>
            <a:ext cx="2862263" cy="1533525"/>
          </a:xfrm>
          <a:prstGeom prst="rect">
            <a:avLst/>
          </a:prstGeom>
          <a:effectLst>
            <a:outerShdw blurRad="50800" dist="1270" dir="60000" algn="bl" rotWithShape="0">
              <a:srgbClr val="000000">
                <a:alpha val="12000"/>
              </a:srgbClr>
            </a:outerShdw>
          </a:effectLst>
        </p:spPr>
      </p:pic>
      <p:pic>
        <p:nvPicPr>
          <p:cNvPr id="5" name="Image 1" descr="preencoded.png"/>
          <p:cNvPicPr>
            <a:picLocks noChangeAspect="1"/>
          </p:cNvPicPr>
          <p:nvPr/>
        </p:nvPicPr>
        <p:blipFill>
          <a:blip r:embed="rId4"/>
          <a:stretch>
            <a:fillRect/>
          </a:stretch>
        </p:blipFill>
        <p:spPr>
          <a:xfrm>
            <a:off x="4691063" y="2790825"/>
            <a:ext cx="714375" cy="714375"/>
          </a:xfrm>
          <a:prstGeom prst="rect">
            <a:avLst/>
          </a:prstGeom>
          <a:effectLst>
            <a:outerShdw blurRad="50800" dist="1270" dir="60000" algn="bl" rotWithShape="0">
              <a:srgbClr val="000000">
                <a:alpha val="12000"/>
              </a:srgbClr>
            </a:outerShdw>
          </a:effectLst>
        </p:spPr>
      </p:pic>
      <p:sp>
        <p:nvSpPr>
          <p:cNvPr id="7" name="文本框 6">
            <a:extLst>
              <a:ext uri="{FF2B5EF4-FFF2-40B4-BE49-F238E27FC236}">
                <a16:creationId xmlns:a16="http://schemas.microsoft.com/office/drawing/2014/main" id="{653497E5-7B60-A531-CB20-19A4270750C2}"/>
              </a:ext>
            </a:extLst>
          </p:cNvPr>
          <p:cNvSpPr txBox="1"/>
          <p:nvPr/>
        </p:nvSpPr>
        <p:spPr>
          <a:xfrm>
            <a:off x="833438" y="4092556"/>
            <a:ext cx="4572000" cy="463588"/>
          </a:xfrm>
          <a:prstGeom prst="rect">
            <a:avLst/>
          </a:prstGeom>
          <a:noFill/>
        </p:spPr>
        <p:txBody>
          <a:bodyPr wrap="square">
            <a:spAutoFit/>
          </a:bodyPr>
          <a:lstStyle/>
          <a:p>
            <a:pPr marL="190500" indent="-190500" algn="l">
              <a:lnSpc>
                <a:spcPct val="150000"/>
              </a:lnSpc>
              <a:buSzPct val="100000"/>
              <a:buChar char="•"/>
            </a:pPr>
            <a:r>
              <a:rPr lang="en-US" altLang="zh-CN" sz="1800" dirty="0">
                <a:solidFill>
                  <a:srgbClr val="383838"/>
                </a:solidFill>
                <a:latin typeface="Noto Sans SC" pitchFamily="34" charset="0"/>
                <a:ea typeface="Noto Sans SC" pitchFamily="34" charset="-122"/>
                <a:cs typeface="Noto Sans SC" pitchFamily="34" charset="-120"/>
                <a:hlinkClick r:id="rId5"/>
              </a:rPr>
              <a:t>https://youtu.be/pTuj57uXWlk  </a:t>
            </a:r>
            <a:endParaRPr lang="en-US" altLang="zh-CN" sz="1800" dirty="0"/>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name="Slide 33">
    <p:spTree>
      <p:nvGrpSpPr>
        <p:cNvPr id="1" name=""/>
        <p:cNvGrpSpPr/>
        <p:nvPr/>
      </p:nvGrpSpPr>
      <p:grpSpPr>
        <a:xfrm>
          <a:off x="0" y="0"/>
          <a:ext cx="0" cy="0"/>
          <a:chOff x="0" y="0"/>
          <a:chExt cx="0" cy="0"/>
        </a:xfrm>
      </p:grpSpPr>
      <p:sp>
        <p:nvSpPr>
          <p:cNvPr id="2"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Sampling</a:t>
            </a:r>
            <a:endParaRPr lang="en-US" sz="2660" dirty="0">
              <a:gradFill>
                <a:gsLst>
                  <a:gs pos="0">
                    <a:srgbClr val="157279">
                      <a:alpha val="90196"/>
                    </a:srgbClr>
                  </a:gs>
                  <a:gs pos="100000">
                    <a:srgbClr val="3E7D6C">
                      <a:alpha val="90196"/>
                    </a:srgbClr>
                  </a:gs>
                </a:gsLst>
                <a:lin ang="5400000" scaled="0"/>
              </a:gradFill>
            </a:endParaRPr>
          </a:p>
        </p:txBody>
      </p:sp>
      <p:pic>
        <p:nvPicPr>
          <p:cNvPr id="3" name="Image 0" descr="preencoded.png"/>
          <p:cNvPicPr>
            <a:picLocks noChangeAspect="1"/>
          </p:cNvPicPr>
          <p:nvPr/>
        </p:nvPicPr>
        <p:blipFill>
          <a:blip r:embed="rId3"/>
          <a:stretch>
            <a:fillRect/>
          </a:stretch>
        </p:blipFill>
        <p:spPr>
          <a:xfrm>
            <a:off x="762000" y="1428750"/>
            <a:ext cx="2466975" cy="1166813"/>
          </a:xfrm>
          <a:prstGeom prst="rect">
            <a:avLst/>
          </a:prstGeom>
          <a:effectLst>
            <a:outerShdw blurRad="50800" dist="1270" dir="60000" algn="bl" rotWithShape="0">
              <a:srgbClr val="000000">
                <a:alpha val="12000"/>
              </a:srgbClr>
            </a:outerShdw>
          </a:effectLst>
        </p:spPr>
      </p:pic>
      <p:pic>
        <p:nvPicPr>
          <p:cNvPr id="4" name="Image 1" descr="preencoded.png"/>
          <p:cNvPicPr>
            <a:picLocks noChangeAspect="1"/>
          </p:cNvPicPr>
          <p:nvPr/>
        </p:nvPicPr>
        <p:blipFill>
          <a:blip r:embed="rId4"/>
          <a:stretch>
            <a:fillRect/>
          </a:stretch>
        </p:blipFill>
        <p:spPr>
          <a:xfrm>
            <a:off x="3276600" y="1333500"/>
            <a:ext cx="2466975" cy="1352550"/>
          </a:xfrm>
          <a:prstGeom prst="rect">
            <a:avLst/>
          </a:prstGeom>
          <a:effectLst>
            <a:outerShdw blurRad="50800" dist="1270" dir="60000" algn="bl" rotWithShape="0">
              <a:srgbClr val="000000">
                <a:alpha val="12000"/>
              </a:srgbClr>
            </a:outerShdw>
          </a:effectLst>
        </p:spPr>
      </p:pic>
      <p:pic>
        <p:nvPicPr>
          <p:cNvPr id="5" name="Image 2" descr="preencoded.png"/>
          <p:cNvPicPr>
            <a:picLocks noChangeAspect="1"/>
          </p:cNvPicPr>
          <p:nvPr/>
        </p:nvPicPr>
        <p:blipFill>
          <a:blip r:embed="rId5"/>
          <a:stretch>
            <a:fillRect/>
          </a:stretch>
        </p:blipFill>
        <p:spPr>
          <a:xfrm>
            <a:off x="5872163" y="1257300"/>
            <a:ext cx="2319338" cy="1504950"/>
          </a:xfrm>
          <a:prstGeom prst="rect">
            <a:avLst/>
          </a:prstGeom>
          <a:effectLst>
            <a:outerShdw blurRad="50800" dist="1270" dir="60000" algn="bl" rotWithShape="0">
              <a:srgbClr val="000000">
                <a:alpha val="12000"/>
              </a:srgbClr>
            </a:outerShdw>
          </a:effectLst>
        </p:spPr>
      </p:pic>
      <p:pic>
        <p:nvPicPr>
          <p:cNvPr id="6" name="Image 3" descr="preencoded.png"/>
          <p:cNvPicPr>
            <a:picLocks noChangeAspect="1"/>
          </p:cNvPicPr>
          <p:nvPr/>
        </p:nvPicPr>
        <p:blipFill>
          <a:blip r:embed="rId6"/>
          <a:stretch>
            <a:fillRect/>
          </a:stretch>
        </p:blipFill>
        <p:spPr>
          <a:xfrm>
            <a:off x="1395413" y="2809875"/>
            <a:ext cx="2514600" cy="1504950"/>
          </a:xfrm>
          <a:prstGeom prst="rect">
            <a:avLst/>
          </a:prstGeom>
          <a:effectLst>
            <a:outerShdw blurRad="50800" dist="1270" dir="60000" algn="bl" rotWithShape="0">
              <a:srgbClr val="000000">
                <a:alpha val="12000"/>
              </a:srgbClr>
            </a:outerShdw>
          </a:effectLst>
        </p:spPr>
      </p:pic>
      <p:pic>
        <p:nvPicPr>
          <p:cNvPr id="7" name="Image 4" descr="preencoded.png"/>
          <p:cNvPicPr>
            <a:picLocks noChangeAspect="1"/>
          </p:cNvPicPr>
          <p:nvPr/>
        </p:nvPicPr>
        <p:blipFill>
          <a:blip r:embed="rId7"/>
          <a:stretch>
            <a:fillRect/>
          </a:stretch>
        </p:blipFill>
        <p:spPr>
          <a:xfrm>
            <a:off x="5005388" y="2809875"/>
            <a:ext cx="2947988" cy="1504950"/>
          </a:xfrm>
          <a:prstGeom prst="rect">
            <a:avLst/>
          </a:prstGeom>
          <a:effectLst>
            <a:outerShdw blurRad="50800" dist="1270" dir="60000" algn="bl" rotWithShape="0">
              <a:srgbClr val="000000">
                <a:alpha val="12000"/>
              </a:srgbClr>
            </a:outerShdw>
          </a:effectLst>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799FBA-E2F1-4908-E456-9E2081F0E465}"/>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C390FF91-BDC4-D732-CF70-613B6B274439}"/>
              </a:ext>
            </a:extLst>
          </p:cNvPr>
          <p:cNvSpPr/>
          <p:nvPr/>
        </p:nvSpPr>
        <p:spPr>
          <a:xfrm>
            <a:off x="557213" y="1600200"/>
            <a:ext cx="1452563" cy="1243013"/>
          </a:xfrm>
          <a:prstGeom prst="rect">
            <a:avLst/>
          </a:prstGeom>
          <a:noFill/>
          <a:ln/>
        </p:spPr>
        <p:txBody>
          <a:bodyPr wrap="square" rtlCol="0" anchor="ctr"/>
          <a:lstStyle/>
          <a:p>
            <a:pPr marL="0" indent="0" algn="l">
              <a:buNone/>
            </a:pPr>
            <a:r>
              <a:rPr lang="en-US" sz="5760" b="1" dirty="0">
                <a:gradFill>
                  <a:gsLst>
                    <a:gs pos="0">
                      <a:srgbClr val="157279">
                        <a:alpha val="90196"/>
                      </a:srgbClr>
                    </a:gs>
                    <a:gs pos="100000">
                      <a:srgbClr val="3E7D6C">
                        <a:alpha val="90196"/>
                      </a:srgbClr>
                    </a:gs>
                  </a:gsLst>
                  <a:lin ang="5400000" scaled="0"/>
                </a:gradFill>
                <a:latin typeface="Alimama DongFangDaKai" pitchFamily="34" charset="0"/>
                <a:ea typeface="Alimama DongFangDaKai" pitchFamily="34" charset="-122"/>
                <a:cs typeface="Alimama DongFangDaKai" pitchFamily="34" charset="-120"/>
              </a:rPr>
              <a:t>03</a:t>
            </a:r>
            <a:endParaRPr lang="en-US" sz="5760" dirty="0">
              <a:gradFill>
                <a:gsLst>
                  <a:gs pos="0">
                    <a:srgbClr val="157279">
                      <a:alpha val="90196"/>
                    </a:srgbClr>
                  </a:gs>
                  <a:gs pos="100000">
                    <a:srgbClr val="3E7D6C">
                      <a:alpha val="90196"/>
                    </a:srgbClr>
                  </a:gs>
                </a:gsLst>
                <a:lin ang="5400000" scaled="0"/>
              </a:gradFill>
            </a:endParaRPr>
          </a:p>
        </p:txBody>
      </p:sp>
      <p:sp>
        <p:nvSpPr>
          <p:cNvPr id="3" name="Text 1">
            <a:extLst>
              <a:ext uri="{FF2B5EF4-FFF2-40B4-BE49-F238E27FC236}">
                <a16:creationId xmlns:a16="http://schemas.microsoft.com/office/drawing/2014/main" id="{AC256BB9-0723-B0BC-4B93-C8966E270AD0}"/>
              </a:ext>
            </a:extLst>
          </p:cNvPr>
          <p:cNvSpPr/>
          <p:nvPr/>
        </p:nvSpPr>
        <p:spPr>
          <a:xfrm>
            <a:off x="557213" y="2657475"/>
            <a:ext cx="5101590" cy="890587"/>
          </a:xfrm>
          <a:prstGeom prst="rect">
            <a:avLst/>
          </a:prstGeom>
          <a:noFill/>
          <a:ln/>
        </p:spPr>
        <p:txBody>
          <a:bodyPr wrap="square" rtlCol="0" anchor="t"/>
          <a:lstStyle/>
          <a:p>
            <a:pPr marL="0" indent="0" algn="l">
              <a:buNone/>
            </a:pPr>
            <a:r>
              <a:rPr lang="en-US" sz="2590" b="1" dirty="0">
                <a:solidFill>
                  <a:srgbClr val="000000"/>
                </a:solidFill>
                <a:latin typeface="Alimama DongFangDaKai" pitchFamily="34" charset="0"/>
                <a:ea typeface="Alimama DongFangDaKai" pitchFamily="34" charset="-122"/>
                <a:cs typeface="Alimama DongFangDaKai" pitchFamily="34" charset="-120"/>
              </a:rPr>
              <a:t>Quantitative Research structure</a:t>
            </a:r>
            <a:endParaRPr lang="en-US" sz="2590" dirty="0"/>
          </a:p>
        </p:txBody>
      </p:sp>
    </p:spTree>
    <p:extLst>
      <p:ext uri="{BB962C8B-B14F-4D97-AF65-F5344CB8AC3E}">
        <p14:creationId xmlns:p14="http://schemas.microsoft.com/office/powerpoint/2010/main" val="168327133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name="Slide 36">
    <p:spTree>
      <p:nvGrpSpPr>
        <p:cNvPr id="1" name=""/>
        <p:cNvGrpSpPr/>
        <p:nvPr/>
      </p:nvGrpSpPr>
      <p:grpSpPr>
        <a:xfrm>
          <a:off x="0" y="0"/>
          <a:ext cx="0" cy="0"/>
          <a:chOff x="0" y="0"/>
          <a:chExt cx="0" cy="0"/>
        </a:xfrm>
      </p:grpSpPr>
      <p:sp>
        <p:nvSpPr>
          <p:cNvPr id="3"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Structure </a:t>
            </a:r>
            <a:r>
              <a:rPr lang="en-US" altLang="zh-CN"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rPr>
              <a:t>of</a:t>
            </a:r>
            <a:r>
              <a:rPr lang="en-US" altLang="zh-CN" sz="2800" b="1" dirty="0">
                <a:solidFill>
                  <a:srgbClr val="000000"/>
                </a:solidFill>
                <a:latin typeface="Alimama DongFangDaKai" pitchFamily="34" charset="0"/>
                <a:ea typeface="Alimama DongFangDaKai" pitchFamily="34" charset="-122"/>
                <a:cs typeface="Alimama DongFangDaKai" pitchFamily="34" charset="-120"/>
              </a:rPr>
              <a:t> </a:t>
            </a:r>
            <a:r>
              <a:rPr lang="en-US" altLang="zh-CN"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rPr>
              <a:t>Quantitative</a:t>
            </a:r>
            <a:r>
              <a:rPr lang="en-US" altLang="zh-CN" sz="2800" b="1" dirty="0">
                <a:solidFill>
                  <a:srgbClr val="000000"/>
                </a:solidFill>
                <a:latin typeface="Alimama DongFangDaKai" pitchFamily="34" charset="0"/>
                <a:ea typeface="Alimama DongFangDaKai" pitchFamily="34" charset="-122"/>
                <a:cs typeface="Alimama DongFangDaKai" pitchFamily="34" charset="-120"/>
              </a:rPr>
              <a:t> </a:t>
            </a:r>
            <a:r>
              <a:rPr lang="en-US" altLang="zh-CN"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rPr>
              <a:t>Research</a:t>
            </a: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 </a:t>
            </a:r>
            <a:endParaRPr lang="en-US" sz="2660" dirty="0">
              <a:gradFill>
                <a:gsLst>
                  <a:gs pos="0">
                    <a:srgbClr val="157279">
                      <a:alpha val="90196"/>
                    </a:srgbClr>
                  </a:gs>
                  <a:gs pos="100000">
                    <a:srgbClr val="3E7D6C">
                      <a:alpha val="90196"/>
                    </a:srgbClr>
                  </a:gs>
                </a:gsLst>
                <a:lin ang="5400000" scaled="0"/>
              </a:gradFill>
            </a:endParaRPr>
          </a:p>
        </p:txBody>
      </p:sp>
      <p:pic>
        <p:nvPicPr>
          <p:cNvPr id="4"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226833" y="1942627"/>
            <a:ext cx="528802" cy="824931"/>
          </a:xfrm>
          <a:prstGeom prst="rect">
            <a:avLst/>
          </a:prstGeom>
        </p:spPr>
      </p:pic>
      <p:pic>
        <p:nvPicPr>
          <p:cNvPr id="5"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192990" y="2733715"/>
            <a:ext cx="101530" cy="101530"/>
          </a:xfrm>
          <a:prstGeom prst="rect">
            <a:avLst/>
          </a:prstGeom>
        </p:spPr>
      </p:pic>
      <p:pic>
        <p:nvPicPr>
          <p:cNvPr id="6"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315672" y="2361438"/>
            <a:ext cx="837622" cy="837622"/>
          </a:xfrm>
          <a:prstGeom prst="rect">
            <a:avLst/>
          </a:prstGeom>
        </p:spPr>
      </p:pic>
      <p:pic>
        <p:nvPicPr>
          <p:cNvPr id="7"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455276" y="2505272"/>
            <a:ext cx="562645" cy="558415"/>
          </a:xfrm>
          <a:prstGeom prst="rect">
            <a:avLst/>
          </a:prstGeom>
        </p:spPr>
      </p:pic>
      <p:pic>
        <p:nvPicPr>
          <p:cNvPr id="8" name="Image 4" descr="preencoded.png"/>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582188" y="2632185"/>
            <a:ext cx="308820" cy="304590"/>
          </a:xfrm>
          <a:prstGeom prst="rect">
            <a:avLst/>
          </a:prstGeom>
        </p:spPr>
      </p:pic>
      <p:sp>
        <p:nvSpPr>
          <p:cNvPr id="9" name="Text 1"/>
          <p:cNvSpPr/>
          <p:nvPr/>
        </p:nvSpPr>
        <p:spPr>
          <a:xfrm>
            <a:off x="1294520" y="1456129"/>
            <a:ext cx="1159134" cy="418811"/>
          </a:xfrm>
          <a:prstGeom prst="rect">
            <a:avLst/>
          </a:prstGeom>
          <a:noFill/>
          <a:ln/>
        </p:spPr>
        <p:txBody>
          <a:bodyPr wrap="square" rtlCol="0" anchor="t"/>
          <a:lstStyle/>
          <a:p>
            <a:pPr marL="0" indent="0" algn="l">
              <a:lnSpc>
                <a:spcPct val="150000"/>
              </a:lnSpc>
              <a:buNone/>
            </a:pPr>
            <a:r>
              <a:rPr lang="en-US" sz="1057" dirty="0">
                <a:solidFill>
                  <a:srgbClr val="383838"/>
                </a:solidFill>
                <a:latin typeface="Noto Sans SC" pitchFamily="34" charset="0"/>
                <a:ea typeface="Noto Sans SC" pitchFamily="34" charset="-122"/>
                <a:cs typeface="Noto Sans SC" pitchFamily="34" charset="-120"/>
              </a:rPr>
              <a:t>1. Abstract</a:t>
            </a:r>
            <a:endParaRPr lang="en-US" sz="1057" dirty="0"/>
          </a:p>
        </p:txBody>
      </p:sp>
      <p:pic>
        <p:nvPicPr>
          <p:cNvPr id="10" name="Image 5" descr="preencoded.png"/>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2199829" y="2809862"/>
            <a:ext cx="528802" cy="824931"/>
          </a:xfrm>
          <a:prstGeom prst="rect">
            <a:avLst/>
          </a:prstGeom>
        </p:spPr>
      </p:pic>
      <p:pic>
        <p:nvPicPr>
          <p:cNvPr id="11" name="Image 6" descr="preencoded.png"/>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2174446" y="2733715"/>
            <a:ext cx="97300" cy="101530"/>
          </a:xfrm>
          <a:prstGeom prst="rect">
            <a:avLst/>
          </a:prstGeom>
        </p:spPr>
      </p:pic>
      <p:pic>
        <p:nvPicPr>
          <p:cNvPr id="12" name="Image 7" descr="preencoded.png"/>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2292898" y="2361438"/>
            <a:ext cx="833392" cy="837622"/>
          </a:xfrm>
          <a:prstGeom prst="rect">
            <a:avLst/>
          </a:prstGeom>
        </p:spPr>
      </p:pic>
      <p:pic>
        <p:nvPicPr>
          <p:cNvPr id="13" name="Image 8" descr="preencoded.png"/>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2436732" y="2505272"/>
            <a:ext cx="562645" cy="558415"/>
          </a:xfrm>
          <a:prstGeom prst="rect">
            <a:avLst/>
          </a:prstGeom>
        </p:spPr>
      </p:pic>
      <p:pic>
        <p:nvPicPr>
          <p:cNvPr id="14" name="Image 9" descr="preencoded.png"/>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2563644" y="2632185"/>
            <a:ext cx="308820" cy="304590"/>
          </a:xfrm>
          <a:prstGeom prst="rect">
            <a:avLst/>
          </a:prstGeom>
        </p:spPr>
      </p:pic>
      <p:sp>
        <p:nvSpPr>
          <p:cNvPr id="15" name="Text 2"/>
          <p:cNvSpPr/>
          <p:nvPr/>
        </p:nvSpPr>
        <p:spPr>
          <a:xfrm>
            <a:off x="1975617" y="3710940"/>
            <a:ext cx="1459493" cy="418811"/>
          </a:xfrm>
          <a:prstGeom prst="rect">
            <a:avLst/>
          </a:prstGeom>
          <a:noFill/>
          <a:ln/>
        </p:spPr>
        <p:txBody>
          <a:bodyPr wrap="square" rtlCol="0" anchor="t"/>
          <a:lstStyle/>
          <a:p>
            <a:pPr marL="0" indent="0" algn="l">
              <a:lnSpc>
                <a:spcPct val="150000"/>
              </a:lnSpc>
              <a:buNone/>
            </a:pPr>
            <a:r>
              <a:rPr lang="en-US" sz="1057" dirty="0">
                <a:solidFill>
                  <a:srgbClr val="383838"/>
                </a:solidFill>
                <a:latin typeface="Noto Sans SC" pitchFamily="34" charset="0"/>
                <a:ea typeface="Noto Sans SC" pitchFamily="34" charset="-122"/>
                <a:cs typeface="Noto Sans SC" pitchFamily="34" charset="-120"/>
              </a:rPr>
              <a:t>2. Introduction</a:t>
            </a:r>
            <a:endParaRPr lang="en-US" sz="1057" dirty="0"/>
          </a:p>
        </p:txBody>
      </p:sp>
      <p:pic>
        <p:nvPicPr>
          <p:cNvPr id="16" name="Image 1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189746" y="1942627"/>
            <a:ext cx="528802" cy="824931"/>
          </a:xfrm>
          <a:prstGeom prst="rect">
            <a:avLst/>
          </a:prstGeom>
        </p:spPr>
      </p:pic>
      <p:pic>
        <p:nvPicPr>
          <p:cNvPr id="17" name="Image 11" descr="preencoded.png"/>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3151672" y="2733715"/>
            <a:ext cx="101530" cy="101530"/>
          </a:xfrm>
          <a:prstGeom prst="rect">
            <a:avLst/>
          </a:prstGeom>
        </p:spPr>
      </p:pic>
      <p:pic>
        <p:nvPicPr>
          <p:cNvPr id="18" name="Image 12" descr="preencoded.png"/>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3274354" y="2361438"/>
            <a:ext cx="833392" cy="837622"/>
          </a:xfrm>
          <a:prstGeom prst="rect">
            <a:avLst/>
          </a:prstGeom>
        </p:spPr>
      </p:pic>
      <p:pic>
        <p:nvPicPr>
          <p:cNvPr id="19" name="Image 13" descr="preencoded.png"/>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3413958" y="2505272"/>
            <a:ext cx="562645" cy="558415"/>
          </a:xfrm>
          <a:prstGeom prst="rect">
            <a:avLst/>
          </a:prstGeom>
        </p:spPr>
      </p:pic>
      <p:pic>
        <p:nvPicPr>
          <p:cNvPr id="20" name="Image 14" descr="preencoded.png"/>
          <p:cNvPicPr>
            <a:picLocks noChangeAspect="1"/>
          </p:cNvPicPr>
          <p:nvPr/>
        </p:nvPicPr>
        <p:blipFill>
          <a:blip>
            <a:extLst>
              <a:ext uri="{96DAC541-7B7A-43D3-8B79-37D633B846F1}">
                <asvg:svgBlip xmlns:asvg="http://schemas.microsoft.com/office/drawing/2016/SVG/main" r:embed="rId16"/>
              </a:ext>
            </a:extLst>
          </a:blip>
          <a:stretch>
            <a:fillRect/>
          </a:stretch>
        </p:blipFill>
        <p:spPr>
          <a:xfrm>
            <a:off x="3545100" y="2632185"/>
            <a:ext cx="308820" cy="304590"/>
          </a:xfrm>
          <a:prstGeom prst="rect">
            <a:avLst/>
          </a:prstGeom>
        </p:spPr>
      </p:pic>
      <p:sp>
        <p:nvSpPr>
          <p:cNvPr id="21" name="Text 3"/>
          <p:cNvSpPr/>
          <p:nvPr/>
        </p:nvSpPr>
        <p:spPr>
          <a:xfrm>
            <a:off x="2957073" y="1456129"/>
            <a:ext cx="1459493" cy="418811"/>
          </a:xfrm>
          <a:prstGeom prst="rect">
            <a:avLst/>
          </a:prstGeom>
          <a:noFill/>
          <a:ln/>
        </p:spPr>
        <p:txBody>
          <a:bodyPr wrap="square" rtlCol="0" anchor="t"/>
          <a:lstStyle/>
          <a:p>
            <a:pPr marL="0" indent="0" algn="l">
              <a:lnSpc>
                <a:spcPct val="150000"/>
              </a:lnSpc>
              <a:buNone/>
            </a:pPr>
            <a:r>
              <a:rPr lang="en-US" sz="1057" dirty="0">
                <a:solidFill>
                  <a:srgbClr val="383838"/>
                </a:solidFill>
                <a:latin typeface="Noto Sans SC" pitchFamily="34" charset="0"/>
                <a:ea typeface="Noto Sans SC" pitchFamily="34" charset="-122"/>
                <a:cs typeface="Noto Sans SC" pitchFamily="34" charset="-120"/>
              </a:rPr>
              <a:t>3. Theory</a:t>
            </a:r>
            <a:endParaRPr lang="en-US" sz="1057" dirty="0"/>
          </a:p>
        </p:txBody>
      </p:sp>
      <p:pic>
        <p:nvPicPr>
          <p:cNvPr id="22" name="Image 15" descr="preencoded.png"/>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4158511" y="2809862"/>
            <a:ext cx="528802" cy="824931"/>
          </a:xfrm>
          <a:prstGeom prst="rect">
            <a:avLst/>
          </a:prstGeom>
        </p:spPr>
      </p:pic>
      <p:pic>
        <p:nvPicPr>
          <p:cNvPr id="23" name="Image 16" descr="preencoded.png"/>
          <p:cNvPicPr>
            <a:picLocks noChangeAspect="1"/>
          </p:cNvPicPr>
          <p:nvPr/>
        </p:nvPicPr>
        <p:blipFill>
          <a:blip>
            <a:extLst>
              <a:ext uri="{96DAC541-7B7A-43D3-8B79-37D633B846F1}">
                <asvg:svgBlip xmlns:asvg="http://schemas.microsoft.com/office/drawing/2016/SVG/main" r:embed="rId17"/>
              </a:ext>
            </a:extLst>
          </a:blip>
          <a:stretch>
            <a:fillRect/>
          </a:stretch>
        </p:blipFill>
        <p:spPr>
          <a:xfrm>
            <a:off x="4128898" y="2733715"/>
            <a:ext cx="97300" cy="101530"/>
          </a:xfrm>
          <a:prstGeom prst="rect">
            <a:avLst/>
          </a:prstGeom>
        </p:spPr>
      </p:pic>
      <p:pic>
        <p:nvPicPr>
          <p:cNvPr id="24" name="Image 17" descr="preencoded.png"/>
          <p:cNvPicPr>
            <a:picLocks noChangeAspect="1"/>
          </p:cNvPicPr>
          <p:nvPr/>
        </p:nvPicPr>
        <p:blipFill>
          <a:blip>
            <a:extLst>
              <a:ext uri="{96DAC541-7B7A-43D3-8B79-37D633B846F1}">
                <asvg:svgBlip xmlns:asvg="http://schemas.microsoft.com/office/drawing/2016/SVG/main" r:embed="rId18"/>
              </a:ext>
            </a:extLst>
          </a:blip>
          <a:stretch>
            <a:fillRect/>
          </a:stretch>
        </p:blipFill>
        <p:spPr>
          <a:xfrm>
            <a:off x="4247349" y="2361438"/>
            <a:ext cx="837622" cy="837622"/>
          </a:xfrm>
          <a:prstGeom prst="rect">
            <a:avLst/>
          </a:prstGeom>
        </p:spPr>
      </p:pic>
      <p:pic>
        <p:nvPicPr>
          <p:cNvPr id="25" name="Image 18" descr="preencoded.png"/>
          <p:cNvPicPr>
            <a:picLocks noChangeAspect="1"/>
          </p:cNvPicPr>
          <p:nvPr/>
        </p:nvPicPr>
        <p:blipFill>
          <a:blip>
            <a:extLst>
              <a:ext uri="{96DAC541-7B7A-43D3-8B79-37D633B846F1}">
                <asvg:svgBlip xmlns:asvg="http://schemas.microsoft.com/office/drawing/2016/SVG/main" r:embed="rId19"/>
              </a:ext>
            </a:extLst>
          </a:blip>
          <a:stretch>
            <a:fillRect/>
          </a:stretch>
        </p:blipFill>
        <p:spPr>
          <a:xfrm>
            <a:off x="4395414" y="2505272"/>
            <a:ext cx="558415" cy="558415"/>
          </a:xfrm>
          <a:prstGeom prst="rect">
            <a:avLst/>
          </a:prstGeom>
        </p:spPr>
      </p:pic>
      <p:pic>
        <p:nvPicPr>
          <p:cNvPr id="26" name="Image 19" descr="preencoded.png"/>
          <p:cNvPicPr>
            <a:picLocks noChangeAspect="1"/>
          </p:cNvPicPr>
          <p:nvPr/>
        </p:nvPicPr>
        <p:blipFill>
          <a:blip>
            <a:extLst>
              <a:ext uri="{96DAC541-7B7A-43D3-8B79-37D633B846F1}">
                <asvg:svgBlip xmlns:asvg="http://schemas.microsoft.com/office/drawing/2016/SVG/main" r:embed="rId20"/>
              </a:ext>
            </a:extLst>
          </a:blip>
          <a:stretch>
            <a:fillRect/>
          </a:stretch>
        </p:blipFill>
        <p:spPr>
          <a:xfrm>
            <a:off x="4513865" y="2627954"/>
            <a:ext cx="308820" cy="308820"/>
          </a:xfrm>
          <a:prstGeom prst="rect">
            <a:avLst/>
          </a:prstGeom>
        </p:spPr>
      </p:pic>
      <p:sp>
        <p:nvSpPr>
          <p:cNvPr id="27" name="Text 4"/>
          <p:cNvSpPr/>
          <p:nvPr/>
        </p:nvSpPr>
        <p:spPr>
          <a:xfrm>
            <a:off x="3930068" y="3710940"/>
            <a:ext cx="1459493" cy="418811"/>
          </a:xfrm>
          <a:prstGeom prst="rect">
            <a:avLst/>
          </a:prstGeom>
          <a:noFill/>
          <a:ln/>
        </p:spPr>
        <p:txBody>
          <a:bodyPr wrap="square" rtlCol="0" anchor="t"/>
          <a:lstStyle/>
          <a:p>
            <a:pPr marL="0" indent="0" algn="l">
              <a:lnSpc>
                <a:spcPct val="150000"/>
              </a:lnSpc>
              <a:buNone/>
            </a:pPr>
            <a:r>
              <a:rPr lang="en-US" sz="1057" dirty="0">
                <a:solidFill>
                  <a:srgbClr val="383838"/>
                </a:solidFill>
                <a:latin typeface="Noto Sans SC" pitchFamily="34" charset="0"/>
                <a:ea typeface="Noto Sans SC" pitchFamily="34" charset="-122"/>
                <a:cs typeface="Noto Sans SC" pitchFamily="34" charset="-120"/>
              </a:rPr>
              <a:t>4. hypothesis</a:t>
            </a:r>
            <a:endParaRPr lang="en-US" sz="1057" dirty="0"/>
          </a:p>
        </p:txBody>
      </p:sp>
      <p:pic>
        <p:nvPicPr>
          <p:cNvPr id="28" name="Image 2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152658" y="1942627"/>
            <a:ext cx="528802" cy="824931"/>
          </a:xfrm>
          <a:prstGeom prst="rect">
            <a:avLst/>
          </a:prstGeom>
        </p:spPr>
      </p:pic>
      <p:pic>
        <p:nvPicPr>
          <p:cNvPr id="29" name="Image 21" descr="preencoded.png"/>
          <p:cNvPicPr>
            <a:picLocks noChangeAspect="1"/>
          </p:cNvPicPr>
          <p:nvPr/>
        </p:nvPicPr>
        <p:blipFill>
          <a:blip>
            <a:extLst>
              <a:ext uri="{96DAC541-7B7A-43D3-8B79-37D633B846F1}">
                <asvg:svgBlip xmlns:asvg="http://schemas.microsoft.com/office/drawing/2016/SVG/main" r:embed="rId21"/>
              </a:ext>
            </a:extLst>
          </a:blip>
          <a:stretch>
            <a:fillRect/>
          </a:stretch>
        </p:blipFill>
        <p:spPr>
          <a:xfrm>
            <a:off x="5106123" y="2733715"/>
            <a:ext cx="101530" cy="101530"/>
          </a:xfrm>
          <a:prstGeom prst="rect">
            <a:avLst/>
          </a:prstGeom>
        </p:spPr>
      </p:pic>
      <p:pic>
        <p:nvPicPr>
          <p:cNvPr id="30" name="Image 22" descr="preencoded.png"/>
          <p:cNvPicPr>
            <a:picLocks noChangeAspect="1"/>
          </p:cNvPicPr>
          <p:nvPr/>
        </p:nvPicPr>
        <p:blipFill>
          <a:blip>
            <a:extLst>
              <a:ext uri="{96DAC541-7B7A-43D3-8B79-37D633B846F1}">
                <asvg:svgBlip xmlns:asvg="http://schemas.microsoft.com/office/drawing/2016/SVG/main" r:embed="rId22"/>
              </a:ext>
            </a:extLst>
          </a:blip>
          <a:stretch>
            <a:fillRect/>
          </a:stretch>
        </p:blipFill>
        <p:spPr>
          <a:xfrm>
            <a:off x="5228805" y="2361438"/>
            <a:ext cx="837622" cy="837622"/>
          </a:xfrm>
          <a:prstGeom prst="rect">
            <a:avLst/>
          </a:prstGeom>
        </p:spPr>
      </p:pic>
      <p:pic>
        <p:nvPicPr>
          <p:cNvPr id="31" name="Image 23" descr="preencoded.png"/>
          <p:cNvPicPr>
            <a:picLocks noChangeAspect="1"/>
          </p:cNvPicPr>
          <p:nvPr/>
        </p:nvPicPr>
        <p:blipFill>
          <a:blip>
            <a:extLst>
              <a:ext uri="{96DAC541-7B7A-43D3-8B79-37D633B846F1}">
                <asvg:svgBlip xmlns:asvg="http://schemas.microsoft.com/office/drawing/2016/SVG/main" r:embed="rId23"/>
              </a:ext>
            </a:extLst>
          </a:blip>
          <a:stretch>
            <a:fillRect/>
          </a:stretch>
        </p:blipFill>
        <p:spPr>
          <a:xfrm>
            <a:off x="5372640" y="2505272"/>
            <a:ext cx="558415" cy="558415"/>
          </a:xfrm>
          <a:prstGeom prst="rect">
            <a:avLst/>
          </a:prstGeom>
        </p:spPr>
      </p:pic>
      <p:pic>
        <p:nvPicPr>
          <p:cNvPr id="32" name="Image 24" descr="preencoded.png"/>
          <p:cNvPicPr>
            <a:picLocks noChangeAspect="1"/>
          </p:cNvPicPr>
          <p:nvPr/>
        </p:nvPicPr>
        <p:blipFill>
          <a:blip>
            <a:extLst>
              <a:ext uri="{96DAC541-7B7A-43D3-8B79-37D633B846F1}">
                <asvg:svgBlip xmlns:asvg="http://schemas.microsoft.com/office/drawing/2016/SVG/main" r:embed="rId24"/>
              </a:ext>
            </a:extLst>
          </a:blip>
          <a:stretch>
            <a:fillRect/>
          </a:stretch>
        </p:blipFill>
        <p:spPr>
          <a:xfrm>
            <a:off x="5499552" y="2632185"/>
            <a:ext cx="308820" cy="304590"/>
          </a:xfrm>
          <a:prstGeom prst="rect">
            <a:avLst/>
          </a:prstGeom>
        </p:spPr>
      </p:pic>
      <p:sp>
        <p:nvSpPr>
          <p:cNvPr id="33" name="Text 5"/>
          <p:cNvSpPr/>
          <p:nvPr/>
        </p:nvSpPr>
        <p:spPr>
          <a:xfrm>
            <a:off x="4919985" y="1456129"/>
            <a:ext cx="1865613" cy="418811"/>
          </a:xfrm>
          <a:prstGeom prst="rect">
            <a:avLst/>
          </a:prstGeom>
          <a:noFill/>
          <a:ln/>
        </p:spPr>
        <p:txBody>
          <a:bodyPr wrap="square" rtlCol="0" anchor="t"/>
          <a:lstStyle/>
          <a:p>
            <a:pPr marL="0" indent="0" algn="l">
              <a:lnSpc>
                <a:spcPct val="150000"/>
              </a:lnSpc>
              <a:buNone/>
            </a:pPr>
            <a:r>
              <a:rPr lang="en-US" sz="1057" dirty="0">
                <a:solidFill>
                  <a:srgbClr val="383838"/>
                </a:solidFill>
                <a:latin typeface="Noto Sans SC" pitchFamily="34" charset="0"/>
                <a:ea typeface="Noto Sans SC" pitchFamily="34" charset="-122"/>
                <a:cs typeface="Noto Sans SC" pitchFamily="34" charset="-120"/>
              </a:rPr>
              <a:t>5. Conceptual framework</a:t>
            </a:r>
            <a:endParaRPr lang="en-US" sz="1057" dirty="0"/>
          </a:p>
        </p:txBody>
      </p:sp>
      <p:pic>
        <p:nvPicPr>
          <p:cNvPr id="34" name="Image 25" descr="preencoded.png"/>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6117192" y="2809862"/>
            <a:ext cx="528802" cy="824931"/>
          </a:xfrm>
          <a:prstGeom prst="rect">
            <a:avLst/>
          </a:prstGeom>
        </p:spPr>
      </p:pic>
      <p:pic>
        <p:nvPicPr>
          <p:cNvPr id="35" name="Image 26" descr="preencoded.png"/>
          <p:cNvPicPr>
            <a:picLocks noChangeAspect="1"/>
          </p:cNvPicPr>
          <p:nvPr/>
        </p:nvPicPr>
        <p:blipFill>
          <a:blip>
            <a:extLst>
              <a:ext uri="{96DAC541-7B7A-43D3-8B79-37D633B846F1}">
                <asvg:svgBlip xmlns:asvg="http://schemas.microsoft.com/office/drawing/2016/SVG/main" r:embed="rId25"/>
              </a:ext>
            </a:extLst>
          </a:blip>
          <a:stretch>
            <a:fillRect/>
          </a:stretch>
        </p:blipFill>
        <p:spPr>
          <a:xfrm>
            <a:off x="6087580" y="2733715"/>
            <a:ext cx="101530" cy="101530"/>
          </a:xfrm>
          <a:prstGeom prst="rect">
            <a:avLst/>
          </a:prstGeom>
        </p:spPr>
      </p:pic>
      <p:pic>
        <p:nvPicPr>
          <p:cNvPr id="36" name="Image 27" descr="preencoded.png"/>
          <p:cNvPicPr>
            <a:picLocks noChangeAspect="1"/>
          </p:cNvPicPr>
          <p:nvPr/>
        </p:nvPicPr>
        <p:blipFill>
          <a:blip>
            <a:extLst>
              <a:ext uri="{96DAC541-7B7A-43D3-8B79-37D633B846F1}">
                <asvg:svgBlip xmlns:asvg="http://schemas.microsoft.com/office/drawing/2016/SVG/main" r:embed="rId26"/>
              </a:ext>
            </a:extLst>
          </a:blip>
          <a:stretch>
            <a:fillRect/>
          </a:stretch>
        </p:blipFill>
        <p:spPr>
          <a:xfrm>
            <a:off x="6206031" y="2361438"/>
            <a:ext cx="841852" cy="837622"/>
          </a:xfrm>
          <a:prstGeom prst="rect">
            <a:avLst/>
          </a:prstGeom>
        </p:spPr>
      </p:pic>
      <p:pic>
        <p:nvPicPr>
          <p:cNvPr id="37" name="Image 28" descr="preencoded.png"/>
          <p:cNvPicPr>
            <a:picLocks noChangeAspect="1"/>
          </p:cNvPicPr>
          <p:nvPr/>
        </p:nvPicPr>
        <p:blipFill>
          <a:blip>
            <a:extLst>
              <a:ext uri="{96DAC541-7B7A-43D3-8B79-37D633B846F1}">
                <asvg:svgBlip xmlns:asvg="http://schemas.microsoft.com/office/drawing/2016/SVG/main" r:embed="rId27"/>
              </a:ext>
            </a:extLst>
          </a:blip>
          <a:stretch>
            <a:fillRect/>
          </a:stretch>
        </p:blipFill>
        <p:spPr>
          <a:xfrm>
            <a:off x="6349865" y="2505272"/>
            <a:ext cx="562645" cy="558415"/>
          </a:xfrm>
          <a:prstGeom prst="rect">
            <a:avLst/>
          </a:prstGeom>
        </p:spPr>
      </p:pic>
      <p:pic>
        <p:nvPicPr>
          <p:cNvPr id="38" name="Image 29" descr="preencoded.png"/>
          <p:cNvPicPr>
            <a:picLocks noChangeAspect="1"/>
          </p:cNvPicPr>
          <p:nvPr/>
        </p:nvPicPr>
        <p:blipFill>
          <a:blip>
            <a:extLst>
              <a:ext uri="{96DAC541-7B7A-43D3-8B79-37D633B846F1}">
                <asvg:svgBlip xmlns:asvg="http://schemas.microsoft.com/office/drawing/2016/SVG/main" r:embed="rId28"/>
              </a:ext>
            </a:extLst>
          </a:blip>
          <a:stretch>
            <a:fillRect/>
          </a:stretch>
        </p:blipFill>
        <p:spPr>
          <a:xfrm>
            <a:off x="6476778" y="2632185"/>
            <a:ext cx="308820" cy="304590"/>
          </a:xfrm>
          <a:prstGeom prst="rect">
            <a:avLst/>
          </a:prstGeom>
        </p:spPr>
      </p:pic>
      <p:sp>
        <p:nvSpPr>
          <p:cNvPr id="39" name="Text 6"/>
          <p:cNvSpPr/>
          <p:nvPr/>
        </p:nvSpPr>
        <p:spPr>
          <a:xfrm>
            <a:off x="5892981" y="3710940"/>
            <a:ext cx="1455263" cy="418811"/>
          </a:xfrm>
          <a:prstGeom prst="rect">
            <a:avLst/>
          </a:prstGeom>
          <a:noFill/>
          <a:ln/>
        </p:spPr>
        <p:txBody>
          <a:bodyPr wrap="square" rtlCol="0" anchor="t"/>
          <a:lstStyle/>
          <a:p>
            <a:pPr marL="0" indent="0" algn="l">
              <a:lnSpc>
                <a:spcPct val="150000"/>
              </a:lnSpc>
              <a:buNone/>
            </a:pPr>
            <a:r>
              <a:rPr lang="en-US" sz="1057" dirty="0">
                <a:solidFill>
                  <a:srgbClr val="383838"/>
                </a:solidFill>
                <a:latin typeface="Noto Sans SC" pitchFamily="34" charset="0"/>
                <a:ea typeface="Noto Sans SC" pitchFamily="34" charset="-122"/>
                <a:cs typeface="Noto Sans SC" pitchFamily="34" charset="-120"/>
              </a:rPr>
              <a:t>6. Data analysis</a:t>
            </a:r>
            <a:endParaRPr lang="en-US" sz="1057" dirty="0"/>
          </a:p>
        </p:txBody>
      </p:sp>
      <p:pic>
        <p:nvPicPr>
          <p:cNvPr id="40" name="Image 3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115570" y="1942627"/>
            <a:ext cx="528802" cy="824931"/>
          </a:xfrm>
          <a:prstGeom prst="rect">
            <a:avLst/>
          </a:prstGeom>
        </p:spPr>
      </p:pic>
      <p:pic>
        <p:nvPicPr>
          <p:cNvPr id="41" name="Image 31" descr="preencoded.png"/>
          <p:cNvPicPr>
            <a:picLocks noChangeAspect="1"/>
          </p:cNvPicPr>
          <p:nvPr/>
        </p:nvPicPr>
        <p:blipFill>
          <a:blip>
            <a:extLst>
              <a:ext uri="{96DAC541-7B7A-43D3-8B79-37D633B846F1}">
                <asvg:svgBlip xmlns:asvg="http://schemas.microsoft.com/office/drawing/2016/SVG/main" r:embed="rId29"/>
              </a:ext>
            </a:extLst>
          </a:blip>
          <a:stretch>
            <a:fillRect/>
          </a:stretch>
        </p:blipFill>
        <p:spPr>
          <a:xfrm>
            <a:off x="7064805" y="2733715"/>
            <a:ext cx="101530" cy="101530"/>
          </a:xfrm>
          <a:prstGeom prst="rect">
            <a:avLst/>
          </a:prstGeom>
        </p:spPr>
      </p:pic>
      <p:pic>
        <p:nvPicPr>
          <p:cNvPr id="42" name="Image 32" descr="preencoded.png"/>
          <p:cNvPicPr>
            <a:picLocks noChangeAspect="1"/>
          </p:cNvPicPr>
          <p:nvPr/>
        </p:nvPicPr>
        <p:blipFill>
          <a:blip>
            <a:extLst>
              <a:ext uri="{96DAC541-7B7A-43D3-8B79-37D633B846F1}">
                <asvg:svgBlip xmlns:asvg="http://schemas.microsoft.com/office/drawing/2016/SVG/main" r:embed="rId30"/>
              </a:ext>
            </a:extLst>
          </a:blip>
          <a:stretch>
            <a:fillRect/>
          </a:stretch>
        </p:blipFill>
        <p:spPr>
          <a:xfrm>
            <a:off x="7187487" y="2361438"/>
            <a:ext cx="833392" cy="837622"/>
          </a:xfrm>
          <a:prstGeom prst="rect">
            <a:avLst/>
          </a:prstGeom>
        </p:spPr>
      </p:pic>
      <p:pic>
        <p:nvPicPr>
          <p:cNvPr id="43" name="Image 33" descr="preencoded.png"/>
          <p:cNvPicPr>
            <a:picLocks noChangeAspect="1"/>
          </p:cNvPicPr>
          <p:nvPr/>
        </p:nvPicPr>
        <p:blipFill>
          <a:blip>
            <a:extLst>
              <a:ext uri="{96DAC541-7B7A-43D3-8B79-37D633B846F1}">
                <asvg:svgBlip xmlns:asvg="http://schemas.microsoft.com/office/drawing/2016/SVG/main" r:embed="rId31"/>
              </a:ext>
            </a:extLst>
          </a:blip>
          <a:stretch>
            <a:fillRect/>
          </a:stretch>
        </p:blipFill>
        <p:spPr>
          <a:xfrm>
            <a:off x="7331321" y="2505272"/>
            <a:ext cx="562645" cy="558415"/>
          </a:xfrm>
          <a:prstGeom prst="rect">
            <a:avLst/>
          </a:prstGeom>
        </p:spPr>
      </p:pic>
      <p:pic>
        <p:nvPicPr>
          <p:cNvPr id="44" name="Image 34" descr="preencoded.png"/>
          <p:cNvPicPr>
            <a:picLocks noChangeAspect="1"/>
          </p:cNvPicPr>
          <p:nvPr/>
        </p:nvPicPr>
        <p:blipFill>
          <a:blip>
            <a:extLst>
              <a:ext uri="{96DAC541-7B7A-43D3-8B79-37D633B846F1}">
                <asvg:svgBlip xmlns:asvg="http://schemas.microsoft.com/office/drawing/2016/SVG/main" r:embed="rId32"/>
              </a:ext>
            </a:extLst>
          </a:blip>
          <a:stretch>
            <a:fillRect/>
          </a:stretch>
        </p:blipFill>
        <p:spPr>
          <a:xfrm>
            <a:off x="7449773" y="2627954"/>
            <a:ext cx="308820" cy="308820"/>
          </a:xfrm>
          <a:prstGeom prst="rect">
            <a:avLst/>
          </a:prstGeom>
        </p:spPr>
      </p:pic>
      <p:sp>
        <p:nvSpPr>
          <p:cNvPr id="45" name="Text 7"/>
          <p:cNvSpPr/>
          <p:nvPr/>
        </p:nvSpPr>
        <p:spPr>
          <a:xfrm>
            <a:off x="6882897" y="1456129"/>
            <a:ext cx="1163364" cy="418811"/>
          </a:xfrm>
          <a:prstGeom prst="rect">
            <a:avLst/>
          </a:prstGeom>
          <a:noFill/>
          <a:ln/>
        </p:spPr>
        <p:txBody>
          <a:bodyPr wrap="square" rtlCol="0" anchor="t"/>
          <a:lstStyle/>
          <a:p>
            <a:pPr marL="0" indent="0" algn="l">
              <a:lnSpc>
                <a:spcPct val="150000"/>
              </a:lnSpc>
              <a:buNone/>
            </a:pPr>
            <a:r>
              <a:rPr lang="en-US" sz="1057" dirty="0">
                <a:solidFill>
                  <a:srgbClr val="383838"/>
                </a:solidFill>
                <a:latin typeface="Noto Sans SC" pitchFamily="34" charset="0"/>
                <a:ea typeface="Noto Sans SC" pitchFamily="34" charset="-122"/>
                <a:cs typeface="Noto Sans SC" pitchFamily="34" charset="-120"/>
              </a:rPr>
              <a:t>7. Conclusion</a:t>
            </a:r>
            <a:endParaRPr lang="en-US" sz="1057" dirty="0"/>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name="Slide 37">
    <p:spTree>
      <p:nvGrpSpPr>
        <p:cNvPr id="1" name=""/>
        <p:cNvGrpSpPr/>
        <p:nvPr/>
      </p:nvGrpSpPr>
      <p:grpSpPr>
        <a:xfrm>
          <a:off x="0" y="0"/>
          <a:ext cx="0" cy="0"/>
          <a:chOff x="0" y="0"/>
          <a:chExt cx="0" cy="0"/>
        </a:xfrm>
      </p:grpSpPr>
      <p:sp>
        <p:nvSpPr>
          <p:cNvPr id="2"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Abstract</a:t>
            </a:r>
            <a:endParaRPr lang="en-US" sz="2660" dirty="0">
              <a:gradFill>
                <a:gsLst>
                  <a:gs pos="0">
                    <a:srgbClr val="157279">
                      <a:alpha val="90196"/>
                    </a:srgbClr>
                  </a:gs>
                  <a:gs pos="100000">
                    <a:srgbClr val="3E7D6C">
                      <a:alpha val="90196"/>
                    </a:srgbClr>
                  </a:gs>
                </a:gsLst>
                <a:lin ang="5400000" scaled="0"/>
              </a:gradFill>
            </a:endParaRPr>
          </a:p>
        </p:txBody>
      </p:sp>
      <p:sp>
        <p:nvSpPr>
          <p:cNvPr id="3" name="Text 1"/>
          <p:cNvSpPr/>
          <p:nvPr/>
        </p:nvSpPr>
        <p:spPr>
          <a:xfrm>
            <a:off x="762000" y="1257300"/>
            <a:ext cx="7715250" cy="485775"/>
          </a:xfrm>
          <a:prstGeom prst="rect">
            <a:avLst/>
          </a:prstGeom>
          <a:noFill/>
          <a:ln/>
        </p:spPr>
        <p:txBody>
          <a:bodyPr wrap="square" rtlCol="0" anchor="t"/>
          <a:lstStyle/>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A short summary</a:t>
            </a:r>
            <a:endParaRPr lang="en-US" sz="1680" dirty="0"/>
          </a:p>
        </p:txBody>
      </p:sp>
      <p:pic>
        <p:nvPicPr>
          <p:cNvPr id="4" name="Image 0" descr="preencoded.png"/>
          <p:cNvPicPr>
            <a:picLocks noChangeAspect="1"/>
          </p:cNvPicPr>
          <p:nvPr/>
        </p:nvPicPr>
        <p:blipFill>
          <a:blip r:embed="rId3"/>
          <a:stretch>
            <a:fillRect/>
          </a:stretch>
        </p:blipFill>
        <p:spPr>
          <a:xfrm>
            <a:off x="3540167" y="162839"/>
            <a:ext cx="3474407" cy="4707822"/>
          </a:xfrm>
          <a:prstGeom prst="rect">
            <a:avLst/>
          </a:prstGeom>
          <a:effectLst>
            <a:outerShdw blurRad="50800" dist="1270" dir="60000" algn="bl" rotWithShape="0">
              <a:srgbClr val="000000">
                <a:alpha val="12000"/>
              </a:srgbClr>
            </a:outerShdw>
          </a:effectLst>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name="Slide 38">
    <p:spTree>
      <p:nvGrpSpPr>
        <p:cNvPr id="1" name=""/>
        <p:cNvGrpSpPr/>
        <p:nvPr/>
      </p:nvGrpSpPr>
      <p:grpSpPr>
        <a:xfrm>
          <a:off x="0" y="0"/>
          <a:ext cx="0" cy="0"/>
          <a:chOff x="0" y="0"/>
          <a:chExt cx="0" cy="0"/>
        </a:xfrm>
      </p:grpSpPr>
      <p:sp>
        <p:nvSpPr>
          <p:cNvPr id="3"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Introduction</a:t>
            </a:r>
            <a:endParaRPr lang="en-US" sz="2660" dirty="0">
              <a:gradFill>
                <a:gsLst>
                  <a:gs pos="0">
                    <a:srgbClr val="157279">
                      <a:alpha val="90196"/>
                    </a:srgbClr>
                  </a:gs>
                  <a:gs pos="100000">
                    <a:srgbClr val="3E7D6C">
                      <a:alpha val="90196"/>
                    </a:srgbClr>
                  </a:gs>
                </a:gsLst>
                <a:lin ang="5400000" scaled="0"/>
              </a:gradFill>
            </a:endParaRPr>
          </a:p>
        </p:txBody>
      </p:sp>
      <p:sp>
        <p:nvSpPr>
          <p:cNvPr id="4" name="Text 1"/>
          <p:cNvSpPr/>
          <p:nvPr/>
        </p:nvSpPr>
        <p:spPr>
          <a:xfrm>
            <a:off x="762000" y="1257300"/>
            <a:ext cx="3786188" cy="3067050"/>
          </a:xfrm>
          <a:prstGeom prst="rect">
            <a:avLst/>
          </a:prstGeom>
          <a:noFill/>
          <a:ln/>
        </p:spPr>
        <p:txBody>
          <a:bodyPr wrap="square" rtlCol="0" anchor="t"/>
          <a:lstStyle/>
          <a:p>
            <a:pPr marL="190500" indent="-190500" algn="l">
              <a:lnSpc>
                <a:spcPct val="150000"/>
              </a:lnSpc>
              <a:buSzPct val="100000"/>
              <a:buChar char="•"/>
            </a:pPr>
            <a:r>
              <a:rPr lang="en-US" altLang="zh-CN" sz="1680" dirty="0">
                <a:solidFill>
                  <a:srgbClr val="383838"/>
                </a:solidFill>
                <a:latin typeface="Noto Sans SC" pitchFamily="34" charset="0"/>
                <a:ea typeface="Noto Sans SC" pitchFamily="34" charset="-122"/>
              </a:rPr>
              <a:t>Introduce </a:t>
            </a:r>
            <a:r>
              <a:rPr lang="zh-CN" altLang="en-US" sz="1680" dirty="0">
                <a:solidFill>
                  <a:srgbClr val="383838"/>
                </a:solidFill>
                <a:latin typeface="Noto Sans SC" pitchFamily="34" charset="0"/>
                <a:ea typeface="Noto Sans SC" pitchFamily="34" charset="-122"/>
              </a:rPr>
              <a:t> </a:t>
            </a:r>
            <a:r>
              <a:rPr lang="en-US" altLang="zh-CN" sz="1680" dirty="0">
                <a:solidFill>
                  <a:srgbClr val="383838"/>
                </a:solidFill>
                <a:latin typeface="Noto Sans SC" pitchFamily="34" charset="0"/>
                <a:ea typeface="Noto Sans SC" pitchFamily="34" charset="-122"/>
              </a:rPr>
              <a:t>the</a:t>
            </a:r>
            <a:r>
              <a:rPr lang="zh-CN" altLang="en-US" sz="1680" dirty="0">
                <a:solidFill>
                  <a:srgbClr val="383838"/>
                </a:solidFill>
                <a:latin typeface="Noto Sans SC" pitchFamily="34" charset="0"/>
                <a:ea typeface="Noto Sans SC" pitchFamily="34" charset="-122"/>
              </a:rPr>
              <a:t> </a:t>
            </a:r>
            <a:r>
              <a:rPr lang="en-US" altLang="zh-CN" sz="1680" dirty="0">
                <a:solidFill>
                  <a:srgbClr val="383838"/>
                </a:solidFill>
                <a:latin typeface="Noto Sans SC" pitchFamily="34" charset="0"/>
                <a:ea typeface="Noto Sans SC" pitchFamily="34" charset="-122"/>
              </a:rPr>
              <a:t>background of research </a:t>
            </a:r>
            <a:endParaRPr lang="en-US" sz="1680" dirty="0"/>
          </a:p>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rPr>
              <a:t>Discuss the basic themes related to the main topic</a:t>
            </a:r>
            <a:endParaRPr lang="en-US" sz="1680" dirty="0"/>
          </a:p>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State the purpose of this research topic</a:t>
            </a:r>
            <a:endParaRPr lang="en-US" sz="1680" dirty="0"/>
          </a:p>
        </p:txBody>
      </p:sp>
      <p:pic>
        <p:nvPicPr>
          <p:cNvPr id="5" name="Image 0" descr="preencoded.png"/>
          <p:cNvPicPr>
            <a:picLocks noChangeAspect="1"/>
          </p:cNvPicPr>
          <p:nvPr/>
        </p:nvPicPr>
        <p:blipFill>
          <a:blip r:embed="rId3"/>
          <a:stretch>
            <a:fillRect/>
          </a:stretch>
        </p:blipFill>
        <p:spPr>
          <a:xfrm>
            <a:off x="4738299" y="163464"/>
            <a:ext cx="3363172" cy="4618086"/>
          </a:xfrm>
          <a:prstGeom prst="rect">
            <a:avLst/>
          </a:prstGeom>
          <a:effectLst>
            <a:outerShdw blurRad="50800" dist="1270" dir="60000" algn="bl" rotWithShape="0">
              <a:srgbClr val="000000">
                <a:alpha val="12000"/>
              </a:srgbClr>
            </a:outerShdw>
          </a:effectLst>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name="Slide 39">
    <p:spTree>
      <p:nvGrpSpPr>
        <p:cNvPr id="1" name=""/>
        <p:cNvGrpSpPr/>
        <p:nvPr/>
      </p:nvGrpSpPr>
      <p:grpSpPr>
        <a:xfrm>
          <a:off x="0" y="0"/>
          <a:ext cx="0" cy="0"/>
          <a:chOff x="0" y="0"/>
          <a:chExt cx="0" cy="0"/>
        </a:xfrm>
      </p:grpSpPr>
      <p:sp>
        <p:nvSpPr>
          <p:cNvPr id="3"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Theory</a:t>
            </a:r>
            <a:endParaRPr lang="en-US" sz="2660" dirty="0">
              <a:gradFill>
                <a:gsLst>
                  <a:gs pos="0">
                    <a:srgbClr val="157279">
                      <a:alpha val="90196"/>
                    </a:srgbClr>
                  </a:gs>
                  <a:gs pos="100000">
                    <a:srgbClr val="3E7D6C">
                      <a:alpha val="90196"/>
                    </a:srgbClr>
                  </a:gs>
                </a:gsLst>
                <a:lin ang="5400000" scaled="0"/>
              </a:gradFill>
            </a:endParaRPr>
          </a:p>
        </p:txBody>
      </p:sp>
      <p:sp>
        <p:nvSpPr>
          <p:cNvPr id="4" name="Text 1"/>
          <p:cNvSpPr/>
          <p:nvPr/>
        </p:nvSpPr>
        <p:spPr>
          <a:xfrm>
            <a:off x="762000" y="1257300"/>
            <a:ext cx="3786188" cy="3067050"/>
          </a:xfrm>
          <a:prstGeom prst="rect">
            <a:avLst/>
          </a:prstGeom>
          <a:noFill/>
          <a:ln/>
        </p:spPr>
        <p:txBody>
          <a:bodyPr wrap="square" rtlCol="0" anchor="t"/>
          <a:lstStyle/>
          <a:p>
            <a:pPr marL="190500" indent="-190500" algn="l">
              <a:lnSpc>
                <a:spcPct val="150000"/>
              </a:lnSpc>
              <a:buSzPct val="100000"/>
              <a:buChar char="•"/>
            </a:pPr>
            <a:r>
              <a:rPr lang="en-US" sz="1540" dirty="0">
                <a:solidFill>
                  <a:srgbClr val="383838"/>
                </a:solidFill>
                <a:latin typeface="Noto Sans SC" pitchFamily="34" charset="0"/>
                <a:ea typeface="Noto Sans SC" pitchFamily="34" charset="-122"/>
                <a:cs typeface="Noto Sans SC" pitchFamily="34" charset="-120"/>
              </a:rPr>
              <a:t>Summarises previous knowledge</a:t>
            </a:r>
            <a:endParaRPr lang="en-US" sz="1540" dirty="0"/>
          </a:p>
          <a:p>
            <a:pPr marL="190500" indent="-190500" algn="l">
              <a:lnSpc>
                <a:spcPct val="150000"/>
              </a:lnSpc>
              <a:buSzPct val="100000"/>
              <a:buChar char="•"/>
            </a:pPr>
            <a:r>
              <a:rPr lang="en-US" sz="1540" dirty="0">
                <a:solidFill>
                  <a:srgbClr val="383838"/>
                </a:solidFill>
                <a:latin typeface="Noto Sans SC" pitchFamily="34" charset="0"/>
                <a:ea typeface="Noto Sans SC" pitchFamily="34" charset="-122"/>
                <a:cs typeface="Noto Sans SC" pitchFamily="34" charset="-120"/>
              </a:rPr>
              <a:t>Blueprint for the whole research</a:t>
            </a:r>
            <a:endParaRPr lang="en-US" sz="1540" dirty="0"/>
          </a:p>
          <a:p>
            <a:pPr marL="190500" indent="-190500" algn="l">
              <a:lnSpc>
                <a:spcPct val="150000"/>
              </a:lnSpc>
              <a:buSzPct val="100000"/>
              <a:buChar char="•"/>
            </a:pPr>
            <a:r>
              <a:rPr lang="en-US" sz="1540" dirty="0">
                <a:solidFill>
                  <a:srgbClr val="383838"/>
                </a:solidFill>
                <a:latin typeface="Noto Sans SC" pitchFamily="34" charset="0"/>
                <a:ea typeface="Noto Sans SC" pitchFamily="34" charset="-122"/>
                <a:cs typeface="Noto Sans SC" pitchFamily="34" charset="-120"/>
              </a:rPr>
              <a:t>Provides explanations for how the world works</a:t>
            </a:r>
            <a:endParaRPr lang="en-US" sz="1540" dirty="0"/>
          </a:p>
          <a:p>
            <a:pPr marL="190500" indent="-190500" algn="l">
              <a:lnSpc>
                <a:spcPct val="150000"/>
              </a:lnSpc>
              <a:buSzPct val="100000"/>
              <a:buChar char="•"/>
            </a:pPr>
            <a:r>
              <a:rPr lang="en-US" sz="1540" dirty="0">
                <a:solidFill>
                  <a:srgbClr val="383838"/>
                </a:solidFill>
                <a:latin typeface="Noto Sans SC" pitchFamily="34" charset="0"/>
                <a:ea typeface="Noto Sans SC" pitchFamily="34" charset="-122"/>
                <a:cs typeface="Noto Sans SC" pitchFamily="34" charset="-120"/>
              </a:rPr>
              <a:t>Helps refine goals, form questions, choose methods</a:t>
            </a:r>
            <a:endParaRPr lang="en-US" sz="1540" dirty="0"/>
          </a:p>
          <a:p>
            <a:pPr marL="190500" indent="-190500" algn="l">
              <a:lnSpc>
                <a:spcPct val="150000"/>
              </a:lnSpc>
              <a:buSzPct val="100000"/>
              <a:buChar char="•"/>
            </a:pPr>
            <a:r>
              <a:rPr lang="en-US" sz="1540" dirty="0">
                <a:solidFill>
                  <a:srgbClr val="383838"/>
                </a:solidFill>
                <a:latin typeface="Noto Sans SC" pitchFamily="34" charset="0"/>
                <a:ea typeface="Noto Sans SC" pitchFamily="34" charset="-122"/>
                <a:cs typeface="Noto Sans SC" pitchFamily="34" charset="-120"/>
              </a:rPr>
              <a:t>Theories can be micro, meso, or macro</a:t>
            </a:r>
            <a:endParaRPr lang="en-US" sz="1540" dirty="0"/>
          </a:p>
        </p:txBody>
      </p:sp>
      <p:pic>
        <p:nvPicPr>
          <p:cNvPr id="5" name="Image 0" descr="preencoded.png"/>
          <p:cNvPicPr>
            <a:picLocks noChangeAspect="1"/>
          </p:cNvPicPr>
          <p:nvPr/>
        </p:nvPicPr>
        <p:blipFill>
          <a:blip r:embed="rId3"/>
          <a:stretch>
            <a:fillRect/>
          </a:stretch>
        </p:blipFill>
        <p:spPr>
          <a:xfrm>
            <a:off x="4665345" y="0"/>
            <a:ext cx="3425803" cy="4664306"/>
          </a:xfrm>
          <a:prstGeom prst="rect">
            <a:avLst/>
          </a:prstGeom>
          <a:effectLst>
            <a:outerShdw blurRad="50800" dist="1270" dir="60000" algn="bl" rotWithShape="0">
              <a:srgbClr val="000000">
                <a:alpha val="12000"/>
              </a:srgbClr>
            </a:outerShdw>
          </a:effectLst>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name="Slide 40">
    <p:spTree>
      <p:nvGrpSpPr>
        <p:cNvPr id="1" name=""/>
        <p:cNvGrpSpPr/>
        <p:nvPr/>
      </p:nvGrpSpPr>
      <p:grpSpPr>
        <a:xfrm>
          <a:off x="0" y="0"/>
          <a:ext cx="0" cy="0"/>
          <a:chOff x="0" y="0"/>
          <a:chExt cx="0" cy="0"/>
        </a:xfrm>
      </p:grpSpPr>
      <p:sp>
        <p:nvSpPr>
          <p:cNvPr id="3"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Hypothesis</a:t>
            </a:r>
            <a:endParaRPr lang="en-US" sz="2660" dirty="0">
              <a:gradFill>
                <a:gsLst>
                  <a:gs pos="0">
                    <a:srgbClr val="157279">
                      <a:alpha val="90196"/>
                    </a:srgbClr>
                  </a:gs>
                  <a:gs pos="100000">
                    <a:srgbClr val="3E7D6C">
                      <a:alpha val="90196"/>
                    </a:srgbClr>
                  </a:gs>
                </a:gsLst>
                <a:lin ang="5400000" scaled="0"/>
              </a:gradFill>
            </a:endParaRPr>
          </a:p>
        </p:txBody>
      </p:sp>
      <p:sp>
        <p:nvSpPr>
          <p:cNvPr id="4" name="Text 1"/>
          <p:cNvSpPr/>
          <p:nvPr/>
        </p:nvSpPr>
        <p:spPr>
          <a:xfrm>
            <a:off x="762000" y="1257300"/>
            <a:ext cx="3786188" cy="3067050"/>
          </a:xfrm>
          <a:prstGeom prst="rect">
            <a:avLst/>
          </a:prstGeom>
          <a:noFill/>
          <a:ln/>
        </p:spPr>
        <p:txBody>
          <a:bodyPr wrap="square" rtlCol="0" anchor="t"/>
          <a:lstStyle/>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A testable statement from theory</a:t>
            </a:r>
            <a:endParaRPr lang="en-US" sz="1680" dirty="0"/>
          </a:p>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Predicts a relationship between variables</a:t>
            </a:r>
            <a:endParaRPr lang="en-US" sz="1680" dirty="0"/>
          </a:p>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Must be empirically testable</a:t>
            </a:r>
            <a:endParaRPr lang="en-US" sz="1680" dirty="0"/>
          </a:p>
        </p:txBody>
      </p:sp>
      <p:pic>
        <p:nvPicPr>
          <p:cNvPr id="5" name="Image 0" descr="preencoded.png"/>
          <p:cNvPicPr>
            <a:picLocks noChangeAspect="1"/>
          </p:cNvPicPr>
          <p:nvPr/>
        </p:nvPicPr>
        <p:blipFill>
          <a:blip r:embed="rId3"/>
          <a:stretch>
            <a:fillRect/>
          </a:stretch>
        </p:blipFill>
        <p:spPr>
          <a:xfrm>
            <a:off x="4736078" y="230165"/>
            <a:ext cx="3480996" cy="4430359"/>
          </a:xfrm>
          <a:prstGeom prst="rect">
            <a:avLst/>
          </a:prstGeom>
          <a:effectLst>
            <a:outerShdw blurRad="50800" dist="1270" dir="60000" algn="bl" rotWithShape="0">
              <a:srgbClr val="000000">
                <a:alpha val="12000"/>
              </a:srgbClr>
            </a:outerShdw>
          </a:effectLst>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name="Slide 41">
    <p:spTree>
      <p:nvGrpSpPr>
        <p:cNvPr id="1" name=""/>
        <p:cNvGrpSpPr/>
        <p:nvPr/>
      </p:nvGrpSpPr>
      <p:grpSpPr>
        <a:xfrm>
          <a:off x="0" y="0"/>
          <a:ext cx="0" cy="0"/>
          <a:chOff x="0" y="0"/>
          <a:chExt cx="0" cy="0"/>
        </a:xfrm>
      </p:grpSpPr>
      <p:sp>
        <p:nvSpPr>
          <p:cNvPr id="3"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Conceptual Framework</a:t>
            </a:r>
            <a:endParaRPr lang="en-US" sz="2660" dirty="0">
              <a:gradFill>
                <a:gsLst>
                  <a:gs pos="0">
                    <a:srgbClr val="157279">
                      <a:alpha val="90196"/>
                    </a:srgbClr>
                  </a:gs>
                  <a:gs pos="100000">
                    <a:srgbClr val="3E7D6C">
                      <a:alpha val="90196"/>
                    </a:srgbClr>
                  </a:gs>
                </a:gsLst>
                <a:lin ang="5400000" scaled="0"/>
              </a:gradFill>
            </a:endParaRPr>
          </a:p>
        </p:txBody>
      </p:sp>
      <p:sp>
        <p:nvSpPr>
          <p:cNvPr id="4" name="Text 1"/>
          <p:cNvSpPr/>
          <p:nvPr/>
        </p:nvSpPr>
        <p:spPr>
          <a:xfrm>
            <a:off x="762000" y="1257300"/>
            <a:ext cx="3786188" cy="3067050"/>
          </a:xfrm>
          <a:prstGeom prst="rect">
            <a:avLst/>
          </a:prstGeom>
          <a:noFill/>
          <a:ln/>
        </p:spPr>
        <p:txBody>
          <a:bodyPr wrap="square" rtlCol="0" anchor="t"/>
          <a:lstStyle/>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Researcher’s own system of concepts and assumptions</a:t>
            </a:r>
            <a:endParaRPr lang="en-US" sz="1680" dirty="0"/>
          </a:p>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Shows how variables are connected</a:t>
            </a:r>
            <a:endParaRPr lang="en-US" sz="1680" dirty="0"/>
          </a:p>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Guides the research plan</a:t>
            </a:r>
            <a:endParaRPr lang="en-US" sz="1680" dirty="0"/>
          </a:p>
        </p:txBody>
      </p:sp>
      <p:pic>
        <p:nvPicPr>
          <p:cNvPr id="5" name="Image 0" descr="preencoded.png"/>
          <p:cNvPicPr>
            <a:picLocks noChangeAspect="1"/>
          </p:cNvPicPr>
          <p:nvPr/>
        </p:nvPicPr>
        <p:blipFill>
          <a:blip r:embed="rId3"/>
          <a:stretch>
            <a:fillRect/>
          </a:stretch>
        </p:blipFill>
        <p:spPr>
          <a:xfrm>
            <a:off x="5040592" y="8241"/>
            <a:ext cx="3528098" cy="4773309"/>
          </a:xfrm>
          <a:prstGeom prst="rect">
            <a:avLst/>
          </a:prstGeom>
          <a:effectLst>
            <a:outerShdw blurRad="50800" dist="1270" dir="60000" algn="bl" rotWithShape="0">
              <a:srgbClr val="000000">
                <a:alpha val="12000"/>
              </a:srgbClr>
            </a:outerShdw>
          </a:effectLst>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name="Slide 42">
    <p:spTree>
      <p:nvGrpSpPr>
        <p:cNvPr id="1" name=""/>
        <p:cNvGrpSpPr/>
        <p:nvPr/>
      </p:nvGrpSpPr>
      <p:grpSpPr>
        <a:xfrm>
          <a:off x="0" y="0"/>
          <a:ext cx="0" cy="0"/>
          <a:chOff x="0" y="0"/>
          <a:chExt cx="0" cy="0"/>
        </a:xfrm>
      </p:grpSpPr>
      <p:sp>
        <p:nvSpPr>
          <p:cNvPr id="3"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Variables</a:t>
            </a:r>
            <a:endParaRPr lang="en-US" sz="2660" dirty="0">
              <a:gradFill>
                <a:gsLst>
                  <a:gs pos="0">
                    <a:srgbClr val="157279">
                      <a:alpha val="90196"/>
                    </a:srgbClr>
                  </a:gs>
                  <a:gs pos="100000">
                    <a:srgbClr val="3E7D6C">
                      <a:alpha val="90196"/>
                    </a:srgbClr>
                  </a:gs>
                </a:gsLst>
                <a:lin ang="5400000" scaled="0"/>
              </a:gradFill>
            </a:endParaRPr>
          </a:p>
        </p:txBody>
      </p:sp>
      <p:sp>
        <p:nvSpPr>
          <p:cNvPr id="4" name="Text 1"/>
          <p:cNvSpPr/>
          <p:nvPr/>
        </p:nvSpPr>
        <p:spPr>
          <a:xfrm>
            <a:off x="379983" y="914400"/>
            <a:ext cx="3786188" cy="3067050"/>
          </a:xfrm>
          <a:prstGeom prst="rect">
            <a:avLst/>
          </a:prstGeom>
          <a:noFill/>
          <a:ln/>
        </p:spPr>
        <p:txBody>
          <a:bodyPr wrap="square" rtlCol="0" anchor="t"/>
          <a:lstStyle/>
          <a:p>
            <a:pPr marL="190500" indent="-190500" algn="l">
              <a:lnSpc>
                <a:spcPct val="150000"/>
              </a:lnSpc>
              <a:buSzPct val="100000"/>
              <a:buChar char="•"/>
            </a:pPr>
            <a:r>
              <a:rPr lang="en-US" sz="1680" b="1" dirty="0">
                <a:solidFill>
                  <a:srgbClr val="383838"/>
                </a:solidFill>
                <a:latin typeface="Noto Sans SC" pitchFamily="34" charset="0"/>
                <a:ea typeface="Noto Sans SC" pitchFamily="34" charset="-122"/>
                <a:cs typeface="Noto Sans SC" pitchFamily="34" charset="-120"/>
              </a:rPr>
              <a:t>Variable = measurable form of a concept</a:t>
            </a:r>
            <a:endParaRPr lang="en-US" sz="1680" dirty="0"/>
          </a:p>
          <a:p>
            <a:pPr marL="285750" indent="-285750">
              <a:buFont typeface="Arial" panose="020B0604020202020204" pitchFamily="34" charset="0"/>
              <a:buChar char="•"/>
            </a:pPr>
            <a:r>
              <a:rPr lang="en-US" sz="1680" dirty="0">
                <a:solidFill>
                  <a:srgbClr val="383838"/>
                </a:solidFill>
                <a:latin typeface="Noto Sans SC" pitchFamily="34" charset="0"/>
                <a:ea typeface="Noto Sans SC" pitchFamily="34" charset="-122"/>
                <a:cs typeface="Noto Sans SC" pitchFamily="34" charset="-120"/>
              </a:rPr>
              <a:t>Main types:</a:t>
            </a:r>
            <a:br>
              <a:rPr dirty="0"/>
            </a:br>
            <a:r>
              <a:rPr lang="en-GB" sz="1600" i="1" dirty="0"/>
              <a:t>Independent variable</a:t>
            </a:r>
            <a:r>
              <a:rPr lang="en-GB" sz="1600" dirty="0"/>
              <a:t>: the predictor whose effect is being investigated.</a:t>
            </a:r>
          </a:p>
          <a:p>
            <a:pPr marL="285750" lvl="0" indent="-285750">
              <a:buFont typeface="Arial" panose="020B0604020202020204" pitchFamily="34" charset="0"/>
              <a:buChar char="•"/>
            </a:pPr>
            <a:r>
              <a:rPr lang="en-GB" sz="1600" i="1" dirty="0"/>
              <a:t>Dependent variable</a:t>
            </a:r>
            <a:r>
              <a:rPr lang="en-GB" sz="1600" dirty="0"/>
              <a:t>: the outcome being explained.</a:t>
            </a:r>
          </a:p>
          <a:p>
            <a:pPr marL="285750" lvl="0" indent="-285750">
              <a:buFont typeface="Arial" panose="020B0604020202020204" pitchFamily="34" charset="0"/>
              <a:buChar char="•"/>
            </a:pPr>
            <a:r>
              <a:rPr lang="en-GB" sz="1600" i="1" dirty="0"/>
              <a:t>Mediating variable: </a:t>
            </a:r>
            <a:r>
              <a:rPr lang="en-GB" sz="1600" dirty="0"/>
              <a:t>explains how or why an effect may occur.</a:t>
            </a:r>
          </a:p>
          <a:p>
            <a:pPr marL="285750" lvl="0" indent="-285750">
              <a:buFont typeface="Arial" panose="020B0604020202020204" pitchFamily="34" charset="0"/>
              <a:buChar char="•"/>
            </a:pPr>
            <a:r>
              <a:rPr lang="en-GB" sz="1600" i="1" dirty="0"/>
              <a:t>Moderating variable</a:t>
            </a:r>
            <a:r>
              <a:rPr lang="en-GB" sz="1600" dirty="0"/>
              <a:t>: explains when or under what conditions an effect may be stronger </a:t>
            </a:r>
            <a:r>
              <a:rPr lang="en-GB" sz="1600"/>
              <a:t>or weaker etc</a:t>
            </a:r>
            <a:endParaRPr lang="en-GB" sz="1600" dirty="0"/>
          </a:p>
        </p:txBody>
      </p:sp>
      <p:pic>
        <p:nvPicPr>
          <p:cNvPr id="5" name="Image 0" descr="preencoded.png"/>
          <p:cNvPicPr>
            <a:picLocks noChangeAspect="1"/>
          </p:cNvPicPr>
          <p:nvPr/>
        </p:nvPicPr>
        <p:blipFill>
          <a:blip r:embed="rId3"/>
          <a:stretch>
            <a:fillRect/>
          </a:stretch>
        </p:blipFill>
        <p:spPr>
          <a:xfrm>
            <a:off x="4352861" y="746076"/>
            <a:ext cx="2711819" cy="3651347"/>
          </a:xfrm>
          <a:prstGeom prst="rect">
            <a:avLst/>
          </a:prstGeom>
          <a:effectLst>
            <a:outerShdw blurRad="50800" dist="1270" dir="60000" algn="bl" rotWithShape="0">
              <a:srgbClr val="000000">
                <a:alpha val="12000"/>
              </a:srgbClr>
            </a:outerShdw>
          </a:effectLst>
        </p:spPr>
      </p:pic>
      <p:pic>
        <p:nvPicPr>
          <p:cNvPr id="6" name="Image 1" descr="preencoded.png"/>
          <p:cNvPicPr>
            <a:picLocks noChangeAspect="1"/>
          </p:cNvPicPr>
          <p:nvPr/>
        </p:nvPicPr>
        <p:blipFill>
          <a:blip r:embed="rId4"/>
          <a:stretch>
            <a:fillRect/>
          </a:stretch>
        </p:blipFill>
        <p:spPr>
          <a:xfrm>
            <a:off x="7172324" y="2571749"/>
            <a:ext cx="1209675" cy="1552575"/>
          </a:xfrm>
          <a:prstGeom prst="rect">
            <a:avLst/>
          </a:prstGeom>
          <a:effectLst>
            <a:outerShdw blurRad="50800" dist="1270" dir="60000" algn="bl" rotWithShape="0">
              <a:srgbClr val="000000">
                <a:alpha val="12000"/>
              </a:srgbClr>
            </a:outerShdw>
          </a:effectLst>
        </p:spPr>
      </p:pic>
      <p:pic>
        <p:nvPicPr>
          <p:cNvPr id="7" name="Image 2" descr="preencoded.png"/>
          <p:cNvPicPr>
            <a:picLocks noChangeAspect="1"/>
          </p:cNvPicPr>
          <p:nvPr/>
        </p:nvPicPr>
        <p:blipFill>
          <a:blip r:embed="rId5"/>
          <a:stretch>
            <a:fillRect/>
          </a:stretch>
        </p:blipFill>
        <p:spPr>
          <a:xfrm>
            <a:off x="7172325" y="746076"/>
            <a:ext cx="1209675" cy="1614488"/>
          </a:xfrm>
          <a:prstGeom prst="rect">
            <a:avLst/>
          </a:prstGeom>
          <a:effectLst>
            <a:outerShdw blurRad="50800" dist="1270" dir="60000" algn="bl" rotWithShape="0">
              <a:srgbClr val="000000">
                <a:alpha val="12000"/>
              </a:srgbClr>
            </a:outerShdw>
          </a:effectLst>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name="Slide 43">
    <p:spTree>
      <p:nvGrpSpPr>
        <p:cNvPr id="1" name=""/>
        <p:cNvGrpSpPr/>
        <p:nvPr/>
      </p:nvGrpSpPr>
      <p:grpSpPr>
        <a:xfrm>
          <a:off x="0" y="0"/>
          <a:ext cx="0" cy="0"/>
          <a:chOff x="0" y="0"/>
          <a:chExt cx="0" cy="0"/>
        </a:xfrm>
      </p:grpSpPr>
      <p:sp>
        <p:nvSpPr>
          <p:cNvPr id="3"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Data analysis</a:t>
            </a:r>
            <a:endParaRPr lang="en-US" sz="2660" dirty="0">
              <a:gradFill>
                <a:gsLst>
                  <a:gs pos="0">
                    <a:srgbClr val="157279">
                      <a:alpha val="90196"/>
                    </a:srgbClr>
                  </a:gs>
                  <a:gs pos="100000">
                    <a:srgbClr val="3E7D6C">
                      <a:alpha val="90196"/>
                    </a:srgbClr>
                  </a:gs>
                </a:gsLst>
                <a:lin ang="5400000" scaled="0"/>
              </a:gradFill>
            </a:endParaRPr>
          </a:p>
        </p:txBody>
      </p:sp>
      <p:sp>
        <p:nvSpPr>
          <p:cNvPr id="4" name="Text 1"/>
          <p:cNvSpPr/>
          <p:nvPr/>
        </p:nvSpPr>
        <p:spPr>
          <a:xfrm>
            <a:off x="762000" y="1257300"/>
            <a:ext cx="3786188" cy="3067050"/>
          </a:xfrm>
          <a:prstGeom prst="rect">
            <a:avLst/>
          </a:prstGeom>
          <a:noFill/>
          <a:ln/>
        </p:spPr>
        <p:txBody>
          <a:bodyPr wrap="square" rtlCol="0" anchor="t"/>
          <a:lstStyle/>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Explains what data are used</a:t>
            </a:r>
            <a:endParaRPr lang="en-US" sz="1680" dirty="0"/>
          </a:p>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Describes sampling</a:t>
            </a:r>
            <a:endParaRPr lang="en-US" sz="1680" dirty="0"/>
          </a:p>
          <a:p>
            <a:pPr marL="190500" indent="-190500">
              <a:lnSpc>
                <a:spcPct val="150000"/>
              </a:lnSpc>
              <a:buSzPct val="100000"/>
              <a:buFontTx/>
              <a:buChar char="•"/>
            </a:pPr>
            <a:r>
              <a:rPr lang="en-US" altLang="zh-CN" sz="1680" dirty="0">
                <a:solidFill>
                  <a:srgbClr val="383838"/>
                </a:solidFill>
                <a:latin typeface="Noto Sans SC" pitchFamily="34" charset="0"/>
                <a:ea typeface="Noto Sans SC" pitchFamily="34" charset="-122"/>
              </a:rPr>
              <a:t>Test</a:t>
            </a:r>
            <a:r>
              <a:rPr lang="zh-CN" altLang="en-US" sz="1680" dirty="0">
                <a:solidFill>
                  <a:srgbClr val="383838"/>
                </a:solidFill>
                <a:latin typeface="Noto Sans SC" pitchFamily="34" charset="0"/>
                <a:ea typeface="Noto Sans SC" pitchFamily="34" charset="-122"/>
              </a:rPr>
              <a:t> </a:t>
            </a:r>
            <a:r>
              <a:rPr lang="zh-CN" altLang="zh-CN" sz="1680" dirty="0">
                <a:solidFill>
                  <a:srgbClr val="383838"/>
                </a:solidFill>
                <a:latin typeface="Noto Sans SC" pitchFamily="34" charset="0"/>
                <a:ea typeface="Noto Sans SC" pitchFamily="34" charset="-122"/>
              </a:rPr>
              <a:t>our hypotheses using statistical methods.</a:t>
            </a:r>
          </a:p>
          <a:p>
            <a:pPr algn="l">
              <a:lnSpc>
                <a:spcPct val="150000"/>
              </a:lnSpc>
              <a:buSzPct val="100000"/>
            </a:pPr>
            <a:endParaRPr lang="en-US" sz="1680" dirty="0"/>
          </a:p>
        </p:txBody>
      </p:sp>
      <p:pic>
        <p:nvPicPr>
          <p:cNvPr id="5" name="Image 0" descr="preencoded.png"/>
          <p:cNvPicPr>
            <a:picLocks noChangeAspect="1"/>
          </p:cNvPicPr>
          <p:nvPr/>
        </p:nvPicPr>
        <p:blipFill>
          <a:blip r:embed="rId3"/>
          <a:stretch>
            <a:fillRect/>
          </a:stretch>
        </p:blipFill>
        <p:spPr>
          <a:xfrm>
            <a:off x="4691063" y="1257300"/>
            <a:ext cx="2305050" cy="3067050"/>
          </a:xfrm>
          <a:prstGeom prst="rect">
            <a:avLst/>
          </a:prstGeom>
          <a:effectLst>
            <a:outerShdw blurRad="50800" dist="1270" dir="60000" algn="bl" rotWithShape="0">
              <a:srgbClr val="000000">
                <a:alpha val="12000"/>
              </a:srgbClr>
            </a:outerShdw>
          </a:effectLst>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ADBB26-A91C-F1C5-9778-EE806CA57A21}"/>
            </a:ext>
          </a:extLst>
        </p:cNvPr>
        <p:cNvGrpSpPr/>
        <p:nvPr/>
      </p:nvGrpSpPr>
      <p:grpSpPr>
        <a:xfrm>
          <a:off x="0" y="0"/>
          <a:ext cx="0" cy="0"/>
          <a:chOff x="0" y="0"/>
          <a:chExt cx="0" cy="0"/>
        </a:xfrm>
      </p:grpSpPr>
      <p:sp>
        <p:nvSpPr>
          <p:cNvPr id="3" name="Text 0">
            <a:extLst>
              <a:ext uri="{FF2B5EF4-FFF2-40B4-BE49-F238E27FC236}">
                <a16:creationId xmlns:a16="http://schemas.microsoft.com/office/drawing/2014/main" id="{5A3C54B3-9CAB-C46A-CC0B-B700D7734581}"/>
              </a:ext>
            </a:extLst>
          </p:cNvPr>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Data analysis</a:t>
            </a:r>
            <a:endParaRPr lang="en-US" sz="2660" dirty="0">
              <a:gradFill>
                <a:gsLst>
                  <a:gs pos="0">
                    <a:srgbClr val="157279">
                      <a:alpha val="90196"/>
                    </a:srgbClr>
                  </a:gs>
                  <a:gs pos="100000">
                    <a:srgbClr val="3E7D6C">
                      <a:alpha val="90196"/>
                    </a:srgbClr>
                  </a:gs>
                </a:gsLst>
                <a:lin ang="5400000" scaled="0"/>
              </a:gradFill>
            </a:endParaRPr>
          </a:p>
        </p:txBody>
      </p:sp>
      <p:sp>
        <p:nvSpPr>
          <p:cNvPr id="4" name="Text 1">
            <a:extLst>
              <a:ext uri="{FF2B5EF4-FFF2-40B4-BE49-F238E27FC236}">
                <a16:creationId xmlns:a16="http://schemas.microsoft.com/office/drawing/2014/main" id="{22F0296E-7C25-961D-4535-4A8783F2CFF6}"/>
              </a:ext>
            </a:extLst>
          </p:cNvPr>
          <p:cNvSpPr/>
          <p:nvPr/>
        </p:nvSpPr>
        <p:spPr>
          <a:xfrm>
            <a:off x="762000" y="1257300"/>
            <a:ext cx="3786188" cy="3067050"/>
          </a:xfrm>
          <a:prstGeom prst="rect">
            <a:avLst/>
          </a:prstGeom>
          <a:noFill/>
          <a:ln/>
        </p:spPr>
        <p:txBody>
          <a:bodyPr wrap="square" rtlCol="0" anchor="t"/>
          <a:lstStyle/>
          <a:p>
            <a:pPr algn="l">
              <a:lnSpc>
                <a:spcPct val="150000"/>
              </a:lnSpc>
              <a:buSzPct val="100000"/>
            </a:pPr>
            <a:r>
              <a:rPr lang="en-US" sz="1680" dirty="0"/>
              <a:t>Learn SPSS </a:t>
            </a:r>
          </a:p>
          <a:p>
            <a:pPr algn="l">
              <a:lnSpc>
                <a:spcPct val="150000"/>
              </a:lnSpc>
              <a:buSzPct val="100000"/>
            </a:pPr>
            <a:endParaRPr lang="en-US" sz="1680" dirty="0"/>
          </a:p>
          <a:p>
            <a:pPr algn="l">
              <a:lnSpc>
                <a:spcPct val="150000"/>
              </a:lnSpc>
              <a:buSzPct val="100000"/>
            </a:pPr>
            <a:r>
              <a:rPr lang="en-US" sz="1680" dirty="0"/>
              <a:t>Next slide</a:t>
            </a:r>
          </a:p>
        </p:txBody>
      </p:sp>
    </p:spTree>
    <p:extLst>
      <p:ext uri="{BB962C8B-B14F-4D97-AF65-F5344CB8AC3E}">
        <p14:creationId xmlns:p14="http://schemas.microsoft.com/office/powerpoint/2010/main" val="389626941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01769A-A306-3DD1-9D28-9FA7F29CFEBE}"/>
            </a:ext>
          </a:extLst>
        </p:cNvPr>
        <p:cNvGrpSpPr/>
        <p:nvPr/>
      </p:nvGrpSpPr>
      <p:grpSpPr>
        <a:xfrm>
          <a:off x="0" y="0"/>
          <a:ext cx="0" cy="0"/>
          <a:chOff x="0" y="0"/>
          <a:chExt cx="0" cy="0"/>
        </a:xfrm>
      </p:grpSpPr>
      <p:sp>
        <p:nvSpPr>
          <p:cNvPr id="3" name="Text 0">
            <a:extLst>
              <a:ext uri="{FF2B5EF4-FFF2-40B4-BE49-F238E27FC236}">
                <a16:creationId xmlns:a16="http://schemas.microsoft.com/office/drawing/2014/main" id="{43A27764-E7AB-BC9D-6089-0E3EA14D893D}"/>
              </a:ext>
            </a:extLst>
          </p:cNvPr>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Data analysis</a:t>
            </a:r>
            <a:endParaRPr lang="en-US" sz="2660" dirty="0">
              <a:gradFill>
                <a:gsLst>
                  <a:gs pos="0">
                    <a:srgbClr val="157279">
                      <a:alpha val="90196"/>
                    </a:srgbClr>
                  </a:gs>
                  <a:gs pos="100000">
                    <a:srgbClr val="3E7D6C">
                      <a:alpha val="90196"/>
                    </a:srgbClr>
                  </a:gs>
                </a:gsLst>
                <a:lin ang="5400000" scaled="0"/>
              </a:gradFill>
            </a:endParaRPr>
          </a:p>
        </p:txBody>
      </p:sp>
      <p:sp>
        <p:nvSpPr>
          <p:cNvPr id="4" name="Text 1">
            <a:extLst>
              <a:ext uri="{FF2B5EF4-FFF2-40B4-BE49-F238E27FC236}">
                <a16:creationId xmlns:a16="http://schemas.microsoft.com/office/drawing/2014/main" id="{8AF78F6D-D740-A926-97E8-CD1EA43D6840}"/>
              </a:ext>
            </a:extLst>
          </p:cNvPr>
          <p:cNvSpPr/>
          <p:nvPr/>
        </p:nvSpPr>
        <p:spPr>
          <a:xfrm>
            <a:off x="762000" y="1257300"/>
            <a:ext cx="3786188" cy="3067050"/>
          </a:xfrm>
          <a:prstGeom prst="rect">
            <a:avLst/>
          </a:prstGeom>
          <a:noFill/>
          <a:ln/>
        </p:spPr>
        <p:txBody>
          <a:bodyPr wrap="square" rtlCol="0" anchor="t"/>
          <a:lstStyle/>
          <a:p>
            <a:pPr algn="l">
              <a:lnSpc>
                <a:spcPct val="150000"/>
              </a:lnSpc>
              <a:buSzPct val="100000"/>
            </a:pPr>
            <a:endParaRPr lang="en-US" sz="1680" dirty="0"/>
          </a:p>
        </p:txBody>
      </p:sp>
      <p:pic>
        <p:nvPicPr>
          <p:cNvPr id="2" name="Online Media 1" title="Learn SPSS in 15 minutes">
            <a:hlinkClick r:id="" action="ppaction://media"/>
            <a:extLst>
              <a:ext uri="{FF2B5EF4-FFF2-40B4-BE49-F238E27FC236}">
                <a16:creationId xmlns:a16="http://schemas.microsoft.com/office/drawing/2014/main" id="{53D73B31-F391-1F6E-1C77-3112DF08A0CC}"/>
              </a:ext>
            </a:extLst>
          </p:cNvPr>
          <p:cNvPicPr>
            <a:picLocks noRot="1" noChangeAspect="1"/>
          </p:cNvPicPr>
          <p:nvPr>
            <a:videoFile r:link="rId1"/>
          </p:nvPr>
        </p:nvPicPr>
        <p:blipFill>
          <a:blip r:embed="rId4"/>
          <a:stretch>
            <a:fillRect/>
          </a:stretch>
        </p:blipFill>
        <p:spPr>
          <a:xfrm>
            <a:off x="19050" y="0"/>
            <a:ext cx="9104313" cy="5143500"/>
          </a:xfrm>
          <a:prstGeom prst="rect">
            <a:avLst/>
          </a:prstGeom>
        </p:spPr>
      </p:pic>
    </p:spTree>
    <p:extLst>
      <p:ext uri="{BB962C8B-B14F-4D97-AF65-F5344CB8AC3E}">
        <p14:creationId xmlns:p14="http://schemas.microsoft.com/office/powerpoint/2010/main" val="287424791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D0E01D-6A87-B6D0-E3E1-11D8A5143914}"/>
            </a:ext>
          </a:extLst>
        </p:cNvPr>
        <p:cNvGrpSpPr/>
        <p:nvPr/>
      </p:nvGrpSpPr>
      <p:grpSpPr>
        <a:xfrm>
          <a:off x="0" y="0"/>
          <a:ext cx="0" cy="0"/>
          <a:chOff x="0" y="0"/>
          <a:chExt cx="0" cy="0"/>
        </a:xfrm>
      </p:grpSpPr>
      <p:sp>
        <p:nvSpPr>
          <p:cNvPr id="3" name="Text 0">
            <a:extLst>
              <a:ext uri="{FF2B5EF4-FFF2-40B4-BE49-F238E27FC236}">
                <a16:creationId xmlns:a16="http://schemas.microsoft.com/office/drawing/2014/main" id="{AD5C4AC8-C7EA-E86E-39D0-EDAA28E20AD2}"/>
              </a:ext>
            </a:extLst>
          </p:cNvPr>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Data analysis</a:t>
            </a:r>
            <a:endParaRPr lang="en-US" sz="2660" dirty="0">
              <a:gradFill>
                <a:gsLst>
                  <a:gs pos="0">
                    <a:srgbClr val="157279">
                      <a:alpha val="90196"/>
                    </a:srgbClr>
                  </a:gs>
                  <a:gs pos="100000">
                    <a:srgbClr val="3E7D6C">
                      <a:alpha val="90196"/>
                    </a:srgbClr>
                  </a:gs>
                </a:gsLst>
                <a:lin ang="5400000" scaled="0"/>
              </a:gradFill>
            </a:endParaRPr>
          </a:p>
        </p:txBody>
      </p:sp>
      <p:sp>
        <p:nvSpPr>
          <p:cNvPr id="4" name="Text 1">
            <a:extLst>
              <a:ext uri="{FF2B5EF4-FFF2-40B4-BE49-F238E27FC236}">
                <a16:creationId xmlns:a16="http://schemas.microsoft.com/office/drawing/2014/main" id="{2CCC1F86-612F-CA2B-E21C-58508191819D}"/>
              </a:ext>
            </a:extLst>
          </p:cNvPr>
          <p:cNvSpPr/>
          <p:nvPr/>
        </p:nvSpPr>
        <p:spPr>
          <a:xfrm>
            <a:off x="762000" y="1257300"/>
            <a:ext cx="3786188" cy="3067050"/>
          </a:xfrm>
          <a:prstGeom prst="rect">
            <a:avLst/>
          </a:prstGeom>
          <a:noFill/>
          <a:ln/>
        </p:spPr>
        <p:txBody>
          <a:bodyPr wrap="square" rtlCol="0" anchor="t"/>
          <a:lstStyle/>
          <a:p>
            <a:pPr algn="l">
              <a:lnSpc>
                <a:spcPct val="150000"/>
              </a:lnSpc>
              <a:buSzPct val="100000"/>
            </a:pPr>
            <a:r>
              <a:rPr lang="en-US" sz="1680" dirty="0"/>
              <a:t>Exercise</a:t>
            </a:r>
          </a:p>
          <a:p>
            <a:pPr algn="l">
              <a:lnSpc>
                <a:spcPct val="150000"/>
              </a:lnSpc>
              <a:buSzPct val="100000"/>
            </a:pPr>
            <a:r>
              <a:rPr lang="en-US" sz="1680" dirty="0"/>
              <a:t>Refer to Case Research</a:t>
            </a:r>
          </a:p>
        </p:txBody>
      </p:sp>
    </p:spTree>
    <p:extLst>
      <p:ext uri="{BB962C8B-B14F-4D97-AF65-F5344CB8AC3E}">
        <p14:creationId xmlns:p14="http://schemas.microsoft.com/office/powerpoint/2010/main" val="343288989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name="Slide 44">
    <p:spTree>
      <p:nvGrpSpPr>
        <p:cNvPr id="1" name=""/>
        <p:cNvGrpSpPr/>
        <p:nvPr/>
      </p:nvGrpSpPr>
      <p:grpSpPr>
        <a:xfrm>
          <a:off x="0" y="0"/>
          <a:ext cx="0" cy="0"/>
          <a:chOff x="0" y="0"/>
          <a:chExt cx="0" cy="0"/>
        </a:xfrm>
      </p:grpSpPr>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0" y="0"/>
            <a:ext cx="9144000" cy="5143500"/>
          </a:xfrm>
          <a:prstGeom prst="rect">
            <a:avLst/>
          </a:prstGeom>
        </p:spPr>
      </p:pic>
      <p:sp>
        <p:nvSpPr>
          <p:cNvPr id="4" name="Text 0"/>
          <p:cNvSpPr/>
          <p:nvPr/>
        </p:nvSpPr>
        <p:spPr>
          <a:xfrm>
            <a:off x="881063" y="285750"/>
            <a:ext cx="7377113" cy="728663"/>
          </a:xfrm>
          <a:prstGeom prst="rect">
            <a:avLst/>
          </a:prstGeom>
          <a:noFill/>
          <a:ln/>
        </p:spPr>
        <p:txBody>
          <a:bodyPr wrap="square" rtlCol="0" anchor="t"/>
          <a:lstStyle/>
          <a:p>
            <a:pPr marL="0" indent="0" algn="ctr">
              <a:lnSpc>
                <a:spcPct val="150000"/>
              </a:lnSpc>
              <a:buNone/>
            </a:pPr>
            <a:r>
              <a:rPr lang="en-US" sz="2800" b="1" dirty="0">
                <a:solidFill>
                  <a:srgbClr val="000000"/>
                </a:solidFill>
                <a:latin typeface="Noto Sans SC" pitchFamily="34" charset="0"/>
                <a:ea typeface="Noto Sans SC" pitchFamily="34" charset="-122"/>
                <a:cs typeface="Noto Sans SC" pitchFamily="34" charset="-120"/>
              </a:rPr>
              <a:t>Conclusion</a:t>
            </a:r>
            <a:endParaRPr lang="en-US" sz="2800" dirty="0"/>
          </a:p>
        </p:txBody>
      </p:sp>
      <p:pic>
        <p:nvPicPr>
          <p:cNvPr id="5"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81063" y="1195388"/>
            <a:ext cx="2338388" cy="3714750"/>
          </a:xfrm>
          <a:prstGeom prst="rect">
            <a:avLst/>
          </a:prstGeom>
        </p:spPr>
      </p:pic>
      <p:pic>
        <p:nvPicPr>
          <p:cNvPr id="6"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509713" y="1404938"/>
            <a:ext cx="1081088" cy="1081088"/>
          </a:xfrm>
          <a:prstGeom prst="rect">
            <a:avLst/>
          </a:prstGeom>
        </p:spPr>
      </p:pic>
      <p:pic>
        <p:nvPicPr>
          <p:cNvPr id="7"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909763" y="1804988"/>
            <a:ext cx="290513" cy="290513"/>
          </a:xfrm>
          <a:prstGeom prst="rect">
            <a:avLst/>
          </a:prstGeom>
        </p:spPr>
      </p:pic>
      <p:sp>
        <p:nvSpPr>
          <p:cNvPr id="8" name="Text 1"/>
          <p:cNvSpPr/>
          <p:nvPr/>
        </p:nvSpPr>
        <p:spPr>
          <a:xfrm>
            <a:off x="1266825" y="2662238"/>
            <a:ext cx="1614488" cy="1585913"/>
          </a:xfrm>
          <a:prstGeom prst="rect">
            <a:avLst/>
          </a:prstGeom>
          <a:noFill/>
          <a:ln/>
        </p:spPr>
        <p:txBody>
          <a:bodyPr wrap="square" rtlCol="0" anchor="t"/>
          <a:lstStyle/>
          <a:p>
            <a:pPr marL="0" indent="0" algn="ctr">
              <a:lnSpc>
                <a:spcPct val="150000"/>
              </a:lnSpc>
              <a:buNone/>
            </a:pPr>
            <a:r>
              <a:rPr lang="en-US" sz="1400" dirty="0">
                <a:solidFill>
                  <a:srgbClr val="383838"/>
                </a:solidFill>
                <a:latin typeface="Noto Sans SC" pitchFamily="34" charset="0"/>
                <a:ea typeface="Noto Sans SC" pitchFamily="34" charset="-122"/>
                <a:cs typeface="Noto Sans SC" pitchFamily="34" charset="-120"/>
              </a:rPr>
              <a:t>Summarises main results</a:t>
            </a:r>
            <a:endParaRPr lang="en-US" sz="1400" dirty="0"/>
          </a:p>
        </p:txBody>
      </p:sp>
      <p:pic>
        <p:nvPicPr>
          <p:cNvPr id="9" name="Image 4"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400425" y="1195388"/>
            <a:ext cx="2338388" cy="3714750"/>
          </a:xfrm>
          <a:prstGeom prst="rect">
            <a:avLst/>
          </a:prstGeom>
        </p:spPr>
      </p:pic>
      <p:pic>
        <p:nvPicPr>
          <p:cNvPr id="10" name="Image 5"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029075" y="1404938"/>
            <a:ext cx="1081088" cy="1081088"/>
          </a:xfrm>
          <a:prstGeom prst="rect">
            <a:avLst/>
          </a:prstGeom>
        </p:spPr>
      </p:pic>
      <p:pic>
        <p:nvPicPr>
          <p:cNvPr id="11" name="Image 6" descr="preencoded.png"/>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4443413" y="1819275"/>
            <a:ext cx="261937" cy="261938"/>
          </a:xfrm>
          <a:prstGeom prst="rect">
            <a:avLst/>
          </a:prstGeom>
        </p:spPr>
      </p:pic>
      <p:sp>
        <p:nvSpPr>
          <p:cNvPr id="12" name="Text 2"/>
          <p:cNvSpPr/>
          <p:nvPr/>
        </p:nvSpPr>
        <p:spPr>
          <a:xfrm>
            <a:off x="3762375" y="2662238"/>
            <a:ext cx="1614488" cy="1585913"/>
          </a:xfrm>
          <a:prstGeom prst="rect">
            <a:avLst/>
          </a:prstGeom>
          <a:noFill/>
          <a:ln/>
        </p:spPr>
        <p:txBody>
          <a:bodyPr wrap="square" rtlCol="0" anchor="t"/>
          <a:lstStyle/>
          <a:p>
            <a:pPr marL="0" indent="0" algn="ctr">
              <a:lnSpc>
                <a:spcPct val="150000"/>
              </a:lnSpc>
              <a:buNone/>
            </a:pPr>
            <a:r>
              <a:rPr lang="en-US" sz="1400" dirty="0">
                <a:solidFill>
                  <a:srgbClr val="383838"/>
                </a:solidFill>
                <a:latin typeface="Noto Sans SC" pitchFamily="34" charset="0"/>
                <a:ea typeface="Noto Sans SC" pitchFamily="34" charset="-122"/>
                <a:cs typeface="Noto Sans SC" pitchFamily="34" charset="-120"/>
              </a:rPr>
              <a:t>Discusses implications</a:t>
            </a:r>
            <a:endParaRPr lang="en-US" sz="1400" dirty="0"/>
          </a:p>
        </p:txBody>
      </p:sp>
      <p:pic>
        <p:nvPicPr>
          <p:cNvPr id="13" name="Image 7"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919787" y="1195388"/>
            <a:ext cx="2338388" cy="3714750"/>
          </a:xfrm>
          <a:prstGeom prst="rect">
            <a:avLst/>
          </a:prstGeom>
        </p:spPr>
      </p:pic>
      <p:pic>
        <p:nvPicPr>
          <p:cNvPr id="14" name="Image 8"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548438" y="1404938"/>
            <a:ext cx="1081088" cy="1081088"/>
          </a:xfrm>
          <a:prstGeom prst="rect">
            <a:avLst/>
          </a:prstGeom>
        </p:spPr>
      </p:pic>
      <p:pic>
        <p:nvPicPr>
          <p:cNvPr id="15" name="Image 9" descr="preencoded.png"/>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6943725" y="1804988"/>
            <a:ext cx="290513" cy="276225"/>
          </a:xfrm>
          <a:prstGeom prst="rect">
            <a:avLst/>
          </a:prstGeom>
        </p:spPr>
      </p:pic>
      <p:sp>
        <p:nvSpPr>
          <p:cNvPr id="16" name="Text 3"/>
          <p:cNvSpPr/>
          <p:nvPr/>
        </p:nvSpPr>
        <p:spPr>
          <a:xfrm>
            <a:off x="6281738" y="2662238"/>
            <a:ext cx="1614488" cy="1585913"/>
          </a:xfrm>
          <a:prstGeom prst="rect">
            <a:avLst/>
          </a:prstGeom>
          <a:noFill/>
          <a:ln/>
        </p:spPr>
        <p:txBody>
          <a:bodyPr wrap="square" rtlCol="0" anchor="t"/>
          <a:lstStyle/>
          <a:p>
            <a:pPr marL="0" indent="0" algn="ctr">
              <a:lnSpc>
                <a:spcPct val="150000"/>
              </a:lnSpc>
              <a:buNone/>
            </a:pPr>
            <a:r>
              <a:rPr lang="en-US" sz="1400" dirty="0">
                <a:solidFill>
                  <a:srgbClr val="383838"/>
                </a:solidFill>
                <a:latin typeface="Noto Sans SC" pitchFamily="34" charset="0"/>
                <a:ea typeface="Noto Sans SC" pitchFamily="34" charset="-122"/>
                <a:cs typeface="Noto Sans SC" pitchFamily="34" charset="-120"/>
              </a:rPr>
              <a:t>Suggests future research</a:t>
            </a:r>
            <a:endParaRPr lang="en-US" sz="1400" dirty="0"/>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name="Slide 48">
    <p:spTree>
      <p:nvGrpSpPr>
        <p:cNvPr id="1" name=""/>
        <p:cNvGrpSpPr/>
        <p:nvPr/>
      </p:nvGrpSpPr>
      <p:grpSpPr>
        <a:xfrm>
          <a:off x="0" y="0"/>
          <a:ext cx="0" cy="0"/>
          <a:chOff x="0" y="0"/>
          <a:chExt cx="0" cy="0"/>
        </a:xfrm>
      </p:grpSpPr>
      <p:sp>
        <p:nvSpPr>
          <p:cNvPr id="3"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Research Design Summary</a:t>
            </a:r>
            <a:endParaRPr lang="en-US" sz="2660" dirty="0">
              <a:gradFill>
                <a:gsLst>
                  <a:gs pos="0">
                    <a:srgbClr val="157279">
                      <a:alpha val="90196"/>
                    </a:srgbClr>
                  </a:gs>
                  <a:gs pos="100000">
                    <a:srgbClr val="3E7D6C">
                      <a:alpha val="90196"/>
                    </a:srgbClr>
                  </a:gs>
                </a:gsLst>
                <a:lin ang="5400000" scaled="0"/>
              </a:gradFill>
            </a:endParaRPr>
          </a:p>
        </p:txBody>
      </p:sp>
      <p:sp>
        <p:nvSpPr>
          <p:cNvPr id="4" name="Text 1"/>
          <p:cNvSpPr/>
          <p:nvPr/>
        </p:nvSpPr>
        <p:spPr>
          <a:xfrm>
            <a:off x="762000" y="1257300"/>
            <a:ext cx="3786188" cy="3067050"/>
          </a:xfrm>
          <a:prstGeom prst="rect">
            <a:avLst/>
          </a:prstGeom>
          <a:noFill/>
          <a:ln/>
        </p:spPr>
        <p:txBody>
          <a:bodyPr wrap="square" rtlCol="0" anchor="t"/>
          <a:lstStyle/>
          <a:p>
            <a:pPr marL="190500" indent="-190500" algn="l">
              <a:lnSpc>
                <a:spcPct val="150000"/>
              </a:lnSpc>
              <a:buSzPct val="100000"/>
              <a:buChar char="•"/>
            </a:pPr>
            <a:r>
              <a:rPr lang="en-US" sz="1540" dirty="0">
                <a:solidFill>
                  <a:srgbClr val="383838"/>
                </a:solidFill>
                <a:latin typeface="Noto Sans SC" pitchFamily="34" charset="0"/>
                <a:ea typeface="Noto Sans SC" pitchFamily="34" charset="-122"/>
                <a:cs typeface="Noto Sans SC" pitchFamily="34" charset="-120"/>
              </a:rPr>
              <a:t>Define problem → build hypothesis</a:t>
            </a:r>
            <a:endParaRPr lang="en-US" sz="1540" dirty="0"/>
          </a:p>
          <a:p>
            <a:pPr marL="190500" indent="-190500" algn="l">
              <a:lnSpc>
                <a:spcPct val="150000"/>
              </a:lnSpc>
              <a:buSzPct val="100000"/>
              <a:buChar char="•"/>
            </a:pPr>
            <a:r>
              <a:rPr lang="en-US" sz="1540" dirty="0">
                <a:solidFill>
                  <a:srgbClr val="383838"/>
                </a:solidFill>
                <a:latin typeface="Noto Sans SC" pitchFamily="34" charset="0"/>
                <a:ea typeface="Noto Sans SC" pitchFamily="34" charset="-122"/>
                <a:cs typeface="Noto Sans SC" pitchFamily="34" charset="-120"/>
              </a:rPr>
              <a:t>Define variables (IV, DV, control variables)</a:t>
            </a:r>
            <a:endParaRPr lang="en-US" sz="1540" dirty="0"/>
          </a:p>
          <a:p>
            <a:pPr marL="190500" indent="-190500" algn="l">
              <a:lnSpc>
                <a:spcPct val="150000"/>
              </a:lnSpc>
              <a:buSzPct val="100000"/>
              <a:buChar char="•"/>
            </a:pPr>
            <a:r>
              <a:rPr lang="en-US" sz="1540" dirty="0">
                <a:solidFill>
                  <a:srgbClr val="383838"/>
                </a:solidFill>
                <a:latin typeface="Noto Sans SC" pitchFamily="34" charset="0"/>
                <a:ea typeface="Noto Sans SC" pitchFamily="34" charset="-122"/>
                <a:cs typeface="Noto Sans SC" pitchFamily="34" charset="-120"/>
              </a:rPr>
              <a:t>Choose design (survey, secondary data)</a:t>
            </a:r>
            <a:endParaRPr lang="en-US" sz="1540" dirty="0"/>
          </a:p>
          <a:p>
            <a:pPr marL="190500" indent="-190500" algn="l">
              <a:lnSpc>
                <a:spcPct val="150000"/>
              </a:lnSpc>
              <a:buSzPct val="100000"/>
              <a:buChar char="•"/>
            </a:pPr>
            <a:r>
              <a:rPr lang="en-US" sz="1540" dirty="0">
                <a:solidFill>
                  <a:srgbClr val="383838"/>
                </a:solidFill>
                <a:latin typeface="Noto Sans SC" pitchFamily="34" charset="0"/>
                <a:ea typeface="Noto Sans SC" pitchFamily="34" charset="-122"/>
                <a:cs typeface="Noto Sans SC" pitchFamily="34" charset="-120"/>
              </a:rPr>
              <a:t>Collect and analyse data</a:t>
            </a:r>
            <a:endParaRPr lang="en-US" sz="1540" dirty="0"/>
          </a:p>
          <a:p>
            <a:pPr marL="190500" indent="-190500" algn="l">
              <a:lnSpc>
                <a:spcPct val="150000"/>
              </a:lnSpc>
              <a:buSzPct val="100000"/>
              <a:buChar char="•"/>
            </a:pPr>
            <a:r>
              <a:rPr lang="en-US" sz="1540" dirty="0">
                <a:solidFill>
                  <a:srgbClr val="383838"/>
                </a:solidFill>
                <a:latin typeface="Noto Sans SC" pitchFamily="34" charset="0"/>
                <a:ea typeface="Noto Sans SC" pitchFamily="34" charset="-122"/>
                <a:cs typeface="Noto Sans SC" pitchFamily="34" charset="-120"/>
              </a:rPr>
              <a:t>Flow: Question → Hypothesis → Data → Analysis → Conclusion</a:t>
            </a:r>
            <a:endParaRPr lang="en-US" sz="1540" dirty="0"/>
          </a:p>
        </p:txBody>
      </p:sp>
      <p:pic>
        <p:nvPicPr>
          <p:cNvPr id="5" name="Image 0" descr="preencoded.png"/>
          <p:cNvPicPr>
            <a:picLocks noChangeAspect="1"/>
          </p:cNvPicPr>
          <p:nvPr/>
        </p:nvPicPr>
        <p:blipFill>
          <a:blip r:embed="rId3"/>
          <a:stretch>
            <a:fillRect/>
          </a:stretch>
        </p:blipFill>
        <p:spPr>
          <a:xfrm>
            <a:off x="4691063" y="1257300"/>
            <a:ext cx="3786188" cy="3562350"/>
          </a:xfrm>
          <a:prstGeom prst="rect">
            <a:avLst/>
          </a:prstGeom>
          <a:effectLst>
            <a:outerShdw blurRad="50800" dist="1270" dir="60000" algn="bl" rotWithShape="0">
              <a:srgbClr val="000000">
                <a:alpha val="12000"/>
              </a:srgbClr>
            </a:outerShdw>
          </a:effectLst>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1E752D-B4DD-FEEB-79B9-629E4217A935}"/>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18413887-274E-367F-E879-09854A421820}"/>
              </a:ext>
            </a:extLst>
          </p:cNvPr>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Structure of Thesis</a:t>
            </a:r>
            <a:endParaRPr lang="en-US" sz="2660" dirty="0">
              <a:gradFill>
                <a:gsLst>
                  <a:gs pos="0">
                    <a:srgbClr val="157279">
                      <a:alpha val="90196"/>
                    </a:srgbClr>
                  </a:gs>
                  <a:gs pos="100000">
                    <a:srgbClr val="3E7D6C">
                      <a:alpha val="90196"/>
                    </a:srgbClr>
                  </a:gs>
                </a:gsLst>
                <a:lin ang="5400000" scaled="0"/>
              </a:gradFill>
            </a:endParaRPr>
          </a:p>
        </p:txBody>
      </p:sp>
      <p:pic>
        <p:nvPicPr>
          <p:cNvPr id="3" name="Image 0" descr="preencoded.png">
            <a:extLst>
              <a:ext uri="{FF2B5EF4-FFF2-40B4-BE49-F238E27FC236}">
                <a16:creationId xmlns:a16="http://schemas.microsoft.com/office/drawing/2014/main" id="{241A9100-4533-EAE0-241A-80F7F7B6747F}"/>
              </a:ext>
            </a:extLst>
          </p:cNvPr>
          <p:cNvPicPr>
            <a:picLocks noChangeAspect="1"/>
          </p:cNvPicPr>
          <p:nvPr/>
        </p:nvPicPr>
        <p:blipFill>
          <a:blip r:embed="rId3"/>
          <a:stretch>
            <a:fillRect/>
          </a:stretch>
        </p:blipFill>
        <p:spPr>
          <a:xfrm>
            <a:off x="1892084" y="1164310"/>
            <a:ext cx="5359831" cy="2084379"/>
          </a:xfrm>
          <a:prstGeom prst="rect">
            <a:avLst/>
          </a:prstGeom>
          <a:effectLst>
            <a:outerShdw blurRad="50800" dist="1270" dir="60000" algn="bl" rotWithShape="0">
              <a:srgbClr val="000000">
                <a:alpha val="12000"/>
              </a:srgbClr>
            </a:outerShdw>
          </a:effectLst>
        </p:spPr>
      </p:pic>
      <p:sp>
        <p:nvSpPr>
          <p:cNvPr id="5" name="文本框 4">
            <a:extLst>
              <a:ext uri="{FF2B5EF4-FFF2-40B4-BE49-F238E27FC236}">
                <a16:creationId xmlns:a16="http://schemas.microsoft.com/office/drawing/2014/main" id="{DFECA14D-70A9-1D1A-D3FA-99FBEF7BB96D}"/>
              </a:ext>
            </a:extLst>
          </p:cNvPr>
          <p:cNvSpPr txBox="1"/>
          <p:nvPr/>
        </p:nvSpPr>
        <p:spPr>
          <a:xfrm>
            <a:off x="399080" y="3498599"/>
            <a:ext cx="8345838" cy="858377"/>
          </a:xfrm>
          <a:prstGeom prst="rect">
            <a:avLst/>
          </a:prstGeom>
          <a:noFill/>
        </p:spPr>
        <p:txBody>
          <a:bodyPr wrap="square">
            <a:spAutoFit/>
          </a:bodyPr>
          <a:lstStyle/>
          <a:p>
            <a:pPr>
              <a:lnSpc>
                <a:spcPct val="150000"/>
              </a:lnSpc>
            </a:pPr>
            <a:r>
              <a:rPr lang="zh-CN" altLang="zh-CN" sz="1800" b="1" dirty="0">
                <a:effectLst/>
                <a:latin typeface="宋体" panose="02010600030101010101" pitchFamily="2" charset="-122"/>
                <a:ea typeface="Arial" panose="020B0604020202020204" pitchFamily="34" charset="0"/>
                <a:cs typeface="宋体" panose="02010600030101010101" pitchFamily="2" charset="-122"/>
              </a:rPr>
              <a:t>Research Gap → Research Question → Hypothesis → Variables → Data Collection.</a:t>
            </a:r>
            <a:endParaRPr lang="zh-CN" altLang="zh-CN" sz="3200" dirty="0">
              <a:effectLst/>
              <a:latin typeface="宋体" panose="02010600030101010101" pitchFamily="2" charset="-122"/>
              <a:ea typeface="宋体" panose="02010600030101010101" pitchFamily="2" charset="-122"/>
              <a:cs typeface="宋体" panose="02010600030101010101" pitchFamily="2" charset="-122"/>
            </a:endParaRPr>
          </a:p>
        </p:txBody>
      </p:sp>
    </p:spTree>
    <p:extLst>
      <p:ext uri="{BB962C8B-B14F-4D97-AF65-F5344CB8AC3E}">
        <p14:creationId xmlns:p14="http://schemas.microsoft.com/office/powerpoint/2010/main" val="216184804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name="Slide 45">
    <p:spTree>
      <p:nvGrpSpPr>
        <p:cNvPr id="1" name=""/>
        <p:cNvGrpSpPr/>
        <p:nvPr/>
      </p:nvGrpSpPr>
      <p:grpSpPr>
        <a:xfrm>
          <a:off x="0" y="0"/>
          <a:ext cx="0" cy="0"/>
          <a:chOff x="0" y="0"/>
          <a:chExt cx="0" cy="0"/>
        </a:xfrm>
      </p:grpSpPr>
      <p:sp>
        <p:nvSpPr>
          <p:cNvPr id="2" name="Text 0"/>
          <p:cNvSpPr/>
          <p:nvPr/>
        </p:nvSpPr>
        <p:spPr>
          <a:xfrm>
            <a:off x="97511"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rPr>
              <a:t>Quantitative research</a:t>
            </a:r>
            <a:endParaRPr lang="en-US" sz="2660" dirty="0">
              <a:gradFill>
                <a:gsLst>
                  <a:gs pos="0">
                    <a:srgbClr val="157279">
                      <a:alpha val="90196"/>
                    </a:srgbClr>
                  </a:gs>
                  <a:gs pos="100000">
                    <a:srgbClr val="3E7D6C">
                      <a:alpha val="90196"/>
                    </a:srgbClr>
                  </a:gs>
                </a:gsLst>
                <a:lin ang="5400000" scaled="0"/>
              </a:gradFill>
            </a:endParaRPr>
          </a:p>
        </p:txBody>
      </p:sp>
      <p:sp>
        <p:nvSpPr>
          <p:cNvPr id="5" name="文本框 4">
            <a:extLst>
              <a:ext uri="{FF2B5EF4-FFF2-40B4-BE49-F238E27FC236}">
                <a16:creationId xmlns:a16="http://schemas.microsoft.com/office/drawing/2014/main" id="{4220FB71-5E38-D134-517B-7233D81EB08B}"/>
              </a:ext>
            </a:extLst>
          </p:cNvPr>
          <p:cNvSpPr txBox="1"/>
          <p:nvPr/>
        </p:nvSpPr>
        <p:spPr>
          <a:xfrm>
            <a:off x="300757" y="1109360"/>
            <a:ext cx="2009824" cy="2520370"/>
          </a:xfrm>
          <a:prstGeom prst="rect">
            <a:avLst/>
          </a:prstGeom>
          <a:noFill/>
        </p:spPr>
        <p:txBody>
          <a:bodyPr wrap="square">
            <a:spAutoFit/>
          </a:bodyPr>
          <a:lstStyle/>
          <a:p>
            <a:pPr>
              <a:lnSpc>
                <a:spcPct val="150000"/>
              </a:lnSpc>
            </a:pPr>
            <a:r>
              <a:rPr lang="zh-CN" altLang="zh-CN" sz="1800" b="1" dirty="0">
                <a:effectLst/>
                <a:latin typeface="宋体" panose="02010600030101010101" pitchFamily="2" charset="-122"/>
                <a:ea typeface="Arial" panose="020B0604020202020204" pitchFamily="34" charset="0"/>
                <a:cs typeface="宋体" panose="02010600030101010101" pitchFamily="2" charset="-122"/>
              </a:rPr>
              <a:t>Research Gap → Research Question → Hypothesis → Variables → Data Collection.</a:t>
            </a:r>
            <a:endParaRPr lang="zh-CN" altLang="zh-CN" sz="3200" dirty="0">
              <a:effectLst/>
              <a:latin typeface="宋体" panose="02010600030101010101" pitchFamily="2" charset="-122"/>
              <a:ea typeface="宋体" panose="02010600030101010101" pitchFamily="2" charset="-122"/>
              <a:cs typeface="宋体" panose="02010600030101010101" pitchFamily="2" charset="-122"/>
            </a:endParaRPr>
          </a:p>
        </p:txBody>
      </p:sp>
      <p:sp>
        <p:nvSpPr>
          <p:cNvPr id="8" name="文本框 7">
            <a:hlinkClick r:id="rId3"/>
            <a:extLst>
              <a:ext uri="{FF2B5EF4-FFF2-40B4-BE49-F238E27FC236}">
                <a16:creationId xmlns:a16="http://schemas.microsoft.com/office/drawing/2014/main" id="{8535A40C-D5A6-9F37-0E9D-DFB9848092FD}"/>
              </a:ext>
            </a:extLst>
          </p:cNvPr>
          <p:cNvSpPr txBox="1"/>
          <p:nvPr/>
        </p:nvSpPr>
        <p:spPr>
          <a:xfrm>
            <a:off x="300756" y="3824690"/>
            <a:ext cx="3737843" cy="646331"/>
          </a:xfrm>
          <a:prstGeom prst="rect">
            <a:avLst/>
          </a:prstGeom>
          <a:noFill/>
        </p:spPr>
        <p:txBody>
          <a:bodyPr wrap="square">
            <a:spAutoFit/>
          </a:bodyPr>
          <a:lstStyle/>
          <a:p>
            <a:r>
              <a:rPr lang="en-US" altLang="zh-CN" dirty="0">
                <a:hlinkClick r:id="rId4"/>
              </a:rPr>
              <a:t>file:///Users/</a:t>
            </a:r>
            <a:r>
              <a:rPr lang="en-US" altLang="zh-CN" dirty="0" err="1">
                <a:hlinkClick r:id="rId4"/>
              </a:rPr>
              <a:t>hd</a:t>
            </a:r>
            <a:r>
              <a:rPr lang="en-US" altLang="zh-CN" dirty="0">
                <a:hlinkClick r:id="rId4"/>
              </a:rPr>
              <a:t>/Desktop/4%20Video/Process1021drawio.drawio.html</a:t>
            </a:r>
            <a:endParaRPr lang="zh-CN" altLang="en-US" dirty="0"/>
          </a:p>
        </p:txBody>
      </p:sp>
      <p:pic>
        <p:nvPicPr>
          <p:cNvPr id="4" name="图片 3" descr="图示&#10;&#10;描述已自动生成">
            <a:extLst>
              <a:ext uri="{FF2B5EF4-FFF2-40B4-BE49-F238E27FC236}">
                <a16:creationId xmlns:a16="http://schemas.microsoft.com/office/drawing/2014/main" id="{77BBBAAB-BC5D-94D4-19B7-87486F8ABDEE}"/>
              </a:ext>
            </a:extLst>
          </p:cNvPr>
          <p:cNvPicPr>
            <a:picLocks noChangeAspect="1"/>
          </p:cNvPicPr>
          <p:nvPr/>
        </p:nvPicPr>
        <p:blipFill>
          <a:blip r:embed="rId5"/>
          <a:stretch>
            <a:fillRect/>
          </a:stretch>
        </p:blipFill>
        <p:spPr>
          <a:xfrm>
            <a:off x="4170217" y="129434"/>
            <a:ext cx="4590849" cy="4788929"/>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name="Slide 46">
    <p:spTree>
      <p:nvGrpSpPr>
        <p:cNvPr id="1" name=""/>
        <p:cNvGrpSpPr/>
        <p:nvPr/>
      </p:nvGrpSpPr>
      <p:grpSpPr>
        <a:xfrm>
          <a:off x="0" y="0"/>
          <a:ext cx="0" cy="0"/>
          <a:chOff x="0" y="0"/>
          <a:chExt cx="0" cy="0"/>
        </a:xfrm>
      </p:grpSpPr>
      <p:sp>
        <p:nvSpPr>
          <p:cNvPr id="2" name="Text 0"/>
          <p:cNvSpPr/>
          <p:nvPr/>
        </p:nvSpPr>
        <p:spPr>
          <a:xfrm>
            <a:off x="557213" y="1600200"/>
            <a:ext cx="1452563" cy="1243013"/>
          </a:xfrm>
          <a:prstGeom prst="rect">
            <a:avLst/>
          </a:prstGeom>
          <a:noFill/>
          <a:ln/>
        </p:spPr>
        <p:txBody>
          <a:bodyPr wrap="square" rtlCol="0" anchor="ctr"/>
          <a:lstStyle/>
          <a:p>
            <a:pPr marL="0" indent="0" algn="l">
              <a:buNone/>
            </a:pPr>
            <a:r>
              <a:rPr lang="en-US" sz="5760" b="1" dirty="0">
                <a:gradFill>
                  <a:gsLst>
                    <a:gs pos="0">
                      <a:srgbClr val="157279">
                        <a:alpha val="90196"/>
                      </a:srgbClr>
                    </a:gs>
                    <a:gs pos="100000">
                      <a:srgbClr val="3E7D6C">
                        <a:alpha val="90196"/>
                      </a:srgbClr>
                    </a:gs>
                  </a:gsLst>
                  <a:lin ang="5400000" scaled="0"/>
                </a:gradFill>
                <a:latin typeface="Alimama DongFangDaKai" pitchFamily="34" charset="0"/>
                <a:ea typeface="Alimama DongFangDaKai" pitchFamily="34" charset="-122"/>
                <a:cs typeface="Alimama DongFangDaKai" pitchFamily="34" charset="-120"/>
              </a:rPr>
              <a:t>04</a:t>
            </a:r>
            <a:endParaRPr lang="en-US" sz="5760" dirty="0">
              <a:gradFill>
                <a:gsLst>
                  <a:gs pos="0">
                    <a:srgbClr val="157279">
                      <a:alpha val="90196"/>
                    </a:srgbClr>
                  </a:gs>
                  <a:gs pos="100000">
                    <a:srgbClr val="3E7D6C">
                      <a:alpha val="90196"/>
                    </a:srgbClr>
                  </a:gs>
                </a:gsLst>
                <a:lin ang="5400000" scaled="0"/>
              </a:gradFill>
            </a:endParaRPr>
          </a:p>
        </p:txBody>
      </p:sp>
      <p:sp>
        <p:nvSpPr>
          <p:cNvPr id="3" name="Text 1"/>
          <p:cNvSpPr/>
          <p:nvPr/>
        </p:nvSpPr>
        <p:spPr>
          <a:xfrm>
            <a:off x="557213" y="2657475"/>
            <a:ext cx="5101590" cy="890587"/>
          </a:xfrm>
          <a:prstGeom prst="rect">
            <a:avLst/>
          </a:prstGeom>
          <a:noFill/>
          <a:ln/>
        </p:spPr>
        <p:txBody>
          <a:bodyPr wrap="square" rtlCol="0" anchor="t"/>
          <a:lstStyle/>
          <a:p>
            <a:pPr marL="0" indent="0" algn="l">
              <a:buNone/>
            </a:pPr>
            <a:r>
              <a:rPr lang="en-US" sz="2590" b="1" dirty="0">
                <a:solidFill>
                  <a:srgbClr val="000000"/>
                </a:solidFill>
                <a:latin typeface="Alimama DongFangDaKai" pitchFamily="34" charset="0"/>
                <a:ea typeface="Alimama DongFangDaKai" pitchFamily="34" charset="-122"/>
                <a:cs typeface="Alimama DongFangDaKai" pitchFamily="34" charset="-120"/>
              </a:rPr>
              <a:t>Example Quantitative Research</a:t>
            </a:r>
            <a:endParaRPr lang="en-US" sz="2590" dirty="0"/>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name="Slide 49">
    <p:spTree>
      <p:nvGrpSpPr>
        <p:cNvPr id="1" name=""/>
        <p:cNvGrpSpPr/>
        <p:nvPr/>
      </p:nvGrpSpPr>
      <p:grpSpPr>
        <a:xfrm>
          <a:off x="0" y="0"/>
          <a:ext cx="0" cy="0"/>
          <a:chOff x="0" y="0"/>
          <a:chExt cx="0" cy="0"/>
        </a:xfrm>
      </p:grpSpPr>
      <p:sp>
        <p:nvSpPr>
          <p:cNvPr id="2"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CaseQuantitative Articles</a:t>
            </a:r>
            <a:endParaRPr lang="en-US" sz="2660" dirty="0">
              <a:gradFill>
                <a:gsLst>
                  <a:gs pos="0">
                    <a:srgbClr val="157279">
                      <a:alpha val="90196"/>
                    </a:srgbClr>
                  </a:gs>
                  <a:gs pos="100000">
                    <a:srgbClr val="3E7D6C">
                      <a:alpha val="90196"/>
                    </a:srgbClr>
                  </a:gs>
                </a:gsLst>
                <a:lin ang="5400000" scaled="0"/>
              </a:gradFill>
            </a:endParaRPr>
          </a:p>
        </p:txBody>
      </p:sp>
      <p:sp>
        <p:nvSpPr>
          <p:cNvPr id="3" name="Text 1"/>
          <p:cNvSpPr/>
          <p:nvPr/>
        </p:nvSpPr>
        <p:spPr>
          <a:xfrm>
            <a:off x="762000" y="1257300"/>
            <a:ext cx="3786188" cy="3067050"/>
          </a:xfrm>
          <a:prstGeom prst="rect">
            <a:avLst/>
          </a:prstGeom>
          <a:noFill/>
          <a:ln/>
        </p:spPr>
        <p:txBody>
          <a:bodyPr wrap="square" rtlCol="0" anchor="t"/>
          <a:lstStyle/>
          <a:p>
            <a:pPr marL="190500" indent="-190500" algn="l">
              <a:lnSpc>
                <a:spcPct val="150000"/>
              </a:lnSpc>
              <a:buSzPct val="100000"/>
              <a:buChar char="•"/>
            </a:pPr>
            <a:r>
              <a:rPr lang="en-US" sz="1050" i="1" dirty="0">
                <a:solidFill>
                  <a:srgbClr val="383838"/>
                </a:solidFill>
                <a:latin typeface="Noto Sans SC" pitchFamily="34" charset="0"/>
                <a:ea typeface="Noto Sans SC" pitchFamily="34" charset="-122"/>
                <a:cs typeface="Noto Sans SC" pitchFamily="34" charset="-120"/>
              </a:rPr>
              <a:t>Choi, I. and Pang, M.S., 2025. Do CEOs matter? Divergent impact of CEO power on digital and non-digital innovation. The Journal of Strategic Information Systems, 34(1), p.101875.</a:t>
            </a:r>
            <a:endParaRPr lang="en-US" sz="1050" i="1" dirty="0"/>
          </a:p>
          <a:p>
            <a:pPr marL="190500" indent="-190500" algn="l">
              <a:lnSpc>
                <a:spcPct val="150000"/>
              </a:lnSpc>
              <a:buSzPct val="100000"/>
              <a:buChar char="•"/>
            </a:pPr>
            <a:r>
              <a:rPr lang="en-US" sz="1050" i="1" dirty="0">
                <a:solidFill>
                  <a:srgbClr val="383838"/>
                </a:solidFill>
                <a:latin typeface="Noto Sans SC" pitchFamily="34" charset="0"/>
                <a:ea typeface="Noto Sans SC" pitchFamily="34" charset="-122"/>
                <a:cs typeface="Noto Sans SC" pitchFamily="34" charset="-120"/>
              </a:rPr>
              <a:t>Martin-Rojas, R., Garrido-Moreno, A. and Garcia-Morales, V.J., 2020. Fostering Corporate Entrepreneurship with the use of social media tools. Journal of Business Research, 112, pp.396-412.</a:t>
            </a:r>
            <a:endParaRPr lang="en-US" sz="1050" i="1" dirty="0"/>
          </a:p>
        </p:txBody>
      </p:sp>
      <p:pic>
        <p:nvPicPr>
          <p:cNvPr id="4" name="Image 0" descr="preencoded.png"/>
          <p:cNvPicPr>
            <a:picLocks noChangeAspect="1"/>
          </p:cNvPicPr>
          <p:nvPr/>
        </p:nvPicPr>
        <p:blipFill>
          <a:blip r:embed="rId3"/>
          <a:stretch>
            <a:fillRect/>
          </a:stretch>
        </p:blipFill>
        <p:spPr>
          <a:xfrm>
            <a:off x="4439020" y="914400"/>
            <a:ext cx="2069874" cy="2843826"/>
          </a:xfrm>
          <a:prstGeom prst="rect">
            <a:avLst/>
          </a:prstGeom>
          <a:effectLst>
            <a:outerShdw blurRad="50800" dist="1270" dir="60000" algn="bl" rotWithShape="0">
              <a:srgbClr val="000000">
                <a:alpha val="12000"/>
              </a:srgbClr>
            </a:outerShdw>
          </a:effectLst>
        </p:spPr>
      </p:pic>
      <p:pic>
        <p:nvPicPr>
          <p:cNvPr id="5" name="Image 1" descr="preencoded.png"/>
          <p:cNvPicPr>
            <a:picLocks noChangeAspect="1"/>
          </p:cNvPicPr>
          <p:nvPr/>
        </p:nvPicPr>
        <p:blipFill>
          <a:blip r:embed="rId4"/>
          <a:stretch>
            <a:fillRect/>
          </a:stretch>
        </p:blipFill>
        <p:spPr>
          <a:xfrm>
            <a:off x="6644851" y="914400"/>
            <a:ext cx="2222863" cy="2843826"/>
          </a:xfrm>
          <a:prstGeom prst="rect">
            <a:avLst/>
          </a:prstGeom>
          <a:effectLst>
            <a:outerShdw blurRad="50800" dist="1270" dir="60000" algn="bl" rotWithShape="0">
              <a:srgbClr val="000000">
                <a:alpha val="12000"/>
              </a:srgbClr>
            </a:outerShdw>
          </a:effectLst>
        </p:spPr>
      </p:pic>
      <p:pic>
        <p:nvPicPr>
          <p:cNvPr id="6" name="Image 2" descr="preencoded.png"/>
          <p:cNvPicPr>
            <a:picLocks noChangeAspect="1"/>
          </p:cNvPicPr>
          <p:nvPr/>
        </p:nvPicPr>
        <p:blipFill>
          <a:blip r:embed="rId5"/>
          <a:stretch>
            <a:fillRect/>
          </a:stretch>
        </p:blipFill>
        <p:spPr>
          <a:xfrm>
            <a:off x="4759582" y="3967162"/>
            <a:ext cx="714375" cy="714375"/>
          </a:xfrm>
          <a:prstGeom prst="rect">
            <a:avLst/>
          </a:prstGeom>
          <a:effectLst>
            <a:outerShdw blurRad="50800" dist="1270" dir="60000" algn="bl" rotWithShape="0">
              <a:srgbClr val="000000">
                <a:alpha val="12000"/>
              </a:srgbClr>
            </a:outerShdw>
          </a:effectLst>
        </p:spPr>
      </p:pic>
      <p:pic>
        <p:nvPicPr>
          <p:cNvPr id="7" name="Image 3" descr="preencoded.png"/>
          <p:cNvPicPr>
            <a:picLocks noChangeAspect="1"/>
          </p:cNvPicPr>
          <p:nvPr/>
        </p:nvPicPr>
        <p:blipFill>
          <a:blip r:embed="rId6"/>
          <a:stretch>
            <a:fillRect/>
          </a:stretch>
        </p:blipFill>
        <p:spPr>
          <a:xfrm>
            <a:off x="7146131" y="4067635"/>
            <a:ext cx="714375" cy="714375"/>
          </a:xfrm>
          <a:prstGeom prst="rect">
            <a:avLst/>
          </a:prstGeom>
          <a:effectLst>
            <a:outerShdw blurRad="50800" dist="1270" dir="60000" algn="bl" rotWithShape="0">
              <a:srgbClr val="000000">
                <a:alpha val="12000"/>
              </a:srgbClr>
            </a:outerShdw>
          </a:effectLst>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name="Slide 50">
    <p:spTree>
      <p:nvGrpSpPr>
        <p:cNvPr id="1" name=""/>
        <p:cNvGrpSpPr/>
        <p:nvPr/>
      </p:nvGrpSpPr>
      <p:grpSpPr>
        <a:xfrm>
          <a:off x="0" y="0"/>
          <a:ext cx="0" cy="0"/>
          <a:chOff x="0" y="0"/>
          <a:chExt cx="0" cy="0"/>
        </a:xfrm>
      </p:grpSpPr>
      <p:sp>
        <p:nvSpPr>
          <p:cNvPr id="2"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Case Reading object</a:t>
            </a:r>
            <a:endParaRPr lang="en-US" sz="2660" dirty="0">
              <a:gradFill>
                <a:gsLst>
                  <a:gs pos="0">
                    <a:srgbClr val="157279">
                      <a:alpha val="90196"/>
                    </a:srgbClr>
                  </a:gs>
                  <a:gs pos="100000">
                    <a:srgbClr val="3E7D6C">
                      <a:alpha val="90196"/>
                    </a:srgbClr>
                  </a:gs>
                </a:gsLst>
                <a:lin ang="5400000" scaled="0"/>
              </a:gradFill>
            </a:endParaRPr>
          </a:p>
        </p:txBody>
      </p:sp>
      <p:sp>
        <p:nvSpPr>
          <p:cNvPr id="3" name="Text 1"/>
          <p:cNvSpPr/>
          <p:nvPr/>
        </p:nvSpPr>
        <p:spPr>
          <a:xfrm>
            <a:off x="762000" y="1257300"/>
            <a:ext cx="7715250" cy="3067050"/>
          </a:xfrm>
          <a:prstGeom prst="rect">
            <a:avLst/>
          </a:prstGeom>
          <a:noFill/>
          <a:ln/>
        </p:spPr>
        <p:txBody>
          <a:bodyPr wrap="square" rtlCol="0" anchor="t"/>
          <a:lstStyle/>
          <a:p>
            <a:pPr algn="l">
              <a:lnSpc>
                <a:spcPct val="150000"/>
              </a:lnSpc>
              <a:buSzPct val="100000"/>
            </a:pPr>
            <a:r>
              <a:rPr lang="en-US" sz="1470" dirty="0">
                <a:solidFill>
                  <a:srgbClr val="383838"/>
                </a:solidFill>
                <a:latin typeface="Noto Sans SC" pitchFamily="34" charset="0"/>
                <a:ea typeface="Noto Sans SC" pitchFamily="34" charset="-122"/>
                <a:cs typeface="Noto Sans SC" pitchFamily="34" charset="-120"/>
              </a:rPr>
              <a:t>Through reading two research papers</a:t>
            </a:r>
            <a:r>
              <a:rPr lang="zh-CN" altLang="en-US" sz="1470" dirty="0">
                <a:solidFill>
                  <a:srgbClr val="383838"/>
                </a:solidFill>
                <a:latin typeface="Noto Sans SC" pitchFamily="34" charset="0"/>
                <a:ea typeface="Noto Sans SC" pitchFamily="34" charset="-122"/>
                <a:cs typeface="Noto Sans SC" pitchFamily="34" charset="-120"/>
              </a:rPr>
              <a:t> </a:t>
            </a:r>
            <a:r>
              <a:rPr lang="en-US" sz="1470" dirty="0">
                <a:solidFill>
                  <a:srgbClr val="383838"/>
                </a:solidFill>
                <a:latin typeface="Noto Sans SC" pitchFamily="34" charset="0"/>
                <a:ea typeface="Noto Sans SC" pitchFamily="34" charset="-122"/>
                <a:cs typeface="Noto Sans SC" pitchFamily="34" charset="-120"/>
              </a:rPr>
              <a:t>learn to:</a:t>
            </a:r>
            <a:br>
              <a:rPr dirty="0"/>
            </a:br>
            <a:r>
              <a:rPr lang="en-US" sz="1470" dirty="0">
                <a:solidFill>
                  <a:srgbClr val="383838"/>
                </a:solidFill>
                <a:latin typeface="Noto Sans SC" pitchFamily="34" charset="0"/>
                <a:ea typeface="Noto Sans SC" pitchFamily="34" charset="-122"/>
                <a:cs typeface="Noto Sans SC" pitchFamily="34" charset="-120"/>
              </a:rPr>
              <a:t> 1. Identify</a:t>
            </a:r>
            <a:r>
              <a:rPr lang="zh-CN" altLang="en-US" sz="1470" dirty="0">
                <a:solidFill>
                  <a:srgbClr val="383838"/>
                </a:solidFill>
                <a:latin typeface="Noto Sans SC" pitchFamily="34" charset="0"/>
                <a:ea typeface="Noto Sans SC" pitchFamily="34" charset="-122"/>
                <a:cs typeface="Noto Sans SC" pitchFamily="34" charset="-120"/>
              </a:rPr>
              <a:t> </a:t>
            </a:r>
            <a:r>
              <a:rPr lang="en-US" altLang="zh-CN" sz="1470" dirty="0">
                <a:solidFill>
                  <a:srgbClr val="383838"/>
                </a:solidFill>
                <a:latin typeface="Noto Sans SC" pitchFamily="34" charset="0"/>
                <a:ea typeface="Noto Sans SC" pitchFamily="34" charset="-122"/>
                <a:cs typeface="Noto Sans SC" pitchFamily="34" charset="-120"/>
              </a:rPr>
              <a:t>the</a:t>
            </a:r>
            <a:r>
              <a:rPr lang="zh-CN" altLang="en-US" sz="1470" dirty="0">
                <a:solidFill>
                  <a:srgbClr val="383838"/>
                </a:solidFill>
                <a:latin typeface="Noto Sans SC" pitchFamily="34" charset="0"/>
                <a:ea typeface="Noto Sans SC" pitchFamily="34" charset="-122"/>
                <a:cs typeface="Noto Sans SC" pitchFamily="34" charset="-120"/>
              </a:rPr>
              <a:t> </a:t>
            </a:r>
            <a:r>
              <a:rPr lang="en-US" altLang="zh-CN" sz="1470" dirty="0">
                <a:solidFill>
                  <a:srgbClr val="383838"/>
                </a:solidFill>
                <a:latin typeface="Noto Sans SC" pitchFamily="34" charset="0"/>
                <a:ea typeface="Noto Sans SC" pitchFamily="34" charset="-122"/>
                <a:cs typeface="Noto Sans SC" pitchFamily="34" charset="-120"/>
              </a:rPr>
              <a:t>research</a:t>
            </a:r>
            <a:r>
              <a:rPr lang="zh-CN" altLang="en-US" sz="1470" dirty="0">
                <a:solidFill>
                  <a:srgbClr val="383838"/>
                </a:solidFill>
                <a:latin typeface="Noto Sans SC" pitchFamily="34" charset="0"/>
                <a:ea typeface="Noto Sans SC" pitchFamily="34" charset="-122"/>
                <a:cs typeface="Noto Sans SC" pitchFamily="34" charset="-120"/>
              </a:rPr>
              <a:t> </a:t>
            </a:r>
            <a:r>
              <a:rPr lang="en-US" altLang="zh-CN" sz="1470" dirty="0">
                <a:solidFill>
                  <a:srgbClr val="383838"/>
                </a:solidFill>
                <a:latin typeface="Noto Sans SC" pitchFamily="34" charset="0"/>
                <a:ea typeface="Noto Sans SC" pitchFamily="34" charset="-122"/>
                <a:cs typeface="Noto Sans SC" pitchFamily="34" charset="-120"/>
              </a:rPr>
              <a:t>sample</a:t>
            </a:r>
            <a:br>
              <a:rPr dirty="0"/>
            </a:br>
            <a:r>
              <a:rPr lang="en-US" dirty="0"/>
              <a:t> </a:t>
            </a:r>
            <a:r>
              <a:rPr lang="en-US" sz="1470" dirty="0">
                <a:solidFill>
                  <a:srgbClr val="383838"/>
                </a:solidFill>
                <a:latin typeface="Noto Sans SC" pitchFamily="34" charset="0"/>
                <a:ea typeface="Noto Sans SC" pitchFamily="34" charset="-122"/>
                <a:cs typeface="Noto Sans SC" pitchFamily="34" charset="-120"/>
              </a:rPr>
              <a:t>2. Understand the relationship between variables and data.</a:t>
            </a:r>
            <a:br>
              <a:rPr dirty="0"/>
            </a:br>
            <a:r>
              <a:rPr lang="en-US" sz="1470" dirty="0">
                <a:solidFill>
                  <a:srgbClr val="383838"/>
                </a:solidFill>
                <a:latin typeface="Noto Sans SC" pitchFamily="34" charset="0"/>
                <a:ea typeface="Noto Sans SC" pitchFamily="34" charset="-122"/>
                <a:cs typeface="Noto Sans SC" pitchFamily="34" charset="-120"/>
              </a:rPr>
              <a:t>  3. Distinguish data sources and collection methods for different types of quantitative research (secondary vs. primary).</a:t>
            </a:r>
            <a:br>
              <a:rPr dirty="0"/>
            </a:br>
            <a:endParaRPr lang="en-US" sz="1470" dirty="0"/>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name="Slide 5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0" y="0"/>
            <a:ext cx="9144000" cy="5143500"/>
          </a:xfrm>
          <a:prstGeom prst="rect">
            <a:avLst/>
          </a:prstGeom>
        </p:spPr>
      </p:pic>
      <p:sp>
        <p:nvSpPr>
          <p:cNvPr id="3" name="Text 0"/>
          <p:cNvSpPr/>
          <p:nvPr/>
        </p:nvSpPr>
        <p:spPr>
          <a:xfrm>
            <a:off x="833437" y="395288"/>
            <a:ext cx="7615238" cy="533400"/>
          </a:xfrm>
          <a:prstGeom prst="rect">
            <a:avLst/>
          </a:prstGeom>
          <a:noFill/>
          <a:ln/>
        </p:spPr>
        <p:txBody>
          <a:bodyPr wrap="square" rtlCol="0" anchor="t"/>
          <a:lstStyle/>
          <a:p>
            <a:pPr marL="0" indent="0" algn="l">
              <a:buNone/>
            </a:pPr>
            <a:r>
              <a:rPr lang="en-US" sz="1890" b="1" dirty="0">
                <a:solidFill>
                  <a:srgbClr val="157279"/>
                </a:solidFill>
                <a:latin typeface="Noto Sans SC" pitchFamily="34" charset="0"/>
                <a:ea typeface="Noto Sans SC" pitchFamily="34" charset="-122"/>
                <a:cs typeface="Noto Sans SC" pitchFamily="34" charset="-120"/>
              </a:rPr>
              <a:t>Variable → Data type → Data source → Collection method.</a:t>
            </a:r>
            <a:endParaRPr lang="en-US" sz="1890" dirty="0"/>
          </a:p>
        </p:txBody>
      </p:sp>
      <p:sp>
        <p:nvSpPr>
          <p:cNvPr id="4" name="Text 1"/>
          <p:cNvSpPr/>
          <p:nvPr/>
        </p:nvSpPr>
        <p:spPr>
          <a:xfrm>
            <a:off x="833437" y="1200150"/>
            <a:ext cx="7615238" cy="738188"/>
          </a:xfrm>
          <a:prstGeom prst="rect">
            <a:avLst/>
          </a:prstGeom>
          <a:noFill/>
          <a:ln/>
        </p:spPr>
        <p:txBody>
          <a:bodyPr wrap="square" rtlCol="0" anchor="t"/>
          <a:lstStyle/>
          <a:p>
            <a:pPr marL="0" indent="0" algn="l">
              <a:lnSpc>
                <a:spcPct val="150000"/>
              </a:lnSpc>
              <a:buNone/>
            </a:pPr>
            <a:r>
              <a:rPr lang="en-US" sz="1400" dirty="0">
                <a:solidFill>
                  <a:srgbClr val="383838"/>
                </a:solidFill>
                <a:latin typeface="Noto Sans SC" pitchFamily="34" charset="0"/>
                <a:ea typeface="Noto Sans SC" pitchFamily="34" charset="-122"/>
                <a:cs typeface="Noto Sans SC" pitchFamily="34" charset="-120"/>
              </a:rPr>
              <a:t> Where to Look for “Data Collection”</a:t>
            </a:r>
            <a:endParaRPr lang="en-US" sz="1400" dirty="0"/>
          </a:p>
        </p:txBody>
      </p:sp>
      <p:graphicFrame>
        <p:nvGraphicFramePr>
          <p:cNvPr id="52" name="Table 0"/>
          <p:cNvGraphicFramePr>
            <a:graphicFrameLocks noGrp="1"/>
          </p:cNvGraphicFramePr>
          <p:nvPr>
            <p:extLst>
              <p:ext uri="{D42A27DB-BD31-4B8C-83A1-F6EECF244321}">
                <p14:modId xmlns:p14="http://schemas.microsoft.com/office/powerpoint/2010/main" val="3990762907"/>
              </p:ext>
            </p:extLst>
          </p:nvPr>
        </p:nvGraphicFramePr>
        <p:xfrm>
          <a:off x="764380" y="1747684"/>
          <a:ext cx="7615239" cy="2686050"/>
        </p:xfrm>
        <a:graphic>
          <a:graphicData uri="http://schemas.openxmlformats.org/drawingml/2006/table">
            <a:tbl>
              <a:tblPr/>
              <a:tblGrid>
                <a:gridCol w="2538413">
                  <a:extLst>
                    <a:ext uri="{9D8B030D-6E8A-4147-A177-3AD203B41FA5}">
                      <a16:colId xmlns:a16="http://schemas.microsoft.com/office/drawing/2014/main" val="20000"/>
                    </a:ext>
                  </a:extLst>
                </a:gridCol>
                <a:gridCol w="2538413">
                  <a:extLst>
                    <a:ext uri="{9D8B030D-6E8A-4147-A177-3AD203B41FA5}">
                      <a16:colId xmlns:a16="http://schemas.microsoft.com/office/drawing/2014/main" val="20001"/>
                    </a:ext>
                  </a:extLst>
                </a:gridCol>
                <a:gridCol w="2538413">
                  <a:extLst>
                    <a:ext uri="{9D8B030D-6E8A-4147-A177-3AD203B41FA5}">
                      <a16:colId xmlns:a16="http://schemas.microsoft.com/office/drawing/2014/main" val="20002"/>
                    </a:ext>
                  </a:extLst>
                </a:gridCol>
              </a:tblGrid>
              <a:tr h="447675">
                <a:tc>
                  <a:txBody>
                    <a:bodyPr/>
                    <a:lstStyle/>
                    <a:p>
                      <a:pPr marL="0" indent="0" algn="ctr">
                        <a:buNone/>
                      </a:pPr>
                      <a:r>
                        <a:rPr lang="en-US" sz="1080" dirty="0">
                          <a:solidFill>
                            <a:srgbClr val="FFFFFF"/>
                          </a:solidFill>
                        </a:rPr>
                        <a:t>Section in Paper</a:t>
                      </a:r>
                      <a:endParaRPr lang="en-US" sz="1080" dirty="0"/>
                    </a:p>
                  </a:txBody>
                  <a:tcPr anchor="ctr">
                    <a:lnL w="6350" cap="flat" cmpd="sng" algn="ctr">
                      <a:solidFill>
                        <a:srgbClr val="157279"/>
                      </a:solidFill>
                      <a:prstDash val="solid"/>
                      <a:round/>
                      <a:headEnd type="none" w="med" len="med"/>
                      <a:tailEnd type="none" w="med" len="med"/>
                    </a:lnL>
                    <a:lnR w="6350" cap="flat" cmpd="sng" algn="ctr">
                      <a:solidFill>
                        <a:srgbClr val="157279"/>
                      </a:solidFill>
                      <a:prstDash val="solid"/>
                      <a:round/>
                      <a:headEnd type="none" w="med" len="med"/>
                      <a:tailEnd type="none" w="med" len="med"/>
                    </a:lnR>
                    <a:lnT w="6350" cap="flat" cmpd="sng" algn="ctr">
                      <a:solidFill>
                        <a:srgbClr val="157279"/>
                      </a:solidFill>
                      <a:prstDash val="solid"/>
                      <a:round/>
                      <a:headEnd type="none" w="med" len="med"/>
                      <a:tailEnd type="none" w="med" len="med"/>
                    </a:lnT>
                    <a:lnB w="6350" cap="flat" cmpd="sng" algn="ctr">
                      <a:solidFill>
                        <a:srgbClr val="157279"/>
                      </a:solidFill>
                      <a:prstDash val="solid"/>
                      <a:round/>
                      <a:headEnd type="none" w="med" len="med"/>
                      <a:tailEnd type="none" w="med" len="med"/>
                    </a:lnB>
                    <a:solidFill>
                      <a:srgbClr val="157279"/>
                    </a:solidFill>
                  </a:tcPr>
                </a:tc>
                <a:tc>
                  <a:txBody>
                    <a:bodyPr/>
                    <a:lstStyle/>
                    <a:p>
                      <a:pPr marL="0" indent="0" algn="ctr">
                        <a:buNone/>
                      </a:pPr>
                      <a:r>
                        <a:rPr lang="en-US" sz="1080" dirty="0">
                          <a:solidFill>
                            <a:srgbClr val="FFFFFF"/>
                          </a:solidFill>
                        </a:rPr>
                        <a:t>What to Focus On</a:t>
                      </a:r>
                      <a:endParaRPr lang="en-US" sz="1080" dirty="0"/>
                    </a:p>
                  </a:txBody>
                  <a:tcPr anchor="ctr">
                    <a:lnL w="6350" cap="flat" cmpd="sng" algn="ctr">
                      <a:solidFill>
                        <a:srgbClr val="157279"/>
                      </a:solidFill>
                      <a:prstDash val="solid"/>
                      <a:round/>
                      <a:headEnd type="none" w="med" len="med"/>
                      <a:tailEnd type="none" w="med" len="med"/>
                    </a:lnL>
                    <a:lnR w="6350" cap="flat" cmpd="sng" algn="ctr">
                      <a:solidFill>
                        <a:srgbClr val="157279"/>
                      </a:solidFill>
                      <a:prstDash val="solid"/>
                      <a:round/>
                      <a:headEnd type="none" w="med" len="med"/>
                      <a:tailEnd type="none" w="med" len="med"/>
                    </a:lnR>
                    <a:lnT w="6350" cap="flat" cmpd="sng" algn="ctr">
                      <a:solidFill>
                        <a:srgbClr val="157279"/>
                      </a:solidFill>
                      <a:prstDash val="solid"/>
                      <a:round/>
                      <a:headEnd type="none" w="med" len="med"/>
                      <a:tailEnd type="none" w="med" len="med"/>
                    </a:lnT>
                    <a:lnB w="6350" cap="flat" cmpd="sng" algn="ctr">
                      <a:solidFill>
                        <a:srgbClr val="157279"/>
                      </a:solidFill>
                      <a:prstDash val="solid"/>
                      <a:round/>
                      <a:headEnd type="none" w="med" len="med"/>
                      <a:tailEnd type="none" w="med" len="med"/>
                    </a:lnB>
                    <a:solidFill>
                      <a:srgbClr val="157279"/>
                    </a:solidFill>
                  </a:tcPr>
                </a:tc>
                <a:tc>
                  <a:txBody>
                    <a:bodyPr/>
                    <a:lstStyle/>
                    <a:p>
                      <a:pPr marL="0" indent="0" algn="ctr">
                        <a:buNone/>
                      </a:pPr>
                      <a:r>
                        <a:rPr lang="en-US" sz="1080" dirty="0">
                          <a:solidFill>
                            <a:srgbClr val="FFFFFF"/>
                          </a:solidFill>
                        </a:rPr>
                        <a:t>Why It Matters</a:t>
                      </a:r>
                      <a:endParaRPr lang="en-US" sz="1080" dirty="0"/>
                    </a:p>
                  </a:txBody>
                  <a:tcPr anchor="ctr">
                    <a:lnL w="6350" cap="flat" cmpd="sng" algn="ctr">
                      <a:solidFill>
                        <a:srgbClr val="157279"/>
                      </a:solidFill>
                      <a:prstDash val="solid"/>
                      <a:round/>
                      <a:headEnd type="none" w="med" len="med"/>
                      <a:tailEnd type="none" w="med" len="med"/>
                    </a:lnL>
                    <a:lnR w="6350" cap="flat" cmpd="sng" algn="ctr">
                      <a:solidFill>
                        <a:srgbClr val="157279"/>
                      </a:solidFill>
                      <a:prstDash val="solid"/>
                      <a:round/>
                      <a:headEnd type="none" w="med" len="med"/>
                      <a:tailEnd type="none" w="med" len="med"/>
                    </a:lnR>
                    <a:lnT w="6350" cap="flat" cmpd="sng" algn="ctr">
                      <a:solidFill>
                        <a:srgbClr val="157279"/>
                      </a:solidFill>
                      <a:prstDash val="solid"/>
                      <a:round/>
                      <a:headEnd type="none" w="med" len="med"/>
                      <a:tailEnd type="none" w="med" len="med"/>
                    </a:lnT>
                    <a:lnB w="6350" cap="flat" cmpd="sng" algn="ctr">
                      <a:solidFill>
                        <a:srgbClr val="157279"/>
                      </a:solidFill>
                      <a:prstDash val="solid"/>
                      <a:round/>
                      <a:headEnd type="none" w="med" len="med"/>
                      <a:tailEnd type="none" w="med" len="med"/>
                    </a:lnB>
                    <a:solidFill>
                      <a:srgbClr val="157279"/>
                    </a:solidFill>
                  </a:tcPr>
                </a:tc>
                <a:extLst>
                  <a:ext uri="{0D108BD9-81ED-4DB2-BD59-A6C34878D82A}">
                    <a16:rowId xmlns:a16="http://schemas.microsoft.com/office/drawing/2014/main" val="10000"/>
                  </a:ext>
                </a:extLst>
              </a:tr>
              <a:tr h="447675">
                <a:tc>
                  <a:txBody>
                    <a:bodyPr/>
                    <a:lstStyle/>
                    <a:p>
                      <a:pPr marL="0" indent="0" algn="ctr">
                        <a:buNone/>
                      </a:pPr>
                      <a:r>
                        <a:rPr lang="en-US" sz="1080" dirty="0">
                          <a:solidFill>
                            <a:srgbClr val="000000"/>
                          </a:solidFill>
                        </a:rPr>
                        <a:t>Abstract</a:t>
                      </a:r>
                      <a:endParaRPr lang="en-US" sz="1080" dirty="0"/>
                    </a:p>
                  </a:txBody>
                  <a:tcPr anchor="ctr">
                    <a:lnL w="0" cap="flat" cmpd="sng" algn="ctr">
                      <a:noFill/>
                    </a:lnL>
                    <a:lnR w="0" cap="flat" cmpd="sng" algn="ctr">
                      <a:noFill/>
                    </a:lnR>
                    <a:lnT w="6350" cap="flat" cmpd="sng" algn="ctr">
                      <a:solidFill>
                        <a:srgbClr val="157279"/>
                      </a:solidFill>
                      <a:prstDash val="solid"/>
                      <a:round/>
                      <a:headEnd type="none" w="med" len="med"/>
                      <a:tailEnd type="none" w="med" len="med"/>
                    </a:lnT>
                    <a:lnB w="0" cap="flat" cmpd="sng" algn="ctr">
                      <a:noFill/>
                    </a:lnB>
                  </a:tcPr>
                </a:tc>
                <a:tc>
                  <a:txBody>
                    <a:bodyPr/>
                    <a:lstStyle/>
                    <a:p>
                      <a:pPr marL="0" indent="0" algn="ctr">
                        <a:buNone/>
                      </a:pPr>
                      <a:r>
                        <a:rPr lang="en-US" sz="1080" dirty="0">
                          <a:solidFill>
                            <a:srgbClr val="000000"/>
                          </a:solidFill>
                        </a:rPr>
                        <a:t>Keywords like “data from…”, “sample…”, “years…”, “survey…”</a:t>
                      </a:r>
                      <a:endParaRPr lang="en-US" sz="1080" dirty="0"/>
                    </a:p>
                  </a:txBody>
                  <a:tcPr anchor="ctr">
                    <a:lnL w="0" cap="flat" cmpd="sng" algn="ctr">
                      <a:noFill/>
                    </a:lnL>
                    <a:lnR w="0" cap="flat" cmpd="sng" algn="ctr">
                      <a:noFill/>
                    </a:lnR>
                    <a:lnT w="6350" cap="flat" cmpd="sng" algn="ctr">
                      <a:solidFill>
                        <a:srgbClr val="157279"/>
                      </a:solidFill>
                      <a:prstDash val="solid"/>
                      <a:round/>
                      <a:headEnd type="none" w="med" len="med"/>
                      <a:tailEnd type="none" w="med" len="med"/>
                    </a:lnT>
                    <a:lnB w="0" cap="flat" cmpd="sng" algn="ctr">
                      <a:noFill/>
                    </a:lnB>
                  </a:tcPr>
                </a:tc>
                <a:tc>
                  <a:txBody>
                    <a:bodyPr/>
                    <a:lstStyle/>
                    <a:p>
                      <a:pPr marL="0" indent="0" algn="ctr">
                        <a:buNone/>
                      </a:pPr>
                      <a:r>
                        <a:rPr lang="en-US" sz="1080" dirty="0">
                          <a:solidFill>
                            <a:srgbClr val="000000"/>
                          </a:solidFill>
                        </a:rPr>
                        <a:t>Overview of data source</a:t>
                      </a:r>
                      <a:endParaRPr lang="en-US" sz="1080" dirty="0"/>
                    </a:p>
                  </a:txBody>
                  <a:tcPr anchor="ctr">
                    <a:lnL w="0" cap="flat" cmpd="sng" algn="ctr">
                      <a:noFill/>
                    </a:lnL>
                    <a:lnR w="0" cap="flat" cmpd="sng" algn="ctr">
                      <a:noFill/>
                    </a:lnR>
                    <a:lnT w="6350" cap="flat" cmpd="sng" algn="ctr">
                      <a:solidFill>
                        <a:srgbClr val="157279"/>
                      </a:solidFill>
                      <a:prstDash val="solid"/>
                      <a:round/>
                      <a:headEnd type="none" w="med" len="med"/>
                      <a:tailEnd type="none" w="med" len="med"/>
                    </a:lnT>
                    <a:lnB w="0" cap="flat" cmpd="sng" algn="ctr">
                      <a:noFill/>
                    </a:lnB>
                  </a:tcPr>
                </a:tc>
                <a:extLst>
                  <a:ext uri="{0D108BD9-81ED-4DB2-BD59-A6C34878D82A}">
                    <a16:rowId xmlns:a16="http://schemas.microsoft.com/office/drawing/2014/main" val="10001"/>
                  </a:ext>
                </a:extLst>
              </a:tr>
              <a:tr h="447675">
                <a:tc>
                  <a:txBody>
                    <a:bodyPr/>
                    <a:lstStyle/>
                    <a:p>
                      <a:pPr marL="0" indent="0" algn="ctr">
                        <a:buNone/>
                      </a:pPr>
                      <a:r>
                        <a:rPr lang="en-US" sz="1080" dirty="0">
                          <a:solidFill>
                            <a:srgbClr val="000000"/>
                          </a:solidFill>
                        </a:rPr>
                        <a:t>Methodology / Data and Measures</a:t>
                      </a:r>
                      <a:endParaRPr lang="en-US" sz="1080" dirty="0"/>
                    </a:p>
                  </a:txBody>
                  <a:tcPr anchor="ctr">
                    <a:lnL w="0" cap="flat" cmpd="sng" algn="ctr">
                      <a:noFill/>
                    </a:lnL>
                    <a:lnR w="0" cap="flat" cmpd="sng" algn="ctr">
                      <a:noFill/>
                    </a:lnR>
                    <a:lnT w="0" cap="flat" cmpd="sng" algn="ctr">
                      <a:noFill/>
                    </a:lnT>
                    <a:lnB w="0" cap="flat" cmpd="sng" algn="ctr">
                      <a:noFill/>
                    </a:lnB>
                    <a:solidFill>
                      <a:srgbClr val="F4F5F6"/>
                    </a:solidFill>
                  </a:tcPr>
                </a:tc>
                <a:tc>
                  <a:txBody>
                    <a:bodyPr/>
                    <a:lstStyle/>
                    <a:p>
                      <a:pPr marL="0" indent="0" algn="ctr">
                        <a:buNone/>
                      </a:pPr>
                      <a:r>
                        <a:rPr lang="en-US" sz="1080" dirty="0">
                          <a:solidFill>
                            <a:srgbClr val="000000"/>
                          </a:solidFill>
                        </a:rPr>
                        <a:t>Look for: “We collected data from…”, “Variables were measured using…”</a:t>
                      </a:r>
                      <a:endParaRPr lang="en-US" sz="1080" dirty="0"/>
                    </a:p>
                  </a:txBody>
                  <a:tcPr anchor="ctr">
                    <a:lnL w="0" cap="flat" cmpd="sng" algn="ctr">
                      <a:noFill/>
                    </a:lnL>
                    <a:lnR w="0" cap="flat" cmpd="sng" algn="ctr">
                      <a:noFill/>
                    </a:lnR>
                    <a:lnT w="0" cap="flat" cmpd="sng" algn="ctr">
                      <a:noFill/>
                    </a:lnT>
                    <a:lnB w="0" cap="flat" cmpd="sng" algn="ctr">
                      <a:noFill/>
                    </a:lnB>
                    <a:solidFill>
                      <a:srgbClr val="F4F5F6"/>
                    </a:solidFill>
                  </a:tcPr>
                </a:tc>
                <a:tc>
                  <a:txBody>
                    <a:bodyPr/>
                    <a:lstStyle/>
                    <a:p>
                      <a:pPr marL="0" indent="0" algn="ctr">
                        <a:buNone/>
                      </a:pPr>
                      <a:r>
                        <a:rPr lang="en-US" sz="1080" dirty="0">
                          <a:solidFill>
                            <a:srgbClr val="000000"/>
                          </a:solidFill>
                        </a:rPr>
                        <a:t>Core of data collection method</a:t>
                      </a:r>
                      <a:endParaRPr lang="en-US" sz="1080" dirty="0"/>
                    </a:p>
                  </a:txBody>
                  <a:tcPr anchor="ctr">
                    <a:lnL w="0" cap="flat" cmpd="sng" algn="ctr">
                      <a:noFill/>
                    </a:lnL>
                    <a:lnR w="0" cap="flat" cmpd="sng" algn="ctr">
                      <a:noFill/>
                    </a:lnR>
                    <a:lnT w="0" cap="flat" cmpd="sng" algn="ctr">
                      <a:noFill/>
                    </a:lnT>
                    <a:lnB w="0" cap="flat" cmpd="sng" algn="ctr">
                      <a:noFill/>
                    </a:lnB>
                    <a:solidFill>
                      <a:srgbClr val="F4F5F6"/>
                    </a:solidFill>
                  </a:tcPr>
                </a:tc>
                <a:extLst>
                  <a:ext uri="{0D108BD9-81ED-4DB2-BD59-A6C34878D82A}">
                    <a16:rowId xmlns:a16="http://schemas.microsoft.com/office/drawing/2014/main" val="10002"/>
                  </a:ext>
                </a:extLst>
              </a:tr>
              <a:tr h="447675">
                <a:tc>
                  <a:txBody>
                    <a:bodyPr/>
                    <a:lstStyle/>
                    <a:p>
                      <a:pPr marL="0" indent="0" algn="ctr">
                        <a:buNone/>
                      </a:pPr>
                      <a:r>
                        <a:rPr lang="en-US" sz="1080" dirty="0">
                          <a:solidFill>
                            <a:srgbClr val="000000"/>
                          </a:solidFill>
                        </a:rPr>
                        <a:t>Appendix / Table A1 / Measurement Scales</a:t>
                      </a:r>
                      <a:endParaRPr lang="en-US" sz="1080" dirty="0"/>
                    </a:p>
                  </a:txBody>
                  <a:tcPr anchor="ctr">
                    <a:lnL w="0" cap="flat" cmpd="sng" algn="ctr">
                      <a:noFill/>
                    </a:lnL>
                    <a:lnR w="0" cap="flat" cmpd="sng" algn="ctr">
                      <a:noFill/>
                    </a:lnR>
                    <a:lnT w="0" cap="flat" cmpd="sng" algn="ctr">
                      <a:noFill/>
                    </a:lnT>
                    <a:lnB w="0" cap="flat" cmpd="sng" algn="ctr">
                      <a:noFill/>
                    </a:lnB>
                  </a:tcPr>
                </a:tc>
                <a:tc>
                  <a:txBody>
                    <a:bodyPr/>
                    <a:lstStyle/>
                    <a:p>
                      <a:pPr marL="0" indent="0" algn="ctr">
                        <a:buNone/>
                      </a:pPr>
                      <a:r>
                        <a:rPr lang="en-US" sz="1080" dirty="0">
                          <a:solidFill>
                            <a:srgbClr val="000000"/>
                          </a:solidFill>
                        </a:rPr>
                        <a:t>Lists variable definitions, data sources, Likert items</a:t>
                      </a:r>
                      <a:endParaRPr lang="en-US" sz="1080" dirty="0"/>
                    </a:p>
                  </a:txBody>
                  <a:tcPr anchor="ctr">
                    <a:lnL w="0" cap="flat" cmpd="sng" algn="ctr">
                      <a:noFill/>
                    </a:lnL>
                    <a:lnR w="0" cap="flat" cmpd="sng" algn="ctr">
                      <a:noFill/>
                    </a:lnR>
                    <a:lnT w="0" cap="flat" cmpd="sng" algn="ctr">
                      <a:noFill/>
                    </a:lnT>
                    <a:lnB w="0" cap="flat" cmpd="sng" algn="ctr">
                      <a:noFill/>
                    </a:lnB>
                  </a:tcPr>
                </a:tc>
                <a:tc>
                  <a:txBody>
                    <a:bodyPr/>
                    <a:lstStyle/>
                    <a:p>
                      <a:pPr marL="0" indent="0" algn="ctr">
                        <a:buNone/>
                      </a:pPr>
                      <a:r>
                        <a:rPr lang="en-US" sz="1080" dirty="0">
                          <a:solidFill>
                            <a:srgbClr val="000000"/>
                          </a:solidFill>
                        </a:rPr>
                        <a:t>Directly tells you what data were collected</a:t>
                      </a:r>
                      <a:endParaRPr lang="en-US" sz="1080" dirty="0"/>
                    </a:p>
                  </a:txBody>
                  <a:tcPr anchor="ctr">
                    <a:lnL w="0" cap="flat" cmpd="sng" algn="ctr">
                      <a:noFill/>
                    </a:lnL>
                    <a:lnR w="0" cap="flat" cmpd="sng" algn="ctr">
                      <a:noFill/>
                    </a:lnR>
                    <a:lnT w="0" cap="flat" cmpd="sng" algn="ctr">
                      <a:noFill/>
                    </a:lnT>
                    <a:lnB w="0" cap="flat" cmpd="sng" algn="ctr">
                      <a:noFill/>
                    </a:lnB>
                  </a:tcPr>
                </a:tc>
                <a:extLst>
                  <a:ext uri="{0D108BD9-81ED-4DB2-BD59-A6C34878D82A}">
                    <a16:rowId xmlns:a16="http://schemas.microsoft.com/office/drawing/2014/main" val="10003"/>
                  </a:ext>
                </a:extLst>
              </a:tr>
              <a:tr h="447675">
                <a:tc>
                  <a:txBody>
                    <a:bodyPr/>
                    <a:lstStyle/>
                    <a:p>
                      <a:pPr marL="0" indent="0" algn="ctr">
                        <a:buNone/>
                      </a:pPr>
                      <a:r>
                        <a:rPr lang="en-US" sz="1080" dirty="0">
                          <a:solidFill>
                            <a:srgbClr val="000000"/>
                          </a:solidFill>
                        </a:rPr>
                        <a:t>Tables (Descriptive statistics, correlations)</a:t>
                      </a:r>
                      <a:endParaRPr lang="en-US" sz="1080" dirty="0"/>
                    </a:p>
                  </a:txBody>
                  <a:tcPr anchor="ctr">
                    <a:lnL w="0" cap="flat" cmpd="sng" algn="ctr">
                      <a:noFill/>
                    </a:lnL>
                    <a:lnR w="0" cap="flat" cmpd="sng" algn="ctr">
                      <a:noFill/>
                    </a:lnR>
                    <a:lnT w="0" cap="flat" cmpd="sng" algn="ctr">
                      <a:noFill/>
                    </a:lnT>
                    <a:lnB w="0" cap="flat" cmpd="sng" algn="ctr">
                      <a:noFill/>
                    </a:lnB>
                    <a:solidFill>
                      <a:srgbClr val="F4F5F6"/>
                    </a:solidFill>
                  </a:tcPr>
                </a:tc>
                <a:tc>
                  <a:txBody>
                    <a:bodyPr/>
                    <a:lstStyle/>
                    <a:p>
                      <a:pPr marL="0" indent="0" algn="ctr">
                        <a:buNone/>
                      </a:pPr>
                      <a:r>
                        <a:rPr lang="en-US" sz="1080" dirty="0">
                          <a:solidFill>
                            <a:srgbClr val="000000"/>
                          </a:solidFill>
                        </a:rPr>
                        <a:t>Shows data structure (e.g., firm-year panel vs. survey sample)</a:t>
                      </a:r>
                      <a:endParaRPr lang="en-US" sz="1080" dirty="0"/>
                    </a:p>
                  </a:txBody>
                  <a:tcPr anchor="ctr">
                    <a:lnL w="0" cap="flat" cmpd="sng" algn="ctr">
                      <a:noFill/>
                    </a:lnL>
                    <a:lnR w="0" cap="flat" cmpd="sng" algn="ctr">
                      <a:noFill/>
                    </a:lnR>
                    <a:lnT w="0" cap="flat" cmpd="sng" algn="ctr">
                      <a:noFill/>
                    </a:lnT>
                    <a:lnB w="0" cap="flat" cmpd="sng" algn="ctr">
                      <a:noFill/>
                    </a:lnB>
                    <a:solidFill>
                      <a:srgbClr val="F4F5F6"/>
                    </a:solidFill>
                  </a:tcPr>
                </a:tc>
                <a:tc>
                  <a:txBody>
                    <a:bodyPr/>
                    <a:lstStyle/>
                    <a:p>
                      <a:pPr marL="0" indent="0" algn="ctr">
                        <a:buNone/>
                      </a:pPr>
                      <a:r>
                        <a:rPr lang="en-US" sz="1080" dirty="0">
                          <a:solidFill>
                            <a:srgbClr val="000000"/>
                          </a:solidFill>
                        </a:rPr>
                        <a:t>Helps identify variable types</a:t>
                      </a:r>
                      <a:endParaRPr lang="en-US" sz="1080" dirty="0"/>
                    </a:p>
                  </a:txBody>
                  <a:tcPr anchor="ctr">
                    <a:lnL w="0" cap="flat" cmpd="sng" algn="ctr">
                      <a:noFill/>
                    </a:lnL>
                    <a:lnR w="0" cap="flat" cmpd="sng" algn="ctr">
                      <a:noFill/>
                    </a:lnR>
                    <a:lnT w="0" cap="flat" cmpd="sng" algn="ctr">
                      <a:noFill/>
                    </a:lnT>
                    <a:lnB w="0" cap="flat" cmpd="sng" algn="ctr">
                      <a:noFill/>
                    </a:lnB>
                    <a:solidFill>
                      <a:srgbClr val="F4F5F6"/>
                    </a:solidFill>
                  </a:tcPr>
                </a:tc>
                <a:extLst>
                  <a:ext uri="{0D108BD9-81ED-4DB2-BD59-A6C34878D82A}">
                    <a16:rowId xmlns:a16="http://schemas.microsoft.com/office/drawing/2014/main" val="10004"/>
                  </a:ext>
                </a:extLst>
              </a:tr>
              <a:tr h="447675">
                <a:tc>
                  <a:txBody>
                    <a:bodyPr/>
                    <a:lstStyle/>
                    <a:p>
                      <a:pPr marL="0" indent="0" algn="ctr">
                        <a:buNone/>
                      </a:pPr>
                      <a:r>
                        <a:rPr lang="en-US" sz="1080" dirty="0">
                          <a:solidFill>
                            <a:srgbClr val="000000"/>
                          </a:solidFill>
                        </a:rPr>
                        <a:t>Figure / Model Diagram</a:t>
                      </a:r>
                      <a:endParaRPr lang="en-US" sz="1080" dirty="0"/>
                    </a:p>
                  </a:txBody>
                  <a:tcPr anchor="ctr">
                    <a:lnL w="0" cap="flat" cmpd="sng" algn="ctr">
                      <a:noFill/>
                    </a:lnL>
                    <a:lnR w="0" cap="flat" cmpd="sng" algn="ctr">
                      <a:noFill/>
                    </a:lnR>
                    <a:lnT w="0" cap="flat" cmpd="sng" algn="ctr">
                      <a:noFill/>
                    </a:lnT>
                    <a:lnB w="0" cap="flat" cmpd="sng" algn="ctr">
                      <a:noFill/>
                    </a:lnB>
                  </a:tcPr>
                </a:tc>
                <a:tc>
                  <a:txBody>
                    <a:bodyPr/>
                    <a:lstStyle/>
                    <a:p>
                      <a:pPr marL="0" indent="0" algn="ctr">
                        <a:buNone/>
                      </a:pPr>
                      <a:r>
                        <a:rPr lang="en-US" sz="1080" dirty="0">
                          <a:solidFill>
                            <a:srgbClr val="000000"/>
                          </a:solidFill>
                        </a:rPr>
                        <a:t>Shows how data connect variables</a:t>
                      </a:r>
                      <a:endParaRPr lang="en-US" sz="1080" dirty="0"/>
                    </a:p>
                  </a:txBody>
                  <a:tcPr anchor="ctr">
                    <a:lnL w="0" cap="flat" cmpd="sng" algn="ctr">
                      <a:noFill/>
                    </a:lnL>
                    <a:lnR w="0" cap="flat" cmpd="sng" algn="ctr">
                      <a:noFill/>
                    </a:lnR>
                    <a:lnT w="0" cap="flat" cmpd="sng" algn="ctr">
                      <a:noFill/>
                    </a:lnT>
                    <a:lnB w="0" cap="flat" cmpd="sng" algn="ctr">
                      <a:noFill/>
                    </a:lnB>
                  </a:tcPr>
                </a:tc>
                <a:tc>
                  <a:txBody>
                    <a:bodyPr/>
                    <a:lstStyle/>
                    <a:p>
                      <a:pPr marL="0" indent="0" algn="ctr">
                        <a:buNone/>
                      </a:pPr>
                      <a:r>
                        <a:rPr lang="en-US" sz="1080" dirty="0">
                          <a:solidFill>
                            <a:srgbClr val="000000"/>
                          </a:solidFill>
                        </a:rPr>
                        <a:t>Visual summary of relationships</a:t>
                      </a:r>
                      <a:endParaRPr lang="en-US" sz="1080" dirty="0"/>
                    </a:p>
                  </a:txBody>
                  <a:tcPr anchor="ctr">
                    <a:lnL w="0" cap="flat" cmpd="sng" algn="ctr">
                      <a:noFill/>
                    </a:lnL>
                    <a:lnR w="0" cap="flat" cmpd="sng" algn="ctr">
                      <a:noFill/>
                    </a:lnR>
                    <a:lnT w="0" cap="flat" cmpd="sng" algn="ctr">
                      <a:noFill/>
                    </a:lnT>
                    <a:lnB w="0" cap="flat" cmpd="sng" algn="ctr">
                      <a:noFill/>
                    </a:lnB>
                  </a:tcPr>
                </a:tc>
                <a:extLst>
                  <a:ext uri="{0D108BD9-81ED-4DB2-BD59-A6C34878D82A}">
                    <a16:rowId xmlns:a16="http://schemas.microsoft.com/office/drawing/2014/main" val="10005"/>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name="Slide 52">
    <p:spTree>
      <p:nvGrpSpPr>
        <p:cNvPr id="1" name=""/>
        <p:cNvGrpSpPr/>
        <p:nvPr/>
      </p:nvGrpSpPr>
      <p:grpSpPr>
        <a:xfrm>
          <a:off x="0" y="0"/>
          <a:ext cx="0" cy="0"/>
          <a:chOff x="0" y="0"/>
          <a:chExt cx="0" cy="0"/>
        </a:xfrm>
      </p:grpSpPr>
      <p:sp>
        <p:nvSpPr>
          <p:cNvPr id="3"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Case Example 1 – CEO Power &amp; Innovation</a:t>
            </a:r>
            <a:endParaRPr lang="en-US" sz="2660" dirty="0">
              <a:gradFill>
                <a:gsLst>
                  <a:gs pos="0">
                    <a:srgbClr val="157279">
                      <a:alpha val="90196"/>
                    </a:srgbClr>
                  </a:gs>
                  <a:gs pos="100000">
                    <a:srgbClr val="3E7D6C">
                      <a:alpha val="90196"/>
                    </a:srgbClr>
                  </a:gs>
                </a:gsLst>
                <a:lin ang="5400000" scaled="0"/>
              </a:gradFill>
            </a:endParaRPr>
          </a:p>
        </p:txBody>
      </p:sp>
      <p:sp>
        <p:nvSpPr>
          <p:cNvPr id="4" name="Text 1"/>
          <p:cNvSpPr/>
          <p:nvPr/>
        </p:nvSpPr>
        <p:spPr>
          <a:xfrm>
            <a:off x="762000" y="1257300"/>
            <a:ext cx="2419350" cy="3067050"/>
          </a:xfrm>
          <a:prstGeom prst="rect">
            <a:avLst/>
          </a:prstGeom>
          <a:noFill/>
          <a:ln/>
        </p:spPr>
        <p:txBody>
          <a:bodyPr wrap="square" rtlCol="0" anchor="t"/>
          <a:lstStyle/>
          <a:p>
            <a:pPr marL="190500" indent="-190500" algn="l">
              <a:lnSpc>
                <a:spcPct val="150000"/>
              </a:lnSpc>
              <a:buSzPct val="100000"/>
              <a:buChar char="•"/>
            </a:pPr>
            <a:r>
              <a:rPr lang="en-US" sz="1190" dirty="0">
                <a:solidFill>
                  <a:srgbClr val="383838"/>
                </a:solidFill>
                <a:latin typeface="Noto Sans SC" pitchFamily="34" charset="0"/>
                <a:ea typeface="Noto Sans SC" pitchFamily="34" charset="-122"/>
                <a:cs typeface="Noto Sans SC" pitchFamily="34" charset="-120"/>
              </a:rPr>
              <a:t>Gap: mixed findings, digital vs non-digital</a:t>
            </a:r>
            <a:endParaRPr lang="en-US" sz="1190" dirty="0"/>
          </a:p>
          <a:p>
            <a:pPr marL="190500" indent="-190500" algn="l">
              <a:lnSpc>
                <a:spcPct val="150000"/>
              </a:lnSpc>
              <a:buSzPct val="100000"/>
              <a:buChar char="•"/>
            </a:pPr>
            <a:r>
              <a:rPr lang="en-US" sz="1190" dirty="0">
                <a:solidFill>
                  <a:srgbClr val="383838"/>
                </a:solidFill>
                <a:latin typeface="Noto Sans SC" pitchFamily="34" charset="0"/>
                <a:ea typeface="Noto Sans SC" pitchFamily="34" charset="-122"/>
                <a:cs typeface="Noto Sans SC" pitchFamily="34" charset="-120"/>
              </a:rPr>
              <a:t>Hypothesis: CEO power → DI (+); moderated by board social capital</a:t>
            </a:r>
            <a:endParaRPr lang="en-US" sz="1190" dirty="0"/>
          </a:p>
          <a:p>
            <a:pPr marL="190500" indent="-190500" algn="l">
              <a:lnSpc>
                <a:spcPct val="150000"/>
              </a:lnSpc>
              <a:buSzPct val="100000"/>
              <a:buChar char="•"/>
            </a:pPr>
            <a:r>
              <a:rPr lang="en-US" sz="1190" dirty="0">
                <a:solidFill>
                  <a:srgbClr val="383838"/>
                </a:solidFill>
                <a:latin typeface="Noto Sans SC" pitchFamily="34" charset="0"/>
                <a:ea typeface="Noto Sans SC" pitchFamily="34" charset="-122"/>
                <a:cs typeface="Noto Sans SC" pitchFamily="34" charset="-120"/>
              </a:rPr>
              <a:t>Data: Secondary panel data (S&amp;P500, patents, BoardEx, Compustat)</a:t>
            </a:r>
            <a:endParaRPr lang="en-US" sz="1190" dirty="0"/>
          </a:p>
          <a:p>
            <a:pPr marL="190500" indent="-190500" algn="l">
              <a:lnSpc>
                <a:spcPct val="150000"/>
              </a:lnSpc>
              <a:buSzPct val="100000"/>
              <a:buChar char="•"/>
            </a:pPr>
            <a:r>
              <a:rPr lang="en-US" sz="1190" dirty="0">
                <a:solidFill>
                  <a:srgbClr val="383838"/>
                </a:solidFill>
                <a:latin typeface="Noto Sans SC" pitchFamily="34" charset="0"/>
                <a:ea typeface="Noto Sans SC" pitchFamily="34" charset="-122"/>
                <a:cs typeface="Noto Sans SC" pitchFamily="34" charset="-120"/>
              </a:rPr>
              <a:t>Theory: Upper Echelons, Agency, Resource Dependence</a:t>
            </a:r>
            <a:endParaRPr lang="en-US" sz="1190" dirty="0"/>
          </a:p>
        </p:txBody>
      </p:sp>
      <p:pic>
        <p:nvPicPr>
          <p:cNvPr id="5" name="Image 0" descr="preencoded.png"/>
          <p:cNvPicPr>
            <a:picLocks noChangeAspect="1"/>
          </p:cNvPicPr>
          <p:nvPr/>
        </p:nvPicPr>
        <p:blipFill>
          <a:blip r:embed="rId3"/>
          <a:stretch>
            <a:fillRect/>
          </a:stretch>
        </p:blipFill>
        <p:spPr>
          <a:xfrm>
            <a:off x="3481386" y="1257299"/>
            <a:ext cx="4817039" cy="1355979"/>
          </a:xfrm>
          <a:prstGeom prst="rect">
            <a:avLst/>
          </a:prstGeom>
          <a:effectLst>
            <a:outerShdw blurRad="50800" dist="1270" dir="60000" algn="bl" rotWithShape="0">
              <a:srgbClr val="000000">
                <a:alpha val="12000"/>
              </a:srgbClr>
            </a:outerShdw>
          </a:effectLst>
        </p:spPr>
      </p:pic>
      <p:pic>
        <p:nvPicPr>
          <p:cNvPr id="6" name="Image 1" descr="preencoded.png"/>
          <p:cNvPicPr>
            <a:picLocks noChangeAspect="1"/>
          </p:cNvPicPr>
          <p:nvPr/>
        </p:nvPicPr>
        <p:blipFill>
          <a:blip r:embed="rId4"/>
          <a:stretch>
            <a:fillRect/>
          </a:stretch>
        </p:blipFill>
        <p:spPr>
          <a:xfrm>
            <a:off x="4241175" y="2702335"/>
            <a:ext cx="2877380" cy="2154690"/>
          </a:xfrm>
          <a:prstGeom prst="rect">
            <a:avLst/>
          </a:prstGeom>
          <a:effectLst>
            <a:outerShdw blurRad="50800" dist="1270" dir="60000" algn="bl" rotWithShape="0">
              <a:srgbClr val="000000">
                <a:alpha val="12000"/>
              </a:srgbClr>
            </a:outerShdw>
          </a:effectLst>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7A14EE-9BE1-9E11-343B-6844723DD302}"/>
            </a:ext>
          </a:extLst>
        </p:cNvPr>
        <p:cNvGrpSpPr/>
        <p:nvPr/>
      </p:nvGrpSpPr>
      <p:grpSpPr>
        <a:xfrm>
          <a:off x="0" y="0"/>
          <a:ext cx="0" cy="0"/>
          <a:chOff x="0" y="0"/>
          <a:chExt cx="0" cy="0"/>
        </a:xfrm>
      </p:grpSpPr>
      <p:sp>
        <p:nvSpPr>
          <p:cNvPr id="3" name="Text 0">
            <a:extLst>
              <a:ext uri="{FF2B5EF4-FFF2-40B4-BE49-F238E27FC236}">
                <a16:creationId xmlns:a16="http://schemas.microsoft.com/office/drawing/2014/main" id="{14E22B6F-8878-2316-D655-C1DC0F5EBC2E}"/>
              </a:ext>
            </a:extLst>
          </p:cNvPr>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Case Example 1 – CEO Power &amp; Innovation</a:t>
            </a:r>
            <a:endParaRPr lang="en-US" sz="2660" dirty="0">
              <a:gradFill>
                <a:gsLst>
                  <a:gs pos="0">
                    <a:srgbClr val="157279">
                      <a:alpha val="90196"/>
                    </a:srgbClr>
                  </a:gs>
                  <a:gs pos="100000">
                    <a:srgbClr val="3E7D6C">
                      <a:alpha val="90196"/>
                    </a:srgbClr>
                  </a:gs>
                </a:gsLst>
                <a:lin ang="5400000" scaled="0"/>
              </a:gradFill>
            </a:endParaRPr>
          </a:p>
        </p:txBody>
      </p:sp>
      <p:pic>
        <p:nvPicPr>
          <p:cNvPr id="2" name="图片 1">
            <a:extLst>
              <a:ext uri="{FF2B5EF4-FFF2-40B4-BE49-F238E27FC236}">
                <a16:creationId xmlns:a16="http://schemas.microsoft.com/office/drawing/2014/main" id="{715653AA-564A-1A48-AA51-DD6E100D84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37383" y="1117922"/>
            <a:ext cx="5670095" cy="2050682"/>
          </a:xfrm>
          <a:prstGeom prst="rect">
            <a:avLst/>
          </a:prstGeom>
        </p:spPr>
      </p:pic>
      <p:pic>
        <p:nvPicPr>
          <p:cNvPr id="7" name="图片 6">
            <a:extLst>
              <a:ext uri="{FF2B5EF4-FFF2-40B4-BE49-F238E27FC236}">
                <a16:creationId xmlns:a16="http://schemas.microsoft.com/office/drawing/2014/main" id="{DED250AF-7169-0A43-9572-477B486A1BB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028190" y="3562074"/>
            <a:ext cx="5274310" cy="379095"/>
          </a:xfrm>
          <a:prstGeom prst="rect">
            <a:avLst/>
          </a:prstGeom>
        </p:spPr>
      </p:pic>
    </p:spTree>
    <p:extLst>
      <p:ext uri="{BB962C8B-B14F-4D97-AF65-F5344CB8AC3E}">
        <p14:creationId xmlns:p14="http://schemas.microsoft.com/office/powerpoint/2010/main" val="148779292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23CA1D-5EDE-4D16-CE1B-44B93123627E}"/>
            </a:ext>
          </a:extLst>
        </p:cNvPr>
        <p:cNvGrpSpPr/>
        <p:nvPr/>
      </p:nvGrpSpPr>
      <p:grpSpPr>
        <a:xfrm>
          <a:off x="0" y="0"/>
          <a:ext cx="0" cy="0"/>
          <a:chOff x="0" y="0"/>
          <a:chExt cx="0" cy="0"/>
        </a:xfrm>
      </p:grpSpPr>
      <p:sp>
        <p:nvSpPr>
          <p:cNvPr id="3" name="Text 0">
            <a:extLst>
              <a:ext uri="{FF2B5EF4-FFF2-40B4-BE49-F238E27FC236}">
                <a16:creationId xmlns:a16="http://schemas.microsoft.com/office/drawing/2014/main" id="{7843DD52-FCBF-9027-CF51-71450D680285}"/>
              </a:ext>
            </a:extLst>
          </p:cNvPr>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Case Example 1 – CEO Power &amp; Innovation</a:t>
            </a:r>
            <a:endParaRPr lang="en-US" sz="2660" dirty="0">
              <a:gradFill>
                <a:gsLst>
                  <a:gs pos="0">
                    <a:srgbClr val="157279">
                      <a:alpha val="90196"/>
                    </a:srgbClr>
                  </a:gs>
                  <a:gs pos="100000">
                    <a:srgbClr val="3E7D6C">
                      <a:alpha val="90196"/>
                    </a:srgbClr>
                  </a:gs>
                </a:gsLst>
                <a:lin ang="5400000" scaled="0"/>
              </a:gradFill>
            </a:endParaRPr>
          </a:p>
        </p:txBody>
      </p:sp>
      <p:graphicFrame>
        <p:nvGraphicFramePr>
          <p:cNvPr id="2" name="表格 1">
            <a:extLst>
              <a:ext uri="{FF2B5EF4-FFF2-40B4-BE49-F238E27FC236}">
                <a16:creationId xmlns:a16="http://schemas.microsoft.com/office/drawing/2014/main" id="{D3E8A4E8-EF4E-7A50-0A90-F241A47DE124}"/>
              </a:ext>
            </a:extLst>
          </p:cNvPr>
          <p:cNvGraphicFramePr>
            <a:graphicFrameLocks noGrp="1"/>
          </p:cNvGraphicFramePr>
          <p:nvPr>
            <p:extLst>
              <p:ext uri="{D42A27DB-BD31-4B8C-83A1-F6EECF244321}">
                <p14:modId xmlns:p14="http://schemas.microsoft.com/office/powerpoint/2010/main" val="3126807528"/>
              </p:ext>
            </p:extLst>
          </p:nvPr>
        </p:nvGraphicFramePr>
        <p:xfrm>
          <a:off x="94614" y="1744311"/>
          <a:ext cx="3500284" cy="2098802"/>
        </p:xfrm>
        <a:graphic>
          <a:graphicData uri="http://schemas.openxmlformats.org/drawingml/2006/table">
            <a:tbl>
              <a:tblPr firstRow="1" firstCol="1" bandRow="1">
                <a:tableStyleId>{5C22544A-7EE6-4342-B048-85BDC9FD1C3A}</a:tableStyleId>
              </a:tblPr>
              <a:tblGrid>
                <a:gridCol w="924232">
                  <a:extLst>
                    <a:ext uri="{9D8B030D-6E8A-4147-A177-3AD203B41FA5}">
                      <a16:colId xmlns:a16="http://schemas.microsoft.com/office/drawing/2014/main" val="1171698647"/>
                    </a:ext>
                  </a:extLst>
                </a:gridCol>
                <a:gridCol w="2576052">
                  <a:extLst>
                    <a:ext uri="{9D8B030D-6E8A-4147-A177-3AD203B41FA5}">
                      <a16:colId xmlns:a16="http://schemas.microsoft.com/office/drawing/2014/main" val="3696265802"/>
                    </a:ext>
                  </a:extLst>
                </a:gridCol>
              </a:tblGrid>
              <a:tr h="0">
                <a:tc>
                  <a:txBody>
                    <a:bodyPr/>
                    <a:lstStyle/>
                    <a:p>
                      <a:pPr algn="ctr">
                        <a:lnSpc>
                          <a:spcPct val="115000"/>
                        </a:lnSpc>
                        <a:spcAft>
                          <a:spcPts val="800"/>
                        </a:spcAft>
                      </a:pPr>
                      <a:r>
                        <a:rPr lang="en-US" sz="1050" kern="0">
                          <a:effectLst/>
                        </a:rPr>
                        <a:t>Information </a:t>
                      </a:r>
                      <a:endParaRPr lang="zh-CN" sz="1100" kern="100">
                        <a:effectLst/>
                        <a:latin typeface="Arial" panose="020B0604020202020204" pitchFamily="34" charset="0"/>
                        <a:ea typeface="Arial" panose="020B0604020202020204" pitchFamily="34" charset="0"/>
                        <a:cs typeface="Times New Roman" panose="02020603050405020304" pitchFamily="18" charset="0"/>
                      </a:endParaRPr>
                    </a:p>
                  </a:txBody>
                  <a:tcPr marL="9525" marR="9525" marT="9525" marB="9525" anchor="ctr"/>
                </a:tc>
                <a:tc>
                  <a:txBody>
                    <a:bodyPr/>
                    <a:lstStyle/>
                    <a:p>
                      <a:pPr algn="ctr">
                        <a:lnSpc>
                          <a:spcPct val="115000"/>
                        </a:lnSpc>
                        <a:spcAft>
                          <a:spcPts val="800"/>
                        </a:spcAft>
                      </a:pPr>
                      <a:r>
                        <a:rPr lang="en-US" sz="1050" kern="0">
                          <a:effectLst/>
                        </a:rPr>
                        <a:t>Description</a:t>
                      </a:r>
                      <a:endParaRPr lang="zh-CN" sz="1100" kern="100">
                        <a:effectLst/>
                        <a:latin typeface="Arial" panose="020B0604020202020204" pitchFamily="34" charset="0"/>
                        <a:ea typeface="Arial" panose="020B06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509730050"/>
                  </a:ext>
                </a:extLst>
              </a:tr>
              <a:tr h="0">
                <a:tc>
                  <a:txBody>
                    <a:bodyPr/>
                    <a:lstStyle/>
                    <a:p>
                      <a:pPr>
                        <a:lnSpc>
                          <a:spcPct val="115000"/>
                        </a:lnSpc>
                        <a:spcAft>
                          <a:spcPts val="800"/>
                        </a:spcAft>
                      </a:pPr>
                      <a:r>
                        <a:rPr lang="en-US" sz="1050" kern="0">
                          <a:effectLst/>
                        </a:rPr>
                        <a:t>Sample</a:t>
                      </a:r>
                      <a:endParaRPr lang="zh-CN" sz="1100" kern="100">
                        <a:effectLst/>
                        <a:latin typeface="Arial" panose="020B0604020202020204" pitchFamily="34" charset="0"/>
                        <a:ea typeface="Arial" panose="020B06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pPr>
                      <a:r>
                        <a:rPr lang="en-US" sz="1050" kern="0">
                          <a:effectLst/>
                        </a:rPr>
                        <a:t>S&amp;P 500 listed companies</a:t>
                      </a:r>
                      <a:endParaRPr lang="zh-CN" sz="1100" kern="100">
                        <a:effectLst/>
                        <a:latin typeface="Arial" panose="020B0604020202020204" pitchFamily="34" charset="0"/>
                        <a:ea typeface="Arial" panose="020B06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755640358"/>
                  </a:ext>
                </a:extLst>
              </a:tr>
              <a:tr h="0">
                <a:tc>
                  <a:txBody>
                    <a:bodyPr/>
                    <a:lstStyle/>
                    <a:p>
                      <a:pPr>
                        <a:lnSpc>
                          <a:spcPct val="115000"/>
                        </a:lnSpc>
                        <a:spcAft>
                          <a:spcPts val="800"/>
                        </a:spcAft>
                      </a:pPr>
                      <a:r>
                        <a:rPr lang="en-US" sz="1050" kern="0">
                          <a:effectLst/>
                        </a:rPr>
                        <a:t>Time Period</a:t>
                      </a:r>
                      <a:endParaRPr lang="zh-CN" sz="1100" kern="100">
                        <a:effectLst/>
                        <a:latin typeface="Arial" panose="020B0604020202020204" pitchFamily="34" charset="0"/>
                        <a:ea typeface="Arial" panose="020B06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pPr>
                      <a:r>
                        <a:rPr lang="en-US" sz="1050" kern="0">
                          <a:effectLst/>
                        </a:rPr>
                        <a:t>2001–2016 (16-year panel data)</a:t>
                      </a:r>
                      <a:endParaRPr lang="zh-CN" sz="1100" kern="100">
                        <a:effectLst/>
                        <a:latin typeface="Arial" panose="020B0604020202020204" pitchFamily="34" charset="0"/>
                        <a:ea typeface="Arial" panose="020B06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631449998"/>
                  </a:ext>
                </a:extLst>
              </a:tr>
              <a:tr h="0">
                <a:tc>
                  <a:txBody>
                    <a:bodyPr/>
                    <a:lstStyle/>
                    <a:p>
                      <a:pPr>
                        <a:lnSpc>
                          <a:spcPct val="115000"/>
                        </a:lnSpc>
                        <a:spcAft>
                          <a:spcPts val="800"/>
                        </a:spcAft>
                      </a:pPr>
                      <a:r>
                        <a:rPr lang="en-US" sz="1050" kern="0" dirty="0">
                          <a:effectLst/>
                        </a:rPr>
                        <a:t>Data Sources</a:t>
                      </a:r>
                      <a:endParaRPr lang="zh-CN" sz="1100" kern="100" dirty="0">
                        <a:effectLst/>
                        <a:latin typeface="Arial" panose="020B0604020202020204" pitchFamily="34" charset="0"/>
                        <a:ea typeface="Arial" panose="020B06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pPr>
                      <a:r>
                        <a:rPr lang="en-US" sz="1050" kern="0" dirty="0" err="1">
                          <a:effectLst/>
                        </a:rPr>
                        <a:t>BoardEx</a:t>
                      </a:r>
                      <a:r>
                        <a:rPr lang="en-US" sz="1050" kern="0" dirty="0">
                          <a:effectLst/>
                        </a:rPr>
                        <a:t>  (CEO and board characteristics), </a:t>
                      </a:r>
                      <a:endParaRPr lang="zh-CN" sz="1100" kern="100" dirty="0">
                        <a:effectLst/>
                      </a:endParaRPr>
                    </a:p>
                    <a:p>
                      <a:pPr>
                        <a:lnSpc>
                          <a:spcPct val="115000"/>
                        </a:lnSpc>
                        <a:spcAft>
                          <a:spcPts val="800"/>
                        </a:spcAft>
                      </a:pPr>
                      <a:r>
                        <a:rPr lang="en-US" sz="1050" kern="0" dirty="0" err="1">
                          <a:effectLst/>
                        </a:rPr>
                        <a:t>Compustat</a:t>
                      </a:r>
                      <a:r>
                        <a:rPr lang="en-US" sz="1050" kern="0" dirty="0">
                          <a:effectLst/>
                        </a:rPr>
                        <a:t>  (financial and control variables), </a:t>
                      </a:r>
                      <a:endParaRPr lang="zh-CN" sz="1100" kern="100" dirty="0">
                        <a:effectLst/>
                      </a:endParaRPr>
                    </a:p>
                    <a:p>
                      <a:pPr>
                        <a:lnSpc>
                          <a:spcPct val="115000"/>
                        </a:lnSpc>
                        <a:spcAft>
                          <a:spcPts val="800"/>
                        </a:spcAft>
                      </a:pPr>
                      <a:r>
                        <a:rPr lang="en-US" sz="1050" kern="0" dirty="0">
                          <a:effectLst/>
                        </a:rPr>
                        <a:t>USPTO (U.S. patent data)</a:t>
                      </a:r>
                      <a:endParaRPr lang="zh-CN" sz="1100" kern="100" dirty="0">
                        <a:effectLst/>
                        <a:latin typeface="Arial" panose="020B0604020202020204" pitchFamily="34" charset="0"/>
                        <a:ea typeface="Arial" panose="020B06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508552347"/>
                  </a:ext>
                </a:extLst>
              </a:tr>
              <a:tr h="0">
                <a:tc>
                  <a:txBody>
                    <a:bodyPr/>
                    <a:lstStyle/>
                    <a:p>
                      <a:pPr>
                        <a:lnSpc>
                          <a:spcPct val="115000"/>
                        </a:lnSpc>
                        <a:spcAft>
                          <a:spcPts val="800"/>
                        </a:spcAft>
                      </a:pPr>
                      <a:r>
                        <a:rPr lang="en-US" sz="1050" kern="0">
                          <a:effectLst/>
                        </a:rPr>
                        <a:t>Data Type</a:t>
                      </a:r>
                      <a:endParaRPr lang="zh-CN" sz="1100" kern="100">
                        <a:effectLst/>
                        <a:latin typeface="Arial" panose="020B0604020202020204" pitchFamily="34" charset="0"/>
                        <a:ea typeface="Arial" panose="020B06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pPr>
                      <a:r>
                        <a:rPr lang="en-US" sz="1050" kern="0" dirty="0">
                          <a:effectLst/>
                        </a:rPr>
                        <a:t>Secondary, </a:t>
                      </a:r>
                      <a:endParaRPr lang="zh-CN" sz="1100" kern="100" dirty="0">
                        <a:effectLst/>
                      </a:endParaRPr>
                    </a:p>
                    <a:p>
                      <a:pPr>
                        <a:lnSpc>
                          <a:spcPct val="115000"/>
                        </a:lnSpc>
                        <a:spcAft>
                          <a:spcPts val="800"/>
                        </a:spcAft>
                      </a:pPr>
                      <a:r>
                        <a:rPr lang="en-US" sz="1050" kern="0" dirty="0">
                          <a:effectLst/>
                        </a:rPr>
                        <a:t>objective, </a:t>
                      </a:r>
                      <a:endParaRPr lang="zh-CN" sz="1100" kern="100" dirty="0">
                        <a:effectLst/>
                      </a:endParaRPr>
                    </a:p>
                    <a:p>
                      <a:pPr>
                        <a:lnSpc>
                          <a:spcPct val="115000"/>
                        </a:lnSpc>
                        <a:spcAft>
                          <a:spcPts val="800"/>
                        </a:spcAft>
                      </a:pPr>
                      <a:r>
                        <a:rPr lang="en-US" sz="1050" kern="0" dirty="0">
                          <a:effectLst/>
                        </a:rPr>
                        <a:t>numerical (continuous variables)</a:t>
                      </a:r>
                      <a:endParaRPr lang="zh-CN" sz="1100" kern="100" dirty="0">
                        <a:effectLst/>
                        <a:latin typeface="Arial" panose="020B0604020202020204" pitchFamily="34" charset="0"/>
                        <a:ea typeface="Arial" panose="020B06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661656674"/>
                  </a:ext>
                </a:extLst>
              </a:tr>
            </a:tbl>
          </a:graphicData>
        </a:graphic>
      </p:graphicFrame>
      <p:graphicFrame>
        <p:nvGraphicFramePr>
          <p:cNvPr id="7" name="表格 6">
            <a:extLst>
              <a:ext uri="{FF2B5EF4-FFF2-40B4-BE49-F238E27FC236}">
                <a16:creationId xmlns:a16="http://schemas.microsoft.com/office/drawing/2014/main" id="{FE587A14-1364-39A2-4C45-FD0B6F0D00D5}"/>
              </a:ext>
            </a:extLst>
          </p:cNvPr>
          <p:cNvGraphicFramePr>
            <a:graphicFrameLocks noGrp="1"/>
          </p:cNvGraphicFramePr>
          <p:nvPr>
            <p:extLst>
              <p:ext uri="{D42A27DB-BD31-4B8C-83A1-F6EECF244321}">
                <p14:modId xmlns:p14="http://schemas.microsoft.com/office/powerpoint/2010/main" val="1967891974"/>
              </p:ext>
            </p:extLst>
          </p:nvPr>
        </p:nvGraphicFramePr>
        <p:xfrm>
          <a:off x="3752214" y="1744311"/>
          <a:ext cx="5297172" cy="2650871"/>
        </p:xfrm>
        <a:graphic>
          <a:graphicData uri="http://schemas.openxmlformats.org/drawingml/2006/table">
            <a:tbl>
              <a:tblPr firstRow="1" firstCol="1" bandRow="1">
                <a:tableStyleId>{5C22544A-7EE6-4342-B048-85BDC9FD1C3A}</a:tableStyleId>
              </a:tblPr>
              <a:tblGrid>
                <a:gridCol w="1324293">
                  <a:extLst>
                    <a:ext uri="{9D8B030D-6E8A-4147-A177-3AD203B41FA5}">
                      <a16:colId xmlns:a16="http://schemas.microsoft.com/office/drawing/2014/main" val="134909532"/>
                    </a:ext>
                  </a:extLst>
                </a:gridCol>
                <a:gridCol w="1324293">
                  <a:extLst>
                    <a:ext uri="{9D8B030D-6E8A-4147-A177-3AD203B41FA5}">
                      <a16:colId xmlns:a16="http://schemas.microsoft.com/office/drawing/2014/main" val="3611173932"/>
                    </a:ext>
                  </a:extLst>
                </a:gridCol>
                <a:gridCol w="1324293">
                  <a:extLst>
                    <a:ext uri="{9D8B030D-6E8A-4147-A177-3AD203B41FA5}">
                      <a16:colId xmlns:a16="http://schemas.microsoft.com/office/drawing/2014/main" val="3476696254"/>
                    </a:ext>
                  </a:extLst>
                </a:gridCol>
                <a:gridCol w="1324293">
                  <a:extLst>
                    <a:ext uri="{9D8B030D-6E8A-4147-A177-3AD203B41FA5}">
                      <a16:colId xmlns:a16="http://schemas.microsoft.com/office/drawing/2014/main" val="3165789993"/>
                    </a:ext>
                  </a:extLst>
                </a:gridCol>
              </a:tblGrid>
              <a:tr h="0">
                <a:tc>
                  <a:txBody>
                    <a:bodyPr/>
                    <a:lstStyle/>
                    <a:p>
                      <a:pPr algn="ctr">
                        <a:lnSpc>
                          <a:spcPct val="115000"/>
                        </a:lnSpc>
                        <a:spcAft>
                          <a:spcPts val="800"/>
                        </a:spcAft>
                      </a:pPr>
                      <a:r>
                        <a:rPr lang="en-US" sz="1050" kern="0" dirty="0">
                          <a:effectLst/>
                        </a:rPr>
                        <a:t>Variables</a:t>
                      </a:r>
                      <a:endParaRPr lang="zh-CN" sz="1100" kern="100" dirty="0">
                        <a:effectLst/>
                        <a:latin typeface="Arial" panose="020B0604020202020204" pitchFamily="34" charset="0"/>
                        <a:ea typeface="Arial" panose="020B0604020202020204" pitchFamily="34" charset="0"/>
                        <a:cs typeface="Times New Roman" panose="02020603050405020304" pitchFamily="18" charset="0"/>
                      </a:endParaRPr>
                    </a:p>
                  </a:txBody>
                  <a:tcPr marL="9525" marR="9525" marT="9525" marB="9525" anchor="ctr"/>
                </a:tc>
                <a:tc>
                  <a:txBody>
                    <a:bodyPr/>
                    <a:lstStyle/>
                    <a:p>
                      <a:pPr algn="ctr">
                        <a:lnSpc>
                          <a:spcPct val="115000"/>
                        </a:lnSpc>
                        <a:spcAft>
                          <a:spcPts val="800"/>
                        </a:spcAft>
                      </a:pPr>
                      <a:r>
                        <a:rPr lang="en-US" sz="1050" kern="0">
                          <a:effectLst/>
                        </a:rPr>
                        <a:t>Variable types </a:t>
                      </a:r>
                      <a:endParaRPr lang="zh-CN" sz="1100" kern="100">
                        <a:effectLst/>
                        <a:latin typeface="Arial" panose="020B0604020202020204" pitchFamily="34" charset="0"/>
                        <a:ea typeface="Arial" panose="020B0604020202020204" pitchFamily="34" charset="0"/>
                        <a:cs typeface="Times New Roman" panose="02020603050405020304" pitchFamily="18" charset="0"/>
                      </a:endParaRPr>
                    </a:p>
                  </a:txBody>
                  <a:tcPr marL="9525" marR="9525" marT="9525" marB="9525" anchor="ctr"/>
                </a:tc>
                <a:tc>
                  <a:txBody>
                    <a:bodyPr/>
                    <a:lstStyle/>
                    <a:p>
                      <a:pPr algn="ctr">
                        <a:lnSpc>
                          <a:spcPct val="115000"/>
                        </a:lnSpc>
                        <a:spcAft>
                          <a:spcPts val="800"/>
                        </a:spcAft>
                      </a:pPr>
                      <a:r>
                        <a:rPr lang="en-US" sz="1050" kern="0">
                          <a:effectLst/>
                        </a:rPr>
                        <a:t>Data Type</a:t>
                      </a:r>
                      <a:endParaRPr lang="zh-CN" sz="1100" kern="100">
                        <a:effectLst/>
                        <a:latin typeface="Arial" panose="020B0604020202020204" pitchFamily="34" charset="0"/>
                        <a:ea typeface="Arial" panose="020B0604020202020204" pitchFamily="34" charset="0"/>
                        <a:cs typeface="Times New Roman" panose="02020603050405020304" pitchFamily="18" charset="0"/>
                      </a:endParaRPr>
                    </a:p>
                  </a:txBody>
                  <a:tcPr marL="9525" marR="9525" marT="9525" marB="9525" anchor="ctr"/>
                </a:tc>
                <a:tc>
                  <a:txBody>
                    <a:bodyPr/>
                    <a:lstStyle/>
                    <a:p>
                      <a:pPr algn="ctr">
                        <a:lnSpc>
                          <a:spcPct val="115000"/>
                        </a:lnSpc>
                        <a:spcAft>
                          <a:spcPts val="800"/>
                        </a:spcAft>
                      </a:pPr>
                      <a:r>
                        <a:rPr lang="en-US" sz="1050" kern="0">
                          <a:effectLst/>
                        </a:rPr>
                        <a:t>Data Source</a:t>
                      </a:r>
                      <a:endParaRPr lang="zh-CN" sz="1100" kern="100">
                        <a:effectLst/>
                        <a:latin typeface="Arial" panose="020B0604020202020204" pitchFamily="34" charset="0"/>
                        <a:ea typeface="Arial" panose="020B06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753077035"/>
                  </a:ext>
                </a:extLst>
              </a:tr>
              <a:tr h="0">
                <a:tc>
                  <a:txBody>
                    <a:bodyPr/>
                    <a:lstStyle/>
                    <a:p>
                      <a:pPr>
                        <a:lnSpc>
                          <a:spcPct val="115000"/>
                        </a:lnSpc>
                        <a:spcAft>
                          <a:spcPts val="800"/>
                        </a:spcAft>
                      </a:pPr>
                      <a:r>
                        <a:rPr lang="en-US" sz="1050" kern="0">
                          <a:effectLst/>
                        </a:rPr>
                        <a:t>Number of digital patents, number of total patents</a:t>
                      </a:r>
                      <a:endParaRPr lang="zh-CN" sz="1100" kern="100">
                        <a:effectLst/>
                        <a:latin typeface="Arial" panose="020B0604020202020204" pitchFamily="34" charset="0"/>
                        <a:ea typeface="Arial" panose="020B06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pPr>
                      <a:r>
                        <a:rPr lang="en-US" sz="1050" kern="0">
                          <a:effectLst/>
                        </a:rPr>
                        <a:t>Dependent Variables: DI &amp; NDI</a:t>
                      </a:r>
                      <a:endParaRPr lang="zh-CN" sz="1100" kern="100">
                        <a:effectLst/>
                        <a:latin typeface="Arial" panose="020B0604020202020204" pitchFamily="34" charset="0"/>
                        <a:ea typeface="Arial" panose="020B06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pPr>
                      <a:r>
                        <a:rPr lang="en-US" sz="1050" kern="0">
                          <a:effectLst/>
                        </a:rPr>
                        <a:t>Count (continuous)</a:t>
                      </a:r>
                      <a:endParaRPr lang="zh-CN" sz="1100" kern="100">
                        <a:effectLst/>
                        <a:latin typeface="Arial" panose="020B0604020202020204" pitchFamily="34" charset="0"/>
                        <a:ea typeface="Arial" panose="020B06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pPr>
                      <a:r>
                        <a:rPr lang="en-US" sz="1050" kern="0">
                          <a:effectLst/>
                        </a:rPr>
                        <a:t>USPTO</a:t>
                      </a:r>
                      <a:endParaRPr lang="zh-CN" sz="1100" kern="100">
                        <a:effectLst/>
                        <a:latin typeface="Arial" panose="020B0604020202020204" pitchFamily="34" charset="0"/>
                        <a:ea typeface="Arial" panose="020B06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17194083"/>
                  </a:ext>
                </a:extLst>
              </a:tr>
              <a:tr h="0">
                <a:tc>
                  <a:txBody>
                    <a:bodyPr/>
                    <a:lstStyle/>
                    <a:p>
                      <a:pPr>
                        <a:lnSpc>
                          <a:spcPct val="115000"/>
                        </a:lnSpc>
                        <a:spcAft>
                          <a:spcPts val="800"/>
                        </a:spcAft>
                      </a:pPr>
                      <a:r>
                        <a:rPr lang="en-US" sz="1050" kern="0">
                          <a:effectLst/>
                        </a:rPr>
                        <a:t>CEO Power</a:t>
                      </a:r>
                      <a:endParaRPr lang="zh-CN" sz="1100" kern="100">
                        <a:effectLst/>
                        <a:latin typeface="Arial" panose="020B0604020202020204" pitchFamily="34" charset="0"/>
                        <a:ea typeface="Arial" panose="020B06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pPr>
                      <a:r>
                        <a:rPr lang="en-US" sz="1050" kern="0">
                          <a:effectLst/>
                        </a:rPr>
                        <a:t>Independent Variable: </a:t>
                      </a:r>
                      <a:endParaRPr lang="zh-CN" sz="1100" kern="100">
                        <a:effectLst/>
                        <a:latin typeface="Arial" panose="020B0604020202020204" pitchFamily="34" charset="0"/>
                        <a:ea typeface="Arial" panose="020B06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pPr>
                      <a:r>
                        <a:rPr lang="en-US" sz="1050" kern="0">
                          <a:effectLst/>
                        </a:rPr>
                        <a:t>Continuous numerical</a:t>
                      </a:r>
                      <a:endParaRPr lang="zh-CN" sz="1100" kern="100">
                        <a:effectLst/>
                        <a:latin typeface="Arial" panose="020B0604020202020204" pitchFamily="34" charset="0"/>
                        <a:ea typeface="Arial" panose="020B06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pPr>
                      <a:r>
                        <a:rPr lang="en-US" sz="1050" kern="0">
                          <a:effectLst/>
                        </a:rPr>
                        <a:t>BoardEx</a:t>
                      </a:r>
                      <a:endParaRPr lang="zh-CN" sz="1100" kern="100">
                        <a:effectLst/>
                        <a:latin typeface="Arial" panose="020B0604020202020204" pitchFamily="34" charset="0"/>
                        <a:ea typeface="Arial" panose="020B06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423916273"/>
                  </a:ext>
                </a:extLst>
              </a:tr>
              <a:tr h="0">
                <a:tc>
                  <a:txBody>
                    <a:bodyPr/>
                    <a:lstStyle/>
                    <a:p>
                      <a:pPr>
                        <a:lnSpc>
                          <a:spcPct val="115000"/>
                        </a:lnSpc>
                        <a:spcAft>
                          <a:spcPts val="800"/>
                        </a:spcAft>
                      </a:pPr>
                      <a:r>
                        <a:rPr lang="en-US" sz="1050" kern="0">
                          <a:effectLst/>
                        </a:rPr>
                        <a:t>R&amp;D intensity, </a:t>
                      </a:r>
                      <a:endParaRPr lang="zh-CN" sz="1100" kern="100">
                        <a:effectLst/>
                      </a:endParaRPr>
                    </a:p>
                    <a:p>
                      <a:pPr>
                        <a:lnSpc>
                          <a:spcPct val="115000"/>
                        </a:lnSpc>
                        <a:spcAft>
                          <a:spcPts val="800"/>
                        </a:spcAft>
                      </a:pPr>
                      <a:r>
                        <a:rPr lang="en-US" sz="1050" kern="0">
                          <a:effectLst/>
                        </a:rPr>
                        <a:t>firm size, </a:t>
                      </a:r>
                      <a:endParaRPr lang="zh-CN" sz="1100" kern="100">
                        <a:effectLst/>
                      </a:endParaRPr>
                    </a:p>
                    <a:p>
                      <a:pPr>
                        <a:lnSpc>
                          <a:spcPct val="115000"/>
                        </a:lnSpc>
                        <a:spcAft>
                          <a:spcPts val="800"/>
                        </a:spcAft>
                      </a:pPr>
                      <a:r>
                        <a:rPr lang="en-US" sz="1050" kern="0">
                          <a:effectLst/>
                        </a:rPr>
                        <a:t>leverage, </a:t>
                      </a:r>
                      <a:endParaRPr lang="zh-CN" sz="1100" kern="100">
                        <a:effectLst/>
                      </a:endParaRPr>
                    </a:p>
                    <a:p>
                      <a:pPr>
                        <a:lnSpc>
                          <a:spcPct val="115000"/>
                        </a:lnSpc>
                        <a:spcAft>
                          <a:spcPts val="800"/>
                        </a:spcAft>
                      </a:pPr>
                      <a:r>
                        <a:rPr lang="en-US" sz="1050" kern="0">
                          <a:effectLst/>
                        </a:rPr>
                        <a:t>industry code</a:t>
                      </a:r>
                      <a:endParaRPr lang="zh-CN" sz="1100" kern="100">
                        <a:effectLst/>
                        <a:latin typeface="Arial" panose="020B0604020202020204" pitchFamily="34" charset="0"/>
                        <a:ea typeface="Arial" panose="020B06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pPr>
                      <a:r>
                        <a:rPr lang="en-US" sz="1050" kern="0">
                          <a:effectLst/>
                        </a:rPr>
                        <a:t>Control Variables</a:t>
                      </a:r>
                      <a:endParaRPr lang="zh-CN" sz="1100" kern="100">
                        <a:effectLst/>
                        <a:latin typeface="Arial" panose="020B0604020202020204" pitchFamily="34" charset="0"/>
                        <a:ea typeface="Arial" panose="020B06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pPr>
                      <a:r>
                        <a:rPr lang="en-US" sz="1050" kern="0">
                          <a:effectLst/>
                        </a:rPr>
                        <a:t>Continuous numerical</a:t>
                      </a:r>
                      <a:endParaRPr lang="zh-CN" sz="1100" kern="100">
                        <a:effectLst/>
                        <a:latin typeface="Arial" panose="020B0604020202020204" pitchFamily="34" charset="0"/>
                        <a:ea typeface="Arial" panose="020B06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pPr>
                      <a:r>
                        <a:rPr lang="en-US" sz="1050" kern="0">
                          <a:effectLst/>
                        </a:rPr>
                        <a:t>Compustat</a:t>
                      </a:r>
                      <a:endParaRPr lang="zh-CN" sz="1100" kern="100">
                        <a:effectLst/>
                        <a:latin typeface="Arial" panose="020B0604020202020204" pitchFamily="34" charset="0"/>
                        <a:ea typeface="Arial" panose="020B06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4054154768"/>
                  </a:ext>
                </a:extLst>
              </a:tr>
              <a:tr h="0">
                <a:tc>
                  <a:txBody>
                    <a:bodyPr/>
                    <a:lstStyle/>
                    <a:p>
                      <a:pPr>
                        <a:lnSpc>
                          <a:spcPct val="115000"/>
                        </a:lnSpc>
                        <a:spcAft>
                          <a:spcPts val="800"/>
                        </a:spcAft>
                      </a:pPr>
                      <a:r>
                        <a:rPr lang="en-US" sz="1050" kern="0">
                          <a:effectLst/>
                        </a:rPr>
                        <a:t>Board connections, overlapping tenure</a:t>
                      </a:r>
                      <a:endParaRPr lang="zh-CN" sz="1100" kern="100">
                        <a:effectLst/>
                        <a:latin typeface="Arial" panose="020B0604020202020204" pitchFamily="34" charset="0"/>
                        <a:ea typeface="Arial" panose="020B06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pPr>
                      <a:r>
                        <a:rPr lang="en-US" sz="1050" kern="0">
                          <a:effectLst/>
                        </a:rPr>
                        <a:t>Moderators: </a:t>
                      </a:r>
                      <a:endParaRPr lang="zh-CN" sz="1100" kern="100">
                        <a:effectLst/>
                      </a:endParaRPr>
                    </a:p>
                    <a:p>
                      <a:pPr>
                        <a:lnSpc>
                          <a:spcPct val="115000"/>
                        </a:lnSpc>
                        <a:spcAft>
                          <a:spcPts val="800"/>
                        </a:spcAft>
                      </a:pPr>
                      <a:r>
                        <a:rPr lang="en-US" sz="1050" kern="0">
                          <a:effectLst/>
                        </a:rPr>
                        <a:t>External / Internal Social Capital</a:t>
                      </a:r>
                      <a:endParaRPr lang="zh-CN" sz="1100" kern="100">
                        <a:effectLst/>
                        <a:latin typeface="Arial" panose="020B0604020202020204" pitchFamily="34" charset="0"/>
                        <a:ea typeface="Arial" panose="020B06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pPr>
                      <a:r>
                        <a:rPr lang="en-US" sz="1050" kern="0">
                          <a:effectLst/>
                        </a:rPr>
                        <a:t>Continuous (centrality index)</a:t>
                      </a:r>
                      <a:endParaRPr lang="zh-CN" sz="1100" kern="100">
                        <a:effectLst/>
                        <a:latin typeface="Arial" panose="020B0604020202020204" pitchFamily="34" charset="0"/>
                        <a:ea typeface="Arial" panose="020B06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pPr>
                      <a:r>
                        <a:rPr lang="en-US" sz="1050" kern="0" dirty="0" err="1">
                          <a:effectLst/>
                        </a:rPr>
                        <a:t>BoardEx</a:t>
                      </a:r>
                      <a:r>
                        <a:rPr lang="en-US" sz="1050" kern="0" dirty="0">
                          <a:effectLst/>
                        </a:rPr>
                        <a:t> (network module)</a:t>
                      </a:r>
                      <a:endParaRPr lang="zh-CN" sz="1100" kern="100" dirty="0">
                        <a:effectLst/>
                        <a:latin typeface="Arial" panose="020B0604020202020204" pitchFamily="34" charset="0"/>
                        <a:ea typeface="Arial" panose="020B06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047383946"/>
                  </a:ext>
                </a:extLst>
              </a:tr>
            </a:tbl>
          </a:graphicData>
        </a:graphic>
      </p:graphicFrame>
    </p:spTree>
    <p:extLst>
      <p:ext uri="{BB962C8B-B14F-4D97-AF65-F5344CB8AC3E}">
        <p14:creationId xmlns:p14="http://schemas.microsoft.com/office/powerpoint/2010/main" val="403913357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name="Slide 53">
    <p:spTree>
      <p:nvGrpSpPr>
        <p:cNvPr id="1" name=""/>
        <p:cNvGrpSpPr/>
        <p:nvPr/>
      </p:nvGrpSpPr>
      <p:grpSpPr>
        <a:xfrm>
          <a:off x="0" y="0"/>
          <a:ext cx="0" cy="0"/>
          <a:chOff x="0" y="0"/>
          <a:chExt cx="0" cy="0"/>
        </a:xfrm>
      </p:grpSpPr>
      <p:sp>
        <p:nvSpPr>
          <p:cNvPr id="3" name="Text 0"/>
          <p:cNvSpPr/>
          <p:nvPr/>
        </p:nvSpPr>
        <p:spPr>
          <a:xfrm>
            <a:off x="762000" y="361950"/>
            <a:ext cx="7806690" cy="552450"/>
          </a:xfrm>
          <a:prstGeom prst="rect">
            <a:avLst/>
          </a:prstGeom>
          <a:noFill/>
          <a:ln/>
        </p:spPr>
        <p:txBody>
          <a:bodyPr wrap="square" rtlCol="0" anchor="ctr"/>
          <a:lstStyle/>
          <a:p>
            <a:pPr marL="0" indent="0" algn="l">
              <a:buNone/>
            </a:pPr>
            <a:r>
              <a:rPr lang="en-US" sz="189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Case Example 2 – Social Media &amp; Corporate Entrepreneurship</a:t>
            </a:r>
            <a:endParaRPr lang="en-US" sz="1890" dirty="0">
              <a:gradFill>
                <a:gsLst>
                  <a:gs pos="0">
                    <a:srgbClr val="157279">
                      <a:alpha val="90196"/>
                    </a:srgbClr>
                  </a:gs>
                  <a:gs pos="100000">
                    <a:srgbClr val="3E7D6C">
                      <a:alpha val="90196"/>
                    </a:srgbClr>
                  </a:gs>
                </a:gsLst>
                <a:lin ang="5400000" scaled="0"/>
              </a:gradFill>
            </a:endParaRPr>
          </a:p>
        </p:txBody>
      </p:sp>
      <p:sp>
        <p:nvSpPr>
          <p:cNvPr id="4" name="Text 1"/>
          <p:cNvSpPr/>
          <p:nvPr/>
        </p:nvSpPr>
        <p:spPr>
          <a:xfrm>
            <a:off x="762000" y="1257300"/>
            <a:ext cx="3786188" cy="3067050"/>
          </a:xfrm>
          <a:prstGeom prst="rect">
            <a:avLst/>
          </a:prstGeom>
          <a:noFill/>
          <a:ln/>
        </p:spPr>
        <p:txBody>
          <a:bodyPr wrap="square" rtlCol="0" anchor="t"/>
          <a:lstStyle/>
          <a:p>
            <a:pPr marL="190500" indent="-190500" algn="l">
              <a:lnSpc>
                <a:spcPct val="150000"/>
              </a:lnSpc>
              <a:buSzPct val="100000"/>
              <a:buChar char="•"/>
            </a:pPr>
            <a:r>
              <a:rPr lang="en-US" sz="1610" dirty="0">
                <a:solidFill>
                  <a:srgbClr val="383838"/>
                </a:solidFill>
                <a:latin typeface="Noto Sans SC" pitchFamily="34" charset="0"/>
                <a:ea typeface="Noto Sans SC" pitchFamily="34" charset="-122"/>
                <a:cs typeface="Noto Sans SC" pitchFamily="34" charset="-120"/>
              </a:rPr>
              <a:t>Gap: limited studies on SMU → CE</a:t>
            </a:r>
            <a:endParaRPr lang="en-US" sz="1610" dirty="0"/>
          </a:p>
          <a:p>
            <a:pPr marL="190500" indent="-190500" algn="l">
              <a:lnSpc>
                <a:spcPct val="150000"/>
              </a:lnSpc>
              <a:buSzPct val="100000"/>
              <a:buChar char="•"/>
            </a:pPr>
            <a:r>
              <a:rPr lang="en-US" sz="1610" dirty="0">
                <a:solidFill>
                  <a:srgbClr val="383838"/>
                </a:solidFill>
                <a:latin typeface="Noto Sans SC" pitchFamily="34" charset="0"/>
                <a:ea typeface="Noto Sans SC" pitchFamily="34" charset="-122"/>
                <a:cs typeface="Noto Sans SC" pitchFamily="34" charset="-120"/>
              </a:rPr>
              <a:t>RQs: Does SMU foster CE? Do CE dimensions affect performance?</a:t>
            </a:r>
            <a:endParaRPr lang="en-US" sz="1610" dirty="0"/>
          </a:p>
          <a:p>
            <a:pPr marL="190500" indent="-190500" algn="l">
              <a:lnSpc>
                <a:spcPct val="150000"/>
              </a:lnSpc>
              <a:buSzPct val="100000"/>
              <a:buChar char="•"/>
            </a:pPr>
            <a:r>
              <a:rPr lang="en-US" sz="1610" dirty="0">
                <a:solidFill>
                  <a:srgbClr val="383838"/>
                </a:solidFill>
                <a:latin typeface="Noto Sans SC" pitchFamily="34" charset="0"/>
                <a:ea typeface="Noto Sans SC" pitchFamily="34" charset="-122"/>
                <a:cs typeface="Noto Sans SC" pitchFamily="34" charset="-120"/>
              </a:rPr>
              <a:t>Data: Survey of 201 Spanish tech firms (primary data)</a:t>
            </a:r>
            <a:endParaRPr lang="en-US" sz="1610" dirty="0"/>
          </a:p>
          <a:p>
            <a:pPr marL="190500" indent="-190500" algn="l">
              <a:lnSpc>
                <a:spcPct val="150000"/>
              </a:lnSpc>
              <a:buSzPct val="100000"/>
              <a:buChar char="•"/>
            </a:pPr>
            <a:r>
              <a:rPr lang="en-US" sz="1610" dirty="0">
                <a:solidFill>
                  <a:srgbClr val="383838"/>
                </a:solidFill>
                <a:latin typeface="Noto Sans SC" pitchFamily="34" charset="0"/>
                <a:ea typeface="Noto Sans SC" pitchFamily="34" charset="-122"/>
                <a:cs typeface="Noto Sans SC" pitchFamily="34" charset="-120"/>
              </a:rPr>
              <a:t>Theory: Corporate Entrepreneurship, Entrepreneurial Orientation, RBV</a:t>
            </a:r>
            <a:endParaRPr lang="en-US" sz="1610" dirty="0"/>
          </a:p>
        </p:txBody>
      </p:sp>
      <p:pic>
        <p:nvPicPr>
          <p:cNvPr id="5" name="Image 0" descr="preencoded.png"/>
          <p:cNvPicPr>
            <a:picLocks noChangeAspect="1"/>
          </p:cNvPicPr>
          <p:nvPr/>
        </p:nvPicPr>
        <p:blipFill>
          <a:blip r:embed="rId3"/>
          <a:stretch>
            <a:fillRect/>
          </a:stretch>
        </p:blipFill>
        <p:spPr>
          <a:xfrm>
            <a:off x="4691063" y="1257300"/>
            <a:ext cx="2290763" cy="3067050"/>
          </a:xfrm>
          <a:prstGeom prst="rect">
            <a:avLst/>
          </a:prstGeom>
          <a:effectLst>
            <a:outerShdw blurRad="50800" dist="1270" dir="60000" algn="bl" rotWithShape="0">
              <a:srgbClr val="000000">
                <a:alpha val="12000"/>
              </a:srgbClr>
            </a:outerShdw>
          </a:effectLst>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name="Slide 54">
    <p:spTree>
      <p:nvGrpSpPr>
        <p:cNvPr id="1" name=""/>
        <p:cNvGrpSpPr/>
        <p:nvPr/>
      </p:nvGrpSpPr>
      <p:grpSpPr>
        <a:xfrm>
          <a:off x="0" y="0"/>
          <a:ext cx="0" cy="0"/>
          <a:chOff x="0" y="0"/>
          <a:chExt cx="0" cy="0"/>
        </a:xfrm>
      </p:grpSpPr>
      <p:sp>
        <p:nvSpPr>
          <p:cNvPr id="2"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Variables &amp; Data</a:t>
            </a:r>
            <a:endParaRPr lang="en-US" sz="2660" dirty="0">
              <a:gradFill>
                <a:gsLst>
                  <a:gs pos="0">
                    <a:srgbClr val="157279">
                      <a:alpha val="90196"/>
                    </a:srgbClr>
                  </a:gs>
                  <a:gs pos="100000">
                    <a:srgbClr val="3E7D6C">
                      <a:alpha val="90196"/>
                    </a:srgbClr>
                  </a:gs>
                </a:gsLst>
                <a:lin ang="5400000" scaled="0"/>
              </a:gradFill>
            </a:endParaRPr>
          </a:p>
        </p:txBody>
      </p:sp>
      <p:graphicFrame>
        <p:nvGraphicFramePr>
          <p:cNvPr id="3" name="表格 2">
            <a:extLst>
              <a:ext uri="{FF2B5EF4-FFF2-40B4-BE49-F238E27FC236}">
                <a16:creationId xmlns:a16="http://schemas.microsoft.com/office/drawing/2014/main" id="{C1A7F521-1832-A805-9565-91A296F99D3E}"/>
              </a:ext>
            </a:extLst>
          </p:cNvPr>
          <p:cNvGraphicFramePr>
            <a:graphicFrameLocks noGrp="1"/>
          </p:cNvGraphicFramePr>
          <p:nvPr>
            <p:extLst>
              <p:ext uri="{D42A27DB-BD31-4B8C-83A1-F6EECF244321}">
                <p14:modId xmlns:p14="http://schemas.microsoft.com/office/powerpoint/2010/main" val="3249319271"/>
              </p:ext>
            </p:extLst>
          </p:nvPr>
        </p:nvGraphicFramePr>
        <p:xfrm>
          <a:off x="142875" y="1257300"/>
          <a:ext cx="4186238" cy="2658110"/>
        </p:xfrm>
        <a:graphic>
          <a:graphicData uri="http://schemas.openxmlformats.org/drawingml/2006/table">
            <a:tbl>
              <a:tblPr firstRow="1" firstCol="1" bandRow="1">
                <a:tableStyleId>{5C22544A-7EE6-4342-B048-85BDC9FD1C3A}</a:tableStyleId>
              </a:tblPr>
              <a:tblGrid>
                <a:gridCol w="887545">
                  <a:extLst>
                    <a:ext uri="{9D8B030D-6E8A-4147-A177-3AD203B41FA5}">
                      <a16:colId xmlns:a16="http://schemas.microsoft.com/office/drawing/2014/main" val="256261617"/>
                    </a:ext>
                  </a:extLst>
                </a:gridCol>
                <a:gridCol w="3298693">
                  <a:extLst>
                    <a:ext uri="{9D8B030D-6E8A-4147-A177-3AD203B41FA5}">
                      <a16:colId xmlns:a16="http://schemas.microsoft.com/office/drawing/2014/main" val="1006503125"/>
                    </a:ext>
                  </a:extLst>
                </a:gridCol>
              </a:tblGrid>
              <a:tr h="0">
                <a:tc>
                  <a:txBody>
                    <a:bodyPr/>
                    <a:lstStyle/>
                    <a:p>
                      <a:pPr algn="ctr">
                        <a:lnSpc>
                          <a:spcPct val="115000"/>
                        </a:lnSpc>
                        <a:spcAft>
                          <a:spcPts val="800"/>
                        </a:spcAft>
                      </a:pPr>
                      <a:r>
                        <a:rPr lang="en-US" sz="1050" kern="0">
                          <a:effectLst/>
                        </a:rPr>
                        <a:t>Information </a:t>
                      </a:r>
                      <a:endParaRPr lang="zh-CN" sz="1100" kern="100">
                        <a:effectLst/>
                        <a:latin typeface="Arial" panose="020B0604020202020204" pitchFamily="34" charset="0"/>
                        <a:ea typeface="Arial" panose="020B0604020202020204" pitchFamily="34" charset="0"/>
                        <a:cs typeface="Times New Roman" panose="02020603050405020304" pitchFamily="18" charset="0"/>
                      </a:endParaRPr>
                    </a:p>
                  </a:txBody>
                  <a:tcPr marL="9525" marR="9525" marT="9525" marB="9525" anchor="ctr"/>
                </a:tc>
                <a:tc>
                  <a:txBody>
                    <a:bodyPr/>
                    <a:lstStyle/>
                    <a:p>
                      <a:pPr algn="ctr">
                        <a:lnSpc>
                          <a:spcPct val="115000"/>
                        </a:lnSpc>
                        <a:spcAft>
                          <a:spcPts val="800"/>
                        </a:spcAft>
                      </a:pPr>
                      <a:r>
                        <a:rPr lang="en-US" sz="1050" kern="0">
                          <a:effectLst/>
                        </a:rPr>
                        <a:t>Description</a:t>
                      </a:r>
                      <a:endParaRPr lang="zh-CN" sz="1100" kern="100">
                        <a:effectLst/>
                        <a:latin typeface="Arial" panose="020B0604020202020204" pitchFamily="34" charset="0"/>
                        <a:ea typeface="Arial" panose="020B06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12758919"/>
                  </a:ext>
                </a:extLst>
              </a:tr>
              <a:tr h="0">
                <a:tc>
                  <a:txBody>
                    <a:bodyPr/>
                    <a:lstStyle/>
                    <a:p>
                      <a:pPr>
                        <a:lnSpc>
                          <a:spcPct val="115000"/>
                        </a:lnSpc>
                        <a:spcAft>
                          <a:spcPts val="800"/>
                        </a:spcAft>
                      </a:pPr>
                      <a:r>
                        <a:rPr lang="en-US" sz="1050" kern="0">
                          <a:effectLst/>
                        </a:rPr>
                        <a:t>Sample</a:t>
                      </a:r>
                      <a:endParaRPr lang="zh-CN" sz="1100" kern="100">
                        <a:effectLst/>
                        <a:latin typeface="Arial" panose="020B0604020202020204" pitchFamily="34" charset="0"/>
                        <a:ea typeface="Arial" panose="020B06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pPr>
                      <a:r>
                        <a:rPr lang="en-US" sz="1050" kern="0">
                          <a:effectLst/>
                        </a:rPr>
                        <a:t>201 Spanish technology-based firms </a:t>
                      </a:r>
                      <a:endParaRPr lang="zh-CN" sz="1100" kern="100">
                        <a:effectLst/>
                      </a:endParaRPr>
                    </a:p>
                    <a:p>
                      <a:pPr>
                        <a:lnSpc>
                          <a:spcPct val="115000"/>
                        </a:lnSpc>
                        <a:spcAft>
                          <a:spcPts val="800"/>
                        </a:spcAft>
                      </a:pPr>
                      <a:r>
                        <a:rPr lang="en-US" sz="1050" kern="0">
                          <a:effectLst/>
                        </a:rPr>
                        <a:t>(CEOs or general managers as respondents)</a:t>
                      </a:r>
                      <a:endParaRPr lang="zh-CN" sz="1100" kern="100">
                        <a:effectLst/>
                        <a:latin typeface="Arial" panose="020B0604020202020204" pitchFamily="34" charset="0"/>
                        <a:ea typeface="Arial" panose="020B06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691257617"/>
                  </a:ext>
                </a:extLst>
              </a:tr>
              <a:tr h="0">
                <a:tc>
                  <a:txBody>
                    <a:bodyPr/>
                    <a:lstStyle/>
                    <a:p>
                      <a:pPr>
                        <a:lnSpc>
                          <a:spcPct val="115000"/>
                        </a:lnSpc>
                        <a:spcAft>
                          <a:spcPts val="800"/>
                        </a:spcAft>
                      </a:pPr>
                      <a:r>
                        <a:rPr lang="en-US" sz="1050" kern="0">
                          <a:effectLst/>
                        </a:rPr>
                        <a:t>Time Period</a:t>
                      </a:r>
                      <a:endParaRPr lang="zh-CN" sz="1100" kern="100">
                        <a:effectLst/>
                        <a:latin typeface="Arial" panose="020B0604020202020204" pitchFamily="34" charset="0"/>
                        <a:ea typeface="Arial" panose="020B06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pPr>
                      <a:r>
                        <a:rPr lang="en-US" sz="1050" kern="0">
                          <a:effectLst/>
                        </a:rPr>
                        <a:t>January–March 2017 (cross-sectional survey)</a:t>
                      </a:r>
                      <a:endParaRPr lang="zh-CN" sz="1100" kern="100">
                        <a:effectLst/>
                        <a:latin typeface="Arial" panose="020B0604020202020204" pitchFamily="34" charset="0"/>
                        <a:ea typeface="Arial" panose="020B06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599139096"/>
                  </a:ext>
                </a:extLst>
              </a:tr>
              <a:tr h="0">
                <a:tc>
                  <a:txBody>
                    <a:bodyPr/>
                    <a:lstStyle/>
                    <a:p>
                      <a:pPr>
                        <a:lnSpc>
                          <a:spcPct val="115000"/>
                        </a:lnSpc>
                        <a:spcAft>
                          <a:spcPts val="800"/>
                        </a:spcAft>
                      </a:pPr>
                      <a:r>
                        <a:rPr lang="en-US" sz="1050" kern="0">
                          <a:effectLst/>
                        </a:rPr>
                        <a:t>Data Sources</a:t>
                      </a:r>
                      <a:endParaRPr lang="zh-CN" sz="1100" kern="100">
                        <a:effectLst/>
                        <a:latin typeface="Arial" panose="020B0604020202020204" pitchFamily="34" charset="0"/>
                        <a:ea typeface="Arial" panose="020B06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pPr>
                      <a:r>
                        <a:rPr lang="en-US" sz="1050" kern="0" dirty="0">
                          <a:effectLst/>
                        </a:rPr>
                        <a:t>Structured questionnaire administered to CEOs; </a:t>
                      </a:r>
                      <a:endParaRPr lang="zh-CN" sz="1100" kern="100" dirty="0">
                        <a:effectLst/>
                      </a:endParaRPr>
                    </a:p>
                    <a:p>
                      <a:pPr>
                        <a:lnSpc>
                          <a:spcPct val="115000"/>
                        </a:lnSpc>
                        <a:spcAft>
                          <a:spcPts val="800"/>
                        </a:spcAft>
                      </a:pPr>
                      <a:r>
                        <a:rPr lang="en-US" sz="1050" kern="0" dirty="0">
                          <a:effectLst/>
                        </a:rPr>
                        <a:t>variables derived from validated scales (Zahra, 1993; Knight, 1997; Choudhury &amp; Harrigan, 2014)</a:t>
                      </a:r>
                      <a:endParaRPr lang="zh-CN" sz="1100" kern="100" dirty="0">
                        <a:effectLst/>
                        <a:latin typeface="Arial" panose="020B0604020202020204" pitchFamily="34" charset="0"/>
                        <a:ea typeface="Arial" panose="020B06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764295468"/>
                  </a:ext>
                </a:extLst>
              </a:tr>
              <a:tr h="0">
                <a:tc>
                  <a:txBody>
                    <a:bodyPr/>
                    <a:lstStyle/>
                    <a:p>
                      <a:pPr>
                        <a:lnSpc>
                          <a:spcPct val="115000"/>
                        </a:lnSpc>
                        <a:spcAft>
                          <a:spcPts val="800"/>
                        </a:spcAft>
                      </a:pPr>
                      <a:r>
                        <a:rPr lang="en-US" sz="1050" kern="0">
                          <a:effectLst/>
                        </a:rPr>
                        <a:t>Data Type</a:t>
                      </a:r>
                      <a:endParaRPr lang="zh-CN" sz="1100" kern="100">
                        <a:effectLst/>
                        <a:latin typeface="Arial" panose="020B0604020202020204" pitchFamily="34" charset="0"/>
                        <a:ea typeface="Arial" panose="020B06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pPr>
                      <a:r>
                        <a:rPr lang="en-US" sz="1050" kern="0">
                          <a:effectLst/>
                        </a:rPr>
                        <a:t>Primary, </a:t>
                      </a:r>
                      <a:endParaRPr lang="zh-CN" sz="1100" kern="100">
                        <a:effectLst/>
                      </a:endParaRPr>
                    </a:p>
                    <a:p>
                      <a:pPr>
                        <a:lnSpc>
                          <a:spcPct val="115000"/>
                        </a:lnSpc>
                        <a:spcAft>
                          <a:spcPts val="800"/>
                        </a:spcAft>
                      </a:pPr>
                      <a:r>
                        <a:rPr lang="en-US" sz="1050" kern="0">
                          <a:effectLst/>
                        </a:rPr>
                        <a:t>perceptual, </a:t>
                      </a:r>
                      <a:endParaRPr lang="zh-CN" sz="1100" kern="100">
                        <a:effectLst/>
                      </a:endParaRPr>
                    </a:p>
                    <a:p>
                      <a:pPr>
                        <a:lnSpc>
                          <a:spcPct val="115000"/>
                        </a:lnSpc>
                        <a:spcAft>
                          <a:spcPts val="800"/>
                        </a:spcAft>
                      </a:pPr>
                      <a:r>
                        <a:rPr lang="en-US" sz="1050" kern="0">
                          <a:effectLst/>
                        </a:rPr>
                        <a:t>quantitative (continuous, self-reported)</a:t>
                      </a:r>
                      <a:endParaRPr lang="zh-CN" sz="1100" kern="100">
                        <a:effectLst/>
                        <a:latin typeface="Arial" panose="020B0604020202020204" pitchFamily="34" charset="0"/>
                        <a:ea typeface="Arial" panose="020B06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635825819"/>
                  </a:ext>
                </a:extLst>
              </a:tr>
              <a:tr h="0">
                <a:tc>
                  <a:txBody>
                    <a:bodyPr/>
                    <a:lstStyle/>
                    <a:p>
                      <a:pPr>
                        <a:lnSpc>
                          <a:spcPct val="115000"/>
                        </a:lnSpc>
                        <a:spcAft>
                          <a:spcPts val="800"/>
                        </a:spcAft>
                      </a:pPr>
                      <a:r>
                        <a:rPr lang="en-US" sz="1050" kern="0">
                          <a:effectLst/>
                        </a:rPr>
                        <a:t>Measurement Scales</a:t>
                      </a:r>
                      <a:endParaRPr lang="zh-CN" sz="1100" kern="100">
                        <a:effectLst/>
                        <a:latin typeface="Arial" panose="020B0604020202020204" pitchFamily="34" charset="0"/>
                        <a:ea typeface="Arial" panose="020B06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pPr>
                      <a:r>
                        <a:rPr lang="en-US" sz="1050" kern="0" dirty="0">
                          <a:effectLst/>
                        </a:rPr>
                        <a:t>7-point Likert-type scales (1 = Strongly disagree / Not often, 7 = Strongly agree / Very often)</a:t>
                      </a:r>
                      <a:endParaRPr lang="zh-CN" sz="1100" kern="100" dirty="0">
                        <a:effectLst/>
                        <a:latin typeface="Arial" panose="020B0604020202020204" pitchFamily="34" charset="0"/>
                        <a:ea typeface="Arial" panose="020B06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479510034"/>
                  </a:ext>
                </a:extLst>
              </a:tr>
            </a:tbl>
          </a:graphicData>
        </a:graphic>
      </p:graphicFrame>
      <p:pic>
        <p:nvPicPr>
          <p:cNvPr id="4" name="图片 3">
            <a:extLst>
              <a:ext uri="{FF2B5EF4-FFF2-40B4-BE49-F238E27FC236}">
                <a16:creationId xmlns:a16="http://schemas.microsoft.com/office/drawing/2014/main" id="{028F6146-CD55-B916-154C-1BD304BE74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29113" y="1257300"/>
            <a:ext cx="4814887" cy="2751364"/>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86C8A5-287E-72F8-1B30-3890468FD929}"/>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C8665338-4015-DFC0-6381-91E8EEE462DC}"/>
              </a:ext>
            </a:extLst>
          </p:cNvPr>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Variables &amp; Data</a:t>
            </a:r>
            <a:endParaRPr lang="en-US" sz="2660" dirty="0">
              <a:gradFill>
                <a:gsLst>
                  <a:gs pos="0">
                    <a:srgbClr val="157279">
                      <a:alpha val="90196"/>
                    </a:srgbClr>
                  </a:gs>
                  <a:gs pos="100000">
                    <a:srgbClr val="3E7D6C">
                      <a:alpha val="90196"/>
                    </a:srgbClr>
                  </a:gs>
                </a:gsLst>
                <a:lin ang="5400000" scaled="0"/>
              </a:gradFill>
            </a:endParaRPr>
          </a:p>
        </p:txBody>
      </p:sp>
      <p:graphicFrame>
        <p:nvGraphicFramePr>
          <p:cNvPr id="5" name="表格 4">
            <a:extLst>
              <a:ext uri="{FF2B5EF4-FFF2-40B4-BE49-F238E27FC236}">
                <a16:creationId xmlns:a16="http://schemas.microsoft.com/office/drawing/2014/main" id="{E9FE7FA4-A8F0-CADE-5842-1EA60184E09A}"/>
              </a:ext>
            </a:extLst>
          </p:cNvPr>
          <p:cNvGraphicFramePr>
            <a:graphicFrameLocks noGrp="1"/>
          </p:cNvGraphicFramePr>
          <p:nvPr>
            <p:extLst>
              <p:ext uri="{D42A27DB-BD31-4B8C-83A1-F6EECF244321}">
                <p14:modId xmlns:p14="http://schemas.microsoft.com/office/powerpoint/2010/main" val="3055437061"/>
              </p:ext>
            </p:extLst>
          </p:nvPr>
        </p:nvGraphicFramePr>
        <p:xfrm>
          <a:off x="1283192" y="914400"/>
          <a:ext cx="6577615" cy="3580274"/>
        </p:xfrm>
        <a:graphic>
          <a:graphicData uri="http://schemas.openxmlformats.org/drawingml/2006/table">
            <a:tbl>
              <a:tblPr firstRow="1" firstCol="1" bandRow="1">
                <a:tableStyleId>{5C22544A-7EE6-4342-B048-85BDC9FD1C3A}</a:tableStyleId>
              </a:tblPr>
              <a:tblGrid>
                <a:gridCol w="1823802">
                  <a:extLst>
                    <a:ext uri="{9D8B030D-6E8A-4147-A177-3AD203B41FA5}">
                      <a16:colId xmlns:a16="http://schemas.microsoft.com/office/drawing/2014/main" val="1959845781"/>
                    </a:ext>
                  </a:extLst>
                </a:gridCol>
                <a:gridCol w="1169917">
                  <a:extLst>
                    <a:ext uri="{9D8B030D-6E8A-4147-A177-3AD203B41FA5}">
                      <a16:colId xmlns:a16="http://schemas.microsoft.com/office/drawing/2014/main" val="752372969"/>
                    </a:ext>
                  </a:extLst>
                </a:gridCol>
                <a:gridCol w="1111166">
                  <a:extLst>
                    <a:ext uri="{9D8B030D-6E8A-4147-A177-3AD203B41FA5}">
                      <a16:colId xmlns:a16="http://schemas.microsoft.com/office/drawing/2014/main" val="713505131"/>
                    </a:ext>
                  </a:extLst>
                </a:gridCol>
                <a:gridCol w="781185">
                  <a:extLst>
                    <a:ext uri="{9D8B030D-6E8A-4147-A177-3AD203B41FA5}">
                      <a16:colId xmlns:a16="http://schemas.microsoft.com/office/drawing/2014/main" val="1552858174"/>
                    </a:ext>
                  </a:extLst>
                </a:gridCol>
                <a:gridCol w="782638">
                  <a:extLst>
                    <a:ext uri="{9D8B030D-6E8A-4147-A177-3AD203B41FA5}">
                      <a16:colId xmlns:a16="http://schemas.microsoft.com/office/drawing/2014/main" val="2969684003"/>
                    </a:ext>
                  </a:extLst>
                </a:gridCol>
                <a:gridCol w="908907">
                  <a:extLst>
                    <a:ext uri="{9D8B030D-6E8A-4147-A177-3AD203B41FA5}">
                      <a16:colId xmlns:a16="http://schemas.microsoft.com/office/drawing/2014/main" val="4018650033"/>
                    </a:ext>
                  </a:extLst>
                </a:gridCol>
              </a:tblGrid>
              <a:tr h="325753">
                <a:tc>
                  <a:txBody>
                    <a:bodyPr/>
                    <a:lstStyle/>
                    <a:p>
                      <a:pPr algn="ctr">
                        <a:lnSpc>
                          <a:spcPct val="115000"/>
                        </a:lnSpc>
                        <a:spcAft>
                          <a:spcPts val="800"/>
                        </a:spcAft>
                      </a:pPr>
                      <a:r>
                        <a:rPr lang="en-US" sz="800" kern="0">
                          <a:effectLst/>
                        </a:rPr>
                        <a:t>Variable </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gn="ctr">
                        <a:lnSpc>
                          <a:spcPct val="115000"/>
                        </a:lnSpc>
                        <a:spcAft>
                          <a:spcPts val="800"/>
                        </a:spcAft>
                      </a:pPr>
                      <a:r>
                        <a:rPr lang="en-US" sz="800" kern="0">
                          <a:effectLst/>
                        </a:rPr>
                        <a:t>VariableType</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gn="ctr">
                        <a:lnSpc>
                          <a:spcPct val="115000"/>
                        </a:lnSpc>
                        <a:spcAft>
                          <a:spcPts val="800"/>
                        </a:spcAft>
                      </a:pPr>
                      <a:r>
                        <a:rPr lang="en-US" sz="800" kern="0">
                          <a:effectLst/>
                        </a:rPr>
                        <a:t>Data Type</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gn="ctr">
                        <a:lnSpc>
                          <a:spcPct val="115000"/>
                        </a:lnSpc>
                        <a:spcAft>
                          <a:spcPts val="800"/>
                        </a:spcAft>
                      </a:pPr>
                      <a:r>
                        <a:rPr lang="en-US" sz="800" kern="0">
                          <a:effectLst/>
                        </a:rPr>
                        <a:t>Data Source</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gn="ctr">
                        <a:lnSpc>
                          <a:spcPct val="115000"/>
                        </a:lnSpc>
                        <a:spcAft>
                          <a:spcPts val="800"/>
                        </a:spcAft>
                      </a:pPr>
                      <a:r>
                        <a:rPr lang="en-US" sz="800" kern="0">
                          <a:effectLst/>
                        </a:rPr>
                        <a:t>Measurement Scale</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gn="ctr">
                        <a:lnSpc>
                          <a:spcPct val="115000"/>
                        </a:lnSpc>
                        <a:spcAft>
                          <a:spcPts val="800"/>
                        </a:spcAft>
                      </a:pPr>
                      <a:r>
                        <a:rPr lang="en-US" sz="800" kern="0">
                          <a:effectLst/>
                        </a:rPr>
                        <a:t>Reference</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extLst>
                  <a:ext uri="{0D108BD9-81ED-4DB2-BD59-A6C34878D82A}">
                    <a16:rowId xmlns:a16="http://schemas.microsoft.com/office/drawing/2014/main" val="1101527948"/>
                  </a:ext>
                </a:extLst>
              </a:tr>
              <a:tr h="487125">
                <a:tc>
                  <a:txBody>
                    <a:bodyPr/>
                    <a:lstStyle/>
                    <a:p>
                      <a:pPr>
                        <a:lnSpc>
                          <a:spcPct val="115000"/>
                        </a:lnSpc>
                        <a:spcAft>
                          <a:spcPts val="800"/>
                        </a:spcAft>
                      </a:pPr>
                      <a:r>
                        <a:rPr lang="en-US" sz="800" kern="0">
                          <a:effectLst/>
                        </a:rPr>
                        <a:t>Organizational Performance (PERF)</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nSpc>
                          <a:spcPct val="115000"/>
                        </a:lnSpc>
                        <a:spcAft>
                          <a:spcPts val="800"/>
                        </a:spcAft>
                      </a:pPr>
                      <a:r>
                        <a:rPr lang="en-US" sz="800" kern="0">
                          <a:effectLst/>
                        </a:rPr>
                        <a:t>Dependent Variable (DV)</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nSpc>
                          <a:spcPct val="115000"/>
                        </a:lnSpc>
                        <a:spcAft>
                          <a:spcPts val="800"/>
                        </a:spcAft>
                      </a:pPr>
                      <a:r>
                        <a:rPr lang="en-US" sz="800" kern="0" dirty="0">
                          <a:effectLst/>
                        </a:rPr>
                        <a:t>Numerical (continuous)</a:t>
                      </a:r>
                      <a:endParaRPr lang="zh-CN" sz="900" kern="100" dirty="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nSpc>
                          <a:spcPct val="115000"/>
                        </a:lnSpc>
                        <a:spcAft>
                          <a:spcPts val="800"/>
                        </a:spcAft>
                      </a:pPr>
                      <a:r>
                        <a:rPr lang="en-US" sz="800" kern="0" dirty="0">
                          <a:effectLst/>
                        </a:rPr>
                        <a:t>Primary survey</a:t>
                      </a:r>
                      <a:endParaRPr lang="zh-CN" sz="900" kern="100" dirty="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nSpc>
                          <a:spcPct val="115000"/>
                        </a:lnSpc>
                        <a:spcAft>
                          <a:spcPts val="800"/>
                        </a:spcAft>
                      </a:pPr>
                      <a:r>
                        <a:rPr lang="en-US" sz="800" kern="0" dirty="0">
                          <a:effectLst/>
                        </a:rPr>
                        <a:t>Likert 7-point</a:t>
                      </a:r>
                      <a:endParaRPr lang="zh-CN" sz="900" kern="100" dirty="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nSpc>
                          <a:spcPct val="115000"/>
                        </a:lnSpc>
                        <a:spcAft>
                          <a:spcPts val="800"/>
                        </a:spcAft>
                      </a:pPr>
                      <a:r>
                        <a:rPr lang="en-US" sz="800" kern="0">
                          <a:effectLst/>
                        </a:rPr>
                        <a:t>Murray &amp; Kotabe (1999); Zahra (1993)</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extLst>
                  <a:ext uri="{0D108BD9-81ED-4DB2-BD59-A6C34878D82A}">
                    <a16:rowId xmlns:a16="http://schemas.microsoft.com/office/drawing/2014/main" val="2621528104"/>
                  </a:ext>
                </a:extLst>
              </a:tr>
              <a:tr h="487125">
                <a:tc>
                  <a:txBody>
                    <a:bodyPr/>
                    <a:lstStyle/>
                    <a:p>
                      <a:pPr>
                        <a:lnSpc>
                          <a:spcPct val="115000"/>
                        </a:lnSpc>
                        <a:spcAft>
                          <a:spcPts val="800"/>
                        </a:spcAft>
                      </a:pPr>
                      <a:r>
                        <a:rPr lang="en-US" sz="800" kern="0">
                          <a:effectLst/>
                        </a:rPr>
                        <a:t>Social Media Use (SMU)</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nSpc>
                          <a:spcPct val="115000"/>
                        </a:lnSpc>
                        <a:spcAft>
                          <a:spcPts val="800"/>
                        </a:spcAft>
                      </a:pPr>
                      <a:r>
                        <a:rPr lang="en-US" sz="800" kern="0">
                          <a:effectLst/>
                        </a:rPr>
                        <a:t>Independent Variable (IV)</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nSpc>
                          <a:spcPct val="115000"/>
                        </a:lnSpc>
                        <a:spcAft>
                          <a:spcPts val="800"/>
                        </a:spcAft>
                      </a:pPr>
                      <a:r>
                        <a:rPr lang="en-US" sz="800" kern="0">
                          <a:effectLst/>
                        </a:rPr>
                        <a:t>Numerical (continuous)</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nSpc>
                          <a:spcPct val="115000"/>
                        </a:lnSpc>
                        <a:spcAft>
                          <a:spcPts val="800"/>
                        </a:spcAft>
                      </a:pPr>
                      <a:r>
                        <a:rPr lang="en-US" sz="800" kern="0">
                          <a:effectLst/>
                        </a:rPr>
                        <a:t>Primary survey (CEO)</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nSpc>
                          <a:spcPct val="115000"/>
                        </a:lnSpc>
                        <a:spcAft>
                          <a:spcPts val="800"/>
                        </a:spcAft>
                      </a:pPr>
                      <a:r>
                        <a:rPr lang="en-US" sz="800" kern="0">
                          <a:effectLst/>
                        </a:rPr>
                        <a:t>Likert 7-point</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tc>
                <a:tc>
                  <a:txBody>
                    <a:bodyPr/>
                    <a:lstStyle/>
                    <a:p>
                      <a:pPr>
                        <a:lnSpc>
                          <a:spcPct val="115000"/>
                        </a:lnSpc>
                        <a:spcAft>
                          <a:spcPts val="800"/>
                        </a:spcAft>
                      </a:pPr>
                      <a:r>
                        <a:rPr lang="en-US" sz="800" kern="0">
                          <a:effectLst/>
                        </a:rPr>
                        <a:t>Choudhury &amp; Harrigan (2014); Sigala (2011)</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extLst>
                  <a:ext uri="{0D108BD9-81ED-4DB2-BD59-A6C34878D82A}">
                    <a16:rowId xmlns:a16="http://schemas.microsoft.com/office/drawing/2014/main" val="835938515"/>
                  </a:ext>
                </a:extLst>
              </a:tr>
              <a:tr h="325753">
                <a:tc>
                  <a:txBody>
                    <a:bodyPr/>
                    <a:lstStyle/>
                    <a:p>
                      <a:pPr>
                        <a:lnSpc>
                          <a:spcPct val="115000"/>
                        </a:lnSpc>
                        <a:spcAft>
                          <a:spcPts val="800"/>
                        </a:spcAft>
                      </a:pPr>
                      <a:r>
                        <a:rPr lang="en-US" sz="800" kern="0">
                          <a:effectLst/>
                        </a:rPr>
                        <a:t>New Business Venturing (NBV)</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nSpc>
                          <a:spcPct val="115000"/>
                        </a:lnSpc>
                        <a:spcAft>
                          <a:spcPts val="800"/>
                        </a:spcAft>
                      </a:pPr>
                      <a:r>
                        <a:rPr lang="en-US" sz="800" kern="0">
                          <a:effectLst/>
                        </a:rPr>
                        <a:t>Mediator  </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nSpc>
                          <a:spcPct val="115000"/>
                        </a:lnSpc>
                        <a:spcAft>
                          <a:spcPts val="800"/>
                        </a:spcAft>
                      </a:pPr>
                      <a:r>
                        <a:rPr lang="en-US" sz="800" kern="0">
                          <a:effectLst/>
                        </a:rPr>
                        <a:t>Numerical (continuous)</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nSpc>
                          <a:spcPct val="115000"/>
                        </a:lnSpc>
                        <a:spcAft>
                          <a:spcPts val="800"/>
                        </a:spcAft>
                      </a:pPr>
                      <a:r>
                        <a:rPr lang="en-US" sz="800" kern="0">
                          <a:effectLst/>
                        </a:rPr>
                        <a:t>Primary survey</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nSpc>
                          <a:spcPct val="115000"/>
                        </a:lnSpc>
                        <a:spcAft>
                          <a:spcPts val="800"/>
                        </a:spcAft>
                      </a:pPr>
                      <a:r>
                        <a:rPr lang="en-US" sz="800" kern="0">
                          <a:effectLst/>
                        </a:rPr>
                        <a:t>Likert 7-point</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tc>
                <a:tc>
                  <a:txBody>
                    <a:bodyPr/>
                    <a:lstStyle/>
                    <a:p>
                      <a:pPr>
                        <a:lnSpc>
                          <a:spcPct val="115000"/>
                        </a:lnSpc>
                        <a:spcAft>
                          <a:spcPts val="800"/>
                        </a:spcAft>
                      </a:pPr>
                      <a:r>
                        <a:rPr lang="en-US" sz="800" kern="0">
                          <a:effectLst/>
                        </a:rPr>
                        <a:t>Zahra (1993)</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extLst>
                  <a:ext uri="{0D108BD9-81ED-4DB2-BD59-A6C34878D82A}">
                    <a16:rowId xmlns:a16="http://schemas.microsoft.com/office/drawing/2014/main" val="3261955186"/>
                  </a:ext>
                </a:extLst>
              </a:tr>
              <a:tr h="325753">
                <a:tc>
                  <a:txBody>
                    <a:bodyPr/>
                    <a:lstStyle/>
                    <a:p>
                      <a:pPr>
                        <a:lnSpc>
                          <a:spcPct val="115000"/>
                        </a:lnSpc>
                        <a:spcAft>
                          <a:spcPts val="800"/>
                        </a:spcAft>
                      </a:pPr>
                      <a:r>
                        <a:rPr lang="en-US" sz="800" kern="0">
                          <a:effectLst/>
                        </a:rPr>
                        <a:t>Proactiveness (PROA)</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nSpc>
                          <a:spcPct val="115000"/>
                        </a:lnSpc>
                        <a:spcAft>
                          <a:spcPts val="800"/>
                        </a:spcAft>
                      </a:pPr>
                      <a:r>
                        <a:rPr lang="en-US" sz="800" kern="0">
                          <a:effectLst/>
                        </a:rPr>
                        <a:t>Mediator  </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nSpc>
                          <a:spcPct val="115000"/>
                        </a:lnSpc>
                        <a:spcAft>
                          <a:spcPts val="800"/>
                        </a:spcAft>
                      </a:pPr>
                      <a:r>
                        <a:rPr lang="en-US" sz="800" kern="0">
                          <a:effectLst/>
                        </a:rPr>
                        <a:t>Numerical (continuous)</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nSpc>
                          <a:spcPct val="115000"/>
                        </a:lnSpc>
                        <a:spcAft>
                          <a:spcPts val="800"/>
                        </a:spcAft>
                      </a:pPr>
                      <a:r>
                        <a:rPr lang="en-US" sz="800" kern="0">
                          <a:effectLst/>
                        </a:rPr>
                        <a:t>Primary survey</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nSpc>
                          <a:spcPct val="115000"/>
                        </a:lnSpc>
                        <a:spcAft>
                          <a:spcPts val="800"/>
                        </a:spcAft>
                      </a:pPr>
                      <a:r>
                        <a:rPr lang="en-US" sz="800" kern="0">
                          <a:effectLst/>
                        </a:rPr>
                        <a:t>Likert 7-point</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tc>
                <a:tc>
                  <a:txBody>
                    <a:bodyPr/>
                    <a:lstStyle/>
                    <a:p>
                      <a:pPr>
                        <a:lnSpc>
                          <a:spcPct val="115000"/>
                        </a:lnSpc>
                        <a:spcAft>
                          <a:spcPts val="800"/>
                        </a:spcAft>
                      </a:pPr>
                      <a:r>
                        <a:rPr lang="en-US" sz="800" kern="0">
                          <a:effectLst/>
                        </a:rPr>
                        <a:t>Knight (1997); Zahra (1993)</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extLst>
                  <a:ext uri="{0D108BD9-81ED-4DB2-BD59-A6C34878D82A}">
                    <a16:rowId xmlns:a16="http://schemas.microsoft.com/office/drawing/2014/main" val="323582552"/>
                  </a:ext>
                </a:extLst>
              </a:tr>
              <a:tr h="325753">
                <a:tc>
                  <a:txBody>
                    <a:bodyPr/>
                    <a:lstStyle/>
                    <a:p>
                      <a:pPr>
                        <a:lnSpc>
                          <a:spcPct val="115000"/>
                        </a:lnSpc>
                        <a:spcAft>
                          <a:spcPts val="800"/>
                        </a:spcAft>
                      </a:pPr>
                      <a:r>
                        <a:rPr lang="en-US" sz="800" kern="0">
                          <a:effectLst/>
                        </a:rPr>
                        <a:t>Innovativeness (INNO)</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nSpc>
                          <a:spcPct val="115000"/>
                        </a:lnSpc>
                        <a:spcAft>
                          <a:spcPts val="800"/>
                        </a:spcAft>
                      </a:pPr>
                      <a:r>
                        <a:rPr lang="en-US" sz="800" kern="0">
                          <a:effectLst/>
                        </a:rPr>
                        <a:t>Mediator </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nSpc>
                          <a:spcPct val="115000"/>
                        </a:lnSpc>
                        <a:spcAft>
                          <a:spcPts val="800"/>
                        </a:spcAft>
                      </a:pPr>
                      <a:r>
                        <a:rPr lang="en-US" sz="800" kern="0">
                          <a:effectLst/>
                        </a:rPr>
                        <a:t>Numerical (continuous)</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nSpc>
                          <a:spcPct val="115000"/>
                        </a:lnSpc>
                        <a:spcAft>
                          <a:spcPts val="800"/>
                        </a:spcAft>
                      </a:pPr>
                      <a:r>
                        <a:rPr lang="en-US" sz="800" kern="0">
                          <a:effectLst/>
                        </a:rPr>
                        <a:t>Primary survey</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nSpc>
                          <a:spcPct val="115000"/>
                        </a:lnSpc>
                        <a:spcAft>
                          <a:spcPts val="800"/>
                        </a:spcAft>
                      </a:pPr>
                      <a:r>
                        <a:rPr lang="en-US" sz="800" kern="0">
                          <a:effectLst/>
                        </a:rPr>
                        <a:t>Likert 7-point</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tc>
                <a:tc>
                  <a:txBody>
                    <a:bodyPr/>
                    <a:lstStyle/>
                    <a:p>
                      <a:pPr>
                        <a:lnSpc>
                          <a:spcPct val="115000"/>
                        </a:lnSpc>
                        <a:spcAft>
                          <a:spcPts val="800"/>
                        </a:spcAft>
                      </a:pPr>
                      <a:r>
                        <a:rPr lang="en-US" sz="800" kern="0">
                          <a:effectLst/>
                        </a:rPr>
                        <a:t>Knight (1997); Zahra (1993)</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extLst>
                  <a:ext uri="{0D108BD9-81ED-4DB2-BD59-A6C34878D82A}">
                    <a16:rowId xmlns:a16="http://schemas.microsoft.com/office/drawing/2014/main" val="3590379864"/>
                  </a:ext>
                </a:extLst>
              </a:tr>
              <a:tr h="325753">
                <a:tc>
                  <a:txBody>
                    <a:bodyPr/>
                    <a:lstStyle/>
                    <a:p>
                      <a:pPr>
                        <a:lnSpc>
                          <a:spcPct val="115000"/>
                        </a:lnSpc>
                        <a:spcAft>
                          <a:spcPts val="800"/>
                        </a:spcAft>
                      </a:pPr>
                      <a:r>
                        <a:rPr lang="en-US" sz="800" kern="0">
                          <a:effectLst/>
                        </a:rPr>
                        <a:t>Self-Renewal (SELF)</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nSpc>
                          <a:spcPct val="115000"/>
                        </a:lnSpc>
                        <a:spcAft>
                          <a:spcPts val="800"/>
                        </a:spcAft>
                      </a:pPr>
                      <a:r>
                        <a:rPr lang="en-US" sz="800" kern="0">
                          <a:effectLst/>
                        </a:rPr>
                        <a:t>Mediator </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nSpc>
                          <a:spcPct val="115000"/>
                        </a:lnSpc>
                        <a:spcAft>
                          <a:spcPts val="800"/>
                        </a:spcAft>
                      </a:pPr>
                      <a:r>
                        <a:rPr lang="en-US" sz="800" kern="0">
                          <a:effectLst/>
                        </a:rPr>
                        <a:t>Numerical (continuous)</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nSpc>
                          <a:spcPct val="115000"/>
                        </a:lnSpc>
                        <a:spcAft>
                          <a:spcPts val="800"/>
                        </a:spcAft>
                      </a:pPr>
                      <a:r>
                        <a:rPr lang="en-US" sz="800" kern="0">
                          <a:effectLst/>
                        </a:rPr>
                        <a:t>Primary survey</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nSpc>
                          <a:spcPct val="115000"/>
                        </a:lnSpc>
                        <a:spcAft>
                          <a:spcPts val="800"/>
                        </a:spcAft>
                      </a:pPr>
                      <a:r>
                        <a:rPr lang="en-US" sz="800" kern="0" dirty="0">
                          <a:effectLst/>
                        </a:rPr>
                        <a:t>Likert 7-point</a:t>
                      </a:r>
                      <a:endParaRPr lang="zh-CN" sz="900" kern="100" dirty="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tc>
                <a:tc>
                  <a:txBody>
                    <a:bodyPr/>
                    <a:lstStyle/>
                    <a:p>
                      <a:pPr>
                        <a:lnSpc>
                          <a:spcPct val="115000"/>
                        </a:lnSpc>
                        <a:spcAft>
                          <a:spcPts val="800"/>
                        </a:spcAft>
                      </a:pPr>
                      <a:r>
                        <a:rPr lang="en-US" sz="800" kern="0">
                          <a:effectLst/>
                        </a:rPr>
                        <a:t>Zahra (1993)</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extLst>
                  <a:ext uri="{0D108BD9-81ED-4DB2-BD59-A6C34878D82A}">
                    <a16:rowId xmlns:a16="http://schemas.microsoft.com/office/drawing/2014/main" val="1217913675"/>
                  </a:ext>
                </a:extLst>
              </a:tr>
              <a:tr h="325753">
                <a:tc>
                  <a:txBody>
                    <a:bodyPr/>
                    <a:lstStyle/>
                    <a:p>
                      <a:pPr>
                        <a:lnSpc>
                          <a:spcPct val="115000"/>
                        </a:lnSpc>
                        <a:spcAft>
                          <a:spcPts val="800"/>
                        </a:spcAft>
                      </a:pPr>
                      <a:r>
                        <a:rPr lang="en-US" sz="800" kern="0">
                          <a:effectLst/>
                        </a:rPr>
                        <a:t>Firm Size</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nSpc>
                          <a:spcPct val="115000"/>
                        </a:lnSpc>
                        <a:spcAft>
                          <a:spcPts val="800"/>
                        </a:spcAft>
                      </a:pPr>
                      <a:r>
                        <a:rPr lang="en-US" sz="800" kern="0">
                          <a:effectLst/>
                        </a:rPr>
                        <a:t>Control Variable</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nSpc>
                          <a:spcPct val="115000"/>
                        </a:lnSpc>
                        <a:spcAft>
                          <a:spcPts val="800"/>
                        </a:spcAft>
                      </a:pPr>
                      <a:r>
                        <a:rPr lang="en-US" sz="800" kern="0">
                          <a:effectLst/>
                        </a:rPr>
                        <a:t>Numerical (continuous)</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nSpc>
                          <a:spcPct val="115000"/>
                        </a:lnSpc>
                        <a:spcAft>
                          <a:spcPts val="800"/>
                        </a:spcAft>
                      </a:pPr>
                      <a:r>
                        <a:rPr lang="en-US" sz="800" kern="0">
                          <a:effectLst/>
                        </a:rPr>
                        <a:t>Survey / registry</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nSpc>
                          <a:spcPct val="115000"/>
                        </a:lnSpc>
                        <a:spcAft>
                          <a:spcPts val="800"/>
                        </a:spcAft>
                      </a:pPr>
                      <a:r>
                        <a:rPr lang="en-US" sz="800" kern="0">
                          <a:effectLst/>
                        </a:rPr>
                        <a:t>Ratio</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nSpc>
                          <a:spcPct val="115000"/>
                        </a:lnSpc>
                        <a:spcAft>
                          <a:spcPts val="800"/>
                        </a:spcAft>
                      </a:pPr>
                      <a:r>
                        <a:rPr lang="en-US" sz="800" kern="0">
                          <a:effectLst/>
                        </a:rPr>
                        <a:t>Martín-Rojas et al. (2020)</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extLst>
                  <a:ext uri="{0D108BD9-81ED-4DB2-BD59-A6C34878D82A}">
                    <a16:rowId xmlns:a16="http://schemas.microsoft.com/office/drawing/2014/main" val="559628828"/>
                  </a:ext>
                </a:extLst>
              </a:tr>
              <a:tr h="325753">
                <a:tc>
                  <a:txBody>
                    <a:bodyPr/>
                    <a:lstStyle/>
                    <a:p>
                      <a:pPr>
                        <a:lnSpc>
                          <a:spcPct val="115000"/>
                        </a:lnSpc>
                        <a:spcAft>
                          <a:spcPts val="800"/>
                        </a:spcAft>
                      </a:pPr>
                      <a:r>
                        <a:rPr lang="en-US" sz="800" kern="0">
                          <a:effectLst/>
                        </a:rPr>
                        <a:t>Firm Age</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nSpc>
                          <a:spcPct val="115000"/>
                        </a:lnSpc>
                        <a:spcAft>
                          <a:spcPts val="800"/>
                        </a:spcAft>
                      </a:pPr>
                      <a:r>
                        <a:rPr lang="en-US" sz="800" kern="0">
                          <a:effectLst/>
                        </a:rPr>
                        <a:t>Control Variable</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nSpc>
                          <a:spcPct val="115000"/>
                        </a:lnSpc>
                        <a:spcAft>
                          <a:spcPts val="800"/>
                        </a:spcAft>
                      </a:pPr>
                      <a:r>
                        <a:rPr lang="en-US" sz="800" kern="0">
                          <a:effectLst/>
                        </a:rPr>
                        <a:t>Numerical (continuous)</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nSpc>
                          <a:spcPct val="115000"/>
                        </a:lnSpc>
                        <a:spcAft>
                          <a:spcPts val="800"/>
                        </a:spcAft>
                      </a:pPr>
                      <a:r>
                        <a:rPr lang="en-US" sz="800" kern="0">
                          <a:effectLst/>
                        </a:rPr>
                        <a:t>Survey / registry</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nSpc>
                          <a:spcPct val="115000"/>
                        </a:lnSpc>
                        <a:spcAft>
                          <a:spcPts val="800"/>
                        </a:spcAft>
                      </a:pPr>
                      <a:r>
                        <a:rPr lang="en-US" sz="800" kern="0">
                          <a:effectLst/>
                        </a:rPr>
                        <a:t>Ratio</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nSpc>
                          <a:spcPct val="115000"/>
                        </a:lnSpc>
                        <a:spcAft>
                          <a:spcPts val="800"/>
                        </a:spcAft>
                      </a:pPr>
                      <a:r>
                        <a:rPr lang="en-US" sz="800" kern="0">
                          <a:effectLst/>
                        </a:rPr>
                        <a:t>Martín-Rojas et al. (2020)</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extLst>
                  <a:ext uri="{0D108BD9-81ED-4DB2-BD59-A6C34878D82A}">
                    <a16:rowId xmlns:a16="http://schemas.microsoft.com/office/drawing/2014/main" val="1188526580"/>
                  </a:ext>
                </a:extLst>
              </a:tr>
              <a:tr h="325753">
                <a:tc>
                  <a:txBody>
                    <a:bodyPr/>
                    <a:lstStyle/>
                    <a:p>
                      <a:pPr>
                        <a:lnSpc>
                          <a:spcPct val="115000"/>
                        </a:lnSpc>
                        <a:spcAft>
                          <a:spcPts val="800"/>
                        </a:spcAft>
                      </a:pPr>
                      <a:r>
                        <a:rPr lang="en-US" sz="800" kern="0">
                          <a:effectLst/>
                        </a:rPr>
                        <a:t>Industry Type</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nSpc>
                          <a:spcPct val="115000"/>
                        </a:lnSpc>
                        <a:spcAft>
                          <a:spcPts val="800"/>
                        </a:spcAft>
                      </a:pPr>
                      <a:r>
                        <a:rPr lang="en-US" sz="800" kern="0">
                          <a:effectLst/>
                        </a:rPr>
                        <a:t>Control Variable</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nSpc>
                          <a:spcPct val="115000"/>
                        </a:lnSpc>
                        <a:spcAft>
                          <a:spcPts val="800"/>
                        </a:spcAft>
                      </a:pPr>
                      <a:r>
                        <a:rPr lang="en-US" sz="800" kern="0">
                          <a:effectLst/>
                        </a:rPr>
                        <a:t>Categorical (nominal)</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nSpc>
                          <a:spcPct val="115000"/>
                        </a:lnSpc>
                        <a:spcAft>
                          <a:spcPts val="800"/>
                        </a:spcAft>
                      </a:pPr>
                      <a:r>
                        <a:rPr lang="en-US" sz="800" kern="0">
                          <a:effectLst/>
                        </a:rPr>
                        <a:t>Survey classification</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nSpc>
                          <a:spcPct val="115000"/>
                        </a:lnSpc>
                        <a:spcAft>
                          <a:spcPts val="800"/>
                        </a:spcAft>
                      </a:pPr>
                      <a:r>
                        <a:rPr lang="en-US" sz="800" kern="0">
                          <a:effectLst/>
                        </a:rPr>
                        <a:t>Nominal</a:t>
                      </a:r>
                      <a:endParaRPr lang="zh-CN" sz="900" kern="10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tc>
                  <a:txBody>
                    <a:bodyPr/>
                    <a:lstStyle/>
                    <a:p>
                      <a:pPr>
                        <a:lnSpc>
                          <a:spcPct val="115000"/>
                        </a:lnSpc>
                        <a:spcAft>
                          <a:spcPts val="800"/>
                        </a:spcAft>
                      </a:pPr>
                      <a:r>
                        <a:rPr lang="en-US" sz="800" kern="0" dirty="0">
                          <a:effectLst/>
                        </a:rPr>
                        <a:t>Martín-Rojas et al. (2020)</a:t>
                      </a:r>
                      <a:endParaRPr lang="zh-CN" sz="900" kern="100" dirty="0">
                        <a:effectLst/>
                        <a:latin typeface="Arial" panose="020B0604020202020204" pitchFamily="34" charset="0"/>
                        <a:ea typeface="Arial" panose="020B0604020202020204" pitchFamily="34" charset="0"/>
                        <a:cs typeface="Times New Roman" panose="02020603050405020304" pitchFamily="18" charset="0"/>
                      </a:endParaRPr>
                    </a:p>
                  </a:txBody>
                  <a:tcPr marL="7611" marR="7611" marT="7611" marB="7611" anchor="ctr"/>
                </a:tc>
                <a:extLst>
                  <a:ext uri="{0D108BD9-81ED-4DB2-BD59-A6C34878D82A}">
                    <a16:rowId xmlns:a16="http://schemas.microsoft.com/office/drawing/2014/main" val="931634597"/>
                  </a:ext>
                </a:extLst>
              </a:tr>
            </a:tbl>
          </a:graphicData>
        </a:graphic>
      </p:graphicFrame>
    </p:spTree>
    <p:extLst>
      <p:ext uri="{BB962C8B-B14F-4D97-AF65-F5344CB8AC3E}">
        <p14:creationId xmlns:p14="http://schemas.microsoft.com/office/powerpoint/2010/main" val="215092110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name="Slide 55">
    <p:spTree>
      <p:nvGrpSpPr>
        <p:cNvPr id="1" name=""/>
        <p:cNvGrpSpPr/>
        <p:nvPr/>
      </p:nvGrpSpPr>
      <p:grpSpPr>
        <a:xfrm>
          <a:off x="0" y="0"/>
          <a:ext cx="0" cy="0"/>
          <a:chOff x="0" y="0"/>
          <a:chExt cx="0" cy="0"/>
        </a:xfrm>
      </p:grpSpPr>
      <p:sp>
        <p:nvSpPr>
          <p:cNvPr id="2"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Secondary vs. Primary Data Studies</a:t>
            </a:r>
            <a:endParaRPr lang="en-US" sz="2660" dirty="0">
              <a:gradFill>
                <a:gsLst>
                  <a:gs pos="0">
                    <a:srgbClr val="157279">
                      <a:alpha val="90196"/>
                    </a:srgbClr>
                  </a:gs>
                  <a:gs pos="100000">
                    <a:srgbClr val="3E7D6C">
                      <a:alpha val="90196"/>
                    </a:srgbClr>
                  </a:gs>
                </a:gsLst>
                <a:lin ang="5400000" scaled="0"/>
              </a:gradFill>
            </a:endParaRPr>
          </a:p>
        </p:txBody>
      </p:sp>
      <p:graphicFrame>
        <p:nvGraphicFramePr>
          <p:cNvPr id="56" name="Table 0"/>
          <p:cNvGraphicFramePr>
            <a:graphicFrameLocks noGrp="1"/>
          </p:cNvGraphicFramePr>
          <p:nvPr>
            <p:extLst>
              <p:ext uri="{D42A27DB-BD31-4B8C-83A1-F6EECF244321}">
                <p14:modId xmlns:p14="http://schemas.microsoft.com/office/powerpoint/2010/main" val="1579011935"/>
              </p:ext>
            </p:extLst>
          </p:nvPr>
        </p:nvGraphicFramePr>
        <p:xfrm>
          <a:off x="762000" y="1257300"/>
          <a:ext cx="7715253" cy="2838196"/>
        </p:xfrm>
        <a:graphic>
          <a:graphicData uri="http://schemas.openxmlformats.org/drawingml/2006/table">
            <a:tbl>
              <a:tblPr/>
              <a:tblGrid>
                <a:gridCol w="1311593">
                  <a:extLst>
                    <a:ext uri="{9D8B030D-6E8A-4147-A177-3AD203B41FA5}">
                      <a16:colId xmlns:a16="http://schemas.microsoft.com/office/drawing/2014/main" val="20000"/>
                    </a:ext>
                  </a:extLst>
                </a:gridCol>
                <a:gridCol w="1311593">
                  <a:extLst>
                    <a:ext uri="{9D8B030D-6E8A-4147-A177-3AD203B41FA5}">
                      <a16:colId xmlns:a16="http://schemas.microsoft.com/office/drawing/2014/main" val="20001"/>
                    </a:ext>
                  </a:extLst>
                </a:gridCol>
                <a:gridCol w="1311593">
                  <a:extLst>
                    <a:ext uri="{9D8B030D-6E8A-4147-A177-3AD203B41FA5}">
                      <a16:colId xmlns:a16="http://schemas.microsoft.com/office/drawing/2014/main" val="20002"/>
                    </a:ext>
                  </a:extLst>
                </a:gridCol>
                <a:gridCol w="1311593">
                  <a:extLst>
                    <a:ext uri="{9D8B030D-6E8A-4147-A177-3AD203B41FA5}">
                      <a16:colId xmlns:a16="http://schemas.microsoft.com/office/drawing/2014/main" val="20003"/>
                    </a:ext>
                  </a:extLst>
                </a:gridCol>
                <a:gridCol w="1311593">
                  <a:extLst>
                    <a:ext uri="{9D8B030D-6E8A-4147-A177-3AD203B41FA5}">
                      <a16:colId xmlns:a16="http://schemas.microsoft.com/office/drawing/2014/main" val="20004"/>
                    </a:ext>
                  </a:extLst>
                </a:gridCol>
                <a:gridCol w="1157288">
                  <a:extLst>
                    <a:ext uri="{9D8B030D-6E8A-4147-A177-3AD203B41FA5}">
                      <a16:colId xmlns:a16="http://schemas.microsoft.com/office/drawing/2014/main" val="20005"/>
                    </a:ext>
                  </a:extLst>
                </a:gridCol>
              </a:tblGrid>
              <a:tr h="920750">
                <a:tc>
                  <a:txBody>
                    <a:bodyPr/>
                    <a:lstStyle/>
                    <a:p>
                      <a:pPr marL="0" indent="0" algn="ctr">
                        <a:buNone/>
                      </a:pPr>
                      <a:r>
                        <a:rPr lang="en-US" sz="540" dirty="0">
                          <a:solidFill>
                            <a:srgbClr val="0D0404"/>
                          </a:solidFill>
                        </a:rPr>
                        <a:t>Case</a:t>
                      </a:r>
                      <a:endParaRPr lang="en-US" sz="540" dirty="0"/>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marL="0" indent="0" algn="ctr">
                        <a:buNone/>
                      </a:pPr>
                      <a:r>
                        <a:rPr lang="en-US" sz="540" dirty="0">
                          <a:solidFill>
                            <a:srgbClr val="0D0404"/>
                          </a:solidFill>
                        </a:rPr>
                        <a:t>Research Gap</a:t>
                      </a:r>
                      <a:endParaRPr lang="en-US" sz="540" dirty="0"/>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marL="0" indent="0" algn="ctr">
                        <a:buNone/>
                      </a:pPr>
                      <a:r>
                        <a:rPr lang="en-US" sz="540" dirty="0">
                          <a:solidFill>
                            <a:srgbClr val="0D0404"/>
                          </a:solidFill>
                        </a:rPr>
                        <a:t>Research Question</a:t>
                      </a:r>
                      <a:endParaRPr lang="en-US" sz="540" dirty="0"/>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marL="0" indent="0" algn="ctr">
                        <a:buNone/>
                      </a:pPr>
                      <a:r>
                        <a:rPr lang="en-US" sz="540" dirty="0">
                          <a:solidFill>
                            <a:srgbClr val="0D0404"/>
                          </a:solidFill>
                        </a:rPr>
                        <a:t>Hypothesis</a:t>
                      </a:r>
                      <a:endParaRPr lang="en-US" sz="540" dirty="0"/>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marL="0" indent="0" algn="ctr">
                        <a:buNone/>
                      </a:pPr>
                      <a:r>
                        <a:rPr lang="en-US" sz="540" dirty="0">
                          <a:solidFill>
                            <a:srgbClr val="0D0404"/>
                          </a:solidFill>
                        </a:rPr>
                        <a:t>Variables</a:t>
                      </a:r>
                      <a:endParaRPr lang="en-US" sz="540" dirty="0"/>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marL="0" indent="0" algn="ctr">
                        <a:buNone/>
                      </a:pPr>
                      <a:r>
                        <a:rPr lang="en-US" sz="540" dirty="0">
                          <a:solidFill>
                            <a:srgbClr val="0D0404"/>
                          </a:solidFill>
                        </a:rPr>
                        <a:t>Data Source &amp;amp; Collection</a:t>
                      </a:r>
                      <a:endParaRPr lang="en-US" sz="540" dirty="0"/>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920750">
                <a:tc>
                  <a:txBody>
                    <a:bodyPr/>
                    <a:lstStyle/>
                    <a:p>
                      <a:pPr marL="0" indent="0" algn="ctr">
                        <a:buNone/>
                      </a:pPr>
                      <a:r>
                        <a:rPr lang="en-US" sz="540" dirty="0">
                          <a:solidFill>
                            <a:srgbClr val="000000"/>
                          </a:solidFill>
                        </a:rPr>
                        <a:t>Case 1Do CEOs matter? Divergent impact of CEO power on digital and non-digital innovation(Secondary Data)</a:t>
                      </a:r>
                      <a:endParaRPr lang="en-US" sz="540" dirty="0"/>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marL="0" indent="0" algn="ctr">
                        <a:buNone/>
                      </a:pPr>
                      <a:r>
                        <a:rPr lang="en-US" sz="540" dirty="0">
                          <a:solidFill>
                            <a:srgbClr val="000000"/>
                          </a:solidFill>
                        </a:rPr>
                        <a:t>1. Mixed results on CEO power &amp;amp; innovation2. Lack of distinction between digital vs. non-digital innovation3. Little known about moderating role of board social capital</a:t>
                      </a:r>
                      <a:endParaRPr lang="en-US" sz="540" dirty="0"/>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marL="0" indent="0" algn="ctr">
                        <a:buNone/>
                      </a:pPr>
                      <a:r>
                        <a:rPr lang="en-US" sz="540" dirty="0">
                          <a:solidFill>
                            <a:srgbClr val="000000"/>
                          </a:solidFill>
                        </a:rPr>
                        <a:t>RQ1: Does CEO power foster Digital Innovation (DI)?RQ2: Does CEO power affect Non-Digital Innovation (NDI) differently?RQ3: Does external social capital weaken CEO power → DI?RQ4: Does internal social capital strengthen CEO power → DI?</a:t>
                      </a:r>
                      <a:endParaRPr lang="en-US" sz="540" dirty="0"/>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marL="0" indent="0" algn="ctr">
                        <a:buNone/>
                      </a:pPr>
                      <a:r>
                        <a:rPr lang="en-US" sz="540" dirty="0">
                          <a:solidFill>
                            <a:srgbClr val="000000"/>
                          </a:solidFill>
                        </a:rPr>
                        <a:t>H1: CEO power → DI (+)H2a: External social capital weakens CEO power → DIH2b: Internal social capital strengthens CEO power → DI(Empirical finding: CEO power → NDI (–))</a:t>
                      </a:r>
                      <a:endParaRPr lang="en-US" sz="540" dirty="0"/>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marL="0" indent="0" algn="ctr">
                        <a:buNone/>
                      </a:pPr>
                      <a:r>
                        <a:rPr lang="en-US" sz="540" dirty="0">
                          <a:solidFill>
                            <a:srgbClr val="000000"/>
                          </a:solidFill>
                        </a:rPr>
                        <a:t>- IV: CEO Power (pay ratio, titles, CEO duality, outside directors)- DV: DI (digital patents), NDI (non-digital patents)- Moderators: External social capital (board network centrality), Internal social capital (tenure overlap)- Controls: Firm size, R&amp;amp;D, industry complexity</a:t>
                      </a:r>
                      <a:endParaRPr lang="en-US" sz="540" dirty="0"/>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marL="0" indent="0" algn="ctr">
                        <a:buNone/>
                      </a:pPr>
                      <a:r>
                        <a:rPr lang="en-US" sz="540" dirty="0">
                          <a:solidFill>
                            <a:srgbClr val="000000"/>
                          </a:solidFill>
                        </a:rPr>
                        <a:t>- CEO power: BoardEx, Compustat- DI/NDI: USPTO patent database (IPC classification)- Board social capital: BoardEx network measures- Controls: Compustat firm-level dataType: Archival / secondary data, panel (S&amp;amp;P500 firms, 2001–2016)</a:t>
                      </a:r>
                      <a:endParaRPr lang="en-US" sz="540" dirty="0"/>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920750">
                <a:tc>
                  <a:txBody>
                    <a:bodyPr/>
                    <a:lstStyle/>
                    <a:p>
                      <a:pPr marL="0" indent="0" algn="ctr">
                        <a:buNone/>
                      </a:pPr>
                      <a:r>
                        <a:rPr lang="en-US" sz="540" dirty="0">
                          <a:solidFill>
                            <a:srgbClr val="000000"/>
                          </a:solidFill>
                        </a:rPr>
                        <a:t>Case 2Fostering Corporate Entrepreneurship with the use of Social Media Tools(Primary Data)</a:t>
                      </a:r>
                      <a:endParaRPr lang="en-US" sz="540" dirty="0"/>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marL="0" indent="0" algn="ctr">
                        <a:buNone/>
                      </a:pPr>
                      <a:r>
                        <a:rPr lang="en-US" sz="540" dirty="0">
                          <a:solidFill>
                            <a:srgbClr val="000000"/>
                          </a:solidFill>
                        </a:rPr>
                        <a:t>1. Limited research on how social media use drives Corporate Entrepreneurship (CE)2. Few studies on interactions among CE dimensions3. Lack of systematic testing of CE → Performance</a:t>
                      </a:r>
                      <a:endParaRPr lang="en-US" sz="540" dirty="0"/>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marL="0" indent="0" algn="ctr">
                        <a:buNone/>
                      </a:pPr>
                      <a:r>
                        <a:rPr lang="en-US" sz="540" dirty="0">
                          <a:solidFill>
                            <a:srgbClr val="000000"/>
                          </a:solidFill>
                        </a:rPr>
                        <a:t>RQ1: Does Social Media Use (SMU) foster CE dimensions (NBV, Proactiveness, Innovativeness, Self-Renewal)?RQ2: Do CE dimensions influence each other?RQ3: Which CE dimensions improve organizational performance?</a:t>
                      </a:r>
                      <a:endParaRPr lang="en-US" sz="540" dirty="0"/>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marL="0" indent="0" algn="ctr">
                        <a:buNone/>
                      </a:pPr>
                      <a:r>
                        <a:rPr lang="en-US" sz="540" dirty="0">
                          <a:solidFill>
                            <a:srgbClr val="000000"/>
                          </a:solidFill>
                        </a:rPr>
                        <a:t>H1–H4: SMU → NBV / Proactiveness / Innovativeness / Self-RenewalH5–H9: CE dimensions affect each otherH10–H11: Innovativeness &amp;amp; Self-Renewal → Performance</a:t>
                      </a:r>
                      <a:endParaRPr lang="en-US" sz="540" dirty="0"/>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marL="0" indent="0" algn="ctr">
                        <a:buNone/>
                      </a:pPr>
                      <a:r>
                        <a:rPr lang="en-US" sz="540" dirty="0">
                          <a:solidFill>
                            <a:srgbClr val="000000"/>
                          </a:solidFill>
                        </a:rPr>
                        <a:t>- IV: Social Media Use (frequency of platform use)- Mediators: CE dimensions (New Business Venturing, Proactiveness, Innovativeness, Self-Renewal)- DV: Organizational Performance- Controls: Firm size, industry, age</a:t>
                      </a:r>
                      <a:endParaRPr lang="en-US" sz="540" dirty="0"/>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marL="0" indent="0" algn="ctr">
                        <a:buNone/>
                      </a:pPr>
                      <a:r>
                        <a:rPr lang="en-US" sz="540" dirty="0">
                          <a:solidFill>
                            <a:srgbClr val="000000"/>
                          </a:solidFill>
                        </a:rPr>
                        <a:t>- SMU: Survey (CEO key informant), 7-point Likert scale (frequency of Facebook, Twitter, LinkedIn, etc.)- CE dimensions: Survey, 7-point Likert (validated items from Zahra, Knight, etc.)- Performance: Survey, 7-point Likert (relative to competitors)Type: Primary data, structured questionnaire (201 Spanish tech firms, SEM analysis)</a:t>
                      </a:r>
                      <a:endParaRPr lang="en-US" sz="540" dirty="0"/>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F64C02-5D14-8891-ABC8-77C8AC9232D5}"/>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6E842705-48FA-5D3E-BAC9-33DC8BC1A9B5}"/>
              </a:ext>
            </a:extLst>
          </p:cNvPr>
          <p:cNvSpPr/>
          <p:nvPr/>
        </p:nvSpPr>
        <p:spPr>
          <a:xfrm>
            <a:off x="762000" y="361950"/>
            <a:ext cx="7806690" cy="552450"/>
          </a:xfrm>
          <a:prstGeom prst="rect">
            <a:avLst/>
          </a:prstGeom>
          <a:noFill/>
          <a:ln/>
        </p:spPr>
        <p:txBody>
          <a:bodyPr wrap="square" rtlCol="0" anchor="ctr"/>
          <a:lstStyle/>
          <a:p>
            <a:pPr marL="0" indent="0" algn="l">
              <a:buNone/>
            </a:pPr>
            <a:r>
              <a:rPr lang="en-US" altLang="zh-CN"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Data</a:t>
            </a:r>
            <a:r>
              <a:rPr lang="zh-CN" alt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 </a:t>
            </a:r>
            <a:r>
              <a:rPr lang="en-US" altLang="zh-CN"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collection</a:t>
            </a:r>
            <a:endParaRPr lang="en-US" sz="2660" dirty="0">
              <a:gradFill>
                <a:gsLst>
                  <a:gs pos="0">
                    <a:srgbClr val="157279">
                      <a:alpha val="90196"/>
                    </a:srgbClr>
                  </a:gs>
                  <a:gs pos="100000">
                    <a:srgbClr val="3E7D6C">
                      <a:alpha val="90196"/>
                    </a:srgbClr>
                  </a:gs>
                </a:gsLst>
                <a:lin ang="5400000" scaled="0"/>
              </a:gradFill>
            </a:endParaRPr>
          </a:p>
        </p:txBody>
      </p:sp>
      <p:pic>
        <p:nvPicPr>
          <p:cNvPr id="4" name="图片 3" descr="图示&#10;&#10;描述已自动生成">
            <a:extLst>
              <a:ext uri="{FF2B5EF4-FFF2-40B4-BE49-F238E27FC236}">
                <a16:creationId xmlns:a16="http://schemas.microsoft.com/office/drawing/2014/main" id="{EC41A09B-09A0-2E2D-866C-E37906B32CA5}"/>
              </a:ext>
            </a:extLst>
          </p:cNvPr>
          <p:cNvPicPr>
            <a:picLocks noChangeAspect="1"/>
          </p:cNvPicPr>
          <p:nvPr/>
        </p:nvPicPr>
        <p:blipFill>
          <a:blip r:embed="rId3"/>
          <a:stretch>
            <a:fillRect/>
          </a:stretch>
        </p:blipFill>
        <p:spPr>
          <a:xfrm>
            <a:off x="190420" y="796412"/>
            <a:ext cx="8763160" cy="4139381"/>
          </a:xfrm>
          <a:prstGeom prst="rect">
            <a:avLst/>
          </a:prstGeom>
        </p:spPr>
      </p:pic>
    </p:spTree>
    <p:extLst>
      <p:ext uri="{BB962C8B-B14F-4D97-AF65-F5344CB8AC3E}">
        <p14:creationId xmlns:p14="http://schemas.microsoft.com/office/powerpoint/2010/main" val="132342221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name="Slide 56">
    <p:spTree>
      <p:nvGrpSpPr>
        <p:cNvPr id="1" name=""/>
        <p:cNvGrpSpPr/>
        <p:nvPr/>
      </p:nvGrpSpPr>
      <p:grpSpPr>
        <a:xfrm>
          <a:off x="0" y="0"/>
          <a:ext cx="0" cy="0"/>
          <a:chOff x="0" y="0"/>
          <a:chExt cx="0" cy="0"/>
        </a:xfrm>
      </p:grpSpPr>
      <p:sp>
        <p:nvSpPr>
          <p:cNvPr id="2" name="Text 0"/>
          <p:cNvSpPr/>
          <p:nvPr/>
        </p:nvSpPr>
        <p:spPr>
          <a:xfrm>
            <a:off x="557213" y="1600200"/>
            <a:ext cx="1452563" cy="1243013"/>
          </a:xfrm>
          <a:prstGeom prst="rect">
            <a:avLst/>
          </a:prstGeom>
          <a:noFill/>
          <a:ln/>
        </p:spPr>
        <p:txBody>
          <a:bodyPr wrap="square" rtlCol="0" anchor="ctr"/>
          <a:lstStyle/>
          <a:p>
            <a:pPr marL="0" indent="0" algn="l">
              <a:buNone/>
            </a:pPr>
            <a:r>
              <a:rPr lang="en-US" sz="5760" b="1" dirty="0">
                <a:gradFill>
                  <a:gsLst>
                    <a:gs pos="0">
                      <a:srgbClr val="157279">
                        <a:alpha val="90196"/>
                      </a:srgbClr>
                    </a:gs>
                    <a:gs pos="100000">
                      <a:srgbClr val="3E7D6C">
                        <a:alpha val="90196"/>
                      </a:srgbClr>
                    </a:gs>
                  </a:gsLst>
                  <a:lin ang="5400000" scaled="0"/>
                </a:gradFill>
                <a:latin typeface="Alimama DongFangDaKai" pitchFamily="34" charset="0"/>
                <a:ea typeface="Alimama DongFangDaKai" pitchFamily="34" charset="-122"/>
                <a:cs typeface="Alimama DongFangDaKai" pitchFamily="34" charset="-120"/>
              </a:rPr>
              <a:t>05</a:t>
            </a:r>
            <a:endParaRPr lang="en-US" sz="5760" dirty="0">
              <a:gradFill>
                <a:gsLst>
                  <a:gs pos="0">
                    <a:srgbClr val="157279">
                      <a:alpha val="90196"/>
                    </a:srgbClr>
                  </a:gs>
                  <a:gs pos="100000">
                    <a:srgbClr val="3E7D6C">
                      <a:alpha val="90196"/>
                    </a:srgbClr>
                  </a:gs>
                </a:gsLst>
                <a:lin ang="5400000" scaled="0"/>
              </a:gradFill>
            </a:endParaRPr>
          </a:p>
        </p:txBody>
      </p:sp>
      <p:sp>
        <p:nvSpPr>
          <p:cNvPr id="3" name="Text 1"/>
          <p:cNvSpPr/>
          <p:nvPr/>
        </p:nvSpPr>
        <p:spPr>
          <a:xfrm>
            <a:off x="557213" y="2657475"/>
            <a:ext cx="5101590" cy="890587"/>
          </a:xfrm>
          <a:prstGeom prst="rect">
            <a:avLst/>
          </a:prstGeom>
          <a:noFill/>
          <a:ln/>
        </p:spPr>
        <p:txBody>
          <a:bodyPr wrap="square" rtlCol="0" anchor="t"/>
          <a:lstStyle/>
          <a:p>
            <a:pPr marL="0" indent="0" algn="l">
              <a:buNone/>
            </a:pPr>
            <a:r>
              <a:rPr lang="en-US" sz="2135" b="1" dirty="0">
                <a:solidFill>
                  <a:srgbClr val="000000"/>
                </a:solidFill>
                <a:latin typeface="Alimama DongFangDaKai" pitchFamily="34" charset="0"/>
                <a:ea typeface="Alimama DongFangDaKai" pitchFamily="34" charset="-122"/>
                <a:cs typeface="Alimama DongFangDaKai" pitchFamily="34" charset="-120"/>
              </a:rPr>
              <a:t>Part 2 · Data Collection</a:t>
            </a:r>
            <a:endParaRPr lang="en-US" sz="2135" dirty="0"/>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name="Slide 58">
    <p:spTree>
      <p:nvGrpSpPr>
        <p:cNvPr id="1" name=""/>
        <p:cNvGrpSpPr/>
        <p:nvPr/>
      </p:nvGrpSpPr>
      <p:grpSpPr>
        <a:xfrm>
          <a:off x="0" y="0"/>
          <a:ext cx="0" cy="0"/>
          <a:chOff x="0" y="0"/>
          <a:chExt cx="0" cy="0"/>
        </a:xfrm>
      </p:grpSpPr>
      <p:sp>
        <p:nvSpPr>
          <p:cNvPr id="3"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Data Sources – Overview</a:t>
            </a:r>
            <a:endParaRPr lang="en-US" sz="2660" dirty="0">
              <a:gradFill>
                <a:gsLst>
                  <a:gs pos="0">
                    <a:srgbClr val="157279">
                      <a:alpha val="90196"/>
                    </a:srgbClr>
                  </a:gs>
                  <a:gs pos="100000">
                    <a:srgbClr val="3E7D6C">
                      <a:alpha val="90196"/>
                    </a:srgbClr>
                  </a:gs>
                </a:gsLst>
                <a:lin ang="5400000" scaled="0"/>
              </a:gradFill>
            </a:endParaRPr>
          </a:p>
        </p:txBody>
      </p:sp>
      <p:sp>
        <p:nvSpPr>
          <p:cNvPr id="4" name="Text 1"/>
          <p:cNvSpPr/>
          <p:nvPr/>
        </p:nvSpPr>
        <p:spPr>
          <a:xfrm>
            <a:off x="762000" y="1257300"/>
            <a:ext cx="3655017" cy="1381125"/>
          </a:xfrm>
          <a:prstGeom prst="rect">
            <a:avLst/>
          </a:prstGeom>
          <a:noFill/>
          <a:ln/>
        </p:spPr>
        <p:txBody>
          <a:bodyPr wrap="square" rtlCol="0" anchor="t"/>
          <a:lstStyle/>
          <a:p>
            <a:pPr marL="190500" indent="-190500" algn="l">
              <a:lnSpc>
                <a:spcPct val="150000"/>
              </a:lnSpc>
              <a:buSzPct val="100000"/>
              <a:buChar char="•"/>
            </a:pPr>
            <a:r>
              <a:rPr lang="en-US" sz="1680" b="1" dirty="0">
                <a:solidFill>
                  <a:srgbClr val="383838"/>
                </a:solidFill>
                <a:latin typeface="Times New Roman" panose="02020603050405020304" pitchFamily="18" charset="0"/>
                <a:ea typeface="Noto Sans SC" pitchFamily="34" charset="-122"/>
                <a:cs typeface="Times New Roman" panose="02020603050405020304" pitchFamily="18" charset="0"/>
              </a:rPr>
              <a:t>Secondary Data</a:t>
            </a:r>
            <a:endParaRPr lang="en-US" sz="1680" dirty="0">
              <a:latin typeface="Times New Roman" panose="02020603050405020304" pitchFamily="18" charset="0"/>
              <a:cs typeface="Times New Roman" panose="02020603050405020304" pitchFamily="18" charset="0"/>
            </a:endParaRPr>
          </a:p>
          <a:p>
            <a:pPr marL="190500" indent="-190500" algn="l">
              <a:lnSpc>
                <a:spcPct val="150000"/>
              </a:lnSpc>
              <a:buSzPct val="100000"/>
              <a:buChar char="•"/>
            </a:pPr>
            <a:r>
              <a:rPr lang="en-US" sz="1680" b="1" dirty="0">
                <a:solidFill>
                  <a:srgbClr val="383838"/>
                </a:solidFill>
                <a:latin typeface="Times New Roman" panose="02020603050405020304" pitchFamily="18" charset="0"/>
                <a:ea typeface="Noto Sans SC" pitchFamily="34" charset="-122"/>
                <a:cs typeface="Times New Roman" panose="02020603050405020304" pitchFamily="18" charset="0"/>
              </a:rPr>
              <a:t>Primary Data</a:t>
            </a:r>
            <a:br>
              <a:rPr dirty="0">
                <a:latin typeface="Times New Roman" panose="02020603050405020304" pitchFamily="18" charset="0"/>
                <a:cs typeface="Times New Roman" panose="02020603050405020304" pitchFamily="18" charset="0"/>
              </a:rPr>
            </a:br>
            <a:r>
              <a:rPr lang="en-US" sz="1680" dirty="0">
                <a:solidFill>
                  <a:srgbClr val="383838"/>
                </a:solidFill>
                <a:latin typeface="Times New Roman" panose="02020603050405020304" pitchFamily="18" charset="0"/>
                <a:ea typeface="Noto Sans SC" pitchFamily="34" charset="-122"/>
                <a:cs typeface="Times New Roman" panose="02020603050405020304" pitchFamily="18" charset="0"/>
              </a:rPr>
              <a:t> (e.g. surveys, experiments)</a:t>
            </a:r>
            <a:endParaRPr lang="en-US" sz="1680" dirty="0">
              <a:latin typeface="Times New Roman" panose="02020603050405020304" pitchFamily="18" charset="0"/>
              <a:cs typeface="Times New Roman" panose="02020603050405020304" pitchFamily="18" charset="0"/>
            </a:endParaRPr>
          </a:p>
        </p:txBody>
      </p:sp>
      <p:pic>
        <p:nvPicPr>
          <p:cNvPr id="5" name="Image 0" descr="preencoded.png"/>
          <p:cNvPicPr>
            <a:picLocks noChangeAspect="1"/>
          </p:cNvPicPr>
          <p:nvPr/>
        </p:nvPicPr>
        <p:blipFill>
          <a:blip r:embed="rId3"/>
          <a:stretch>
            <a:fillRect/>
          </a:stretch>
        </p:blipFill>
        <p:spPr>
          <a:xfrm>
            <a:off x="1438275" y="2743200"/>
            <a:ext cx="2352675" cy="1471613"/>
          </a:xfrm>
          <a:prstGeom prst="rect">
            <a:avLst/>
          </a:prstGeom>
          <a:effectLst>
            <a:outerShdw blurRad="50800" dist="1270" dir="60000" algn="bl" rotWithShape="0">
              <a:srgbClr val="000000">
                <a:alpha val="12000"/>
              </a:srgbClr>
            </a:outerShdw>
          </a:effectLst>
        </p:spPr>
      </p:pic>
      <p:graphicFrame>
        <p:nvGraphicFramePr>
          <p:cNvPr id="59" name="Table 0"/>
          <p:cNvGraphicFramePr>
            <a:graphicFrameLocks noGrp="1"/>
          </p:cNvGraphicFramePr>
          <p:nvPr>
            <p:extLst>
              <p:ext uri="{D42A27DB-BD31-4B8C-83A1-F6EECF244321}">
                <p14:modId xmlns:p14="http://schemas.microsoft.com/office/powerpoint/2010/main" val="3278678080"/>
              </p:ext>
            </p:extLst>
          </p:nvPr>
        </p:nvGraphicFramePr>
        <p:xfrm>
          <a:off x="4772025" y="2743200"/>
          <a:ext cx="3705225" cy="1592105"/>
        </p:xfrm>
        <a:graphic>
          <a:graphicData uri="http://schemas.openxmlformats.org/drawingml/2006/table">
            <a:tbl>
              <a:tblPr/>
              <a:tblGrid>
                <a:gridCol w="1222724">
                  <a:extLst>
                    <a:ext uri="{9D8B030D-6E8A-4147-A177-3AD203B41FA5}">
                      <a16:colId xmlns:a16="http://schemas.microsoft.com/office/drawing/2014/main" val="20000"/>
                    </a:ext>
                  </a:extLst>
                </a:gridCol>
                <a:gridCol w="1222724">
                  <a:extLst>
                    <a:ext uri="{9D8B030D-6E8A-4147-A177-3AD203B41FA5}">
                      <a16:colId xmlns:a16="http://schemas.microsoft.com/office/drawing/2014/main" val="20001"/>
                    </a:ext>
                  </a:extLst>
                </a:gridCol>
                <a:gridCol w="1259777">
                  <a:extLst>
                    <a:ext uri="{9D8B030D-6E8A-4147-A177-3AD203B41FA5}">
                      <a16:colId xmlns:a16="http://schemas.microsoft.com/office/drawing/2014/main" val="20002"/>
                    </a:ext>
                  </a:extLst>
                </a:gridCol>
              </a:tblGrid>
              <a:tr h="245269">
                <a:tc>
                  <a:txBody>
                    <a:bodyPr/>
                    <a:lstStyle/>
                    <a:p>
                      <a:pPr marL="0" indent="0" algn="ctr">
                        <a:buNone/>
                      </a:pPr>
                      <a:r>
                        <a:rPr lang="en-US" sz="900" dirty="0">
                          <a:solidFill>
                            <a:srgbClr val="0D0404"/>
                          </a:solidFill>
                        </a:rPr>
                        <a:t>Aspect</a:t>
                      </a:r>
                      <a:endParaRPr lang="en-US" sz="900" dirty="0"/>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marL="0" indent="0" algn="ctr">
                        <a:buNone/>
                      </a:pPr>
                      <a:r>
                        <a:rPr lang="en-US" sz="900" dirty="0">
                          <a:solidFill>
                            <a:srgbClr val="0D0404"/>
                          </a:solidFill>
                        </a:rPr>
                        <a:t>Secondary</a:t>
                      </a:r>
                      <a:endParaRPr lang="en-US" sz="900" dirty="0"/>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marL="0" indent="0" algn="ctr">
                        <a:buNone/>
                      </a:pPr>
                      <a:r>
                        <a:rPr lang="en-US" sz="900" dirty="0">
                          <a:solidFill>
                            <a:srgbClr val="0D0404"/>
                          </a:solidFill>
                        </a:rPr>
                        <a:t>Primary</a:t>
                      </a:r>
                      <a:endParaRPr lang="en-US" sz="900" dirty="0"/>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245269">
                <a:tc>
                  <a:txBody>
                    <a:bodyPr/>
                    <a:lstStyle/>
                    <a:p>
                      <a:pPr marL="0" indent="0" algn="ctr">
                        <a:buNone/>
                      </a:pPr>
                      <a:r>
                        <a:rPr lang="en-US" sz="900" dirty="0">
                          <a:solidFill>
                            <a:srgbClr val="000000"/>
                          </a:solidFill>
                        </a:rPr>
                        <a:t>Source</a:t>
                      </a:r>
                      <a:endParaRPr lang="en-US" sz="900" dirty="0"/>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marL="0" indent="0" algn="ctr">
                        <a:buNone/>
                      </a:pPr>
                      <a:r>
                        <a:rPr lang="en-US" sz="900" dirty="0">
                          <a:solidFill>
                            <a:srgbClr val="000000"/>
                          </a:solidFill>
                        </a:rPr>
                        <a:t>Already collected</a:t>
                      </a:r>
                      <a:endParaRPr lang="en-US" sz="900" dirty="0"/>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marL="0" indent="0" algn="ctr">
                        <a:buNone/>
                      </a:pPr>
                      <a:r>
                        <a:rPr lang="en-US" sz="900" dirty="0">
                          <a:solidFill>
                            <a:srgbClr val="000000"/>
                          </a:solidFill>
                        </a:rPr>
                        <a:t>Collected by researcher</a:t>
                      </a:r>
                      <a:endParaRPr lang="en-US" sz="900" dirty="0"/>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245269">
                <a:tc>
                  <a:txBody>
                    <a:bodyPr/>
                    <a:lstStyle/>
                    <a:p>
                      <a:pPr marL="0" indent="0" algn="ctr">
                        <a:buNone/>
                      </a:pPr>
                      <a:r>
                        <a:rPr lang="en-US" sz="900" dirty="0">
                          <a:solidFill>
                            <a:srgbClr val="000000"/>
                          </a:solidFill>
                        </a:rPr>
                        <a:t>Cost</a:t>
                      </a:r>
                      <a:endParaRPr lang="en-US" sz="900" dirty="0"/>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marL="0" indent="0" algn="ctr">
                        <a:buNone/>
                      </a:pPr>
                      <a:r>
                        <a:rPr lang="en-US" sz="900" dirty="0">
                          <a:solidFill>
                            <a:srgbClr val="000000"/>
                          </a:solidFill>
                        </a:rPr>
                        <a:t>Low</a:t>
                      </a:r>
                      <a:endParaRPr lang="en-US" sz="900" dirty="0"/>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marL="0" indent="0" algn="ctr">
                        <a:buNone/>
                      </a:pPr>
                      <a:r>
                        <a:rPr lang="en-US" sz="900" dirty="0">
                          <a:solidFill>
                            <a:srgbClr val="000000"/>
                          </a:solidFill>
                        </a:rPr>
                        <a:t>Higher</a:t>
                      </a:r>
                      <a:endParaRPr lang="en-US" sz="900" dirty="0"/>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245269">
                <a:tc>
                  <a:txBody>
                    <a:bodyPr/>
                    <a:lstStyle/>
                    <a:p>
                      <a:pPr marL="0" indent="0" algn="ctr">
                        <a:buNone/>
                      </a:pPr>
                      <a:r>
                        <a:rPr lang="en-US" sz="900" dirty="0">
                          <a:solidFill>
                            <a:srgbClr val="000000"/>
                          </a:solidFill>
                        </a:rPr>
                        <a:t>Time</a:t>
                      </a:r>
                      <a:endParaRPr lang="en-US" sz="900" dirty="0"/>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marL="0" indent="0" algn="ctr">
                        <a:buNone/>
                      </a:pPr>
                      <a:r>
                        <a:rPr lang="en-US" sz="900" dirty="0">
                          <a:solidFill>
                            <a:srgbClr val="000000"/>
                          </a:solidFill>
                        </a:rPr>
                        <a:t>Fast</a:t>
                      </a:r>
                      <a:endParaRPr lang="en-US" sz="900" dirty="0"/>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marL="0" indent="0" algn="ctr">
                        <a:buNone/>
                      </a:pPr>
                      <a:r>
                        <a:rPr lang="en-US" sz="900" dirty="0">
                          <a:solidFill>
                            <a:srgbClr val="000000"/>
                          </a:solidFill>
                        </a:rPr>
                        <a:t>Slow</a:t>
                      </a:r>
                      <a:endParaRPr lang="en-US" sz="900" dirty="0"/>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245269">
                <a:tc>
                  <a:txBody>
                    <a:bodyPr/>
                    <a:lstStyle/>
                    <a:p>
                      <a:pPr marL="0" indent="0" algn="ctr">
                        <a:buNone/>
                      </a:pPr>
                      <a:r>
                        <a:rPr lang="en-US" sz="900" dirty="0">
                          <a:solidFill>
                            <a:srgbClr val="000000"/>
                          </a:solidFill>
                        </a:rPr>
                        <a:t>Relevance</a:t>
                      </a:r>
                      <a:endParaRPr lang="en-US" sz="900" dirty="0"/>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marL="0" indent="0" algn="ctr">
                        <a:buNone/>
                      </a:pPr>
                      <a:r>
                        <a:rPr lang="en-US" sz="900" dirty="0">
                          <a:solidFill>
                            <a:srgbClr val="000000"/>
                          </a:solidFill>
                        </a:rPr>
                        <a:t>May not fit exactly</a:t>
                      </a:r>
                      <a:endParaRPr lang="en-US" sz="900" dirty="0"/>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marL="0" indent="0" algn="ctr">
                        <a:buNone/>
                      </a:pPr>
                      <a:r>
                        <a:rPr lang="en-US" sz="900" dirty="0">
                          <a:solidFill>
                            <a:srgbClr val="000000"/>
                          </a:solidFill>
                        </a:rPr>
                        <a:t>Directly fits</a:t>
                      </a:r>
                      <a:endParaRPr lang="en-US" sz="900" dirty="0"/>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245269">
                <a:tc>
                  <a:txBody>
                    <a:bodyPr/>
                    <a:lstStyle/>
                    <a:p>
                      <a:pPr marL="0" indent="0" algn="ctr">
                        <a:buNone/>
                      </a:pPr>
                      <a:r>
                        <a:rPr lang="en-US" sz="900" dirty="0">
                          <a:solidFill>
                            <a:srgbClr val="000000"/>
                          </a:solidFill>
                        </a:rPr>
                        <a:t>Control</a:t>
                      </a:r>
                      <a:endParaRPr lang="en-US" sz="900" dirty="0"/>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marL="0" indent="0" algn="ctr">
                        <a:buNone/>
                      </a:pPr>
                      <a:r>
                        <a:rPr lang="en-US" sz="900" dirty="0">
                          <a:solidFill>
                            <a:srgbClr val="000000"/>
                          </a:solidFill>
                        </a:rPr>
                        <a:t>Limited</a:t>
                      </a:r>
                      <a:endParaRPr lang="en-US" sz="900" dirty="0"/>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marL="0" indent="0" algn="ctr">
                        <a:buNone/>
                      </a:pPr>
                      <a:r>
                        <a:rPr lang="en-US" sz="900" dirty="0">
                          <a:solidFill>
                            <a:srgbClr val="000000"/>
                          </a:solidFill>
                        </a:rPr>
                        <a:t>Full</a:t>
                      </a:r>
                      <a:endParaRPr lang="en-US" sz="900" dirty="0"/>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
        <p:nvSpPr>
          <p:cNvPr id="2" name="文本框 1">
            <a:extLst>
              <a:ext uri="{FF2B5EF4-FFF2-40B4-BE49-F238E27FC236}">
                <a16:creationId xmlns:a16="http://schemas.microsoft.com/office/drawing/2014/main" id="{8B8BD7FA-4F6A-D530-AD7A-9DDB6DE8867D}"/>
              </a:ext>
            </a:extLst>
          </p:cNvPr>
          <p:cNvSpPr txBox="1"/>
          <p:nvPr/>
        </p:nvSpPr>
        <p:spPr>
          <a:xfrm>
            <a:off x="4587498" y="1072634"/>
            <a:ext cx="2932982" cy="369332"/>
          </a:xfrm>
          <a:prstGeom prst="rect">
            <a:avLst/>
          </a:prstGeom>
          <a:noFill/>
        </p:spPr>
        <p:txBody>
          <a:bodyPr wrap="none" rtlCol="0">
            <a:spAutoFit/>
          </a:bodyPr>
          <a:lstStyle/>
          <a:p>
            <a:r>
              <a:rPr kumimoji="1" lang="en-US" altLang="zh-CN" dirty="0">
                <a:hlinkClick r:id="rId4"/>
              </a:rPr>
              <a:t>https://youtu.be/ei9IIyao40A</a:t>
            </a:r>
            <a:endParaRPr kumimoji="1" lang="zh-CN" altLang="en-US" dirty="0"/>
          </a:p>
        </p:txBody>
      </p:sp>
      <p:pic>
        <p:nvPicPr>
          <p:cNvPr id="7" name="图片 6" descr="QR 代码&#10;&#10;描述已自动生成">
            <a:extLst>
              <a:ext uri="{FF2B5EF4-FFF2-40B4-BE49-F238E27FC236}">
                <a16:creationId xmlns:a16="http://schemas.microsoft.com/office/drawing/2014/main" id="{AE46CF8D-0309-D4AC-376C-CF6B17858F94}"/>
              </a:ext>
            </a:extLst>
          </p:cNvPr>
          <p:cNvPicPr>
            <a:picLocks noChangeAspect="1"/>
          </p:cNvPicPr>
          <p:nvPr/>
        </p:nvPicPr>
        <p:blipFill>
          <a:blip r:embed="rId5"/>
          <a:stretch>
            <a:fillRect/>
          </a:stretch>
        </p:blipFill>
        <p:spPr>
          <a:xfrm>
            <a:off x="5666917" y="1550100"/>
            <a:ext cx="911225" cy="911225"/>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name="Slide 59">
    <p:spTree>
      <p:nvGrpSpPr>
        <p:cNvPr id="1" name=""/>
        <p:cNvGrpSpPr/>
        <p:nvPr/>
      </p:nvGrpSpPr>
      <p:grpSpPr>
        <a:xfrm>
          <a:off x="0" y="0"/>
          <a:ext cx="0" cy="0"/>
          <a:chOff x="0" y="0"/>
          <a:chExt cx="0" cy="0"/>
        </a:xfrm>
      </p:grpSpPr>
      <p:sp>
        <p:nvSpPr>
          <p:cNvPr id="3"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Secondary Data</a:t>
            </a:r>
            <a:endParaRPr lang="en-US" sz="2660" dirty="0">
              <a:gradFill>
                <a:gsLst>
                  <a:gs pos="0">
                    <a:srgbClr val="157279">
                      <a:alpha val="90196"/>
                    </a:srgbClr>
                  </a:gs>
                  <a:gs pos="100000">
                    <a:srgbClr val="3E7D6C">
                      <a:alpha val="90196"/>
                    </a:srgbClr>
                  </a:gs>
                </a:gsLst>
                <a:lin ang="5400000" scaled="0"/>
              </a:gradFill>
            </a:endParaRPr>
          </a:p>
        </p:txBody>
      </p:sp>
      <p:sp>
        <p:nvSpPr>
          <p:cNvPr id="4" name="Text 1"/>
          <p:cNvSpPr/>
          <p:nvPr/>
        </p:nvSpPr>
        <p:spPr>
          <a:xfrm>
            <a:off x="762000" y="1257300"/>
            <a:ext cx="7715250" cy="3067050"/>
          </a:xfrm>
          <a:prstGeom prst="rect">
            <a:avLst/>
          </a:prstGeom>
          <a:noFill/>
          <a:ln/>
        </p:spPr>
        <p:txBody>
          <a:bodyPr wrap="square" rtlCol="0" anchor="t"/>
          <a:lstStyle/>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Collected by others for another purpose</a:t>
            </a:r>
            <a:endParaRPr lang="en-US" sz="1680" dirty="0"/>
          </a:p>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Sources: government, databases, records</a:t>
            </a:r>
            <a:endParaRPr lang="en-US" sz="1680" dirty="0"/>
          </a:p>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Advantages: quick, low-cost</a:t>
            </a:r>
            <a:endParaRPr lang="en-US" sz="1680" dirty="0"/>
          </a:p>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Limitations: may not fit your question exactly</a:t>
            </a:r>
          </a:p>
          <a:p>
            <a:pPr marL="190500" indent="-190500" algn="l">
              <a:lnSpc>
                <a:spcPct val="150000"/>
              </a:lnSpc>
              <a:buSzPct val="100000"/>
              <a:buChar char="•"/>
            </a:pPr>
            <a:endParaRPr lang="en-US" sz="1680" dirty="0"/>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name="Slide 60">
    <p:spTree>
      <p:nvGrpSpPr>
        <p:cNvPr id="1" name=""/>
        <p:cNvGrpSpPr/>
        <p:nvPr/>
      </p:nvGrpSpPr>
      <p:grpSpPr>
        <a:xfrm>
          <a:off x="0" y="0"/>
          <a:ext cx="0" cy="0"/>
          <a:chOff x="0" y="0"/>
          <a:chExt cx="0" cy="0"/>
        </a:xfrm>
      </p:grpSpPr>
      <p:sp>
        <p:nvSpPr>
          <p:cNvPr id="2" name="Text 0"/>
          <p:cNvSpPr/>
          <p:nvPr/>
        </p:nvSpPr>
        <p:spPr>
          <a:xfrm>
            <a:off x="47625" y="89126"/>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Secondary Data Sources</a:t>
            </a:r>
            <a:endParaRPr lang="en-US" sz="2660" dirty="0">
              <a:gradFill>
                <a:gsLst>
                  <a:gs pos="0">
                    <a:srgbClr val="157279">
                      <a:alpha val="90196"/>
                    </a:srgbClr>
                  </a:gs>
                  <a:gs pos="100000">
                    <a:srgbClr val="3E7D6C">
                      <a:alpha val="90196"/>
                    </a:srgbClr>
                  </a:gs>
                </a:gsLst>
                <a:lin ang="5400000" scaled="0"/>
              </a:gradFill>
            </a:endParaRPr>
          </a:p>
        </p:txBody>
      </p:sp>
      <p:sp>
        <p:nvSpPr>
          <p:cNvPr id="3" name="Text 1"/>
          <p:cNvSpPr/>
          <p:nvPr/>
        </p:nvSpPr>
        <p:spPr>
          <a:xfrm>
            <a:off x="900643" y="4142582"/>
            <a:ext cx="8381999" cy="489251"/>
          </a:xfrm>
          <a:prstGeom prst="rect">
            <a:avLst/>
          </a:prstGeom>
          <a:noFill/>
          <a:ln/>
        </p:spPr>
        <p:txBody>
          <a:bodyPr wrap="square" rtlCol="0" anchor="t"/>
          <a:lstStyle/>
          <a:p>
            <a:pPr marL="190500" indent="-190500" algn="l">
              <a:lnSpc>
                <a:spcPct val="150000"/>
              </a:lnSpc>
              <a:buSzPct val="100000"/>
              <a:buChar char="•"/>
            </a:pPr>
            <a:r>
              <a:rPr lang="en-US" sz="1000" i="1" dirty="0">
                <a:solidFill>
                  <a:srgbClr val="383838"/>
                </a:solidFill>
                <a:latin typeface="Noto Sans SC" pitchFamily="34" charset="0"/>
                <a:ea typeface="Noto Sans SC" pitchFamily="34" charset="-122"/>
                <a:cs typeface="Noto Sans SC" pitchFamily="34" charset="-120"/>
              </a:rPr>
              <a:t>https://drive.google.com/file/d/1RkLkojxQ5</a:t>
            </a:r>
            <a:r>
              <a:rPr lang="zh-CN" altLang="en-US" sz="1000" i="1" dirty="0">
                <a:solidFill>
                  <a:srgbClr val="383838"/>
                </a:solidFill>
                <a:latin typeface="Noto Sans SC" pitchFamily="34" charset="0"/>
                <a:ea typeface="Noto Sans SC" pitchFamily="34" charset="-122"/>
                <a:cs typeface="Noto Sans SC" pitchFamily="34" charset="-120"/>
              </a:rPr>
              <a:t> </a:t>
            </a:r>
            <a:r>
              <a:rPr lang="en-US" sz="1000" i="1" dirty="0">
                <a:solidFill>
                  <a:srgbClr val="383838"/>
                </a:solidFill>
                <a:latin typeface="Noto Sans SC" pitchFamily="34" charset="0"/>
                <a:ea typeface="Noto Sans SC" pitchFamily="34" charset="-122"/>
                <a:cs typeface="Noto Sans SC" pitchFamily="34" charset="-120"/>
              </a:rPr>
              <a:t>cVefb_JOaCg7H9i81RWzeh/view?usp=sharing</a:t>
            </a:r>
            <a:endParaRPr lang="en-US" sz="1000" i="1" dirty="0"/>
          </a:p>
          <a:p>
            <a:pPr marL="190500" indent="-190500" algn="l">
              <a:lnSpc>
                <a:spcPct val="150000"/>
              </a:lnSpc>
              <a:buSzPct val="100000"/>
              <a:buChar char="•"/>
            </a:pPr>
            <a:r>
              <a:rPr lang="en-US" sz="1000" i="1" dirty="0">
                <a:solidFill>
                  <a:srgbClr val="383838"/>
                </a:solidFill>
                <a:latin typeface="Noto Sans SC" pitchFamily="34" charset="0"/>
                <a:ea typeface="Noto Sans SC" pitchFamily="34" charset="-122"/>
                <a:cs typeface="Noto Sans SC" pitchFamily="34" charset="-120"/>
              </a:rPr>
              <a:t>https://drive.google.com/file/d/1s-AJhD30d44KhAIYUMqaqNXKgiXRzZLQ/view?usp=sharing</a:t>
            </a:r>
            <a:endParaRPr lang="en-US" sz="1000" i="1" dirty="0"/>
          </a:p>
        </p:txBody>
      </p:sp>
      <p:pic>
        <p:nvPicPr>
          <p:cNvPr id="4" name="Image 0" descr="preencoded.png"/>
          <p:cNvPicPr>
            <a:picLocks noChangeAspect="1"/>
          </p:cNvPicPr>
          <p:nvPr/>
        </p:nvPicPr>
        <p:blipFill>
          <a:blip r:embed="rId3"/>
          <a:stretch>
            <a:fillRect/>
          </a:stretch>
        </p:blipFill>
        <p:spPr>
          <a:xfrm>
            <a:off x="575310" y="1257299"/>
            <a:ext cx="4365814" cy="2885283"/>
          </a:xfrm>
          <a:prstGeom prst="rect">
            <a:avLst/>
          </a:prstGeom>
          <a:effectLst>
            <a:outerShdw blurRad="50800" dist="1270" dir="60000" algn="bl" rotWithShape="0">
              <a:srgbClr val="000000">
                <a:alpha val="12000"/>
              </a:srgbClr>
            </a:outerShdw>
          </a:effectLst>
        </p:spPr>
      </p:pic>
      <p:pic>
        <p:nvPicPr>
          <p:cNvPr id="5" name="Image 1" descr="preencoded.png"/>
          <p:cNvPicPr>
            <a:picLocks noChangeAspect="1"/>
          </p:cNvPicPr>
          <p:nvPr/>
        </p:nvPicPr>
        <p:blipFill>
          <a:blip r:embed="rId4"/>
          <a:stretch>
            <a:fillRect/>
          </a:stretch>
        </p:blipFill>
        <p:spPr>
          <a:xfrm>
            <a:off x="738187" y="753795"/>
            <a:ext cx="714375" cy="714375"/>
          </a:xfrm>
          <a:prstGeom prst="rect">
            <a:avLst/>
          </a:prstGeom>
          <a:effectLst>
            <a:outerShdw blurRad="50800" dist="1270" dir="60000" algn="bl" rotWithShape="0">
              <a:srgbClr val="000000">
                <a:alpha val="12000"/>
              </a:srgbClr>
            </a:outerShdw>
          </a:effectLst>
        </p:spPr>
      </p:pic>
      <p:pic>
        <p:nvPicPr>
          <p:cNvPr id="6" name="Image 2" descr="preencoded.png"/>
          <p:cNvPicPr>
            <a:picLocks noChangeAspect="1"/>
          </p:cNvPicPr>
          <p:nvPr/>
        </p:nvPicPr>
        <p:blipFill>
          <a:blip r:embed="rId5"/>
          <a:stretch>
            <a:fillRect/>
          </a:stretch>
        </p:blipFill>
        <p:spPr>
          <a:xfrm>
            <a:off x="4941124" y="1386680"/>
            <a:ext cx="3843577" cy="2755901"/>
          </a:xfrm>
          <a:prstGeom prst="rect">
            <a:avLst/>
          </a:prstGeom>
          <a:effectLst>
            <a:outerShdw blurRad="50800" dist="1270" dir="60000" algn="bl" rotWithShape="0">
              <a:srgbClr val="000000">
                <a:alpha val="12000"/>
              </a:srgbClr>
            </a:outerShdw>
          </a:effectLst>
        </p:spPr>
      </p:pic>
      <p:pic>
        <p:nvPicPr>
          <p:cNvPr id="7" name="Image 3" descr="preencoded.png"/>
          <p:cNvPicPr>
            <a:picLocks noChangeAspect="1"/>
          </p:cNvPicPr>
          <p:nvPr/>
        </p:nvPicPr>
        <p:blipFill>
          <a:blip r:embed="rId6"/>
          <a:stretch>
            <a:fillRect/>
          </a:stretch>
        </p:blipFill>
        <p:spPr>
          <a:xfrm>
            <a:off x="8002043" y="753794"/>
            <a:ext cx="714375" cy="714375"/>
          </a:xfrm>
          <a:prstGeom prst="rect">
            <a:avLst/>
          </a:prstGeom>
          <a:effectLst>
            <a:outerShdw blurRad="50800" dist="1270" dir="60000" algn="bl" rotWithShape="0">
              <a:srgbClr val="000000">
                <a:alpha val="12000"/>
              </a:srgbClr>
            </a:outerShdw>
          </a:effectLst>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name="Slide 61">
    <p:spTree>
      <p:nvGrpSpPr>
        <p:cNvPr id="1" name=""/>
        <p:cNvGrpSpPr/>
        <p:nvPr/>
      </p:nvGrpSpPr>
      <p:grpSpPr>
        <a:xfrm>
          <a:off x="0" y="0"/>
          <a:ext cx="0" cy="0"/>
          <a:chOff x="0" y="0"/>
          <a:chExt cx="0" cy="0"/>
        </a:xfrm>
      </p:grpSpPr>
      <p:sp>
        <p:nvSpPr>
          <p:cNvPr id="3"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Primary Data (Surveys)</a:t>
            </a:r>
            <a:endParaRPr lang="en-US" sz="2660" dirty="0">
              <a:gradFill>
                <a:gsLst>
                  <a:gs pos="0">
                    <a:srgbClr val="157279">
                      <a:alpha val="90196"/>
                    </a:srgbClr>
                  </a:gs>
                  <a:gs pos="100000">
                    <a:srgbClr val="3E7D6C">
                      <a:alpha val="90196"/>
                    </a:srgbClr>
                  </a:gs>
                </a:gsLst>
                <a:lin ang="5400000" scaled="0"/>
              </a:gradFill>
            </a:endParaRPr>
          </a:p>
        </p:txBody>
      </p:sp>
      <p:pic>
        <p:nvPicPr>
          <p:cNvPr id="4"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132142" y="4062065"/>
            <a:ext cx="5203410" cy="42304"/>
          </a:xfrm>
          <a:prstGeom prst="rect">
            <a:avLst/>
          </a:prstGeom>
        </p:spPr>
      </p:pic>
      <p:pic>
        <p:nvPicPr>
          <p:cNvPr id="5"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939515" y="1257300"/>
            <a:ext cx="1679475" cy="3062820"/>
          </a:xfrm>
          <a:prstGeom prst="rect">
            <a:avLst/>
          </a:prstGeom>
        </p:spPr>
      </p:pic>
      <p:pic>
        <p:nvPicPr>
          <p:cNvPr id="6"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2517110" y="1515355"/>
            <a:ext cx="4818442" cy="689558"/>
          </a:xfrm>
          <a:prstGeom prst="rect">
            <a:avLst/>
          </a:prstGeom>
        </p:spPr>
      </p:pic>
      <p:pic>
        <p:nvPicPr>
          <p:cNvPr id="7"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2851313" y="1599964"/>
            <a:ext cx="494958" cy="494958"/>
          </a:xfrm>
          <a:prstGeom prst="rect">
            <a:avLst/>
          </a:prstGeom>
        </p:spPr>
      </p:pic>
      <p:pic>
        <p:nvPicPr>
          <p:cNvPr id="8" name="Image 4" descr="preencoded.png"/>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2986686" y="1769180"/>
            <a:ext cx="211521" cy="156525"/>
          </a:xfrm>
          <a:prstGeom prst="rect">
            <a:avLst/>
          </a:prstGeom>
        </p:spPr>
      </p:pic>
      <p:sp>
        <p:nvSpPr>
          <p:cNvPr id="9" name="Text 1"/>
          <p:cNvSpPr/>
          <p:nvPr/>
        </p:nvSpPr>
        <p:spPr>
          <a:xfrm>
            <a:off x="3557792" y="1599964"/>
            <a:ext cx="3477401" cy="503419"/>
          </a:xfrm>
          <a:prstGeom prst="rect">
            <a:avLst/>
          </a:prstGeom>
          <a:noFill/>
          <a:ln/>
        </p:spPr>
        <p:txBody>
          <a:bodyPr wrap="square" rtlCol="0" anchor="ctr"/>
          <a:lstStyle/>
          <a:p>
            <a:pPr marL="0" indent="0" algn="l">
              <a:lnSpc>
                <a:spcPct val="150000"/>
              </a:lnSpc>
              <a:buNone/>
            </a:pPr>
            <a:r>
              <a:rPr lang="en-US" sz="1244" dirty="0">
                <a:solidFill>
                  <a:srgbClr val="FFFFFF"/>
                </a:solidFill>
                <a:latin typeface="Noto Sans SC" pitchFamily="34" charset="0"/>
                <a:ea typeface="Noto Sans SC" pitchFamily="34" charset="-122"/>
                <a:cs typeface="Noto Sans SC" pitchFamily="34" charset="-120"/>
              </a:rPr>
              <a:t>Data you collect yourself</a:t>
            </a:r>
            <a:endParaRPr lang="en-US" sz="1244" dirty="0"/>
          </a:p>
        </p:txBody>
      </p:sp>
      <p:pic>
        <p:nvPicPr>
          <p:cNvPr id="10" name="Image 5" descr="preencoded.png"/>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2132142" y="2454507"/>
            <a:ext cx="4788829" cy="689558"/>
          </a:xfrm>
          <a:prstGeom prst="rect">
            <a:avLst/>
          </a:prstGeom>
        </p:spPr>
      </p:pic>
      <p:pic>
        <p:nvPicPr>
          <p:cNvPr id="11" name="Image 6"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2466345" y="2539116"/>
            <a:ext cx="494958" cy="494958"/>
          </a:xfrm>
          <a:prstGeom prst="rect">
            <a:avLst/>
          </a:prstGeom>
        </p:spPr>
      </p:pic>
      <p:pic>
        <p:nvPicPr>
          <p:cNvPr id="12" name="Image 7" descr="preencoded.png"/>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2580566" y="2708332"/>
            <a:ext cx="253825" cy="156525"/>
          </a:xfrm>
          <a:prstGeom prst="rect">
            <a:avLst/>
          </a:prstGeom>
        </p:spPr>
      </p:pic>
      <p:sp>
        <p:nvSpPr>
          <p:cNvPr id="13" name="Text 2"/>
          <p:cNvSpPr/>
          <p:nvPr/>
        </p:nvSpPr>
        <p:spPr>
          <a:xfrm>
            <a:off x="3172824" y="2547576"/>
            <a:ext cx="3477401" cy="503419"/>
          </a:xfrm>
          <a:prstGeom prst="rect">
            <a:avLst/>
          </a:prstGeom>
          <a:noFill/>
          <a:ln/>
        </p:spPr>
        <p:txBody>
          <a:bodyPr wrap="square" rtlCol="0" anchor="ctr"/>
          <a:lstStyle/>
          <a:p>
            <a:pPr marL="0" indent="0" algn="l">
              <a:lnSpc>
                <a:spcPct val="150000"/>
              </a:lnSpc>
              <a:buNone/>
            </a:pPr>
            <a:r>
              <a:rPr lang="en-US" sz="1244" dirty="0">
                <a:solidFill>
                  <a:srgbClr val="FFFFFF"/>
                </a:solidFill>
                <a:latin typeface="Noto Sans SC" pitchFamily="34" charset="0"/>
                <a:ea typeface="Noto Sans SC" pitchFamily="34" charset="-122"/>
                <a:cs typeface="Noto Sans SC" pitchFamily="34" charset="-120"/>
              </a:rPr>
              <a:t>Advantages: directly focused on your question</a:t>
            </a:r>
            <a:endParaRPr lang="en-US" sz="1244" dirty="0"/>
          </a:p>
        </p:txBody>
      </p:sp>
      <p:pic>
        <p:nvPicPr>
          <p:cNvPr id="14" name="Image 8" descr="preencoded.png"/>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1747174" y="3380968"/>
            <a:ext cx="4763447" cy="689558"/>
          </a:xfrm>
          <a:prstGeom prst="rect">
            <a:avLst/>
          </a:prstGeom>
        </p:spPr>
      </p:pic>
      <p:pic>
        <p:nvPicPr>
          <p:cNvPr id="15" name="Image 9"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2081377" y="3465576"/>
            <a:ext cx="494958" cy="494958"/>
          </a:xfrm>
          <a:prstGeom prst="rect">
            <a:avLst/>
          </a:prstGeom>
        </p:spPr>
      </p:pic>
      <p:pic>
        <p:nvPicPr>
          <p:cNvPr id="16" name="Image 10" descr="preencoded.png"/>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2195598" y="3634793"/>
            <a:ext cx="262286" cy="156525"/>
          </a:xfrm>
          <a:prstGeom prst="rect">
            <a:avLst/>
          </a:prstGeom>
        </p:spPr>
      </p:pic>
      <p:sp>
        <p:nvSpPr>
          <p:cNvPr id="17" name="Text 3"/>
          <p:cNvSpPr/>
          <p:nvPr/>
        </p:nvSpPr>
        <p:spPr>
          <a:xfrm>
            <a:off x="2787856" y="3465576"/>
            <a:ext cx="3477401" cy="503419"/>
          </a:xfrm>
          <a:prstGeom prst="rect">
            <a:avLst/>
          </a:prstGeom>
          <a:noFill/>
          <a:ln/>
        </p:spPr>
        <p:txBody>
          <a:bodyPr wrap="square" rtlCol="0" anchor="ctr"/>
          <a:lstStyle/>
          <a:p>
            <a:pPr marL="0" indent="0" algn="l">
              <a:lnSpc>
                <a:spcPct val="150000"/>
              </a:lnSpc>
              <a:buNone/>
            </a:pPr>
            <a:r>
              <a:rPr lang="en-US" sz="1244" dirty="0">
                <a:solidFill>
                  <a:srgbClr val="FFFFFF"/>
                </a:solidFill>
                <a:latin typeface="Noto Sans SC" pitchFamily="34" charset="0"/>
                <a:ea typeface="Noto Sans SC" pitchFamily="34" charset="-122"/>
                <a:cs typeface="Noto Sans SC" pitchFamily="34" charset="-120"/>
              </a:rPr>
              <a:t>Limitations: time-consuming, costly, response bias</a:t>
            </a:r>
            <a:endParaRPr lang="en-US" sz="1244" dirty="0"/>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name="Slide 62">
    <p:spTree>
      <p:nvGrpSpPr>
        <p:cNvPr id="1" name=""/>
        <p:cNvGrpSpPr/>
        <p:nvPr/>
      </p:nvGrpSpPr>
      <p:grpSpPr>
        <a:xfrm>
          <a:off x="0" y="0"/>
          <a:ext cx="0" cy="0"/>
          <a:chOff x="0" y="0"/>
          <a:chExt cx="0" cy="0"/>
        </a:xfrm>
      </p:grpSpPr>
      <p:sp>
        <p:nvSpPr>
          <p:cNvPr id="3"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Data Collection survey</a:t>
            </a:r>
            <a:endParaRPr lang="en-US" sz="2660" dirty="0">
              <a:gradFill>
                <a:gsLst>
                  <a:gs pos="0">
                    <a:srgbClr val="157279">
                      <a:alpha val="90196"/>
                    </a:srgbClr>
                  </a:gs>
                  <a:gs pos="100000">
                    <a:srgbClr val="3E7D6C">
                      <a:alpha val="90196"/>
                    </a:srgbClr>
                  </a:gs>
                </a:gsLst>
                <a:lin ang="5400000" scaled="0"/>
              </a:gradFill>
            </a:endParaRPr>
          </a:p>
        </p:txBody>
      </p:sp>
      <p:sp>
        <p:nvSpPr>
          <p:cNvPr id="4" name="Text 1"/>
          <p:cNvSpPr/>
          <p:nvPr/>
        </p:nvSpPr>
        <p:spPr>
          <a:xfrm>
            <a:off x="762000" y="1257300"/>
            <a:ext cx="3786188" cy="2322808"/>
          </a:xfrm>
          <a:prstGeom prst="rect">
            <a:avLst/>
          </a:prstGeom>
          <a:noFill/>
          <a:ln/>
        </p:spPr>
        <p:txBody>
          <a:bodyPr wrap="square" rtlCol="0" anchor="t"/>
          <a:lstStyle/>
          <a:p>
            <a:pPr marL="190500" indent="-190500" algn="l">
              <a:lnSpc>
                <a:spcPct val="150000"/>
              </a:lnSpc>
              <a:buSzPct val="100000"/>
              <a:buChar char="•"/>
            </a:pPr>
            <a:r>
              <a:rPr lang="en-US" sz="1540" dirty="0">
                <a:solidFill>
                  <a:srgbClr val="383838"/>
                </a:solidFill>
                <a:latin typeface="Noto Sans SC" pitchFamily="34" charset="0"/>
                <a:ea typeface="Noto Sans SC" pitchFamily="34" charset="-122"/>
                <a:cs typeface="Noto Sans SC" pitchFamily="34" charset="-120"/>
              </a:rPr>
              <a:t>1. Define target population</a:t>
            </a:r>
            <a:endParaRPr lang="en-US" sz="1540" dirty="0"/>
          </a:p>
          <a:p>
            <a:pPr marL="190500" indent="-190500" algn="l">
              <a:lnSpc>
                <a:spcPct val="150000"/>
              </a:lnSpc>
              <a:buSzPct val="100000"/>
              <a:buChar char="•"/>
            </a:pPr>
            <a:r>
              <a:rPr lang="en-US" sz="1540" dirty="0">
                <a:solidFill>
                  <a:srgbClr val="383838"/>
                </a:solidFill>
                <a:latin typeface="Noto Sans SC" pitchFamily="34" charset="0"/>
                <a:ea typeface="Noto Sans SC" pitchFamily="34" charset="-122"/>
                <a:cs typeface="Noto Sans SC" pitchFamily="34" charset="-120"/>
              </a:rPr>
              <a:t>2. Choose sampling method</a:t>
            </a:r>
            <a:endParaRPr lang="en-US" sz="1540" dirty="0"/>
          </a:p>
          <a:p>
            <a:pPr marL="190500" indent="-190500" algn="l">
              <a:lnSpc>
                <a:spcPct val="150000"/>
              </a:lnSpc>
              <a:buSzPct val="100000"/>
              <a:buChar char="•"/>
            </a:pPr>
            <a:r>
              <a:rPr lang="en-US" sz="1540" dirty="0">
                <a:solidFill>
                  <a:srgbClr val="383838"/>
                </a:solidFill>
                <a:latin typeface="Noto Sans SC" pitchFamily="34" charset="0"/>
                <a:ea typeface="Noto Sans SC" pitchFamily="34" charset="-122"/>
                <a:cs typeface="Noto Sans SC" pitchFamily="34" charset="-120"/>
              </a:rPr>
              <a:t>3. Distribute survey (online, paper, interviews)</a:t>
            </a:r>
            <a:endParaRPr lang="en-US" sz="1540" dirty="0"/>
          </a:p>
          <a:p>
            <a:pPr marL="190500" indent="-190500" algn="l">
              <a:lnSpc>
                <a:spcPct val="150000"/>
              </a:lnSpc>
              <a:buSzPct val="100000"/>
              <a:buChar char="•"/>
            </a:pPr>
            <a:r>
              <a:rPr lang="en-US" sz="1540" dirty="0">
                <a:solidFill>
                  <a:srgbClr val="383838"/>
                </a:solidFill>
                <a:latin typeface="Noto Sans SC" pitchFamily="34" charset="0"/>
                <a:ea typeface="Noto Sans SC" pitchFamily="34" charset="-122"/>
                <a:cs typeface="Noto Sans SC" pitchFamily="34" charset="-120"/>
              </a:rPr>
              <a:t>4. Collect responses</a:t>
            </a:r>
            <a:endParaRPr lang="en-US" sz="1540" dirty="0"/>
          </a:p>
          <a:p>
            <a:pPr marL="190500" indent="-190500" algn="l">
              <a:lnSpc>
                <a:spcPct val="150000"/>
              </a:lnSpc>
              <a:buSzPct val="100000"/>
              <a:buChar char="•"/>
            </a:pPr>
            <a:r>
              <a:rPr lang="en-US" sz="1540" dirty="0">
                <a:solidFill>
                  <a:srgbClr val="383838"/>
                </a:solidFill>
                <a:latin typeface="Noto Sans SC" pitchFamily="34" charset="0"/>
                <a:ea typeface="Noto Sans SC" pitchFamily="34" charset="-122"/>
                <a:cs typeface="Noto Sans SC" pitchFamily="34" charset="-120"/>
              </a:rPr>
              <a:t>5. Clean and prepare data</a:t>
            </a:r>
            <a:endParaRPr lang="en-US" sz="1540" dirty="0"/>
          </a:p>
        </p:txBody>
      </p:sp>
      <p:pic>
        <p:nvPicPr>
          <p:cNvPr id="5" name="Image 0" descr="preencoded.png"/>
          <p:cNvPicPr>
            <a:picLocks noChangeAspect="1"/>
          </p:cNvPicPr>
          <p:nvPr/>
        </p:nvPicPr>
        <p:blipFill>
          <a:blip r:embed="rId3"/>
          <a:stretch>
            <a:fillRect/>
          </a:stretch>
        </p:blipFill>
        <p:spPr>
          <a:xfrm>
            <a:off x="4786716" y="2635657"/>
            <a:ext cx="1423584" cy="1423584"/>
          </a:xfrm>
          <a:prstGeom prst="rect">
            <a:avLst/>
          </a:prstGeom>
          <a:effectLst>
            <a:outerShdw blurRad="50800" dist="1270" dir="60000" algn="bl" rotWithShape="0">
              <a:srgbClr val="000000">
                <a:alpha val="12000"/>
              </a:srgbClr>
            </a:outerShdw>
          </a:effectLst>
        </p:spPr>
      </p:pic>
      <p:sp>
        <p:nvSpPr>
          <p:cNvPr id="6" name="文本框 5">
            <a:extLst>
              <a:ext uri="{FF2B5EF4-FFF2-40B4-BE49-F238E27FC236}">
                <a16:creationId xmlns:a16="http://schemas.microsoft.com/office/drawing/2014/main" id="{3CF83619-3CF2-C5FA-5E79-1030BC636636}"/>
              </a:ext>
            </a:extLst>
          </p:cNvPr>
          <p:cNvSpPr txBox="1"/>
          <p:nvPr/>
        </p:nvSpPr>
        <p:spPr>
          <a:xfrm>
            <a:off x="762000" y="3580108"/>
            <a:ext cx="4572000" cy="463588"/>
          </a:xfrm>
          <a:prstGeom prst="rect">
            <a:avLst/>
          </a:prstGeom>
          <a:noFill/>
        </p:spPr>
        <p:txBody>
          <a:bodyPr wrap="square">
            <a:spAutoFit/>
          </a:bodyPr>
          <a:lstStyle/>
          <a:p>
            <a:pPr marL="190500" indent="-190500" algn="l">
              <a:lnSpc>
                <a:spcPct val="150000"/>
              </a:lnSpc>
              <a:buSzPct val="100000"/>
              <a:buChar char="•"/>
            </a:pPr>
            <a:r>
              <a:rPr lang="en-US" altLang="zh-CN" sz="1800" dirty="0">
                <a:solidFill>
                  <a:srgbClr val="383838"/>
                </a:solidFill>
                <a:latin typeface="Noto Sans SC" pitchFamily="34" charset="0"/>
                <a:ea typeface="Noto Sans SC" pitchFamily="34" charset="-122"/>
                <a:cs typeface="Noto Sans SC" pitchFamily="34" charset="-120"/>
                <a:hlinkClick r:id="rId4"/>
              </a:rPr>
              <a:t>https://youtu.be/mdVWbuffdNY  </a:t>
            </a:r>
            <a:endParaRPr lang="en-US" altLang="zh-CN" sz="1800" dirty="0"/>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name="Slide 63">
    <p:spTree>
      <p:nvGrpSpPr>
        <p:cNvPr id="1" name=""/>
        <p:cNvGrpSpPr/>
        <p:nvPr/>
      </p:nvGrpSpPr>
      <p:grpSpPr>
        <a:xfrm>
          <a:off x="0" y="0"/>
          <a:ext cx="0" cy="0"/>
          <a:chOff x="0" y="0"/>
          <a:chExt cx="0" cy="0"/>
        </a:xfrm>
      </p:grpSpPr>
      <p:sp>
        <p:nvSpPr>
          <p:cNvPr id="3"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Times New Roman" panose="02020603050405020304" pitchFamily="18" charset="0"/>
                <a:ea typeface="Noto Sans SC" pitchFamily="34" charset="-122"/>
                <a:cs typeface="Times New Roman" panose="02020603050405020304" pitchFamily="18" charset="0"/>
              </a:rPr>
              <a:t>Questionnaire Design</a:t>
            </a:r>
            <a:endParaRPr lang="en-US" sz="2660" dirty="0">
              <a:gradFill>
                <a:gsLst>
                  <a:gs pos="0">
                    <a:srgbClr val="157279">
                      <a:alpha val="90196"/>
                    </a:srgbClr>
                  </a:gs>
                  <a:gs pos="100000">
                    <a:srgbClr val="3E7D6C">
                      <a:alpha val="90196"/>
                    </a:srgbClr>
                  </a:gs>
                </a:gsLst>
                <a:lin ang="5400000" scaled="0"/>
              </a:gradFill>
              <a:latin typeface="Times New Roman" panose="02020603050405020304" pitchFamily="18" charset="0"/>
              <a:cs typeface="Times New Roman" panose="02020603050405020304" pitchFamily="18" charset="0"/>
            </a:endParaRPr>
          </a:p>
        </p:txBody>
      </p:sp>
      <p:sp>
        <p:nvSpPr>
          <p:cNvPr id="4" name="Text 1"/>
          <p:cNvSpPr/>
          <p:nvPr/>
        </p:nvSpPr>
        <p:spPr>
          <a:xfrm>
            <a:off x="762000" y="1257300"/>
            <a:ext cx="7715250" cy="3067050"/>
          </a:xfrm>
          <a:prstGeom prst="rect">
            <a:avLst/>
          </a:prstGeom>
          <a:noFill/>
          <a:ln/>
        </p:spPr>
        <p:txBody>
          <a:bodyPr wrap="square" rtlCol="0" anchor="t"/>
          <a:lstStyle/>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Define research questions</a:t>
            </a:r>
            <a:endParaRPr lang="en-US" sz="1680" dirty="0"/>
          </a:p>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Translate concepts into measurable questions</a:t>
            </a:r>
            <a:endParaRPr lang="en-US" sz="1680" dirty="0"/>
          </a:p>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Avoid leading/confusing questions</a:t>
            </a:r>
            <a:endParaRPr lang="en-US" sz="1680" dirty="0"/>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name="Slide 68">
    <p:spTree>
      <p:nvGrpSpPr>
        <p:cNvPr id="1" name=""/>
        <p:cNvGrpSpPr/>
        <p:nvPr/>
      </p:nvGrpSpPr>
      <p:grpSpPr>
        <a:xfrm>
          <a:off x="0" y="0"/>
          <a:ext cx="0" cy="0"/>
          <a:chOff x="0" y="0"/>
          <a:chExt cx="0" cy="0"/>
        </a:xfrm>
      </p:grpSpPr>
      <p:sp>
        <p:nvSpPr>
          <p:cNvPr id="2"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Ordering of Questions</a:t>
            </a:r>
            <a:endParaRPr lang="en-US" sz="2660" dirty="0">
              <a:gradFill>
                <a:gsLst>
                  <a:gs pos="0">
                    <a:srgbClr val="157279">
                      <a:alpha val="90196"/>
                    </a:srgbClr>
                  </a:gs>
                  <a:gs pos="100000">
                    <a:srgbClr val="3E7D6C">
                      <a:alpha val="90196"/>
                    </a:srgbClr>
                  </a:gs>
                </a:gsLst>
                <a:lin ang="5400000" scaled="0"/>
              </a:gradFill>
            </a:endParaRPr>
          </a:p>
        </p:txBody>
      </p:sp>
      <p:sp>
        <p:nvSpPr>
          <p:cNvPr id="3" name="Text 1"/>
          <p:cNvSpPr/>
          <p:nvPr/>
        </p:nvSpPr>
        <p:spPr>
          <a:xfrm>
            <a:off x="762000" y="1257300"/>
            <a:ext cx="7715250" cy="3067050"/>
          </a:xfrm>
          <a:prstGeom prst="rect">
            <a:avLst/>
          </a:prstGeom>
          <a:noFill/>
          <a:ln/>
        </p:spPr>
        <p:txBody>
          <a:bodyPr wrap="square" rtlCol="0" anchor="t"/>
          <a:lstStyle/>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Questions should go from general to specific, impersonal to personal, and easy to difficult.</a:t>
            </a:r>
            <a:endParaRPr lang="en-US" sz="1680" dirty="0"/>
          </a:p>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Questions related to the same issue should be grouped together.</a:t>
            </a:r>
            <a:endParaRPr lang="en-US" sz="1680" dirty="0"/>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name="Slide 69">
    <p:spTree>
      <p:nvGrpSpPr>
        <p:cNvPr id="1" name=""/>
        <p:cNvGrpSpPr/>
        <p:nvPr/>
      </p:nvGrpSpPr>
      <p:grpSpPr>
        <a:xfrm>
          <a:off x="0" y="0"/>
          <a:ext cx="0" cy="0"/>
          <a:chOff x="0" y="0"/>
          <a:chExt cx="0" cy="0"/>
        </a:xfrm>
      </p:grpSpPr>
      <p:sp>
        <p:nvSpPr>
          <p:cNvPr id="2"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Number of Questions</a:t>
            </a:r>
            <a:endParaRPr lang="en-US" sz="2660" dirty="0">
              <a:gradFill>
                <a:gsLst>
                  <a:gs pos="0">
                    <a:srgbClr val="157279">
                      <a:alpha val="90196"/>
                    </a:srgbClr>
                  </a:gs>
                  <a:gs pos="100000">
                    <a:srgbClr val="3E7D6C">
                      <a:alpha val="90196"/>
                    </a:srgbClr>
                  </a:gs>
                </a:gsLst>
                <a:lin ang="5400000" scaled="0"/>
              </a:gradFill>
            </a:endParaRPr>
          </a:p>
        </p:txBody>
      </p:sp>
      <p:sp>
        <p:nvSpPr>
          <p:cNvPr id="3" name="Text 1"/>
          <p:cNvSpPr/>
          <p:nvPr/>
        </p:nvSpPr>
        <p:spPr>
          <a:xfrm>
            <a:off x="762000" y="1257300"/>
            <a:ext cx="7715250" cy="3067050"/>
          </a:xfrm>
          <a:prstGeom prst="rect">
            <a:avLst/>
          </a:prstGeom>
          <a:noFill/>
          <a:ln/>
        </p:spPr>
        <p:txBody>
          <a:bodyPr wrap="square" rtlCol="0" anchor="t"/>
          <a:lstStyle/>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Balancing detail and simplicity in questionnaires</a:t>
            </a:r>
            <a:endParaRPr lang="en-US" sz="1680" dirty="0"/>
          </a:p>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ask as many questions as are necessary to capture the dependent and all necessary independent variables in the research project</a:t>
            </a:r>
            <a:endParaRPr lang="en-US" sz="1680" dirty="0"/>
          </a:p>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do not want to ask too many questions either</a:t>
            </a:r>
            <a:endParaRPr lang="en-US" sz="1680" dirty="0"/>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name="Slide 70">
    <p:spTree>
      <p:nvGrpSpPr>
        <p:cNvPr id="1" name=""/>
        <p:cNvGrpSpPr/>
        <p:nvPr/>
      </p:nvGrpSpPr>
      <p:grpSpPr>
        <a:xfrm>
          <a:off x="0" y="0"/>
          <a:ext cx="0" cy="0"/>
          <a:chOff x="0" y="0"/>
          <a:chExt cx="0" cy="0"/>
        </a:xfrm>
      </p:grpSpPr>
      <p:sp>
        <p:nvSpPr>
          <p:cNvPr id="2" name="Text 0"/>
          <p:cNvSpPr/>
          <p:nvPr/>
        </p:nvSpPr>
        <p:spPr>
          <a:xfrm>
            <a:off x="762000" y="361950"/>
            <a:ext cx="7806690" cy="552450"/>
          </a:xfrm>
          <a:prstGeom prst="rect">
            <a:avLst/>
          </a:prstGeom>
          <a:noFill/>
          <a:ln/>
        </p:spPr>
        <p:txBody>
          <a:bodyPr wrap="square" rtlCol="0" anchor="ctr"/>
          <a:lstStyle/>
          <a:p>
            <a:pPr marL="0" indent="0" algn="l">
              <a:buNone/>
            </a:pPr>
            <a:r>
              <a:rPr lang="en-US" sz="231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Avoiding Biased, Leading or not clearlyQuestions</a:t>
            </a:r>
            <a:endParaRPr lang="en-US" sz="2310" dirty="0">
              <a:gradFill>
                <a:gsLst>
                  <a:gs pos="0">
                    <a:srgbClr val="157279">
                      <a:alpha val="90196"/>
                    </a:srgbClr>
                  </a:gs>
                  <a:gs pos="100000">
                    <a:srgbClr val="3E7D6C">
                      <a:alpha val="90196"/>
                    </a:srgbClr>
                  </a:gs>
                </a:gsLst>
                <a:lin ang="5400000" scaled="0"/>
              </a:gradFill>
            </a:endParaRPr>
          </a:p>
        </p:txBody>
      </p:sp>
      <p:sp>
        <p:nvSpPr>
          <p:cNvPr id="3" name="Text 1"/>
          <p:cNvSpPr/>
          <p:nvPr/>
        </p:nvSpPr>
        <p:spPr>
          <a:xfrm>
            <a:off x="762000" y="1257300"/>
            <a:ext cx="7715250" cy="3067050"/>
          </a:xfrm>
          <a:prstGeom prst="rect">
            <a:avLst/>
          </a:prstGeom>
          <a:noFill/>
          <a:ln/>
        </p:spPr>
        <p:txBody>
          <a:bodyPr wrap="square" rtlCol="0" anchor="t"/>
          <a:lstStyle/>
          <a:p>
            <a:pPr marL="190500" indent="-190500" algn="l">
              <a:lnSpc>
                <a:spcPct val="150000"/>
              </a:lnSpc>
              <a:buSzPct val="100000"/>
              <a:buChar char="•"/>
            </a:pPr>
            <a:r>
              <a:rPr lang="en-US" sz="1680" dirty="0">
                <a:solidFill>
                  <a:srgbClr val="383838"/>
                </a:solidFill>
                <a:latin typeface="Times New Roman" panose="02020603050405020304" pitchFamily="18" charset="0"/>
                <a:ea typeface="Noto Sans SC" pitchFamily="34" charset="-122"/>
                <a:cs typeface="Times New Roman" panose="02020603050405020304" pitchFamily="18" charset="0"/>
              </a:rPr>
              <a:t>Leading questions suggest a “correct” answer.   </a:t>
            </a:r>
          </a:p>
          <a:p>
            <a:pPr algn="l">
              <a:lnSpc>
                <a:spcPct val="150000"/>
              </a:lnSpc>
              <a:buSzPct val="100000"/>
            </a:pPr>
            <a:r>
              <a:rPr lang="en-US" sz="1680" i="1" dirty="0">
                <a:solidFill>
                  <a:srgbClr val="383838"/>
                </a:solidFill>
                <a:latin typeface="Times New Roman" panose="02020603050405020304" pitchFamily="18" charset="0"/>
                <a:ea typeface="Noto Sans SC" pitchFamily="34" charset="-122"/>
                <a:cs typeface="Times New Roman" panose="02020603050405020304" pitchFamily="18" charset="0"/>
              </a:rPr>
              <a:t>      “Don’t you agree our product is the best?”</a:t>
            </a:r>
            <a:endParaRPr lang="en-US" sz="1680" i="1" dirty="0">
              <a:latin typeface="Times New Roman" panose="02020603050405020304" pitchFamily="18" charset="0"/>
              <a:cs typeface="Times New Roman" panose="02020603050405020304" pitchFamily="18" charset="0"/>
            </a:endParaRPr>
          </a:p>
          <a:p>
            <a:pPr marL="190500" indent="-190500" algn="l">
              <a:lnSpc>
                <a:spcPct val="150000"/>
              </a:lnSpc>
              <a:buSzPct val="100000"/>
              <a:buChar char="•"/>
            </a:pPr>
            <a:r>
              <a:rPr lang="en-US" sz="1680" dirty="0">
                <a:solidFill>
                  <a:srgbClr val="383838"/>
                </a:solidFill>
                <a:latin typeface="Times New Roman" panose="02020603050405020304" pitchFamily="18" charset="0"/>
                <a:ea typeface="Noto Sans SC" pitchFamily="34" charset="-122"/>
                <a:cs typeface="Times New Roman" panose="02020603050405020304" pitchFamily="18" charset="0"/>
              </a:rPr>
              <a:t>assumes positive feelings.</a:t>
            </a:r>
          </a:p>
          <a:p>
            <a:pPr algn="l">
              <a:lnSpc>
                <a:spcPct val="150000"/>
              </a:lnSpc>
              <a:buSzPct val="100000"/>
            </a:pPr>
            <a:r>
              <a:rPr lang="en-US" altLang="zh-CN" sz="1680" i="1" dirty="0">
                <a:solidFill>
                  <a:srgbClr val="383838"/>
                </a:solidFill>
                <a:latin typeface="Times New Roman" panose="02020603050405020304" pitchFamily="18" charset="0"/>
                <a:ea typeface="Noto Sans SC" pitchFamily="34" charset="-122"/>
                <a:cs typeface="Times New Roman" panose="02020603050405020304" pitchFamily="18" charset="0"/>
              </a:rPr>
              <a:t>       “How much do you like our new policy?”</a:t>
            </a:r>
            <a:endParaRPr lang="en-US" sz="1680" i="1" dirty="0">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name="Slide 64">
    <p:spTree>
      <p:nvGrpSpPr>
        <p:cNvPr id="1" name=""/>
        <p:cNvGrpSpPr/>
        <p:nvPr/>
      </p:nvGrpSpPr>
      <p:grpSpPr>
        <a:xfrm>
          <a:off x="0" y="0"/>
          <a:ext cx="0" cy="0"/>
          <a:chOff x="0" y="0"/>
          <a:chExt cx="0" cy="0"/>
        </a:xfrm>
      </p:grpSpPr>
      <p:sp>
        <p:nvSpPr>
          <p:cNvPr id="3"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Main Question Types</a:t>
            </a:r>
            <a:endParaRPr lang="en-US" sz="2660" dirty="0">
              <a:gradFill>
                <a:gsLst>
                  <a:gs pos="0">
                    <a:srgbClr val="157279">
                      <a:alpha val="90196"/>
                    </a:srgbClr>
                  </a:gs>
                  <a:gs pos="100000">
                    <a:srgbClr val="3E7D6C">
                      <a:alpha val="90196"/>
                    </a:srgbClr>
                  </a:gs>
                </a:gsLst>
                <a:lin ang="5400000" scaled="0"/>
              </a:gradFill>
            </a:endParaRPr>
          </a:p>
        </p:txBody>
      </p:sp>
      <p:sp>
        <p:nvSpPr>
          <p:cNvPr id="4" name="Text 1"/>
          <p:cNvSpPr/>
          <p:nvPr/>
        </p:nvSpPr>
        <p:spPr>
          <a:xfrm>
            <a:off x="762000" y="1257300"/>
            <a:ext cx="7715250" cy="3067050"/>
          </a:xfrm>
          <a:prstGeom prst="rect">
            <a:avLst/>
          </a:prstGeom>
          <a:noFill/>
          <a:ln/>
        </p:spPr>
        <p:txBody>
          <a:bodyPr wrap="square" rtlCol="0" anchor="t"/>
          <a:lstStyle/>
          <a:p>
            <a:pPr marL="190500" indent="-190500">
              <a:lnSpc>
                <a:spcPct val="150000"/>
              </a:lnSpc>
              <a:buSzPct val="100000"/>
              <a:buFontTx/>
              <a:buChar char="•"/>
            </a:pPr>
            <a:r>
              <a:rPr lang="en-US" altLang="zh-CN" sz="1680" dirty="0">
                <a:solidFill>
                  <a:srgbClr val="383838"/>
                </a:solidFill>
                <a:latin typeface="Noto Sans SC" pitchFamily="34" charset="0"/>
                <a:ea typeface="Noto Sans SC" pitchFamily="34" charset="-122"/>
                <a:cs typeface="Noto Sans SC" pitchFamily="34" charset="-120"/>
              </a:rPr>
              <a:t>Open-Ended Questions</a:t>
            </a:r>
            <a:endParaRPr lang="en-US" sz="1680" dirty="0">
              <a:solidFill>
                <a:srgbClr val="383838"/>
              </a:solidFill>
              <a:latin typeface="Noto Sans SC" pitchFamily="34" charset="0"/>
              <a:ea typeface="Noto Sans SC" pitchFamily="34" charset="-122"/>
              <a:cs typeface="Noto Sans SC" pitchFamily="34" charset="-120"/>
            </a:endParaRPr>
          </a:p>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Closed-Ended Questions</a:t>
            </a:r>
            <a:endParaRPr lang="en-US" sz="1680" dirty="0"/>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name="Slide 66">
    <p:spTree>
      <p:nvGrpSpPr>
        <p:cNvPr id="1" name=""/>
        <p:cNvGrpSpPr/>
        <p:nvPr/>
      </p:nvGrpSpPr>
      <p:grpSpPr>
        <a:xfrm>
          <a:off x="0" y="0"/>
          <a:ext cx="0" cy="0"/>
          <a:chOff x="0" y="0"/>
          <a:chExt cx="0" cy="0"/>
        </a:xfrm>
      </p:grpSpPr>
      <p:sp>
        <p:nvSpPr>
          <p:cNvPr id="2"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Open-Ended Questions</a:t>
            </a:r>
            <a:endParaRPr lang="en-US" sz="2660" dirty="0">
              <a:gradFill>
                <a:gsLst>
                  <a:gs pos="0">
                    <a:srgbClr val="157279">
                      <a:alpha val="90196"/>
                    </a:srgbClr>
                  </a:gs>
                  <a:gs pos="100000">
                    <a:srgbClr val="3E7D6C">
                      <a:alpha val="90196"/>
                    </a:srgbClr>
                  </a:gs>
                </a:gsLst>
                <a:lin ang="5400000" scaled="0"/>
              </a:gradFill>
            </a:endParaRPr>
          </a:p>
        </p:txBody>
      </p:sp>
      <p:sp>
        <p:nvSpPr>
          <p:cNvPr id="3" name="Text 1"/>
          <p:cNvSpPr/>
          <p:nvPr/>
        </p:nvSpPr>
        <p:spPr>
          <a:xfrm>
            <a:off x="762000" y="1257300"/>
            <a:ext cx="3786188" cy="3067050"/>
          </a:xfrm>
          <a:prstGeom prst="rect">
            <a:avLst/>
          </a:prstGeom>
          <a:noFill/>
          <a:ln/>
        </p:spPr>
        <p:txBody>
          <a:bodyPr wrap="square" rtlCol="0" anchor="t"/>
          <a:lstStyle/>
          <a:p>
            <a:pPr marL="190500" indent="-190500" algn="l">
              <a:lnSpc>
                <a:spcPct val="150000"/>
              </a:lnSpc>
              <a:buSzPct val="100000"/>
              <a:buChar char="•"/>
            </a:pPr>
            <a:r>
              <a:rPr lang="en-US" sz="1610" dirty="0">
                <a:solidFill>
                  <a:srgbClr val="383838"/>
                </a:solidFill>
                <a:latin typeface="Noto Sans SC" pitchFamily="34" charset="0"/>
                <a:ea typeface="Noto Sans SC" pitchFamily="34" charset="-122"/>
                <a:cs typeface="Noto Sans SC" pitchFamily="34" charset="-120"/>
              </a:rPr>
              <a:t>Allow respondents to express ideas freely in their own words.</a:t>
            </a:r>
            <a:endParaRPr lang="en-US" sz="1610" dirty="0"/>
          </a:p>
          <a:p>
            <a:pPr marL="190500" indent="-190500" algn="l">
              <a:lnSpc>
                <a:spcPct val="150000"/>
              </a:lnSpc>
              <a:buSzPct val="100000"/>
              <a:buChar char="•"/>
            </a:pPr>
            <a:r>
              <a:rPr lang="en-US" sz="1610" dirty="0">
                <a:solidFill>
                  <a:srgbClr val="383838"/>
                </a:solidFill>
                <a:latin typeface="Noto Sans SC" pitchFamily="34" charset="0"/>
                <a:ea typeface="Noto Sans SC" pitchFamily="34" charset="-122"/>
                <a:cs typeface="Noto Sans SC" pitchFamily="34" charset="-120"/>
              </a:rPr>
              <a:t>Advantages: rich and detailed data, good for exploring new topics.</a:t>
            </a:r>
            <a:endParaRPr lang="en-US" sz="1610" dirty="0"/>
          </a:p>
          <a:p>
            <a:pPr marL="190500" indent="-190500" algn="l">
              <a:lnSpc>
                <a:spcPct val="150000"/>
              </a:lnSpc>
              <a:buSzPct val="100000"/>
              <a:buChar char="•"/>
            </a:pPr>
            <a:r>
              <a:rPr lang="en-US" sz="1610" dirty="0">
                <a:solidFill>
                  <a:srgbClr val="383838"/>
                </a:solidFill>
                <a:latin typeface="Noto Sans SC" pitchFamily="34" charset="0"/>
                <a:ea typeface="Noto Sans SC" pitchFamily="34" charset="-122"/>
                <a:cs typeface="Noto Sans SC" pitchFamily="34" charset="-120"/>
              </a:rPr>
              <a:t>Limitations: time-consuming, harder to analyse, may introduce interpretation bias.</a:t>
            </a:r>
            <a:endParaRPr lang="en-US" sz="1610" dirty="0"/>
          </a:p>
        </p:txBody>
      </p:sp>
      <p:pic>
        <p:nvPicPr>
          <p:cNvPr id="4" name="Image 0" descr="preencoded.png"/>
          <p:cNvPicPr>
            <a:picLocks noChangeAspect="1"/>
          </p:cNvPicPr>
          <p:nvPr/>
        </p:nvPicPr>
        <p:blipFill>
          <a:blip r:embed="rId3"/>
          <a:stretch>
            <a:fillRect/>
          </a:stretch>
        </p:blipFill>
        <p:spPr>
          <a:xfrm>
            <a:off x="4691063" y="1257300"/>
            <a:ext cx="3786188" cy="2352675"/>
          </a:xfrm>
          <a:prstGeom prst="rect">
            <a:avLst/>
          </a:prstGeom>
          <a:effectLst>
            <a:outerShdw blurRad="50800" dist="1270" dir="60000" algn="bl" rotWithShape="0">
              <a:srgbClr val="000000">
                <a:alpha val="12000"/>
              </a:srgbClr>
            </a:outerShdw>
          </a:effectLst>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name="Slide 65">
    <p:spTree>
      <p:nvGrpSpPr>
        <p:cNvPr id="1" name=""/>
        <p:cNvGrpSpPr/>
        <p:nvPr/>
      </p:nvGrpSpPr>
      <p:grpSpPr>
        <a:xfrm>
          <a:off x="0" y="0"/>
          <a:ext cx="0" cy="0"/>
          <a:chOff x="0" y="0"/>
          <a:chExt cx="0" cy="0"/>
        </a:xfrm>
      </p:grpSpPr>
      <p:sp>
        <p:nvSpPr>
          <p:cNvPr id="2"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Closed-Ended Questions</a:t>
            </a:r>
            <a:endParaRPr lang="en-US" sz="2660" dirty="0">
              <a:gradFill>
                <a:gsLst>
                  <a:gs pos="0">
                    <a:srgbClr val="157279">
                      <a:alpha val="90196"/>
                    </a:srgbClr>
                  </a:gs>
                  <a:gs pos="100000">
                    <a:srgbClr val="3E7D6C">
                      <a:alpha val="90196"/>
                    </a:srgbClr>
                  </a:gs>
                </a:gsLst>
                <a:lin ang="5400000" scaled="0"/>
              </a:gradFill>
            </a:endParaRPr>
          </a:p>
        </p:txBody>
      </p:sp>
      <p:sp>
        <p:nvSpPr>
          <p:cNvPr id="3" name="Text 1"/>
          <p:cNvSpPr/>
          <p:nvPr/>
        </p:nvSpPr>
        <p:spPr>
          <a:xfrm>
            <a:off x="762000" y="1257300"/>
            <a:ext cx="3786188" cy="3067050"/>
          </a:xfrm>
          <a:prstGeom prst="rect">
            <a:avLst/>
          </a:prstGeom>
          <a:noFill/>
          <a:ln/>
        </p:spPr>
        <p:txBody>
          <a:bodyPr wrap="square" rtlCol="0" anchor="t"/>
          <a:lstStyle/>
          <a:p>
            <a:pPr marL="190500" indent="-190500" algn="l">
              <a:lnSpc>
                <a:spcPct val="150000"/>
              </a:lnSpc>
              <a:buSzPct val="100000"/>
              <a:buChar char="•"/>
            </a:pPr>
            <a:r>
              <a:rPr lang="en-US" sz="1470" dirty="0">
                <a:solidFill>
                  <a:srgbClr val="383838"/>
                </a:solidFill>
                <a:latin typeface="Noto Sans SC" pitchFamily="34" charset="0"/>
                <a:ea typeface="Noto Sans SC" pitchFamily="34" charset="-122"/>
                <a:cs typeface="Noto Sans SC" pitchFamily="34" charset="-120"/>
              </a:rPr>
              <a:t>Respondents choose from fixed options (Yes/No, Likert scales, multiple choice).</a:t>
            </a:r>
            <a:endParaRPr lang="en-US" sz="1470" dirty="0"/>
          </a:p>
          <a:p>
            <a:pPr marL="190500" indent="-190500" algn="l">
              <a:lnSpc>
                <a:spcPct val="150000"/>
              </a:lnSpc>
              <a:buSzPct val="100000"/>
              <a:buChar char="•"/>
            </a:pPr>
            <a:r>
              <a:rPr lang="en-US" sz="1470" dirty="0">
                <a:solidFill>
                  <a:srgbClr val="383838"/>
                </a:solidFill>
                <a:latin typeface="Noto Sans SC" pitchFamily="34" charset="0"/>
                <a:ea typeface="Noto Sans SC" pitchFamily="34" charset="-122"/>
                <a:cs typeface="Noto Sans SC" pitchFamily="34" charset="-120"/>
              </a:rPr>
              <a:t>Advantages: easy to analyse, consistent responses, high response rate.</a:t>
            </a:r>
            <a:endParaRPr lang="en-US" sz="1470" dirty="0"/>
          </a:p>
          <a:p>
            <a:pPr marL="190500" indent="-190500" algn="l">
              <a:lnSpc>
                <a:spcPct val="150000"/>
              </a:lnSpc>
              <a:buSzPct val="100000"/>
              <a:buChar char="•"/>
            </a:pPr>
            <a:r>
              <a:rPr lang="en-US" sz="1470" dirty="0">
                <a:solidFill>
                  <a:srgbClr val="383838"/>
                </a:solidFill>
                <a:latin typeface="Noto Sans SC" pitchFamily="34" charset="0"/>
                <a:ea typeface="Noto Sans SC" pitchFamily="34" charset="-122"/>
                <a:cs typeface="Noto Sans SC" pitchFamily="34" charset="-120"/>
              </a:rPr>
              <a:t>Limitations: provide</a:t>
            </a:r>
            <a:r>
              <a:rPr lang="zh-CN" altLang="en-US" sz="1470" dirty="0">
                <a:solidFill>
                  <a:srgbClr val="383838"/>
                </a:solidFill>
                <a:latin typeface="Noto Sans SC" pitchFamily="34" charset="0"/>
                <a:ea typeface="Noto Sans SC" pitchFamily="34" charset="-122"/>
                <a:cs typeface="Noto Sans SC" pitchFamily="34" charset="-120"/>
              </a:rPr>
              <a:t> </a:t>
            </a:r>
            <a:r>
              <a:rPr lang="en-US" altLang="zh-CN" sz="1470" dirty="0">
                <a:solidFill>
                  <a:srgbClr val="383838"/>
                </a:solidFill>
                <a:latin typeface="Noto Sans SC" pitchFamily="34" charset="0"/>
                <a:ea typeface="Noto Sans SC" pitchFamily="34" charset="-122"/>
                <a:cs typeface="Noto Sans SC" pitchFamily="34" charset="-120"/>
              </a:rPr>
              <a:t>less</a:t>
            </a:r>
            <a:r>
              <a:rPr lang="zh-CN" altLang="en-US" sz="1470" dirty="0">
                <a:solidFill>
                  <a:srgbClr val="383838"/>
                </a:solidFill>
                <a:latin typeface="Noto Sans SC" pitchFamily="34" charset="0"/>
                <a:ea typeface="Noto Sans SC" pitchFamily="34" charset="-122"/>
                <a:cs typeface="Noto Sans SC" pitchFamily="34" charset="-120"/>
              </a:rPr>
              <a:t> </a:t>
            </a:r>
            <a:r>
              <a:rPr lang="en-US" altLang="zh-CN" sz="1470" dirty="0">
                <a:solidFill>
                  <a:srgbClr val="383838"/>
                </a:solidFill>
                <a:latin typeface="Noto Sans SC" pitchFamily="34" charset="0"/>
                <a:ea typeface="Noto Sans SC" pitchFamily="34" charset="-122"/>
                <a:cs typeface="Noto Sans SC" pitchFamily="34" charset="-120"/>
              </a:rPr>
              <a:t>information</a:t>
            </a:r>
            <a:r>
              <a:rPr lang="en-US" sz="1470" dirty="0">
                <a:solidFill>
                  <a:srgbClr val="383838"/>
                </a:solidFill>
                <a:latin typeface="Noto Sans SC" pitchFamily="34" charset="0"/>
                <a:ea typeface="Noto Sans SC" pitchFamily="34" charset="-122"/>
                <a:cs typeface="Noto Sans SC" pitchFamily="34" charset="-120"/>
              </a:rPr>
              <a:t>, risk of bias (e.g., agreeing or choosing middle options).</a:t>
            </a:r>
            <a:endParaRPr lang="en-US" sz="1470" dirty="0"/>
          </a:p>
        </p:txBody>
      </p:sp>
      <p:pic>
        <p:nvPicPr>
          <p:cNvPr id="4" name="Image 0" descr="preencoded.png"/>
          <p:cNvPicPr>
            <a:picLocks noChangeAspect="1"/>
          </p:cNvPicPr>
          <p:nvPr/>
        </p:nvPicPr>
        <p:blipFill>
          <a:blip r:embed="rId3"/>
          <a:stretch>
            <a:fillRect/>
          </a:stretch>
        </p:blipFill>
        <p:spPr>
          <a:xfrm>
            <a:off x="4691063" y="1257300"/>
            <a:ext cx="3786188" cy="2319338"/>
          </a:xfrm>
          <a:prstGeom prst="rect">
            <a:avLst/>
          </a:prstGeom>
          <a:effectLst>
            <a:outerShdw blurRad="50800" dist="1270" dir="60000" algn="bl" rotWithShape="0">
              <a:srgbClr val="000000">
                <a:alpha val="12000"/>
              </a:srgbClr>
            </a:outerShdw>
          </a:effectLst>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name="Slide 71">
    <p:spTree>
      <p:nvGrpSpPr>
        <p:cNvPr id="1" name=""/>
        <p:cNvGrpSpPr/>
        <p:nvPr/>
      </p:nvGrpSpPr>
      <p:grpSpPr>
        <a:xfrm>
          <a:off x="0" y="0"/>
          <a:ext cx="0" cy="0"/>
          <a:chOff x="0" y="0"/>
          <a:chExt cx="0" cy="0"/>
        </a:xfrm>
      </p:grpSpPr>
      <p:sp>
        <p:nvSpPr>
          <p:cNvPr id="2" name="Text 0"/>
          <p:cNvSpPr/>
          <p:nvPr/>
        </p:nvSpPr>
        <p:spPr>
          <a:xfrm>
            <a:off x="762000" y="361950"/>
            <a:ext cx="7806690" cy="552450"/>
          </a:xfrm>
          <a:prstGeom prst="rect">
            <a:avLst/>
          </a:prstGeom>
          <a:noFill/>
          <a:ln/>
        </p:spPr>
        <p:txBody>
          <a:bodyPr wrap="square" rtlCol="0" anchor="ctr"/>
          <a:lstStyle/>
          <a:p>
            <a:pPr marL="0" indent="0" algn="l">
              <a:buNone/>
            </a:pPr>
            <a:r>
              <a:rPr lang="en-US" sz="2100" b="1" dirty="0">
                <a:gradFill>
                  <a:gsLst>
                    <a:gs pos="0">
                      <a:srgbClr val="157279">
                        <a:alpha val="90196"/>
                      </a:srgbClr>
                    </a:gs>
                    <a:gs pos="100000">
                      <a:srgbClr val="3E7D6C">
                        <a:alpha val="90196"/>
                      </a:srgbClr>
                    </a:gs>
                  </a:gsLst>
                  <a:lin ang="5400000" scaled="0"/>
                </a:gradFill>
                <a:latin typeface="Times New Roman" panose="02020603050405020304" pitchFamily="18" charset="0"/>
                <a:ea typeface="Noto Sans SC" pitchFamily="34" charset="-122"/>
                <a:cs typeface="Times New Roman" panose="02020603050405020304" pitchFamily="18" charset="0"/>
              </a:rPr>
              <a:t>Rating Scales</a:t>
            </a:r>
            <a:endParaRPr lang="en-US" sz="2100" dirty="0">
              <a:gradFill>
                <a:gsLst>
                  <a:gs pos="0">
                    <a:srgbClr val="157279">
                      <a:alpha val="90196"/>
                    </a:srgbClr>
                  </a:gs>
                  <a:gs pos="100000">
                    <a:srgbClr val="3E7D6C">
                      <a:alpha val="90196"/>
                    </a:srgbClr>
                  </a:gs>
                </a:gsLst>
                <a:lin ang="5400000" scaled="0"/>
              </a:gradFill>
              <a:latin typeface="Times New Roman" panose="02020603050405020304" pitchFamily="18" charset="0"/>
              <a:cs typeface="Times New Roman" panose="02020603050405020304" pitchFamily="18" charset="0"/>
            </a:endParaRPr>
          </a:p>
        </p:txBody>
      </p:sp>
      <p:sp>
        <p:nvSpPr>
          <p:cNvPr id="3" name="Text 1"/>
          <p:cNvSpPr/>
          <p:nvPr/>
        </p:nvSpPr>
        <p:spPr>
          <a:xfrm>
            <a:off x="762000" y="1257300"/>
            <a:ext cx="7715250" cy="3067050"/>
          </a:xfrm>
          <a:prstGeom prst="rect">
            <a:avLst/>
          </a:prstGeom>
          <a:noFill/>
          <a:ln/>
        </p:spPr>
        <p:txBody>
          <a:bodyPr wrap="square" rtlCol="0" anchor="t"/>
          <a:lstStyle/>
          <a:p>
            <a:pPr marL="190500" indent="-190500">
              <a:lnSpc>
                <a:spcPct val="150000"/>
              </a:lnSpc>
              <a:buSzPct val="100000"/>
              <a:buChar char="•"/>
            </a:pPr>
            <a:r>
              <a:rPr lang="en-US" altLang="zh-CN" sz="1680" dirty="0">
                <a:solidFill>
                  <a:srgbClr val="383838"/>
                </a:solidFill>
                <a:latin typeface="Noto Sans SC" pitchFamily="34" charset="0"/>
                <a:ea typeface="Noto Sans SC" pitchFamily="34" charset="-122"/>
              </a:rPr>
              <a:t>One</a:t>
            </a:r>
            <a:r>
              <a:rPr lang="zh-CN" altLang="en-US" sz="1680" dirty="0">
                <a:solidFill>
                  <a:srgbClr val="383838"/>
                </a:solidFill>
                <a:latin typeface="Noto Sans SC" pitchFamily="34" charset="0"/>
                <a:ea typeface="Noto Sans SC" pitchFamily="34" charset="-122"/>
              </a:rPr>
              <a:t> </a:t>
            </a:r>
            <a:r>
              <a:rPr lang="en-US" altLang="zh-CN" sz="1680" dirty="0">
                <a:solidFill>
                  <a:srgbClr val="383838"/>
                </a:solidFill>
                <a:latin typeface="Noto Sans SC" pitchFamily="34" charset="0"/>
                <a:ea typeface="Noto Sans SC" pitchFamily="34" charset="-122"/>
              </a:rPr>
              <a:t>type of Closed-Ended Survey Question</a:t>
            </a:r>
            <a:endParaRPr lang="en-US" sz="1680" dirty="0">
              <a:solidFill>
                <a:srgbClr val="383838"/>
              </a:solidFill>
              <a:latin typeface="Noto Sans SC" pitchFamily="34" charset="0"/>
              <a:ea typeface="Noto Sans SC" pitchFamily="34" charset="-122"/>
            </a:endParaRPr>
          </a:p>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Rating scales are essential tools to measure</a:t>
            </a:r>
            <a:br>
              <a:rPr dirty="0"/>
            </a:br>
            <a:r>
              <a:rPr lang="en-US" sz="1680" dirty="0">
                <a:solidFill>
                  <a:srgbClr val="383838"/>
                </a:solidFill>
                <a:latin typeface="Noto Sans SC" pitchFamily="34" charset="0"/>
                <a:ea typeface="Noto Sans SC" pitchFamily="34" charset="-122"/>
                <a:cs typeface="Noto Sans SC" pitchFamily="34" charset="-120"/>
              </a:rPr>
              <a:t>attitudes, opinions, preferences, and perceptions.</a:t>
            </a:r>
            <a:endParaRPr lang="en-US" sz="1680" dirty="0"/>
          </a:p>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Providing researchers with measurable data</a:t>
            </a:r>
            <a:br>
              <a:rPr dirty="0"/>
            </a:br>
            <a:r>
              <a:rPr lang="en-US" sz="1680" dirty="0">
                <a:solidFill>
                  <a:srgbClr val="383838"/>
                </a:solidFill>
                <a:latin typeface="Noto Sans SC" pitchFamily="34" charset="0"/>
                <a:ea typeface="Noto Sans SC" pitchFamily="34" charset="-122"/>
                <a:cs typeface="Noto Sans SC" pitchFamily="34" charset="-120"/>
              </a:rPr>
              <a:t>for analysis.</a:t>
            </a:r>
            <a:endParaRPr lang="en-US" sz="1680" dirty="0"/>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name="Slide 73">
    <p:spTree>
      <p:nvGrpSpPr>
        <p:cNvPr id="1" name=""/>
        <p:cNvGrpSpPr/>
        <p:nvPr/>
      </p:nvGrpSpPr>
      <p:grpSpPr>
        <a:xfrm>
          <a:off x="0" y="0"/>
          <a:ext cx="0" cy="0"/>
          <a:chOff x="0" y="0"/>
          <a:chExt cx="0" cy="0"/>
        </a:xfrm>
      </p:grpSpPr>
      <p:sp>
        <p:nvSpPr>
          <p:cNvPr id="2"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Common types of rating scales</a:t>
            </a:r>
            <a:endParaRPr lang="en-US" sz="2660" dirty="0">
              <a:gradFill>
                <a:gsLst>
                  <a:gs pos="0">
                    <a:srgbClr val="157279">
                      <a:alpha val="90196"/>
                    </a:srgbClr>
                  </a:gs>
                  <a:gs pos="100000">
                    <a:srgbClr val="3E7D6C">
                      <a:alpha val="90196"/>
                    </a:srgbClr>
                  </a:gs>
                </a:gsLst>
                <a:lin ang="5400000" scaled="0"/>
              </a:gradFill>
            </a:endParaRPr>
          </a:p>
        </p:txBody>
      </p:sp>
      <p:pic>
        <p:nvPicPr>
          <p:cNvPr id="3" name="Image 0" descr="preencoded.png"/>
          <p:cNvPicPr>
            <a:picLocks noChangeAspect="1"/>
          </p:cNvPicPr>
          <p:nvPr/>
        </p:nvPicPr>
        <p:blipFill>
          <a:blip r:embed="rId3"/>
          <a:stretch>
            <a:fillRect/>
          </a:stretch>
        </p:blipFill>
        <p:spPr>
          <a:xfrm>
            <a:off x="4572001" y="932853"/>
            <a:ext cx="3114280" cy="3639920"/>
          </a:xfrm>
          <a:prstGeom prst="rect">
            <a:avLst/>
          </a:prstGeom>
          <a:effectLst>
            <a:outerShdw blurRad="50800" dist="1270" dir="60000" algn="bl" rotWithShape="0">
              <a:srgbClr val="000000">
                <a:alpha val="12000"/>
              </a:srgbClr>
            </a:outerShdw>
          </a:effectLst>
        </p:spPr>
      </p:pic>
      <p:graphicFrame>
        <p:nvGraphicFramePr>
          <p:cNvPr id="4" name="表格 3">
            <a:extLst>
              <a:ext uri="{FF2B5EF4-FFF2-40B4-BE49-F238E27FC236}">
                <a16:creationId xmlns:a16="http://schemas.microsoft.com/office/drawing/2014/main" id="{355F3114-B8E4-5FFE-AAFD-3D17796F26A3}"/>
              </a:ext>
            </a:extLst>
          </p:cNvPr>
          <p:cNvGraphicFramePr>
            <a:graphicFrameLocks noGrp="1"/>
          </p:cNvGraphicFramePr>
          <p:nvPr>
            <p:extLst>
              <p:ext uri="{D42A27DB-BD31-4B8C-83A1-F6EECF244321}">
                <p14:modId xmlns:p14="http://schemas.microsoft.com/office/powerpoint/2010/main" val="1724281541"/>
              </p:ext>
            </p:extLst>
          </p:nvPr>
        </p:nvGraphicFramePr>
        <p:xfrm>
          <a:off x="762000" y="1154860"/>
          <a:ext cx="3114279" cy="3363349"/>
        </p:xfrm>
        <a:graphic>
          <a:graphicData uri="http://schemas.openxmlformats.org/drawingml/2006/table">
            <a:tbl>
              <a:tblPr firstRow="1" firstCol="1">
                <a:tableStyleId>{3C2FFA5D-87B4-456A-9821-1D502468CF0F}</a:tableStyleId>
              </a:tblPr>
              <a:tblGrid>
                <a:gridCol w="1253133">
                  <a:extLst>
                    <a:ext uri="{9D8B030D-6E8A-4147-A177-3AD203B41FA5}">
                      <a16:colId xmlns:a16="http://schemas.microsoft.com/office/drawing/2014/main" val="702245569"/>
                    </a:ext>
                  </a:extLst>
                </a:gridCol>
                <a:gridCol w="1861146">
                  <a:extLst>
                    <a:ext uri="{9D8B030D-6E8A-4147-A177-3AD203B41FA5}">
                      <a16:colId xmlns:a16="http://schemas.microsoft.com/office/drawing/2014/main" val="892239682"/>
                    </a:ext>
                  </a:extLst>
                </a:gridCol>
              </a:tblGrid>
              <a:tr h="294293">
                <a:tc>
                  <a:txBody>
                    <a:bodyPr/>
                    <a:lstStyle/>
                    <a:p>
                      <a:r>
                        <a:rPr lang="en-US" sz="800" b="1" dirty="0"/>
                        <a:t>Type of Scale</a:t>
                      </a:r>
                      <a:endParaRPr lang="en-US" sz="800" dirty="0"/>
                    </a:p>
                  </a:txBody>
                  <a:tcPr marL="40779" marR="40779" marT="20389" marB="20389" anchor="ctr"/>
                </a:tc>
                <a:tc>
                  <a:txBody>
                    <a:bodyPr/>
                    <a:lstStyle/>
                    <a:p>
                      <a:r>
                        <a:rPr lang="en-US" sz="800" b="1" dirty="0"/>
                        <a:t>Purpose / What It Measures</a:t>
                      </a:r>
                      <a:endParaRPr lang="en-US" sz="800" dirty="0"/>
                    </a:p>
                  </a:txBody>
                  <a:tcPr marL="40779" marR="40779" marT="20389" marB="20389" anchor="ctr"/>
                </a:tc>
                <a:extLst>
                  <a:ext uri="{0D108BD9-81ED-4DB2-BD59-A6C34878D82A}">
                    <a16:rowId xmlns:a16="http://schemas.microsoft.com/office/drawing/2014/main" val="3933625466"/>
                  </a:ext>
                </a:extLst>
              </a:tr>
              <a:tr h="294293">
                <a:tc>
                  <a:txBody>
                    <a:bodyPr/>
                    <a:lstStyle/>
                    <a:p>
                      <a:r>
                        <a:rPr lang="en-US" sz="800" b="1" dirty="0"/>
                        <a:t>Likert scale</a:t>
                      </a:r>
                      <a:endParaRPr lang="en-US" sz="800" dirty="0"/>
                    </a:p>
                  </a:txBody>
                  <a:tcPr marL="40779" marR="40779" marT="20389" marB="20389" anchor="ctr"/>
                </a:tc>
                <a:tc>
                  <a:txBody>
                    <a:bodyPr/>
                    <a:lstStyle/>
                    <a:p>
                      <a:r>
                        <a:rPr lang="en-US" sz="800" dirty="0"/>
                        <a:t>Measures satisfaction or agreement</a:t>
                      </a:r>
                    </a:p>
                  </a:txBody>
                  <a:tcPr marL="40779" marR="40779" marT="20389" marB="20389" anchor="ctr"/>
                </a:tc>
                <a:extLst>
                  <a:ext uri="{0D108BD9-81ED-4DB2-BD59-A6C34878D82A}">
                    <a16:rowId xmlns:a16="http://schemas.microsoft.com/office/drawing/2014/main" val="4086828631"/>
                  </a:ext>
                </a:extLst>
              </a:tr>
              <a:tr h="294293">
                <a:tc>
                  <a:txBody>
                    <a:bodyPr/>
                    <a:lstStyle/>
                    <a:p>
                      <a:r>
                        <a:rPr lang="en-US" sz="800" b="1"/>
                        <a:t>Numerical rating scale</a:t>
                      </a:r>
                      <a:endParaRPr lang="en-US" sz="800"/>
                    </a:p>
                  </a:txBody>
                  <a:tcPr marL="40779" marR="40779" marT="20389" marB="20389" anchor="ctr"/>
                </a:tc>
                <a:tc>
                  <a:txBody>
                    <a:bodyPr/>
                    <a:lstStyle/>
                    <a:p>
                      <a:r>
                        <a:rPr lang="en-US" sz="800"/>
                        <a:t>Shows intensity or strength of opinion</a:t>
                      </a:r>
                    </a:p>
                  </a:txBody>
                  <a:tcPr marL="40779" marR="40779" marT="20389" marB="20389" anchor="ctr"/>
                </a:tc>
                <a:extLst>
                  <a:ext uri="{0D108BD9-81ED-4DB2-BD59-A6C34878D82A}">
                    <a16:rowId xmlns:a16="http://schemas.microsoft.com/office/drawing/2014/main" val="4239614756"/>
                  </a:ext>
                </a:extLst>
              </a:tr>
              <a:tr h="294293">
                <a:tc>
                  <a:txBody>
                    <a:bodyPr/>
                    <a:lstStyle/>
                    <a:p>
                      <a:r>
                        <a:rPr lang="en-US" sz="800" b="1"/>
                        <a:t>Semantic differential scale</a:t>
                      </a:r>
                      <a:endParaRPr lang="en-US" sz="800"/>
                    </a:p>
                  </a:txBody>
                  <a:tcPr marL="40779" marR="40779" marT="20389" marB="20389" anchor="ctr"/>
                </a:tc>
                <a:tc>
                  <a:txBody>
                    <a:bodyPr/>
                    <a:lstStyle/>
                    <a:p>
                      <a:r>
                        <a:rPr lang="en-US" sz="800"/>
                        <a:t>Measures attitude between two opposites</a:t>
                      </a:r>
                    </a:p>
                  </a:txBody>
                  <a:tcPr marL="40779" marR="40779" marT="20389" marB="20389" anchor="ctr"/>
                </a:tc>
                <a:extLst>
                  <a:ext uri="{0D108BD9-81ED-4DB2-BD59-A6C34878D82A}">
                    <a16:rowId xmlns:a16="http://schemas.microsoft.com/office/drawing/2014/main" val="3202329913"/>
                  </a:ext>
                </a:extLst>
              </a:tr>
              <a:tr h="294293">
                <a:tc>
                  <a:txBody>
                    <a:bodyPr/>
                    <a:lstStyle/>
                    <a:p>
                      <a:r>
                        <a:rPr lang="en-US" sz="800" b="1"/>
                        <a:t>Frequency scale</a:t>
                      </a:r>
                      <a:endParaRPr lang="en-US" sz="800"/>
                    </a:p>
                  </a:txBody>
                  <a:tcPr marL="40779" marR="40779" marT="20389" marB="20389" anchor="ctr"/>
                </a:tc>
                <a:tc>
                  <a:txBody>
                    <a:bodyPr/>
                    <a:lstStyle/>
                    <a:p>
                      <a:r>
                        <a:rPr lang="en-US" sz="800"/>
                        <a:t>Checks how often something happens</a:t>
                      </a:r>
                    </a:p>
                  </a:txBody>
                  <a:tcPr marL="40779" marR="40779" marT="20389" marB="20389" anchor="ctr"/>
                </a:tc>
                <a:extLst>
                  <a:ext uri="{0D108BD9-81ED-4DB2-BD59-A6C34878D82A}">
                    <a16:rowId xmlns:a16="http://schemas.microsoft.com/office/drawing/2014/main" val="1977556650"/>
                  </a:ext>
                </a:extLst>
              </a:tr>
              <a:tr h="294293">
                <a:tc>
                  <a:txBody>
                    <a:bodyPr/>
                    <a:lstStyle/>
                    <a:p>
                      <a:r>
                        <a:rPr lang="en-US" sz="800" b="1"/>
                        <a:t>Importance scale</a:t>
                      </a:r>
                      <a:endParaRPr lang="en-US" sz="800"/>
                    </a:p>
                  </a:txBody>
                  <a:tcPr marL="40779" marR="40779" marT="20389" marB="20389" anchor="ctr"/>
                </a:tc>
                <a:tc>
                  <a:txBody>
                    <a:bodyPr/>
                    <a:lstStyle/>
                    <a:p>
                      <a:r>
                        <a:rPr lang="en-US" sz="800" dirty="0"/>
                        <a:t>Evaluates how important a factor is</a:t>
                      </a:r>
                    </a:p>
                  </a:txBody>
                  <a:tcPr marL="40779" marR="40779" marT="20389" marB="20389" anchor="ctr"/>
                </a:tc>
                <a:extLst>
                  <a:ext uri="{0D108BD9-81ED-4DB2-BD59-A6C34878D82A}">
                    <a16:rowId xmlns:a16="http://schemas.microsoft.com/office/drawing/2014/main" val="1016073010"/>
                  </a:ext>
                </a:extLst>
              </a:tr>
              <a:tr h="294293">
                <a:tc>
                  <a:txBody>
                    <a:bodyPr/>
                    <a:lstStyle/>
                    <a:p>
                      <a:r>
                        <a:rPr lang="en-US" sz="800" b="1"/>
                        <a:t>Agreement scale</a:t>
                      </a:r>
                      <a:endParaRPr lang="en-US" sz="800"/>
                    </a:p>
                  </a:txBody>
                  <a:tcPr marL="40779" marR="40779" marT="20389" marB="20389" anchor="ctr"/>
                </a:tc>
                <a:tc>
                  <a:txBody>
                    <a:bodyPr/>
                    <a:lstStyle/>
                    <a:p>
                      <a:r>
                        <a:rPr lang="en-US" sz="800"/>
                        <a:t>Measures agreement with a statement</a:t>
                      </a:r>
                    </a:p>
                  </a:txBody>
                  <a:tcPr marL="40779" marR="40779" marT="20389" marB="20389" anchor="ctr"/>
                </a:tc>
                <a:extLst>
                  <a:ext uri="{0D108BD9-81ED-4DB2-BD59-A6C34878D82A}">
                    <a16:rowId xmlns:a16="http://schemas.microsoft.com/office/drawing/2014/main" val="1621096298"/>
                  </a:ext>
                </a:extLst>
              </a:tr>
              <a:tr h="294293">
                <a:tc>
                  <a:txBody>
                    <a:bodyPr/>
                    <a:lstStyle/>
                    <a:p>
                      <a:r>
                        <a:rPr lang="en-US" sz="800" b="1"/>
                        <a:t>Performance scale</a:t>
                      </a:r>
                      <a:endParaRPr lang="en-US" sz="800"/>
                    </a:p>
                  </a:txBody>
                  <a:tcPr marL="40779" marR="40779" marT="20389" marB="20389" anchor="ctr"/>
                </a:tc>
                <a:tc>
                  <a:txBody>
                    <a:bodyPr/>
                    <a:lstStyle/>
                    <a:p>
                      <a:r>
                        <a:rPr lang="en-US" sz="800"/>
                        <a:t>Evaluates quality or performance</a:t>
                      </a:r>
                    </a:p>
                  </a:txBody>
                  <a:tcPr marL="40779" marR="40779" marT="20389" marB="20389" anchor="ctr"/>
                </a:tc>
                <a:extLst>
                  <a:ext uri="{0D108BD9-81ED-4DB2-BD59-A6C34878D82A}">
                    <a16:rowId xmlns:a16="http://schemas.microsoft.com/office/drawing/2014/main" val="2337495229"/>
                  </a:ext>
                </a:extLst>
              </a:tr>
              <a:tr h="294293">
                <a:tc>
                  <a:txBody>
                    <a:bodyPr/>
                    <a:lstStyle/>
                    <a:p>
                      <a:r>
                        <a:rPr lang="en-US" sz="800" b="1"/>
                        <a:t>Probability scale</a:t>
                      </a:r>
                      <a:endParaRPr lang="en-US" sz="800"/>
                    </a:p>
                  </a:txBody>
                  <a:tcPr marL="40779" marR="40779" marT="20389" marB="20389" anchor="ctr"/>
                </a:tc>
                <a:tc>
                  <a:txBody>
                    <a:bodyPr/>
                    <a:lstStyle/>
                    <a:p>
                      <a:r>
                        <a:rPr lang="en-US" sz="800"/>
                        <a:t>Assesses likelihood of future actions</a:t>
                      </a:r>
                    </a:p>
                  </a:txBody>
                  <a:tcPr marL="40779" marR="40779" marT="20389" marB="20389" anchor="ctr"/>
                </a:tc>
                <a:extLst>
                  <a:ext uri="{0D108BD9-81ED-4DB2-BD59-A6C34878D82A}">
                    <a16:rowId xmlns:a16="http://schemas.microsoft.com/office/drawing/2014/main" val="2662352514"/>
                  </a:ext>
                </a:extLst>
              </a:tr>
              <a:tr h="294293">
                <a:tc>
                  <a:txBody>
                    <a:bodyPr/>
                    <a:lstStyle/>
                    <a:p>
                      <a:r>
                        <a:rPr lang="en-US" sz="800" b="1"/>
                        <a:t>Behavioural intention scale</a:t>
                      </a:r>
                      <a:endParaRPr lang="en-US" sz="800"/>
                    </a:p>
                  </a:txBody>
                  <a:tcPr marL="40779" marR="40779" marT="20389" marB="20389" anchor="ctr"/>
                </a:tc>
                <a:tc>
                  <a:txBody>
                    <a:bodyPr/>
                    <a:lstStyle/>
                    <a:p>
                      <a:r>
                        <a:rPr lang="en-US" sz="800" dirty="0"/>
                        <a:t>Predicts future </a:t>
                      </a:r>
                      <a:r>
                        <a:rPr lang="en-US" sz="800" dirty="0" err="1"/>
                        <a:t>behaviour</a:t>
                      </a:r>
                      <a:endParaRPr lang="en-US" sz="800" dirty="0"/>
                    </a:p>
                  </a:txBody>
                  <a:tcPr marL="40779" marR="40779" marT="20389" marB="20389" anchor="ctr"/>
                </a:tc>
                <a:extLst>
                  <a:ext uri="{0D108BD9-81ED-4DB2-BD59-A6C34878D82A}">
                    <a16:rowId xmlns:a16="http://schemas.microsoft.com/office/drawing/2014/main" val="677927835"/>
                  </a:ext>
                </a:extLst>
              </a:tr>
              <a:tr h="420419">
                <a:tc>
                  <a:txBody>
                    <a:bodyPr/>
                    <a:lstStyle/>
                    <a:p>
                      <a:r>
                        <a:rPr lang="en-US" sz="800" b="1"/>
                        <a:t>Ranking scale</a:t>
                      </a:r>
                      <a:endParaRPr lang="en-US" sz="800"/>
                    </a:p>
                  </a:txBody>
                  <a:tcPr marL="40779" marR="40779" marT="20389" marB="20389" anchor="ctr"/>
                </a:tc>
                <a:tc>
                  <a:txBody>
                    <a:bodyPr/>
                    <a:lstStyle/>
                    <a:p>
                      <a:r>
                        <a:rPr lang="en-US" sz="800" dirty="0"/>
                        <a:t>Shows preferences or priorities</a:t>
                      </a:r>
                    </a:p>
                  </a:txBody>
                  <a:tcPr marL="40779" marR="40779" marT="20389" marB="20389" anchor="ctr"/>
                </a:tc>
                <a:extLst>
                  <a:ext uri="{0D108BD9-81ED-4DB2-BD59-A6C34878D82A}">
                    <a16:rowId xmlns:a16="http://schemas.microsoft.com/office/drawing/2014/main" val="3468180771"/>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name="Slide 75">
    <p:spTree>
      <p:nvGrpSpPr>
        <p:cNvPr id="1" name=""/>
        <p:cNvGrpSpPr/>
        <p:nvPr/>
      </p:nvGrpSpPr>
      <p:grpSpPr>
        <a:xfrm>
          <a:off x="0" y="0"/>
          <a:ext cx="0" cy="0"/>
          <a:chOff x="0" y="0"/>
          <a:chExt cx="0" cy="0"/>
        </a:xfrm>
      </p:grpSpPr>
      <p:sp>
        <p:nvSpPr>
          <p:cNvPr id="2"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Market Research:</a:t>
            </a:r>
            <a:endParaRPr lang="en-US" sz="2660" dirty="0">
              <a:gradFill>
                <a:gsLst>
                  <a:gs pos="0">
                    <a:srgbClr val="157279">
                      <a:alpha val="90196"/>
                    </a:srgbClr>
                  </a:gs>
                  <a:gs pos="100000">
                    <a:srgbClr val="3E7D6C">
                      <a:alpha val="90196"/>
                    </a:srgbClr>
                  </a:gs>
                </a:gsLst>
                <a:lin ang="5400000" scaled="0"/>
              </a:gradFill>
            </a:endParaRPr>
          </a:p>
        </p:txBody>
      </p:sp>
      <p:sp>
        <p:nvSpPr>
          <p:cNvPr id="3" name="Text 1"/>
          <p:cNvSpPr/>
          <p:nvPr/>
        </p:nvSpPr>
        <p:spPr>
          <a:xfrm>
            <a:off x="762000" y="1257300"/>
            <a:ext cx="7715250" cy="3067050"/>
          </a:xfrm>
          <a:prstGeom prst="rect">
            <a:avLst/>
          </a:prstGeom>
          <a:noFill/>
          <a:ln/>
        </p:spPr>
        <p:txBody>
          <a:bodyPr wrap="square" rtlCol="0" anchor="t"/>
          <a:lstStyle/>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Example: “How likely are you to recommend our product to a friend? (1: Not Likely – 10: Very Likely)”</a:t>
            </a:r>
            <a:endParaRPr lang="en-US" sz="1680" dirty="0"/>
          </a:p>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Purpose: To measure customer loyalty and satisfaction</a:t>
            </a:r>
            <a:endParaRPr lang="en-US" sz="1680" dirty="0">
              <a:solidFill>
                <a:srgbClr val="383838"/>
              </a:solidFill>
              <a:latin typeface="Noto Sans SC" pitchFamily="34" charset="0"/>
              <a:ea typeface="Noto Sans SC" pitchFamily="34" charset="-122"/>
            </a:endParaRPr>
          </a:p>
          <a:p>
            <a:pPr marL="190500" indent="-190500">
              <a:lnSpc>
                <a:spcPct val="150000"/>
              </a:lnSpc>
              <a:buSzPct val="100000"/>
              <a:buFontTx/>
              <a:buChar char="•"/>
            </a:pPr>
            <a:r>
              <a:rPr lang="en-US" altLang="zh-CN" sz="1680" dirty="0">
                <a:solidFill>
                  <a:srgbClr val="383838"/>
                </a:solidFill>
                <a:latin typeface="Noto Sans SC" pitchFamily="34" charset="0"/>
                <a:ea typeface="Noto Sans SC" pitchFamily="34" charset="-122"/>
              </a:rPr>
              <a:t>Numerical rating scale </a:t>
            </a:r>
          </a:p>
          <a:p>
            <a:pPr algn="l">
              <a:lnSpc>
                <a:spcPct val="150000"/>
              </a:lnSpc>
              <a:buSzPct val="100000"/>
            </a:pPr>
            <a:endParaRPr lang="en-US" sz="1680" dirty="0">
              <a:solidFill>
                <a:srgbClr val="383838"/>
              </a:solidFill>
              <a:latin typeface="Noto Sans SC" pitchFamily="34" charset="0"/>
              <a:ea typeface="Noto Sans SC" pitchFamily="34" charset="-122"/>
            </a:endParaRPr>
          </a:p>
          <a:p>
            <a:pPr marL="190500" indent="-190500" algn="l">
              <a:lnSpc>
                <a:spcPct val="150000"/>
              </a:lnSpc>
              <a:buSzPct val="100000"/>
              <a:buChar char="•"/>
            </a:pPr>
            <a:endParaRPr lang="en-US" sz="1680" dirty="0"/>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name="Slide 76">
    <p:spTree>
      <p:nvGrpSpPr>
        <p:cNvPr id="1" name=""/>
        <p:cNvGrpSpPr/>
        <p:nvPr/>
      </p:nvGrpSpPr>
      <p:grpSpPr>
        <a:xfrm>
          <a:off x="0" y="0"/>
          <a:ext cx="0" cy="0"/>
          <a:chOff x="0" y="0"/>
          <a:chExt cx="0" cy="0"/>
        </a:xfrm>
      </p:grpSpPr>
      <p:sp>
        <p:nvSpPr>
          <p:cNvPr id="2"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Healthcare:</a:t>
            </a:r>
            <a:endParaRPr lang="en-US" sz="2660" dirty="0">
              <a:gradFill>
                <a:gsLst>
                  <a:gs pos="0">
                    <a:srgbClr val="157279">
                      <a:alpha val="90196"/>
                    </a:srgbClr>
                  </a:gs>
                  <a:gs pos="100000">
                    <a:srgbClr val="3E7D6C">
                      <a:alpha val="90196"/>
                    </a:srgbClr>
                  </a:gs>
                </a:gsLst>
                <a:lin ang="5400000" scaled="0"/>
              </a:gradFill>
            </a:endParaRPr>
          </a:p>
        </p:txBody>
      </p:sp>
      <p:sp>
        <p:nvSpPr>
          <p:cNvPr id="3" name="Text 1"/>
          <p:cNvSpPr/>
          <p:nvPr/>
        </p:nvSpPr>
        <p:spPr>
          <a:xfrm>
            <a:off x="762000" y="1257300"/>
            <a:ext cx="7715250" cy="3067050"/>
          </a:xfrm>
          <a:prstGeom prst="rect">
            <a:avLst/>
          </a:prstGeom>
          <a:noFill/>
          <a:ln/>
        </p:spPr>
        <p:txBody>
          <a:bodyPr wrap="square" rtlCol="0" anchor="t"/>
          <a:lstStyle/>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Example: “Rate your pain on a scale from 0 to 10.”</a:t>
            </a:r>
            <a:endParaRPr lang="en-US" sz="1680" dirty="0"/>
          </a:p>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Purpose: To assess patient pain levels and monitor treatment result.</a:t>
            </a:r>
          </a:p>
          <a:p>
            <a:pPr marL="190500" indent="-190500">
              <a:lnSpc>
                <a:spcPct val="150000"/>
              </a:lnSpc>
              <a:buSzPct val="100000"/>
              <a:buFontTx/>
              <a:buChar char="•"/>
            </a:pPr>
            <a:r>
              <a:rPr lang="en-US" altLang="zh-CN" sz="1680" dirty="0">
                <a:solidFill>
                  <a:srgbClr val="383838"/>
                </a:solidFill>
                <a:latin typeface="Noto Sans SC" pitchFamily="34" charset="0"/>
                <a:ea typeface="Noto Sans SC" pitchFamily="34" charset="-122"/>
              </a:rPr>
              <a:t>Numerical rating scale </a:t>
            </a:r>
          </a:p>
          <a:p>
            <a:pPr marL="190500" indent="-190500" algn="l">
              <a:lnSpc>
                <a:spcPct val="150000"/>
              </a:lnSpc>
              <a:buSzPct val="100000"/>
              <a:buChar char="•"/>
            </a:pPr>
            <a:endParaRPr lang="en-US" sz="1680" dirty="0"/>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name="Slide 77">
    <p:spTree>
      <p:nvGrpSpPr>
        <p:cNvPr id="1" name=""/>
        <p:cNvGrpSpPr/>
        <p:nvPr/>
      </p:nvGrpSpPr>
      <p:grpSpPr>
        <a:xfrm>
          <a:off x="0" y="0"/>
          <a:ext cx="0" cy="0"/>
          <a:chOff x="0" y="0"/>
          <a:chExt cx="0" cy="0"/>
        </a:xfrm>
      </p:grpSpPr>
      <p:sp>
        <p:nvSpPr>
          <p:cNvPr id="2"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Times New Roman" panose="02020603050405020304" pitchFamily="18" charset="0"/>
                <a:ea typeface="Noto Sans SC" pitchFamily="34" charset="-122"/>
                <a:cs typeface="Times New Roman" panose="02020603050405020304" pitchFamily="18" charset="0"/>
              </a:rPr>
              <a:t>Employee Feedback:</a:t>
            </a:r>
            <a:endParaRPr lang="en-US" sz="2660" dirty="0">
              <a:gradFill>
                <a:gsLst>
                  <a:gs pos="0">
                    <a:srgbClr val="157279">
                      <a:alpha val="90196"/>
                    </a:srgbClr>
                  </a:gs>
                  <a:gs pos="100000">
                    <a:srgbClr val="3E7D6C">
                      <a:alpha val="90196"/>
                    </a:srgbClr>
                  </a:gs>
                </a:gsLst>
                <a:lin ang="5400000" scaled="0"/>
              </a:gradFill>
              <a:latin typeface="Times New Roman" panose="02020603050405020304" pitchFamily="18" charset="0"/>
              <a:cs typeface="Times New Roman" panose="02020603050405020304" pitchFamily="18" charset="0"/>
            </a:endParaRPr>
          </a:p>
        </p:txBody>
      </p:sp>
      <p:sp>
        <p:nvSpPr>
          <p:cNvPr id="3" name="Text 1"/>
          <p:cNvSpPr/>
          <p:nvPr/>
        </p:nvSpPr>
        <p:spPr>
          <a:xfrm>
            <a:off x="762000" y="1257300"/>
            <a:ext cx="7715250" cy="3067050"/>
          </a:xfrm>
          <a:prstGeom prst="rect">
            <a:avLst/>
          </a:prstGeom>
          <a:noFill/>
          <a:ln/>
        </p:spPr>
        <p:txBody>
          <a:bodyPr wrap="square" rtlCol="0" anchor="t"/>
          <a:lstStyle/>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Example: “How satisfied are you with your work environment? (1: Very Dissatisfied – 5: Very Satisfied)”</a:t>
            </a:r>
            <a:endParaRPr lang="en-US" sz="1680" dirty="0"/>
          </a:p>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Purpose: To gauge employee satisfaction and identify areas for improvement. </a:t>
            </a:r>
          </a:p>
          <a:p>
            <a:pPr marL="190500" indent="-190500">
              <a:lnSpc>
                <a:spcPct val="150000"/>
              </a:lnSpc>
              <a:buSzPct val="100000"/>
              <a:buFontTx/>
              <a:buChar char="•"/>
            </a:pPr>
            <a:r>
              <a:rPr lang="en-US" altLang="zh-CN" sz="1680" dirty="0">
                <a:solidFill>
                  <a:srgbClr val="383838"/>
                </a:solidFill>
                <a:latin typeface="Noto Sans SC" pitchFamily="34" charset="0"/>
                <a:ea typeface="Noto Sans SC" pitchFamily="34" charset="-122"/>
              </a:rPr>
              <a:t>Likert scale</a:t>
            </a:r>
            <a:endParaRPr lang="en-US" sz="1680" dirty="0">
              <a:solidFill>
                <a:srgbClr val="383838"/>
              </a:solidFill>
              <a:latin typeface="Noto Sans SC" pitchFamily="34" charset="0"/>
              <a:ea typeface="Noto Sans SC" pitchFamily="34" charset="-122"/>
              <a:cs typeface="Noto Sans SC" pitchFamily="34" charset="-120"/>
            </a:endParaRPr>
          </a:p>
          <a:p>
            <a:pPr marL="190500" indent="-190500" algn="l">
              <a:lnSpc>
                <a:spcPct val="150000"/>
              </a:lnSpc>
              <a:buSzPct val="100000"/>
              <a:buChar char="•"/>
            </a:pPr>
            <a:endParaRPr lang="en-US" sz="1680" dirty="0"/>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name="Slide 78">
    <p:spTree>
      <p:nvGrpSpPr>
        <p:cNvPr id="1" name=""/>
        <p:cNvGrpSpPr/>
        <p:nvPr/>
      </p:nvGrpSpPr>
      <p:grpSpPr>
        <a:xfrm>
          <a:off x="0" y="0"/>
          <a:ext cx="0" cy="0"/>
          <a:chOff x="0" y="0"/>
          <a:chExt cx="0" cy="0"/>
        </a:xfrm>
      </p:grpSpPr>
      <p:sp>
        <p:nvSpPr>
          <p:cNvPr id="2"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Education:</a:t>
            </a:r>
            <a:endParaRPr lang="en-US" sz="2660" dirty="0">
              <a:gradFill>
                <a:gsLst>
                  <a:gs pos="0">
                    <a:srgbClr val="157279">
                      <a:alpha val="90196"/>
                    </a:srgbClr>
                  </a:gs>
                  <a:gs pos="100000">
                    <a:srgbClr val="3E7D6C">
                      <a:alpha val="90196"/>
                    </a:srgbClr>
                  </a:gs>
                </a:gsLst>
                <a:lin ang="5400000" scaled="0"/>
              </a:gradFill>
            </a:endParaRPr>
          </a:p>
        </p:txBody>
      </p:sp>
      <p:sp>
        <p:nvSpPr>
          <p:cNvPr id="3" name="Text 1"/>
          <p:cNvSpPr/>
          <p:nvPr/>
        </p:nvSpPr>
        <p:spPr>
          <a:xfrm>
            <a:off x="762000" y="1257300"/>
            <a:ext cx="7715250" cy="3067050"/>
          </a:xfrm>
          <a:prstGeom prst="rect">
            <a:avLst/>
          </a:prstGeom>
          <a:noFill/>
          <a:ln/>
        </p:spPr>
        <p:txBody>
          <a:bodyPr wrap="square" rtlCol="0" anchor="t"/>
          <a:lstStyle/>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Example: “Rate the effectiveness of this course in achieving its learning objectives (1: Not Effective – 5: Very Effective).”</a:t>
            </a:r>
            <a:endParaRPr lang="en-US" sz="1680" dirty="0"/>
          </a:p>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Purpose: To evaluate teaching methods and course content.</a:t>
            </a:r>
          </a:p>
          <a:p>
            <a:pPr marL="190500" indent="-190500">
              <a:lnSpc>
                <a:spcPct val="150000"/>
              </a:lnSpc>
              <a:buSzPct val="100000"/>
              <a:buFontTx/>
              <a:buChar char="•"/>
            </a:pPr>
            <a:r>
              <a:rPr lang="en-US" altLang="zh-CN" sz="1680" dirty="0">
                <a:solidFill>
                  <a:srgbClr val="383838"/>
                </a:solidFill>
                <a:latin typeface="Noto Sans SC" pitchFamily="34" charset="0"/>
                <a:ea typeface="Noto Sans SC" pitchFamily="34" charset="-122"/>
              </a:rPr>
              <a:t>Likert scale</a:t>
            </a:r>
          </a:p>
          <a:p>
            <a:pPr marL="190500" indent="-190500" algn="l">
              <a:lnSpc>
                <a:spcPct val="150000"/>
              </a:lnSpc>
              <a:buSzPct val="100000"/>
              <a:buChar char="•"/>
            </a:pPr>
            <a:endParaRPr lang="en-US" sz="1680" dirty="0"/>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name="Slide 79">
    <p:spTree>
      <p:nvGrpSpPr>
        <p:cNvPr id="1" name=""/>
        <p:cNvGrpSpPr/>
        <p:nvPr/>
      </p:nvGrpSpPr>
      <p:grpSpPr>
        <a:xfrm>
          <a:off x="0" y="0"/>
          <a:ext cx="0" cy="0"/>
          <a:chOff x="0" y="0"/>
          <a:chExt cx="0" cy="0"/>
        </a:xfrm>
      </p:grpSpPr>
      <p:sp>
        <p:nvSpPr>
          <p:cNvPr id="2" name="Text 0"/>
          <p:cNvSpPr/>
          <p:nvPr/>
        </p:nvSpPr>
        <p:spPr>
          <a:xfrm>
            <a:off x="557213" y="1600200"/>
            <a:ext cx="1452563" cy="1243013"/>
          </a:xfrm>
          <a:prstGeom prst="rect">
            <a:avLst/>
          </a:prstGeom>
          <a:noFill/>
          <a:ln/>
        </p:spPr>
        <p:txBody>
          <a:bodyPr wrap="square" rtlCol="0" anchor="ctr"/>
          <a:lstStyle/>
          <a:p>
            <a:pPr marL="0" indent="0" algn="l">
              <a:buNone/>
            </a:pPr>
            <a:r>
              <a:rPr lang="en-US" sz="5760" b="1" dirty="0">
                <a:gradFill>
                  <a:gsLst>
                    <a:gs pos="0">
                      <a:srgbClr val="157279">
                        <a:alpha val="90196"/>
                      </a:srgbClr>
                    </a:gs>
                    <a:gs pos="100000">
                      <a:srgbClr val="3E7D6C">
                        <a:alpha val="90196"/>
                      </a:srgbClr>
                    </a:gs>
                  </a:gsLst>
                  <a:lin ang="5400000" scaled="0"/>
                </a:gradFill>
                <a:latin typeface="Alimama DongFangDaKai" pitchFamily="34" charset="0"/>
                <a:ea typeface="Alimama DongFangDaKai" pitchFamily="34" charset="-122"/>
                <a:cs typeface="Alimama DongFangDaKai" pitchFamily="34" charset="-120"/>
              </a:rPr>
              <a:t>07</a:t>
            </a:r>
            <a:endParaRPr lang="en-US" sz="5760" dirty="0">
              <a:gradFill>
                <a:gsLst>
                  <a:gs pos="0">
                    <a:srgbClr val="157279">
                      <a:alpha val="90196"/>
                    </a:srgbClr>
                  </a:gs>
                  <a:gs pos="100000">
                    <a:srgbClr val="3E7D6C">
                      <a:alpha val="90196"/>
                    </a:srgbClr>
                  </a:gs>
                </a:gsLst>
                <a:lin ang="5400000" scaled="0"/>
              </a:gradFill>
            </a:endParaRPr>
          </a:p>
        </p:txBody>
      </p:sp>
      <p:sp>
        <p:nvSpPr>
          <p:cNvPr id="3" name="Text 1"/>
          <p:cNvSpPr/>
          <p:nvPr/>
        </p:nvSpPr>
        <p:spPr>
          <a:xfrm>
            <a:off x="557213" y="2657475"/>
            <a:ext cx="5101590" cy="890587"/>
          </a:xfrm>
          <a:prstGeom prst="rect">
            <a:avLst/>
          </a:prstGeom>
          <a:noFill/>
          <a:ln/>
        </p:spPr>
        <p:txBody>
          <a:bodyPr wrap="square" rtlCol="0" anchor="t"/>
          <a:lstStyle/>
          <a:p>
            <a:pPr marL="0" indent="0" algn="l">
              <a:buNone/>
            </a:pPr>
            <a:r>
              <a:rPr lang="en-US" sz="2170" b="1" dirty="0">
                <a:solidFill>
                  <a:srgbClr val="000000"/>
                </a:solidFill>
                <a:latin typeface="Times New Roman" panose="02020603050405020304" pitchFamily="18" charset="0"/>
                <a:ea typeface="Alimama DongFangDaKai" pitchFamily="34" charset="-122"/>
                <a:cs typeface="Times New Roman" panose="02020603050405020304" pitchFamily="18" charset="0"/>
              </a:rPr>
              <a:t>Questionnaire Example (Google Forms)</a:t>
            </a:r>
            <a:endParaRPr lang="en-US" sz="2170" dirty="0">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name="Slide 80">
    <p:spTree>
      <p:nvGrpSpPr>
        <p:cNvPr id="1" name=""/>
        <p:cNvGrpSpPr/>
        <p:nvPr/>
      </p:nvGrpSpPr>
      <p:grpSpPr>
        <a:xfrm>
          <a:off x="0" y="0"/>
          <a:ext cx="0" cy="0"/>
          <a:chOff x="0" y="0"/>
          <a:chExt cx="0" cy="0"/>
        </a:xfrm>
      </p:grpSpPr>
      <p:sp>
        <p:nvSpPr>
          <p:cNvPr id="3"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Questionnaire Example (Google Forms)</a:t>
            </a:r>
            <a:endParaRPr lang="en-US" sz="2660" dirty="0">
              <a:gradFill>
                <a:gsLst>
                  <a:gs pos="0">
                    <a:srgbClr val="157279">
                      <a:alpha val="90196"/>
                    </a:srgbClr>
                  </a:gs>
                  <a:gs pos="100000">
                    <a:srgbClr val="3E7D6C">
                      <a:alpha val="90196"/>
                    </a:srgbClr>
                  </a:gs>
                </a:gsLst>
                <a:lin ang="5400000" scaled="0"/>
              </a:gradFill>
            </a:endParaRPr>
          </a:p>
        </p:txBody>
      </p:sp>
      <p:sp>
        <p:nvSpPr>
          <p:cNvPr id="4" name="Text 1"/>
          <p:cNvSpPr/>
          <p:nvPr/>
        </p:nvSpPr>
        <p:spPr>
          <a:xfrm>
            <a:off x="762000" y="1257300"/>
            <a:ext cx="7715250" cy="3067050"/>
          </a:xfrm>
          <a:prstGeom prst="rect">
            <a:avLst/>
          </a:prstGeom>
          <a:noFill/>
          <a:ln/>
        </p:spPr>
        <p:txBody>
          <a:bodyPr wrap="square" rtlCol="0" anchor="t"/>
          <a:lstStyle/>
          <a:p>
            <a:pPr marL="190500" indent="-190500" algn="l">
              <a:lnSpc>
                <a:spcPct val="150000"/>
              </a:lnSpc>
              <a:buSzPct val="100000"/>
              <a:buChar char="•"/>
            </a:pPr>
            <a:r>
              <a:rPr lang="en-US" sz="1680" dirty="0">
                <a:solidFill>
                  <a:srgbClr val="383838"/>
                </a:solidFill>
                <a:latin typeface="Times New Roman" panose="02020603050405020304" pitchFamily="18" charset="0"/>
                <a:ea typeface="Noto Sans SC" pitchFamily="34" charset="-122"/>
                <a:cs typeface="Times New Roman" panose="02020603050405020304" pitchFamily="18" charset="0"/>
              </a:rPr>
              <a:t>According</a:t>
            </a:r>
            <a:r>
              <a:rPr lang="zh-CN" altLang="en-US" sz="1680" dirty="0">
                <a:solidFill>
                  <a:srgbClr val="383838"/>
                </a:solidFill>
                <a:latin typeface="Times New Roman" panose="02020603050405020304" pitchFamily="18" charset="0"/>
                <a:ea typeface="Noto Sans SC" pitchFamily="34" charset="-122"/>
                <a:cs typeface="Times New Roman" panose="02020603050405020304" pitchFamily="18" charset="0"/>
              </a:rPr>
              <a:t> </a:t>
            </a:r>
            <a:r>
              <a:rPr lang="en-US" altLang="zh-CN" sz="1680" dirty="0">
                <a:solidFill>
                  <a:srgbClr val="383838"/>
                </a:solidFill>
                <a:latin typeface="Times New Roman" panose="02020603050405020304" pitchFamily="18" charset="0"/>
                <a:ea typeface="Noto Sans SC" pitchFamily="34" charset="-122"/>
                <a:cs typeface="Times New Roman" panose="02020603050405020304" pitchFamily="18" charset="0"/>
              </a:rPr>
              <a:t>to</a:t>
            </a:r>
            <a:r>
              <a:rPr lang="zh-CN" altLang="en-US" sz="1680" dirty="0">
                <a:solidFill>
                  <a:srgbClr val="383838"/>
                </a:solidFill>
                <a:latin typeface="Times New Roman" panose="02020603050405020304" pitchFamily="18" charset="0"/>
                <a:ea typeface="Noto Sans SC" pitchFamily="34" charset="-122"/>
                <a:cs typeface="Times New Roman" panose="02020603050405020304" pitchFamily="18" charset="0"/>
              </a:rPr>
              <a:t> </a:t>
            </a:r>
            <a:r>
              <a:rPr lang="en-US" altLang="zh-CN" sz="1680" dirty="0">
                <a:solidFill>
                  <a:srgbClr val="383838"/>
                </a:solidFill>
                <a:latin typeface="Times New Roman" panose="02020603050405020304" pitchFamily="18" charset="0"/>
                <a:ea typeface="Noto Sans SC" pitchFamily="34" charset="-122"/>
                <a:cs typeface="Times New Roman" panose="02020603050405020304" pitchFamily="18" charset="0"/>
              </a:rPr>
              <a:t>your</a:t>
            </a:r>
            <a:r>
              <a:rPr lang="zh-CN" altLang="en-US" sz="1680" dirty="0">
                <a:solidFill>
                  <a:srgbClr val="383838"/>
                </a:solidFill>
                <a:latin typeface="Times New Roman" panose="02020603050405020304" pitchFamily="18" charset="0"/>
                <a:ea typeface="Noto Sans SC" pitchFamily="34" charset="-122"/>
                <a:cs typeface="Times New Roman" panose="02020603050405020304" pitchFamily="18" charset="0"/>
              </a:rPr>
              <a:t> </a:t>
            </a:r>
            <a:r>
              <a:rPr lang="en-US" altLang="zh-CN" sz="1680" dirty="0">
                <a:solidFill>
                  <a:srgbClr val="383838"/>
                </a:solidFill>
                <a:latin typeface="Times New Roman" panose="02020603050405020304" pitchFamily="18" charset="0"/>
                <a:ea typeface="Noto Sans SC" pitchFamily="34" charset="-122"/>
                <a:cs typeface="Times New Roman" panose="02020603050405020304" pitchFamily="18" charset="0"/>
              </a:rPr>
              <a:t>research</a:t>
            </a:r>
            <a:r>
              <a:rPr lang="zh-CN" altLang="en-US" sz="1680" dirty="0">
                <a:solidFill>
                  <a:srgbClr val="383838"/>
                </a:solidFill>
                <a:latin typeface="Times New Roman" panose="02020603050405020304" pitchFamily="18" charset="0"/>
                <a:ea typeface="Noto Sans SC" pitchFamily="34" charset="-122"/>
                <a:cs typeface="Times New Roman" panose="02020603050405020304" pitchFamily="18" charset="0"/>
              </a:rPr>
              <a:t> </a:t>
            </a:r>
            <a:r>
              <a:rPr lang="en-US" altLang="zh-CN" sz="1680" dirty="0">
                <a:solidFill>
                  <a:srgbClr val="383838"/>
                </a:solidFill>
                <a:latin typeface="Times New Roman" panose="02020603050405020304" pitchFamily="18" charset="0"/>
                <a:ea typeface="Noto Sans SC" pitchFamily="34" charset="-122"/>
                <a:cs typeface="Times New Roman" panose="02020603050405020304" pitchFamily="18" charset="0"/>
              </a:rPr>
              <a:t>topic</a:t>
            </a:r>
            <a:endParaRPr lang="en-US" sz="1680" dirty="0">
              <a:solidFill>
                <a:srgbClr val="383838"/>
              </a:solidFill>
              <a:latin typeface="Times New Roman" panose="02020603050405020304" pitchFamily="18" charset="0"/>
              <a:ea typeface="Noto Sans SC" pitchFamily="34" charset="-122"/>
              <a:cs typeface="Times New Roman" panose="02020603050405020304" pitchFamily="18" charset="0"/>
            </a:endParaRPr>
          </a:p>
          <a:p>
            <a:pPr marL="190500" indent="-190500" algn="l">
              <a:lnSpc>
                <a:spcPct val="150000"/>
              </a:lnSpc>
              <a:buSzPct val="100000"/>
              <a:buChar char="•"/>
            </a:pPr>
            <a:r>
              <a:rPr lang="en-US" sz="1680" dirty="0">
                <a:solidFill>
                  <a:srgbClr val="383838"/>
                </a:solidFill>
                <a:latin typeface="Times New Roman" panose="02020603050405020304" pitchFamily="18" charset="0"/>
                <a:ea typeface="Noto Sans SC" pitchFamily="34" charset="-122"/>
                <a:cs typeface="Times New Roman" panose="02020603050405020304" pitchFamily="18" charset="0"/>
              </a:rPr>
              <a:t>Design your Questionnaire</a:t>
            </a:r>
            <a:r>
              <a:rPr lang="zh-CN" altLang="en-US" sz="1680" dirty="0">
                <a:solidFill>
                  <a:srgbClr val="383838"/>
                </a:solidFill>
                <a:latin typeface="Times New Roman" panose="02020603050405020304" pitchFamily="18" charset="0"/>
                <a:ea typeface="Noto Sans SC" pitchFamily="34" charset="-122"/>
                <a:cs typeface="Times New Roman" panose="02020603050405020304" pitchFamily="18" charset="0"/>
              </a:rPr>
              <a:t> </a:t>
            </a:r>
            <a:r>
              <a:rPr lang="en-US" altLang="zh-CN" sz="1680" dirty="0">
                <a:solidFill>
                  <a:srgbClr val="383838"/>
                </a:solidFill>
                <a:latin typeface="Times New Roman" panose="02020603050405020304" pitchFamily="18" charset="0"/>
                <a:ea typeface="Noto Sans SC" pitchFamily="34" charset="-122"/>
                <a:cs typeface="Times New Roman" panose="02020603050405020304" pitchFamily="18" charset="0"/>
              </a:rPr>
              <a:t>with</a:t>
            </a:r>
            <a:r>
              <a:rPr lang="zh-CN" altLang="en-US" sz="1680" dirty="0">
                <a:solidFill>
                  <a:srgbClr val="383838"/>
                </a:solidFill>
                <a:latin typeface="Times New Roman" panose="02020603050405020304" pitchFamily="18" charset="0"/>
                <a:ea typeface="Noto Sans SC" pitchFamily="34" charset="-122"/>
                <a:cs typeface="Times New Roman" panose="02020603050405020304" pitchFamily="18" charset="0"/>
              </a:rPr>
              <a:t> </a:t>
            </a:r>
            <a:r>
              <a:rPr lang="en-US" altLang="zh-CN" sz="1680" dirty="0">
                <a:solidFill>
                  <a:srgbClr val="383838"/>
                </a:solidFill>
                <a:latin typeface="Times New Roman" panose="02020603050405020304" pitchFamily="18" charset="0"/>
                <a:ea typeface="Noto Sans SC" pitchFamily="34" charset="-122"/>
                <a:cs typeface="Times New Roman" panose="02020603050405020304" pitchFamily="18" charset="0"/>
              </a:rPr>
              <a:t>Google</a:t>
            </a:r>
            <a:r>
              <a:rPr lang="zh-CN" altLang="en-US" sz="1680" dirty="0">
                <a:solidFill>
                  <a:srgbClr val="383838"/>
                </a:solidFill>
                <a:latin typeface="Times New Roman" panose="02020603050405020304" pitchFamily="18" charset="0"/>
                <a:ea typeface="Noto Sans SC" pitchFamily="34" charset="-122"/>
                <a:cs typeface="Times New Roman" panose="02020603050405020304" pitchFamily="18" charset="0"/>
              </a:rPr>
              <a:t> </a:t>
            </a:r>
            <a:r>
              <a:rPr lang="en-US" altLang="zh-CN" sz="1680" dirty="0">
                <a:solidFill>
                  <a:srgbClr val="383838"/>
                </a:solidFill>
                <a:latin typeface="Times New Roman" panose="02020603050405020304" pitchFamily="18" charset="0"/>
                <a:ea typeface="Noto Sans SC" pitchFamily="34" charset="-122"/>
                <a:cs typeface="Times New Roman" panose="02020603050405020304" pitchFamily="18" charset="0"/>
              </a:rPr>
              <a:t>forms</a:t>
            </a:r>
          </a:p>
          <a:p>
            <a:pPr algn="l">
              <a:lnSpc>
                <a:spcPct val="150000"/>
              </a:lnSpc>
              <a:buSzPct val="100000"/>
            </a:pPr>
            <a:r>
              <a:rPr lang="en-US" sz="1680" dirty="0">
                <a:solidFill>
                  <a:srgbClr val="383838"/>
                </a:solidFill>
                <a:latin typeface="Times New Roman" panose="02020603050405020304" pitchFamily="18" charset="0"/>
                <a:ea typeface="Noto Sans SC" pitchFamily="34" charset="-122"/>
                <a:cs typeface="Times New Roman" panose="02020603050405020304" pitchFamily="18" charset="0"/>
              </a:rPr>
              <a:t>    You</a:t>
            </a:r>
            <a:r>
              <a:rPr lang="zh-CN" altLang="en-US" sz="1680" dirty="0">
                <a:solidFill>
                  <a:srgbClr val="383838"/>
                </a:solidFill>
                <a:latin typeface="Times New Roman" panose="02020603050405020304" pitchFamily="18" charset="0"/>
                <a:ea typeface="Noto Sans SC" pitchFamily="34" charset="-122"/>
                <a:cs typeface="Times New Roman" panose="02020603050405020304" pitchFamily="18" charset="0"/>
              </a:rPr>
              <a:t> </a:t>
            </a:r>
            <a:r>
              <a:rPr lang="en-US" altLang="zh-CN" sz="1680" dirty="0">
                <a:solidFill>
                  <a:srgbClr val="383838"/>
                </a:solidFill>
                <a:latin typeface="Times New Roman" panose="02020603050405020304" pitchFamily="18" charset="0"/>
                <a:ea typeface="Noto Sans SC" pitchFamily="34" charset="-122"/>
                <a:cs typeface="Times New Roman" panose="02020603050405020304" pitchFamily="18" charset="0"/>
              </a:rPr>
              <a:t>need</a:t>
            </a:r>
            <a:r>
              <a:rPr lang="zh-CN" altLang="en-US" sz="1680" dirty="0">
                <a:solidFill>
                  <a:srgbClr val="383838"/>
                </a:solidFill>
                <a:latin typeface="Times New Roman" panose="02020603050405020304" pitchFamily="18" charset="0"/>
                <a:ea typeface="Noto Sans SC" pitchFamily="34" charset="-122"/>
                <a:cs typeface="Times New Roman" panose="02020603050405020304" pitchFamily="18" charset="0"/>
              </a:rPr>
              <a:t> </a:t>
            </a:r>
            <a:r>
              <a:rPr lang="en-US" altLang="zh-CN" sz="1680" dirty="0">
                <a:solidFill>
                  <a:srgbClr val="383838"/>
                </a:solidFill>
                <a:latin typeface="Times New Roman" panose="02020603050405020304" pitchFamily="18" charset="0"/>
                <a:ea typeface="Noto Sans SC" pitchFamily="34" charset="-122"/>
                <a:cs typeface="Times New Roman" panose="02020603050405020304" pitchFamily="18" charset="0"/>
              </a:rPr>
              <a:t>to</a:t>
            </a:r>
            <a:r>
              <a:rPr lang="en-GB" altLang="zh-CN" sz="1680" dirty="0">
                <a:solidFill>
                  <a:srgbClr val="383838"/>
                </a:solidFill>
                <a:latin typeface="Times New Roman" panose="02020603050405020304" pitchFamily="18" charset="0"/>
                <a:ea typeface="Noto Sans SC" pitchFamily="34" charset="-122"/>
                <a:cs typeface="Times New Roman" panose="02020603050405020304" pitchFamily="18" charset="0"/>
              </a:rPr>
              <a:t>:</a:t>
            </a:r>
            <a:endParaRPr lang="en-US" sz="1680" dirty="0">
              <a:latin typeface="Times New Roman" panose="02020603050405020304" pitchFamily="18" charset="0"/>
              <a:cs typeface="Times New Roman" panose="02020603050405020304" pitchFamily="18" charset="0"/>
            </a:endParaRPr>
          </a:p>
          <a:p>
            <a:pPr lvl="0">
              <a:lnSpc>
                <a:spcPct val="115000"/>
              </a:lnSpc>
            </a:pPr>
            <a:r>
              <a:rPr lang="zh-CN" altLang="en-US" sz="1600" kern="0" dirty="0">
                <a:solidFill>
                  <a:srgbClr val="0E0E0E"/>
                </a:solidFill>
                <a:effectLst/>
                <a:latin typeface="Times New Roman" panose="02020603050405020304" pitchFamily="18" charset="0"/>
                <a:ea typeface="宋体" panose="02010600030101010101" pitchFamily="2" charset="-122"/>
                <a:cs typeface="Times New Roman" panose="02020603050405020304" pitchFamily="18" charset="0"/>
              </a:rPr>
              <a:t>        </a:t>
            </a:r>
            <a:r>
              <a:rPr lang="en-US" altLang="zh-CN" sz="1600" kern="0" dirty="0">
                <a:solidFill>
                  <a:srgbClr val="0E0E0E"/>
                </a:solidFill>
                <a:effectLst/>
                <a:latin typeface="Times New Roman" panose="02020603050405020304" pitchFamily="18" charset="0"/>
                <a:ea typeface="宋体" panose="02010600030101010101" pitchFamily="2" charset="-122"/>
                <a:cs typeface="Times New Roman" panose="02020603050405020304" pitchFamily="18" charset="0"/>
              </a:rPr>
              <a:t>Identifying research questions</a:t>
            </a:r>
            <a:endParaRPr lang="zh-CN" altLang="zh-CN" sz="1800" kern="100" dirty="0">
              <a:effectLst/>
              <a:latin typeface="Times New Roman" panose="02020603050405020304" pitchFamily="18" charset="0"/>
              <a:ea typeface="Arial" panose="020B0604020202020204" pitchFamily="34" charset="0"/>
              <a:cs typeface="Times New Roman" panose="02020603050405020304" pitchFamily="18" charset="0"/>
            </a:endParaRPr>
          </a:p>
          <a:p>
            <a:pPr lvl="0">
              <a:lnSpc>
                <a:spcPct val="115000"/>
              </a:lnSpc>
            </a:pPr>
            <a:r>
              <a:rPr lang="zh-CN" altLang="en-US" sz="1600" kern="0" dirty="0">
                <a:solidFill>
                  <a:srgbClr val="0E0E0E"/>
                </a:solidFill>
                <a:effectLst/>
                <a:latin typeface="Times New Roman" panose="02020603050405020304" pitchFamily="18" charset="0"/>
                <a:ea typeface="宋体" panose="02010600030101010101" pitchFamily="2" charset="-122"/>
                <a:cs typeface="Times New Roman" panose="02020603050405020304" pitchFamily="18" charset="0"/>
              </a:rPr>
              <a:t>        </a:t>
            </a:r>
            <a:r>
              <a:rPr lang="en-US" altLang="zh-CN" sz="1600" kern="0" dirty="0">
                <a:solidFill>
                  <a:srgbClr val="0E0E0E"/>
                </a:solidFill>
                <a:latin typeface="Times New Roman" panose="02020603050405020304" pitchFamily="18" charset="0"/>
                <a:ea typeface="宋体" panose="02010600030101010101" pitchFamily="2" charset="-122"/>
                <a:cs typeface="Times New Roman" panose="02020603050405020304" pitchFamily="18" charset="0"/>
              </a:rPr>
              <a:t>D</a:t>
            </a:r>
            <a:r>
              <a:rPr lang="en-US" altLang="zh-CN" sz="1600" kern="0" dirty="0">
                <a:solidFill>
                  <a:srgbClr val="0E0E0E"/>
                </a:solidFill>
                <a:effectLst/>
                <a:latin typeface="Times New Roman" panose="02020603050405020304" pitchFamily="18" charset="0"/>
                <a:ea typeface="宋体" panose="02010600030101010101" pitchFamily="2" charset="-122"/>
                <a:cs typeface="Times New Roman" panose="02020603050405020304" pitchFamily="18" charset="0"/>
              </a:rPr>
              <a:t>efining variables </a:t>
            </a:r>
            <a:endParaRPr lang="zh-CN" altLang="zh-CN" sz="1800" kern="100" dirty="0">
              <a:effectLst/>
              <a:latin typeface="Times New Roman" panose="02020603050405020304" pitchFamily="18" charset="0"/>
              <a:ea typeface="Arial" panose="020B0604020202020204" pitchFamily="34" charset="0"/>
              <a:cs typeface="Times New Roman" panose="02020603050405020304" pitchFamily="18" charset="0"/>
            </a:endParaRPr>
          </a:p>
          <a:p>
            <a:pPr lvl="0">
              <a:lnSpc>
                <a:spcPct val="115000"/>
              </a:lnSpc>
            </a:pPr>
            <a:r>
              <a:rPr lang="zh-CN" altLang="en-US" sz="1600" kern="0" dirty="0">
                <a:solidFill>
                  <a:srgbClr val="0E0E0E"/>
                </a:solidFill>
                <a:effectLst/>
                <a:latin typeface="Times New Roman" panose="02020603050405020304" pitchFamily="18" charset="0"/>
                <a:ea typeface="宋体" panose="02010600030101010101" pitchFamily="2" charset="-122"/>
                <a:cs typeface="Times New Roman" panose="02020603050405020304" pitchFamily="18" charset="0"/>
              </a:rPr>
              <a:t>        </a:t>
            </a:r>
            <a:r>
              <a:rPr lang="en-US" altLang="zh-CN" sz="1600" kern="0" dirty="0">
                <a:solidFill>
                  <a:srgbClr val="0E0E0E"/>
                </a:solidFill>
                <a:effectLst/>
                <a:latin typeface="Times New Roman" panose="02020603050405020304" pitchFamily="18" charset="0"/>
                <a:ea typeface="宋体" panose="02010600030101010101" pitchFamily="2" charset="-122"/>
                <a:cs typeface="Times New Roman" panose="02020603050405020304" pitchFamily="18" charset="0"/>
              </a:rPr>
              <a:t>E</a:t>
            </a:r>
            <a:r>
              <a:rPr lang="en-US" altLang="zh-CN" sz="1600" kern="0" dirty="0">
                <a:solidFill>
                  <a:srgbClr val="0E0E0E"/>
                </a:solidFill>
                <a:latin typeface="Times New Roman" panose="02020603050405020304" pitchFamily="18" charset="0"/>
                <a:ea typeface="宋体" panose="02010600030101010101" pitchFamily="2" charset="-122"/>
                <a:cs typeface="Times New Roman" panose="02020603050405020304" pitchFamily="18" charset="0"/>
              </a:rPr>
              <a:t>stablish</a:t>
            </a:r>
            <a:r>
              <a:rPr lang="en-US" altLang="zh-CN" sz="1600" kern="0" dirty="0">
                <a:solidFill>
                  <a:srgbClr val="0E0E0E"/>
                </a:solidFill>
                <a:effectLst/>
                <a:latin typeface="Times New Roman" panose="02020603050405020304" pitchFamily="18" charset="0"/>
                <a:ea typeface="宋体" panose="02010600030101010101" pitchFamily="2" charset="-122"/>
                <a:cs typeface="Times New Roman" panose="02020603050405020304" pitchFamily="18" charset="0"/>
              </a:rPr>
              <a:t> hypothesis</a:t>
            </a:r>
            <a:endParaRPr lang="zh-CN" altLang="zh-CN" sz="1800" kern="100" dirty="0">
              <a:effectLst/>
              <a:latin typeface="Times New Roman" panose="02020603050405020304" pitchFamily="18" charset="0"/>
              <a:ea typeface="Arial" panose="020B0604020202020204" pitchFamily="34" charset="0"/>
              <a:cs typeface="Times New Roman" panose="02020603050405020304" pitchFamily="18" charset="0"/>
            </a:endParaRPr>
          </a:p>
          <a:p>
            <a:pPr lvl="0">
              <a:lnSpc>
                <a:spcPct val="115000"/>
              </a:lnSpc>
              <a:spcAft>
                <a:spcPts val="800"/>
              </a:spcAft>
            </a:pPr>
            <a:r>
              <a:rPr lang="zh-CN" altLang="en-US" sz="1600" kern="0" dirty="0">
                <a:solidFill>
                  <a:srgbClr val="0E0E0E"/>
                </a:solidFill>
                <a:effectLst/>
                <a:latin typeface="Times New Roman" panose="02020603050405020304" pitchFamily="18" charset="0"/>
                <a:ea typeface="宋体" panose="02010600030101010101" pitchFamily="2" charset="-122"/>
                <a:cs typeface="Times New Roman" panose="02020603050405020304" pitchFamily="18" charset="0"/>
              </a:rPr>
              <a:t>        </a:t>
            </a:r>
            <a:r>
              <a:rPr lang="en-US" altLang="zh-CN" sz="1600" kern="0" dirty="0">
                <a:solidFill>
                  <a:srgbClr val="0E0E0E"/>
                </a:solidFill>
                <a:latin typeface="Times New Roman" panose="02020603050405020304" pitchFamily="18" charset="0"/>
                <a:ea typeface="宋体" panose="02010600030101010101" pitchFamily="2" charset="-122"/>
                <a:cs typeface="Times New Roman" panose="02020603050405020304" pitchFamily="18" charset="0"/>
              </a:rPr>
              <a:t>S</a:t>
            </a:r>
            <a:r>
              <a:rPr lang="en-US" altLang="zh-CN" sz="1600" kern="0" dirty="0">
                <a:solidFill>
                  <a:srgbClr val="0E0E0E"/>
                </a:solidFill>
                <a:effectLst/>
                <a:latin typeface="Times New Roman" panose="02020603050405020304" pitchFamily="18" charset="0"/>
                <a:ea typeface="宋体" panose="02010600030101010101" pitchFamily="2" charset="-122"/>
                <a:cs typeface="Times New Roman" panose="02020603050405020304" pitchFamily="18" charset="0"/>
              </a:rPr>
              <a:t>electing appropriate measurement scales to collect data effectively.</a:t>
            </a:r>
            <a:endParaRPr lang="en-US" sz="1680" dirty="0">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name="Slide 82">
    <p:spTree>
      <p:nvGrpSpPr>
        <p:cNvPr id="1" name=""/>
        <p:cNvGrpSpPr/>
        <p:nvPr/>
      </p:nvGrpSpPr>
      <p:grpSpPr>
        <a:xfrm>
          <a:off x="0" y="0"/>
          <a:ext cx="0" cy="0"/>
          <a:chOff x="0" y="0"/>
          <a:chExt cx="0" cy="0"/>
        </a:xfrm>
      </p:grpSpPr>
      <p:sp>
        <p:nvSpPr>
          <p:cNvPr id="2"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Your Research</a:t>
            </a:r>
            <a:r>
              <a:rPr lang="zh-CN" alt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 </a:t>
            </a:r>
            <a:r>
              <a:rPr lang="en-US" altLang="zh-CN"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questionnaire</a:t>
            </a:r>
            <a:endParaRPr lang="en-US" sz="2660" dirty="0">
              <a:gradFill>
                <a:gsLst>
                  <a:gs pos="0">
                    <a:srgbClr val="157279">
                      <a:alpha val="90196"/>
                    </a:srgbClr>
                  </a:gs>
                  <a:gs pos="100000">
                    <a:srgbClr val="3E7D6C">
                      <a:alpha val="90196"/>
                    </a:srgbClr>
                  </a:gs>
                </a:gsLst>
                <a:lin ang="5400000" scaled="0"/>
              </a:gradFill>
            </a:endParaRPr>
          </a:p>
        </p:txBody>
      </p:sp>
      <p:pic>
        <p:nvPicPr>
          <p:cNvPr id="4" name="图片 3" descr="QR 代码&#10;&#10;描述已自动生成">
            <a:extLst>
              <a:ext uri="{FF2B5EF4-FFF2-40B4-BE49-F238E27FC236}">
                <a16:creationId xmlns:a16="http://schemas.microsoft.com/office/drawing/2014/main" id="{358380A2-7286-2283-2DBB-A8B27973F5F7}"/>
              </a:ext>
            </a:extLst>
          </p:cNvPr>
          <p:cNvPicPr>
            <a:picLocks noChangeAspect="1"/>
          </p:cNvPicPr>
          <p:nvPr/>
        </p:nvPicPr>
        <p:blipFill>
          <a:blip r:embed="rId3"/>
          <a:stretch>
            <a:fillRect/>
          </a:stretch>
        </p:blipFill>
        <p:spPr>
          <a:xfrm>
            <a:off x="6999357" y="950662"/>
            <a:ext cx="1158449" cy="1158449"/>
          </a:xfrm>
          <a:prstGeom prst="rect">
            <a:avLst/>
          </a:prstGeom>
        </p:spPr>
      </p:pic>
      <p:pic>
        <p:nvPicPr>
          <p:cNvPr id="5" name="图片 4" descr="表格&#10;&#10;描述已自动生成">
            <a:extLst>
              <a:ext uri="{FF2B5EF4-FFF2-40B4-BE49-F238E27FC236}">
                <a16:creationId xmlns:a16="http://schemas.microsoft.com/office/drawing/2014/main" id="{D2D662F5-A643-DE5C-8D13-1C23FE77C4EF}"/>
              </a:ext>
            </a:extLst>
          </p:cNvPr>
          <p:cNvPicPr>
            <a:picLocks noChangeAspect="1"/>
          </p:cNvPicPr>
          <p:nvPr/>
        </p:nvPicPr>
        <p:blipFill>
          <a:blip r:embed="rId4"/>
          <a:stretch>
            <a:fillRect/>
          </a:stretch>
        </p:blipFill>
        <p:spPr>
          <a:xfrm>
            <a:off x="986194" y="950662"/>
            <a:ext cx="5938331" cy="335817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E98EA5-E6D9-7C9A-564D-843AB87196D1}"/>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28CF3D11-E28A-2461-89AB-CB476538BCB3}"/>
              </a:ext>
            </a:extLst>
          </p:cNvPr>
          <p:cNvSpPr/>
          <p:nvPr/>
        </p:nvSpPr>
        <p:spPr>
          <a:xfrm>
            <a:off x="245745" y="435897"/>
            <a:ext cx="7806690" cy="552450"/>
          </a:xfrm>
          <a:prstGeom prst="rect">
            <a:avLst/>
          </a:prstGeom>
          <a:noFill/>
          <a:ln/>
        </p:spPr>
        <p:txBody>
          <a:bodyPr wrap="square" rtlCol="0" anchor="ctr"/>
          <a:lstStyle/>
          <a:p>
            <a:pPr marL="0" indent="0" algn="l">
              <a:buNone/>
            </a:pPr>
            <a:r>
              <a:rPr lang="en-US" altLang="zh-CN" sz="2800" dirty="0">
                <a:gradFill>
                  <a:gsLst>
                    <a:gs pos="0">
                      <a:srgbClr val="157279">
                        <a:alpha val="90196"/>
                      </a:srgbClr>
                    </a:gs>
                    <a:gs pos="100000">
                      <a:srgbClr val="3E7D6C">
                        <a:alpha val="90196"/>
                      </a:srgbClr>
                    </a:gs>
                  </a:gsLst>
                  <a:lin ang="5400000" scaled="0"/>
                </a:gradFill>
              </a:rPr>
              <a:t>Example designing questionnaire</a:t>
            </a:r>
          </a:p>
        </p:txBody>
      </p:sp>
      <p:sp>
        <p:nvSpPr>
          <p:cNvPr id="6" name="文本框 5">
            <a:extLst>
              <a:ext uri="{FF2B5EF4-FFF2-40B4-BE49-F238E27FC236}">
                <a16:creationId xmlns:a16="http://schemas.microsoft.com/office/drawing/2014/main" id="{581EB3C9-867D-A098-FF11-F6B840CBA930}"/>
              </a:ext>
            </a:extLst>
          </p:cNvPr>
          <p:cNvSpPr txBox="1"/>
          <p:nvPr/>
        </p:nvSpPr>
        <p:spPr>
          <a:xfrm>
            <a:off x="245745" y="1077251"/>
            <a:ext cx="8839200" cy="3137334"/>
          </a:xfrm>
          <a:prstGeom prst="rect">
            <a:avLst/>
          </a:prstGeom>
          <a:noFill/>
        </p:spPr>
        <p:txBody>
          <a:bodyPr wrap="square">
            <a:spAutoFit/>
          </a:bodyPr>
          <a:lstStyle/>
          <a:p>
            <a:pPr>
              <a:lnSpc>
                <a:spcPct val="115000"/>
              </a:lnSpc>
              <a:spcAft>
                <a:spcPts val="800"/>
              </a:spcAft>
            </a:pPr>
            <a:r>
              <a:rPr lang="en-US" altLang="zh-CN" sz="1800" kern="100" dirty="0">
                <a:effectLst/>
                <a:latin typeface="Arial" panose="020B0604020202020204" pitchFamily="34" charset="0"/>
                <a:ea typeface="Arial" panose="020B0604020202020204" pitchFamily="34" charset="0"/>
                <a:cs typeface="Arial" panose="020B0604020202020204" pitchFamily="34" charset="0"/>
              </a:rPr>
              <a:t>Plant, E. A., Ericsson, K. A., Hill, L., &amp; </a:t>
            </a:r>
            <a:r>
              <a:rPr lang="en-US" altLang="zh-CN" sz="1800" kern="100" dirty="0" err="1">
                <a:effectLst/>
                <a:latin typeface="Arial" panose="020B0604020202020204" pitchFamily="34" charset="0"/>
                <a:ea typeface="Arial" panose="020B0604020202020204" pitchFamily="34" charset="0"/>
                <a:cs typeface="Arial" panose="020B0604020202020204" pitchFamily="34" charset="0"/>
              </a:rPr>
              <a:t>Asberg</a:t>
            </a:r>
            <a:r>
              <a:rPr lang="en-US" altLang="zh-CN" sz="1800" kern="100" dirty="0">
                <a:effectLst/>
                <a:latin typeface="Arial" panose="020B0604020202020204" pitchFamily="34" charset="0"/>
                <a:ea typeface="Arial" panose="020B0604020202020204" pitchFamily="34" charset="0"/>
                <a:cs typeface="Arial" panose="020B0604020202020204" pitchFamily="34" charset="0"/>
              </a:rPr>
              <a:t>, K. (2005). Why study time does not predict grade point average across college students: Implications of deliberate practice for academic performance. Contemporary Educational Psychology, 30(1), 96–116.</a:t>
            </a:r>
            <a:endParaRPr lang="zh-CN" altLang="zh-CN" sz="2000" kern="100" dirty="0">
              <a:effectLst/>
              <a:latin typeface="Arial" panose="020B0604020202020204" pitchFamily="34" charset="0"/>
              <a:ea typeface="Arial" panose="020B0604020202020204" pitchFamily="34" charset="0"/>
              <a:cs typeface="Times New Roman" panose="02020603050405020304" pitchFamily="18" charset="0"/>
            </a:endParaRPr>
          </a:p>
          <a:p>
            <a:pPr>
              <a:lnSpc>
                <a:spcPct val="115000"/>
              </a:lnSpc>
              <a:spcAft>
                <a:spcPts val="800"/>
              </a:spcAft>
            </a:pPr>
            <a:r>
              <a:rPr lang="en-US" altLang="zh-CN" sz="1800" kern="100" dirty="0" err="1">
                <a:effectLst/>
                <a:latin typeface="Arial" panose="020B0604020202020204" pitchFamily="34" charset="0"/>
                <a:ea typeface="Arial" panose="020B0604020202020204" pitchFamily="34" charset="0"/>
                <a:cs typeface="Arial" panose="020B0604020202020204" pitchFamily="34" charset="0"/>
              </a:rPr>
              <a:t>Nonis</a:t>
            </a:r>
            <a:r>
              <a:rPr lang="en-US" altLang="zh-CN" sz="1800" kern="100" dirty="0">
                <a:effectLst/>
                <a:latin typeface="Arial" panose="020B0604020202020204" pitchFamily="34" charset="0"/>
                <a:ea typeface="Arial" panose="020B0604020202020204" pitchFamily="34" charset="0"/>
                <a:cs typeface="Arial" panose="020B0604020202020204" pitchFamily="34" charset="0"/>
              </a:rPr>
              <a:t>, S. A., &amp; Hudson, G. I. (2010). Performance of college students: Impact of study time and study habits. Journal of Education for Business, 85(4), 229–238.</a:t>
            </a:r>
            <a:endParaRPr lang="zh-CN" altLang="zh-CN" sz="2000" kern="100" dirty="0">
              <a:effectLst/>
              <a:latin typeface="Arial" panose="020B0604020202020204" pitchFamily="34" charset="0"/>
              <a:ea typeface="Arial" panose="020B0604020202020204" pitchFamily="34" charset="0"/>
              <a:cs typeface="Times New Roman" panose="02020603050405020304" pitchFamily="18" charset="0"/>
            </a:endParaRPr>
          </a:p>
          <a:p>
            <a:pPr>
              <a:lnSpc>
                <a:spcPct val="115000"/>
              </a:lnSpc>
              <a:spcAft>
                <a:spcPts val="800"/>
              </a:spcAft>
            </a:pPr>
            <a:r>
              <a:rPr lang="en-US" altLang="zh-CN" sz="1800" kern="100" dirty="0" err="1">
                <a:effectLst/>
                <a:latin typeface="Arial" panose="020B0604020202020204" pitchFamily="34" charset="0"/>
                <a:ea typeface="Arial" panose="020B0604020202020204" pitchFamily="34" charset="0"/>
                <a:cs typeface="Arial" panose="020B0604020202020204" pitchFamily="34" charset="0"/>
              </a:rPr>
              <a:t>Credé</a:t>
            </a:r>
            <a:r>
              <a:rPr lang="en-US" altLang="zh-CN" sz="1800" kern="100" dirty="0">
                <a:effectLst/>
                <a:latin typeface="Arial" panose="020B0604020202020204" pitchFamily="34" charset="0"/>
                <a:ea typeface="Arial" panose="020B0604020202020204" pitchFamily="34" charset="0"/>
                <a:cs typeface="Arial" panose="020B0604020202020204" pitchFamily="34" charset="0"/>
              </a:rPr>
              <a:t>, M., &amp; </a:t>
            </a:r>
            <a:r>
              <a:rPr lang="en-US" altLang="zh-CN" sz="1800" kern="100" dirty="0" err="1">
                <a:effectLst/>
                <a:latin typeface="Arial" panose="020B0604020202020204" pitchFamily="34" charset="0"/>
                <a:ea typeface="Arial" panose="020B0604020202020204" pitchFamily="34" charset="0"/>
                <a:cs typeface="Arial" panose="020B0604020202020204" pitchFamily="34" charset="0"/>
              </a:rPr>
              <a:t>Kuncel</a:t>
            </a:r>
            <a:r>
              <a:rPr lang="en-US" altLang="zh-CN" sz="1800" kern="100" dirty="0">
                <a:effectLst/>
                <a:latin typeface="Arial" panose="020B0604020202020204" pitchFamily="34" charset="0"/>
                <a:ea typeface="Arial" panose="020B0604020202020204" pitchFamily="34" charset="0"/>
                <a:cs typeface="Arial" panose="020B0604020202020204" pitchFamily="34" charset="0"/>
              </a:rPr>
              <a:t>, N. R. (2008). Study habits, skills, and attitudes: The third pillar supporting collegiate academic performance. Perspectives on Psychological Science, 3(6), 425–453.</a:t>
            </a:r>
            <a:endParaRPr lang="zh-CN" altLang="zh-CN" sz="2000" kern="100" dirty="0">
              <a:effectLst/>
              <a:latin typeface="Arial" panose="020B0604020202020204" pitchFamily="34" charset="0"/>
              <a:ea typeface="Arial" panose="020B0604020202020204" pitchFamily="34" charset="0"/>
              <a:cs typeface="Times New Roman" panose="02020603050405020304" pitchFamily="18" charset="0"/>
            </a:endParaRPr>
          </a:p>
        </p:txBody>
      </p:sp>
      <p:pic>
        <p:nvPicPr>
          <p:cNvPr id="8" name="图片 7" descr="QR 代码&#10;&#10;描述已自动生成">
            <a:extLst>
              <a:ext uri="{FF2B5EF4-FFF2-40B4-BE49-F238E27FC236}">
                <a16:creationId xmlns:a16="http://schemas.microsoft.com/office/drawing/2014/main" id="{49CD8DDA-0CE9-C726-0581-B7B04102766A}"/>
              </a:ext>
            </a:extLst>
          </p:cNvPr>
          <p:cNvPicPr>
            <a:picLocks noChangeAspect="1"/>
          </p:cNvPicPr>
          <p:nvPr/>
        </p:nvPicPr>
        <p:blipFill>
          <a:blip r:embed="rId3"/>
          <a:stretch>
            <a:fillRect/>
          </a:stretch>
        </p:blipFill>
        <p:spPr>
          <a:xfrm>
            <a:off x="5040671" y="3800610"/>
            <a:ext cx="1055329" cy="1055329"/>
          </a:xfrm>
          <a:prstGeom prst="rect">
            <a:avLst/>
          </a:prstGeom>
        </p:spPr>
      </p:pic>
      <p:pic>
        <p:nvPicPr>
          <p:cNvPr id="10" name="图片 9" descr="QR 代码&#10;&#10;描述已自动生成">
            <a:extLst>
              <a:ext uri="{FF2B5EF4-FFF2-40B4-BE49-F238E27FC236}">
                <a16:creationId xmlns:a16="http://schemas.microsoft.com/office/drawing/2014/main" id="{43DF305B-AB6F-99E2-6911-74FDA0F9DBD7}"/>
              </a:ext>
            </a:extLst>
          </p:cNvPr>
          <p:cNvPicPr>
            <a:picLocks noChangeAspect="1"/>
          </p:cNvPicPr>
          <p:nvPr/>
        </p:nvPicPr>
        <p:blipFill>
          <a:blip r:embed="rId4"/>
          <a:stretch>
            <a:fillRect/>
          </a:stretch>
        </p:blipFill>
        <p:spPr>
          <a:xfrm>
            <a:off x="3664155" y="3800610"/>
            <a:ext cx="1055329" cy="1055329"/>
          </a:xfrm>
          <a:prstGeom prst="rect">
            <a:avLst/>
          </a:prstGeom>
        </p:spPr>
      </p:pic>
      <p:pic>
        <p:nvPicPr>
          <p:cNvPr id="12" name="图片 11" descr="QR 代码&#10;&#10;描述已自动生成">
            <a:extLst>
              <a:ext uri="{FF2B5EF4-FFF2-40B4-BE49-F238E27FC236}">
                <a16:creationId xmlns:a16="http://schemas.microsoft.com/office/drawing/2014/main" id="{259067EC-678C-BEA0-1C97-FD72A27E1B51}"/>
              </a:ext>
            </a:extLst>
          </p:cNvPr>
          <p:cNvPicPr>
            <a:picLocks noChangeAspect="1"/>
          </p:cNvPicPr>
          <p:nvPr/>
        </p:nvPicPr>
        <p:blipFill>
          <a:blip r:embed="rId5"/>
          <a:stretch>
            <a:fillRect/>
          </a:stretch>
        </p:blipFill>
        <p:spPr>
          <a:xfrm>
            <a:off x="2287639" y="3800610"/>
            <a:ext cx="1055329" cy="1055329"/>
          </a:xfrm>
          <a:prstGeom prst="rect">
            <a:avLst/>
          </a:prstGeom>
        </p:spPr>
      </p:pic>
    </p:spTree>
    <p:extLst>
      <p:ext uri="{BB962C8B-B14F-4D97-AF65-F5344CB8AC3E}">
        <p14:creationId xmlns:p14="http://schemas.microsoft.com/office/powerpoint/2010/main" val="203887569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D12D23-A798-858F-8BB1-6F1D254869C4}"/>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16E1A758-0284-7573-691B-E78DE41F4A0E}"/>
              </a:ext>
            </a:extLst>
          </p:cNvPr>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Example</a:t>
            </a:r>
            <a:r>
              <a:rPr lang="zh-CN" alt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 </a:t>
            </a:r>
            <a:r>
              <a:rPr lang="en-US" altLang="zh-CN"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designing</a:t>
            </a:r>
            <a:r>
              <a:rPr lang="zh-CN" altLang="en-US"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 </a:t>
            </a:r>
            <a:r>
              <a:rPr lang="en-US" altLang="zh-CN" sz="2660" b="1" dirty="0">
                <a:gradFill>
                  <a:gsLst>
                    <a:gs pos="0">
                      <a:srgbClr val="157279">
                        <a:alpha val="90196"/>
                      </a:srgbClr>
                    </a:gs>
                    <a:gs pos="100000">
                      <a:srgbClr val="3E7D6C">
                        <a:alpha val="90196"/>
                      </a:srgbClr>
                    </a:gs>
                  </a:gsLst>
                  <a:lin ang="5400000" scaled="0"/>
                </a:gradFill>
                <a:latin typeface="Noto Sans SC" pitchFamily="34" charset="0"/>
                <a:ea typeface="Noto Sans SC" pitchFamily="34" charset="-122"/>
                <a:cs typeface="Noto Sans SC" pitchFamily="34" charset="-120"/>
              </a:rPr>
              <a:t>questionnaire</a:t>
            </a:r>
            <a:endParaRPr lang="en-US" sz="2660" dirty="0">
              <a:gradFill>
                <a:gsLst>
                  <a:gs pos="0">
                    <a:srgbClr val="157279">
                      <a:alpha val="90196"/>
                    </a:srgbClr>
                  </a:gs>
                  <a:gs pos="100000">
                    <a:srgbClr val="3E7D6C">
                      <a:alpha val="90196"/>
                    </a:srgbClr>
                  </a:gs>
                </a:gsLst>
                <a:lin ang="5400000" scaled="0"/>
              </a:gradFill>
            </a:endParaRPr>
          </a:p>
        </p:txBody>
      </p:sp>
      <p:sp>
        <p:nvSpPr>
          <p:cNvPr id="6" name="文本框 5">
            <a:extLst>
              <a:ext uri="{FF2B5EF4-FFF2-40B4-BE49-F238E27FC236}">
                <a16:creationId xmlns:a16="http://schemas.microsoft.com/office/drawing/2014/main" id="{224368F2-0E45-C71F-1E6F-4DA2FE45BB4D}"/>
              </a:ext>
            </a:extLst>
          </p:cNvPr>
          <p:cNvSpPr txBox="1"/>
          <p:nvPr/>
        </p:nvSpPr>
        <p:spPr>
          <a:xfrm>
            <a:off x="525964" y="1321824"/>
            <a:ext cx="8278761" cy="2499852"/>
          </a:xfrm>
          <a:prstGeom prst="rect">
            <a:avLst/>
          </a:prstGeom>
          <a:noFill/>
        </p:spPr>
        <p:txBody>
          <a:bodyPr wrap="square">
            <a:spAutoFit/>
          </a:bodyPr>
          <a:lstStyle/>
          <a:p>
            <a:pPr>
              <a:lnSpc>
                <a:spcPct val="115000"/>
              </a:lnSpc>
              <a:spcAft>
                <a:spcPts val="800"/>
              </a:spcAft>
            </a:pPr>
            <a:r>
              <a:rPr lang="en-US" altLang="zh-CN" sz="1800" b="1" kern="0" dirty="0">
                <a:solidFill>
                  <a:srgbClr val="0E0E0E"/>
                </a:solidFill>
                <a:effectLst/>
                <a:latin typeface="Helvetica Neue" panose="02000503000000020004" pitchFamily="2" charset="0"/>
                <a:ea typeface="宋体" panose="02010600030101010101" pitchFamily="2" charset="-122"/>
                <a:cs typeface="宋体" panose="02010600030101010101" pitchFamily="2" charset="-122"/>
              </a:rPr>
              <a:t>Objective</a:t>
            </a:r>
            <a:endParaRPr lang="zh-CN" altLang="zh-CN" sz="2000" kern="100" dirty="0">
              <a:effectLst/>
              <a:latin typeface="Arial" panose="020B0604020202020204" pitchFamily="34" charset="0"/>
              <a:ea typeface="Arial" panose="020B0604020202020204" pitchFamily="34" charset="0"/>
              <a:cs typeface="Times New Roman" panose="02020603050405020304" pitchFamily="18" charset="0"/>
            </a:endParaRPr>
          </a:p>
          <a:p>
            <a:pPr>
              <a:lnSpc>
                <a:spcPct val="115000"/>
              </a:lnSpc>
              <a:spcAft>
                <a:spcPts val="800"/>
              </a:spcAft>
            </a:pPr>
            <a:r>
              <a:rPr lang="en-US" altLang="zh-CN" sz="1800" kern="0" dirty="0">
                <a:solidFill>
                  <a:srgbClr val="0E0E0E"/>
                </a:solidFill>
                <a:effectLst/>
                <a:latin typeface="Helvetica Neue" panose="02000503000000020004" pitchFamily="2" charset="0"/>
                <a:ea typeface="宋体" panose="02010600030101010101" pitchFamily="2" charset="-122"/>
                <a:cs typeface="宋体" panose="02010600030101010101" pitchFamily="2" charset="-122"/>
              </a:rPr>
              <a:t>Learn how to design a quantitative research questionnaire based on academic literature</a:t>
            </a:r>
            <a:endParaRPr lang="zh-CN" altLang="zh-CN" sz="2000" kern="100" dirty="0">
              <a:effectLst/>
              <a:latin typeface="Arial" panose="020B0604020202020204" pitchFamily="34" charset="0"/>
              <a:ea typeface="Arial" panose="020B0604020202020204" pitchFamily="34" charset="0"/>
              <a:cs typeface="Times New Roman" panose="02020603050405020304" pitchFamily="18" charset="0"/>
            </a:endParaRPr>
          </a:p>
          <a:p>
            <a:pPr marL="342900" lvl="0" indent="-342900">
              <a:lnSpc>
                <a:spcPct val="115000"/>
              </a:lnSpc>
              <a:buFont typeface="Wingdings" pitchFamily="2" charset="2"/>
              <a:buChar char=""/>
            </a:pPr>
            <a:r>
              <a:rPr lang="en-US" altLang="zh-CN" sz="1800" kern="0" dirty="0">
                <a:solidFill>
                  <a:srgbClr val="0E0E0E"/>
                </a:solidFill>
                <a:effectLst/>
                <a:latin typeface="Helvetica Neue" panose="02000503000000020004" pitchFamily="2" charset="0"/>
                <a:ea typeface="宋体" panose="02010600030101010101" pitchFamily="2" charset="-122"/>
                <a:cs typeface="宋体" panose="02010600030101010101" pitchFamily="2" charset="-122"/>
              </a:rPr>
              <a:t>identifying research questions</a:t>
            </a:r>
            <a:endParaRPr lang="zh-CN" altLang="zh-CN" sz="2000" kern="100" dirty="0">
              <a:effectLst/>
              <a:latin typeface="Arial" panose="020B0604020202020204" pitchFamily="34" charset="0"/>
              <a:ea typeface="Arial" panose="020B0604020202020204" pitchFamily="34" charset="0"/>
              <a:cs typeface="Times New Roman" panose="02020603050405020304" pitchFamily="18" charset="0"/>
            </a:endParaRPr>
          </a:p>
          <a:p>
            <a:pPr marL="342900" lvl="0" indent="-342900">
              <a:lnSpc>
                <a:spcPct val="115000"/>
              </a:lnSpc>
              <a:buFont typeface="Wingdings" pitchFamily="2" charset="2"/>
              <a:buChar char=""/>
            </a:pPr>
            <a:r>
              <a:rPr lang="en-US" altLang="zh-CN" sz="1800" kern="0" dirty="0">
                <a:solidFill>
                  <a:srgbClr val="0E0E0E"/>
                </a:solidFill>
                <a:effectLst/>
                <a:latin typeface="Helvetica Neue" panose="02000503000000020004" pitchFamily="2" charset="0"/>
                <a:ea typeface="宋体" panose="02010600030101010101" pitchFamily="2" charset="-122"/>
                <a:cs typeface="宋体" panose="02010600030101010101" pitchFamily="2" charset="-122"/>
              </a:rPr>
              <a:t>defining variables </a:t>
            </a:r>
            <a:endParaRPr lang="zh-CN" altLang="zh-CN" sz="2000" kern="100" dirty="0">
              <a:effectLst/>
              <a:latin typeface="Arial" panose="020B0604020202020204" pitchFamily="34" charset="0"/>
              <a:ea typeface="Arial" panose="020B0604020202020204" pitchFamily="34" charset="0"/>
              <a:cs typeface="Times New Roman" panose="02020603050405020304" pitchFamily="18" charset="0"/>
            </a:endParaRPr>
          </a:p>
          <a:p>
            <a:pPr marL="342900" lvl="0" indent="-342900">
              <a:lnSpc>
                <a:spcPct val="115000"/>
              </a:lnSpc>
              <a:buFont typeface="Wingdings" pitchFamily="2" charset="2"/>
              <a:buChar char=""/>
            </a:pPr>
            <a:r>
              <a:rPr lang="en-US" altLang="zh-CN" sz="1800" kern="0" dirty="0">
                <a:solidFill>
                  <a:srgbClr val="0E0E0E"/>
                </a:solidFill>
                <a:effectLst/>
                <a:latin typeface="Helvetica Neue" panose="02000503000000020004" pitchFamily="2" charset="0"/>
                <a:ea typeface="宋体" panose="02010600030101010101" pitchFamily="2" charset="-122"/>
                <a:cs typeface="宋体" panose="02010600030101010101" pitchFamily="2" charset="-122"/>
              </a:rPr>
              <a:t>formulating hypotheses</a:t>
            </a:r>
            <a:endParaRPr lang="zh-CN" altLang="zh-CN" sz="2000" kern="100" dirty="0">
              <a:effectLst/>
              <a:latin typeface="Arial" panose="020B0604020202020204" pitchFamily="34" charset="0"/>
              <a:ea typeface="Arial" panose="020B0604020202020204" pitchFamily="34" charset="0"/>
              <a:cs typeface="Times New Roman" panose="02020603050405020304" pitchFamily="18" charset="0"/>
            </a:endParaRPr>
          </a:p>
          <a:p>
            <a:pPr marL="342900" lvl="0" indent="-342900">
              <a:lnSpc>
                <a:spcPct val="115000"/>
              </a:lnSpc>
              <a:spcAft>
                <a:spcPts val="800"/>
              </a:spcAft>
              <a:buFont typeface="Wingdings" pitchFamily="2" charset="2"/>
              <a:buChar char=""/>
            </a:pPr>
            <a:r>
              <a:rPr lang="en-US" altLang="zh-CN" sz="1800" kern="0" dirty="0">
                <a:solidFill>
                  <a:srgbClr val="0E0E0E"/>
                </a:solidFill>
                <a:effectLst/>
                <a:latin typeface="Helvetica Neue" panose="02000503000000020004" pitchFamily="2" charset="0"/>
                <a:ea typeface="宋体" panose="02010600030101010101" pitchFamily="2" charset="-122"/>
                <a:cs typeface="宋体" panose="02010600030101010101" pitchFamily="2" charset="-122"/>
              </a:rPr>
              <a:t>selecting appropriate measurement scales to collect data effectively.</a:t>
            </a:r>
            <a:endParaRPr lang="zh-CN" altLang="zh-CN" sz="2000" kern="100" dirty="0">
              <a:effectLst/>
              <a:latin typeface="Arial" panose="020B0604020202020204" pitchFamily="34" charset="0"/>
              <a:ea typeface="Arial" panose="020B0604020202020204" pitchFamily="34" charset="0"/>
              <a:cs typeface="Times New Roman" panose="02020603050405020304" pitchFamily="18" charset="0"/>
            </a:endParaRPr>
          </a:p>
        </p:txBody>
      </p:sp>
      <p:pic>
        <p:nvPicPr>
          <p:cNvPr id="3" name="图片 2" descr="QR 代码&#10;&#10;描述已自动生成">
            <a:extLst>
              <a:ext uri="{FF2B5EF4-FFF2-40B4-BE49-F238E27FC236}">
                <a16:creationId xmlns:a16="http://schemas.microsoft.com/office/drawing/2014/main" id="{0B1C7685-2315-4D6C-5001-ED371CC149FE}"/>
              </a:ext>
            </a:extLst>
          </p:cNvPr>
          <p:cNvPicPr>
            <a:picLocks noChangeAspect="1"/>
          </p:cNvPicPr>
          <p:nvPr/>
        </p:nvPicPr>
        <p:blipFill>
          <a:blip r:embed="rId3"/>
          <a:stretch>
            <a:fillRect/>
          </a:stretch>
        </p:blipFill>
        <p:spPr>
          <a:xfrm>
            <a:off x="7195636" y="361950"/>
            <a:ext cx="1422400" cy="1422400"/>
          </a:xfrm>
          <a:prstGeom prst="rect">
            <a:avLst/>
          </a:prstGeom>
        </p:spPr>
      </p:pic>
    </p:spTree>
    <p:extLst>
      <p:ext uri="{BB962C8B-B14F-4D97-AF65-F5344CB8AC3E}">
        <p14:creationId xmlns:p14="http://schemas.microsoft.com/office/powerpoint/2010/main" val="359724376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name="Slide 83">
    <p:spTree>
      <p:nvGrpSpPr>
        <p:cNvPr id="1" name=""/>
        <p:cNvGrpSpPr/>
        <p:nvPr/>
      </p:nvGrpSpPr>
      <p:grpSpPr>
        <a:xfrm>
          <a:off x="0" y="0"/>
          <a:ext cx="0" cy="0"/>
          <a:chOff x="0" y="0"/>
          <a:chExt cx="0" cy="0"/>
        </a:xfrm>
      </p:grpSpPr>
      <p:sp>
        <p:nvSpPr>
          <p:cNvPr id="2" name="Text 0"/>
          <p:cNvSpPr/>
          <p:nvPr/>
        </p:nvSpPr>
        <p:spPr>
          <a:xfrm>
            <a:off x="762000" y="361950"/>
            <a:ext cx="7806690" cy="552450"/>
          </a:xfrm>
          <a:prstGeom prst="rect">
            <a:avLst/>
          </a:prstGeom>
          <a:noFill/>
          <a:ln/>
        </p:spPr>
        <p:txBody>
          <a:bodyPr wrap="square" rtlCol="0" anchor="ctr"/>
          <a:lstStyle/>
          <a:p>
            <a:pPr marL="0" indent="0" algn="l">
              <a:buNone/>
            </a:pPr>
            <a:r>
              <a:rPr lang="en-US" sz="2660" b="1" dirty="0">
                <a:gradFill>
                  <a:gsLst>
                    <a:gs pos="0">
                      <a:srgbClr val="157279">
                        <a:alpha val="90196"/>
                      </a:srgbClr>
                    </a:gs>
                    <a:gs pos="100000">
                      <a:srgbClr val="3E7D6C">
                        <a:alpha val="90196"/>
                      </a:srgbClr>
                    </a:gs>
                  </a:gsLst>
                  <a:lin ang="5400000" scaled="0"/>
                </a:gradFill>
                <a:latin typeface="Times New Roman" panose="02020603050405020304" pitchFamily="18" charset="0"/>
                <a:ea typeface="Noto Sans SC" pitchFamily="34" charset="-122"/>
                <a:cs typeface="Times New Roman" panose="02020603050405020304" pitchFamily="18" charset="0"/>
              </a:rPr>
              <a:t>Example of Questionnaire</a:t>
            </a:r>
            <a:endParaRPr lang="en-US" sz="2660" dirty="0">
              <a:gradFill>
                <a:gsLst>
                  <a:gs pos="0">
                    <a:srgbClr val="157279">
                      <a:alpha val="90196"/>
                    </a:srgbClr>
                  </a:gs>
                  <a:gs pos="100000">
                    <a:srgbClr val="3E7D6C">
                      <a:alpha val="90196"/>
                    </a:srgbClr>
                  </a:gs>
                </a:gsLst>
                <a:lin ang="5400000" scaled="0"/>
              </a:gradFill>
              <a:latin typeface="Times New Roman" panose="02020603050405020304" pitchFamily="18" charset="0"/>
              <a:cs typeface="Times New Roman" panose="02020603050405020304" pitchFamily="18" charset="0"/>
            </a:endParaRPr>
          </a:p>
        </p:txBody>
      </p:sp>
      <p:sp>
        <p:nvSpPr>
          <p:cNvPr id="3" name="Text 1"/>
          <p:cNvSpPr/>
          <p:nvPr/>
        </p:nvSpPr>
        <p:spPr>
          <a:xfrm>
            <a:off x="762000" y="1257301"/>
            <a:ext cx="8001000" cy="952500"/>
          </a:xfrm>
          <a:prstGeom prst="rect">
            <a:avLst/>
          </a:prstGeom>
          <a:noFill/>
          <a:ln/>
        </p:spPr>
        <p:txBody>
          <a:bodyPr wrap="square" rtlCol="0" anchor="t"/>
          <a:lstStyle/>
          <a:p>
            <a:pPr marL="190500" indent="-190500" algn="l">
              <a:lnSpc>
                <a:spcPct val="150000"/>
              </a:lnSpc>
              <a:buSzPct val="100000"/>
              <a:buChar char="•"/>
            </a:pPr>
            <a:r>
              <a:rPr lang="en-US" sz="1680" dirty="0">
                <a:solidFill>
                  <a:srgbClr val="383838"/>
                </a:solidFill>
                <a:latin typeface="Noto Sans SC" pitchFamily="34" charset="0"/>
                <a:ea typeface="Noto Sans SC" pitchFamily="34" charset="-122"/>
                <a:cs typeface="Noto Sans SC" pitchFamily="34" charset="-120"/>
              </a:rPr>
              <a:t>https://docs.google.com/forms/d/e/1FAIpQLScKFq3-nj2lLouufdC3HpwEO3PhZ7Ju7Nrweo7xKOBLxxZwBA/viewform?usp=dialog</a:t>
            </a:r>
            <a:endParaRPr lang="en-US" sz="1680" dirty="0"/>
          </a:p>
        </p:txBody>
      </p:sp>
      <p:pic>
        <p:nvPicPr>
          <p:cNvPr id="4" name="Image 0" descr="preencoded.png"/>
          <p:cNvPicPr>
            <a:picLocks noChangeAspect="1"/>
          </p:cNvPicPr>
          <p:nvPr/>
        </p:nvPicPr>
        <p:blipFill>
          <a:blip r:embed="rId3"/>
          <a:stretch>
            <a:fillRect/>
          </a:stretch>
        </p:blipFill>
        <p:spPr>
          <a:xfrm>
            <a:off x="952500" y="2552702"/>
            <a:ext cx="1519237" cy="1519237"/>
          </a:xfrm>
          <a:prstGeom prst="rect">
            <a:avLst/>
          </a:prstGeom>
          <a:effectLst>
            <a:outerShdw blurRad="50800" dist="1270" dir="60000" algn="bl" rotWithShape="0">
              <a:srgbClr val="000000">
                <a:alpha val="12000"/>
              </a:srgbClr>
            </a:outerShdw>
          </a:effectLst>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CC6FCD-BA28-EB92-C7F6-5D3B4FE9AD25}"/>
            </a:ext>
          </a:extLst>
        </p:cNvPr>
        <p:cNvGrpSpPr/>
        <p:nvPr/>
      </p:nvGrpSpPr>
      <p:grpSpPr>
        <a:xfrm>
          <a:off x="0" y="0"/>
          <a:ext cx="0" cy="0"/>
          <a:chOff x="0" y="0"/>
          <a:chExt cx="0" cy="0"/>
        </a:xfrm>
      </p:grpSpPr>
      <p:sp>
        <p:nvSpPr>
          <p:cNvPr id="3" name="文本框 2">
            <a:extLst>
              <a:ext uri="{FF2B5EF4-FFF2-40B4-BE49-F238E27FC236}">
                <a16:creationId xmlns:a16="http://schemas.microsoft.com/office/drawing/2014/main" id="{F4D4A5C9-C17D-3D56-1B84-987C0096AA2C}"/>
              </a:ext>
            </a:extLst>
          </p:cNvPr>
          <p:cNvSpPr txBox="1"/>
          <p:nvPr/>
        </p:nvSpPr>
        <p:spPr>
          <a:xfrm>
            <a:off x="255639" y="1134285"/>
            <a:ext cx="8957187" cy="3137334"/>
          </a:xfrm>
          <a:prstGeom prst="rect">
            <a:avLst/>
          </a:prstGeom>
          <a:noFill/>
        </p:spPr>
        <p:txBody>
          <a:bodyPr wrap="square">
            <a:spAutoFit/>
          </a:bodyPr>
          <a:lstStyle/>
          <a:p>
            <a:pPr>
              <a:lnSpc>
                <a:spcPct val="115000"/>
              </a:lnSpc>
              <a:spcAft>
                <a:spcPts val="800"/>
              </a:spcAft>
            </a:pPr>
            <a:r>
              <a:rPr lang="en-US" altLang="zh-CN" sz="1800" kern="100" dirty="0" err="1">
                <a:effectLst/>
                <a:latin typeface="Arial" panose="020B0604020202020204" pitchFamily="34" charset="0"/>
                <a:ea typeface="Arial" panose="020B0604020202020204" pitchFamily="34" charset="0"/>
                <a:cs typeface="Arial" panose="020B0604020202020204" pitchFamily="34" charset="0"/>
              </a:rPr>
              <a:t>Biggam</a:t>
            </a:r>
            <a:r>
              <a:rPr lang="en-US" altLang="zh-CN" sz="1800" kern="100" dirty="0">
                <a:effectLst/>
                <a:latin typeface="Arial" panose="020B0604020202020204" pitchFamily="34" charset="0"/>
                <a:ea typeface="Arial" panose="020B0604020202020204" pitchFamily="34" charset="0"/>
                <a:cs typeface="Arial" panose="020B0604020202020204" pitchFamily="34" charset="0"/>
              </a:rPr>
              <a:t>, J. (2018) </a:t>
            </a:r>
            <a:r>
              <a:rPr lang="en-US" altLang="zh-CN" sz="1800" i="1" kern="100" dirty="0">
                <a:effectLst/>
                <a:latin typeface="Arial" panose="020B0604020202020204" pitchFamily="34" charset="0"/>
                <a:ea typeface="Arial" panose="020B0604020202020204" pitchFamily="34" charset="0"/>
                <a:cs typeface="Arial" panose="020B0604020202020204" pitchFamily="34" charset="0"/>
              </a:rPr>
              <a:t>Succeeding with your Master’s dissertation</a:t>
            </a:r>
            <a:r>
              <a:rPr lang="en-US" altLang="zh-CN" sz="1800" kern="100" dirty="0">
                <a:effectLst/>
                <a:latin typeface="Arial" panose="020B0604020202020204" pitchFamily="34" charset="0"/>
                <a:ea typeface="Arial" panose="020B0604020202020204" pitchFamily="34" charset="0"/>
                <a:cs typeface="Arial" panose="020B0604020202020204" pitchFamily="34" charset="0"/>
              </a:rPr>
              <a:t>. Fourth edition. New York: McGraw-Hill.</a:t>
            </a:r>
            <a:endParaRPr lang="zh-CN" altLang="zh-CN" sz="1800" kern="100" dirty="0">
              <a:effectLst/>
              <a:latin typeface="Arial" panose="020B0604020202020204" pitchFamily="34" charset="0"/>
              <a:ea typeface="Arial" panose="020B0604020202020204" pitchFamily="34" charset="0"/>
              <a:cs typeface="Times New Roman" panose="02020603050405020304" pitchFamily="18" charset="0"/>
            </a:endParaRPr>
          </a:p>
          <a:p>
            <a:pPr>
              <a:lnSpc>
                <a:spcPct val="115000"/>
              </a:lnSpc>
              <a:spcAft>
                <a:spcPts val="800"/>
              </a:spcAft>
            </a:pPr>
            <a:r>
              <a:rPr lang="en-US" altLang="zh-CN" sz="1800" kern="100" dirty="0" err="1">
                <a:effectLst/>
                <a:latin typeface="Arial" panose="020B0604020202020204" pitchFamily="34" charset="0"/>
                <a:ea typeface="Arial" panose="020B0604020202020204" pitchFamily="34" charset="0"/>
                <a:cs typeface="Arial" panose="020B0604020202020204" pitchFamily="34" charset="0"/>
              </a:rPr>
              <a:t>Fadele</a:t>
            </a:r>
            <a:r>
              <a:rPr lang="en-US" altLang="zh-CN" sz="1800" kern="100" dirty="0">
                <a:effectLst/>
                <a:latin typeface="Arial" panose="020B0604020202020204" pitchFamily="34" charset="0"/>
                <a:ea typeface="Arial" panose="020B0604020202020204" pitchFamily="34" charset="0"/>
                <a:cs typeface="Arial" panose="020B0604020202020204" pitchFamily="34" charset="0"/>
              </a:rPr>
              <a:t>, A.A. and Rocha, A. (2025) </a:t>
            </a:r>
            <a:r>
              <a:rPr lang="en-US" altLang="zh-CN" sz="1800" i="1" kern="100" dirty="0">
                <a:effectLst/>
                <a:latin typeface="Arial" panose="020B0604020202020204" pitchFamily="34" charset="0"/>
                <a:ea typeface="Arial" panose="020B0604020202020204" pitchFamily="34" charset="0"/>
                <a:cs typeface="Arial" panose="020B0604020202020204" pitchFamily="34" charset="0"/>
              </a:rPr>
              <a:t>The Art and Science of Quantitative Research</a:t>
            </a:r>
            <a:r>
              <a:rPr lang="en-US" altLang="zh-CN" sz="1800" kern="100" dirty="0">
                <a:effectLst/>
                <a:latin typeface="Arial" panose="020B0604020202020204" pitchFamily="34" charset="0"/>
                <a:ea typeface="Arial" panose="020B0604020202020204" pitchFamily="34" charset="0"/>
                <a:cs typeface="Arial" panose="020B0604020202020204" pitchFamily="34" charset="0"/>
              </a:rPr>
              <a:t>. Cham: Springer Nature Switzerland (Studies in Systems, Decision and Control). Available at: https://</a:t>
            </a:r>
            <a:r>
              <a:rPr lang="en-US" altLang="zh-CN" sz="1800" kern="100" dirty="0" err="1">
                <a:effectLst/>
                <a:latin typeface="Arial" panose="020B0604020202020204" pitchFamily="34" charset="0"/>
                <a:ea typeface="Arial" panose="020B0604020202020204" pitchFamily="34" charset="0"/>
                <a:cs typeface="Arial" panose="020B0604020202020204" pitchFamily="34" charset="0"/>
              </a:rPr>
              <a:t>doi.org</a:t>
            </a:r>
            <a:r>
              <a:rPr lang="en-US" altLang="zh-CN" sz="1800" kern="100" dirty="0">
                <a:effectLst/>
                <a:latin typeface="Arial" panose="020B0604020202020204" pitchFamily="34" charset="0"/>
                <a:ea typeface="Arial" panose="020B0604020202020204" pitchFamily="34" charset="0"/>
                <a:cs typeface="Arial" panose="020B0604020202020204" pitchFamily="34" charset="0"/>
              </a:rPr>
              <a:t>/10.1007/978-3-031-91431-7.</a:t>
            </a:r>
            <a:endParaRPr lang="zh-CN" altLang="zh-CN" sz="1800" kern="100" dirty="0">
              <a:effectLst/>
              <a:latin typeface="Arial" panose="020B0604020202020204" pitchFamily="34" charset="0"/>
              <a:ea typeface="Arial" panose="020B0604020202020204" pitchFamily="34" charset="0"/>
              <a:cs typeface="Times New Roman" panose="02020603050405020304" pitchFamily="18" charset="0"/>
            </a:endParaRPr>
          </a:p>
          <a:p>
            <a:pPr>
              <a:lnSpc>
                <a:spcPct val="115000"/>
              </a:lnSpc>
              <a:spcAft>
                <a:spcPts val="800"/>
              </a:spcAft>
            </a:pPr>
            <a:r>
              <a:rPr lang="en-US" altLang="zh-CN" sz="1800" kern="100" dirty="0">
                <a:effectLst/>
                <a:latin typeface="Arial" panose="020B0604020202020204" pitchFamily="34" charset="0"/>
                <a:ea typeface="Arial" panose="020B0604020202020204" pitchFamily="34" charset="0"/>
                <a:cs typeface="Arial" panose="020B0604020202020204" pitchFamily="34" charset="0"/>
              </a:rPr>
              <a:t>Grant, C. and </a:t>
            </a:r>
            <a:r>
              <a:rPr lang="en-US" altLang="zh-CN" sz="1800" kern="100" dirty="0" err="1">
                <a:effectLst/>
                <a:latin typeface="Arial" panose="020B0604020202020204" pitchFamily="34" charset="0"/>
                <a:ea typeface="Arial" panose="020B0604020202020204" pitchFamily="34" charset="0"/>
                <a:cs typeface="Arial" panose="020B0604020202020204" pitchFamily="34" charset="0"/>
              </a:rPr>
              <a:t>Osanloo</a:t>
            </a:r>
            <a:r>
              <a:rPr lang="en-US" altLang="zh-CN" sz="1800" kern="100" dirty="0">
                <a:effectLst/>
                <a:latin typeface="Arial" panose="020B0604020202020204" pitchFamily="34" charset="0"/>
                <a:ea typeface="Arial" panose="020B0604020202020204" pitchFamily="34" charset="0"/>
                <a:cs typeface="Arial" panose="020B0604020202020204" pitchFamily="34" charset="0"/>
              </a:rPr>
              <a:t>, A. (2014) ‘Understanding, Selecting, and Integrating a Theoretical Framework in Dissertation Research: Creating the Blueprint for Your “House”’, </a:t>
            </a:r>
            <a:r>
              <a:rPr lang="en-US" altLang="zh-CN" sz="1800" i="1" kern="100" dirty="0">
                <a:effectLst/>
                <a:latin typeface="Arial" panose="020B0604020202020204" pitchFamily="34" charset="0"/>
                <a:ea typeface="Arial" panose="020B0604020202020204" pitchFamily="34" charset="0"/>
                <a:cs typeface="Arial" panose="020B0604020202020204" pitchFamily="34" charset="0"/>
              </a:rPr>
              <a:t>Administrative Issues Journal Education Practice and Research</a:t>
            </a:r>
            <a:r>
              <a:rPr lang="en-US" altLang="zh-CN" sz="1800" kern="100" dirty="0">
                <a:effectLst/>
                <a:latin typeface="Arial" panose="020B0604020202020204" pitchFamily="34" charset="0"/>
                <a:ea typeface="Arial" panose="020B0604020202020204" pitchFamily="34" charset="0"/>
                <a:cs typeface="Arial" panose="020B0604020202020204" pitchFamily="34" charset="0"/>
              </a:rPr>
              <a:t>, 4(2). Available at: https://</a:t>
            </a:r>
            <a:r>
              <a:rPr lang="en-US" altLang="zh-CN" sz="1800" kern="100" dirty="0" err="1">
                <a:effectLst/>
                <a:latin typeface="Arial" panose="020B0604020202020204" pitchFamily="34" charset="0"/>
                <a:ea typeface="Arial" panose="020B0604020202020204" pitchFamily="34" charset="0"/>
                <a:cs typeface="Arial" panose="020B0604020202020204" pitchFamily="34" charset="0"/>
              </a:rPr>
              <a:t>doi.org</a:t>
            </a:r>
            <a:r>
              <a:rPr lang="en-US" altLang="zh-CN" sz="1800" kern="100" dirty="0">
                <a:effectLst/>
                <a:latin typeface="Arial" panose="020B0604020202020204" pitchFamily="34" charset="0"/>
                <a:ea typeface="Arial" panose="020B0604020202020204" pitchFamily="34" charset="0"/>
                <a:cs typeface="Arial" panose="020B0604020202020204" pitchFamily="34" charset="0"/>
              </a:rPr>
              <a:t>/10.5929/2014.4.2.9.</a:t>
            </a:r>
            <a:endParaRPr lang="zh-CN" altLang="zh-CN" sz="1800" kern="100" dirty="0">
              <a:effectLst/>
              <a:latin typeface="Arial" panose="020B0604020202020204" pitchFamily="34" charset="0"/>
              <a:ea typeface="Arial" panose="020B0604020202020204" pitchFamily="34" charset="0"/>
              <a:cs typeface="Times New Roman" panose="02020603050405020304" pitchFamily="18" charset="0"/>
            </a:endParaRPr>
          </a:p>
        </p:txBody>
      </p:sp>
      <p:sp>
        <p:nvSpPr>
          <p:cNvPr id="5" name="文本框 4">
            <a:extLst>
              <a:ext uri="{FF2B5EF4-FFF2-40B4-BE49-F238E27FC236}">
                <a16:creationId xmlns:a16="http://schemas.microsoft.com/office/drawing/2014/main" id="{C8937620-2B15-3637-4B0B-EAC89FDD5760}"/>
              </a:ext>
            </a:extLst>
          </p:cNvPr>
          <p:cNvSpPr txBox="1"/>
          <p:nvPr/>
        </p:nvSpPr>
        <p:spPr>
          <a:xfrm>
            <a:off x="255639" y="333560"/>
            <a:ext cx="3566651" cy="463588"/>
          </a:xfrm>
          <a:prstGeom prst="rect">
            <a:avLst/>
          </a:prstGeom>
          <a:noFill/>
        </p:spPr>
        <p:txBody>
          <a:bodyPr wrap="square">
            <a:spAutoFit/>
          </a:bodyPr>
          <a:lstStyle/>
          <a:p>
            <a:pPr marL="0" indent="0">
              <a:lnSpc>
                <a:spcPct val="150000"/>
              </a:lnSpc>
              <a:buNone/>
            </a:pPr>
            <a:r>
              <a:rPr lang="en-US" altLang="zh-CN" sz="1800" b="1" dirty="0">
                <a:solidFill>
                  <a:srgbClr val="157279"/>
                </a:solidFill>
                <a:latin typeface="Noto Sans SC" pitchFamily="34" charset="0"/>
                <a:ea typeface="Noto Sans SC" pitchFamily="34" charset="-122"/>
                <a:cs typeface="Noto Sans SC" pitchFamily="34" charset="-120"/>
              </a:rPr>
              <a:t>Reference</a:t>
            </a:r>
            <a:endParaRPr lang="en-US" altLang="zh-CN" sz="1800" dirty="0"/>
          </a:p>
        </p:txBody>
      </p:sp>
    </p:spTree>
    <p:extLst>
      <p:ext uri="{BB962C8B-B14F-4D97-AF65-F5344CB8AC3E}">
        <p14:creationId xmlns:p14="http://schemas.microsoft.com/office/powerpoint/2010/main" val="203312474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58DF5F-4509-D60B-2D08-D89CB1442602}"/>
            </a:ext>
          </a:extLst>
        </p:cNvPr>
        <p:cNvGrpSpPr/>
        <p:nvPr/>
      </p:nvGrpSpPr>
      <p:grpSpPr>
        <a:xfrm>
          <a:off x="0" y="0"/>
          <a:ext cx="0" cy="0"/>
          <a:chOff x="0" y="0"/>
          <a:chExt cx="0" cy="0"/>
        </a:xfrm>
      </p:grpSpPr>
      <p:sp>
        <p:nvSpPr>
          <p:cNvPr id="3" name="文本框 2">
            <a:extLst>
              <a:ext uri="{FF2B5EF4-FFF2-40B4-BE49-F238E27FC236}">
                <a16:creationId xmlns:a16="http://schemas.microsoft.com/office/drawing/2014/main" id="{D434DBE1-68D5-DE38-47E6-7226A089650E}"/>
              </a:ext>
            </a:extLst>
          </p:cNvPr>
          <p:cNvSpPr txBox="1"/>
          <p:nvPr/>
        </p:nvSpPr>
        <p:spPr>
          <a:xfrm>
            <a:off x="226142" y="532508"/>
            <a:ext cx="8691716" cy="4070986"/>
          </a:xfrm>
          <a:prstGeom prst="rect">
            <a:avLst/>
          </a:prstGeom>
          <a:noFill/>
        </p:spPr>
        <p:txBody>
          <a:bodyPr wrap="square">
            <a:spAutoFit/>
          </a:bodyPr>
          <a:lstStyle/>
          <a:p>
            <a:pPr>
              <a:lnSpc>
                <a:spcPct val="115000"/>
              </a:lnSpc>
              <a:spcAft>
                <a:spcPts val="800"/>
              </a:spcAft>
            </a:pPr>
            <a:r>
              <a:rPr lang="en-US" altLang="zh-CN" sz="1800" kern="100" dirty="0">
                <a:effectLst/>
                <a:latin typeface="Arial" panose="020B0604020202020204" pitchFamily="34" charset="0"/>
                <a:ea typeface="Arial" panose="020B0604020202020204" pitchFamily="34" charset="0"/>
                <a:cs typeface="Arial" panose="020B0604020202020204" pitchFamily="34" charset="0"/>
              </a:rPr>
              <a:t>Greene, J.C., </a:t>
            </a:r>
            <a:r>
              <a:rPr lang="en-US" altLang="zh-CN" sz="1800" kern="100" dirty="0" err="1">
                <a:effectLst/>
                <a:latin typeface="Arial" panose="020B0604020202020204" pitchFamily="34" charset="0"/>
                <a:ea typeface="Arial" panose="020B0604020202020204" pitchFamily="34" charset="0"/>
                <a:cs typeface="Arial" panose="020B0604020202020204" pitchFamily="34" charset="0"/>
              </a:rPr>
              <a:t>Caracelli</a:t>
            </a:r>
            <a:r>
              <a:rPr lang="en-US" altLang="zh-CN" sz="1800" kern="100" dirty="0">
                <a:effectLst/>
                <a:latin typeface="Arial" panose="020B0604020202020204" pitchFamily="34" charset="0"/>
                <a:ea typeface="Arial" panose="020B0604020202020204" pitchFamily="34" charset="0"/>
                <a:cs typeface="Arial" panose="020B0604020202020204" pitchFamily="34" charset="0"/>
              </a:rPr>
              <a:t>, V.J. and Graham, W.F. (1989) ‘Toward a Conceptual Framework for Mixed-Method Evaluation Designs’, </a:t>
            </a:r>
            <a:r>
              <a:rPr lang="en-US" altLang="zh-CN" sz="1800" i="1" kern="100" dirty="0">
                <a:effectLst/>
                <a:latin typeface="Arial" panose="020B0604020202020204" pitchFamily="34" charset="0"/>
                <a:ea typeface="Arial" panose="020B0604020202020204" pitchFamily="34" charset="0"/>
                <a:cs typeface="Arial" panose="020B0604020202020204" pitchFamily="34" charset="0"/>
              </a:rPr>
              <a:t>Educational evaluation and policy analysis,</a:t>
            </a:r>
            <a:r>
              <a:rPr lang="en-US" altLang="zh-CN" sz="1800" kern="100" dirty="0">
                <a:effectLst/>
                <a:latin typeface="Arial" panose="020B0604020202020204" pitchFamily="34" charset="0"/>
                <a:ea typeface="Arial" panose="020B0604020202020204" pitchFamily="34" charset="0"/>
                <a:cs typeface="Arial" panose="020B0604020202020204" pitchFamily="34" charset="0"/>
              </a:rPr>
              <a:t> [Preprint].</a:t>
            </a:r>
          </a:p>
          <a:p>
            <a:pPr algn="just">
              <a:lnSpc>
                <a:spcPct val="100000"/>
              </a:lnSpc>
              <a:spcAft>
                <a:spcPts val="800"/>
              </a:spcAft>
            </a:pPr>
            <a:r>
              <a:rPr lang="en-GB" dirty="0">
                <a:latin typeface="Arial" panose="020B0604020202020204" pitchFamily="34" charset="0"/>
                <a:cs typeface="Arial" panose="020B0604020202020204" pitchFamily="34" charset="0"/>
              </a:rPr>
              <a:t>Hopkins, L., &amp; Ferguson, K. E. (2014). Looking forward: The role of multiple regression in family business research. </a:t>
            </a:r>
            <a:r>
              <a:rPr lang="en-GB" i="1" dirty="0">
                <a:latin typeface="Arial" panose="020B0604020202020204" pitchFamily="34" charset="0"/>
                <a:cs typeface="Arial" panose="020B0604020202020204" pitchFamily="34" charset="0"/>
              </a:rPr>
              <a:t>Journal of Family Business Strategy</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5</a:t>
            </a:r>
            <a:r>
              <a:rPr lang="en-GB" dirty="0">
                <a:latin typeface="Arial" panose="020B0604020202020204" pitchFamily="34" charset="0"/>
                <a:cs typeface="Arial" panose="020B0604020202020204" pitchFamily="34" charset="0"/>
              </a:rPr>
              <a:t>(1), 52-62.</a:t>
            </a:r>
            <a:endParaRPr lang="zh-CN" altLang="zh-CN" sz="1800" kern="100" dirty="0">
              <a:effectLst/>
              <a:latin typeface="Arial" panose="020B0604020202020204" pitchFamily="34" charset="0"/>
              <a:ea typeface="Arial" panose="020B0604020202020204" pitchFamily="34" charset="0"/>
              <a:cs typeface="Arial" panose="020B0604020202020204" pitchFamily="34" charset="0"/>
            </a:endParaRPr>
          </a:p>
          <a:p>
            <a:pPr>
              <a:lnSpc>
                <a:spcPct val="115000"/>
              </a:lnSpc>
              <a:spcAft>
                <a:spcPts val="800"/>
              </a:spcAft>
            </a:pPr>
            <a:r>
              <a:rPr lang="en-US" altLang="zh-CN" sz="1800" kern="100" dirty="0">
                <a:effectLst/>
                <a:latin typeface="Arial" panose="020B0604020202020204" pitchFamily="34" charset="0"/>
                <a:ea typeface="Arial" panose="020B0604020202020204" pitchFamily="34" charset="0"/>
                <a:cs typeface="Arial" panose="020B0604020202020204" pitchFamily="34" charset="0"/>
              </a:rPr>
              <a:t>John W. Creswell and J. David Creswell (2023) </a:t>
            </a:r>
            <a:r>
              <a:rPr lang="en-US" altLang="zh-CN" sz="1800" i="1" kern="100" dirty="0">
                <a:effectLst/>
                <a:latin typeface="Arial" panose="020B0604020202020204" pitchFamily="34" charset="0"/>
                <a:ea typeface="Arial" panose="020B0604020202020204" pitchFamily="34" charset="0"/>
                <a:cs typeface="Arial" panose="020B0604020202020204" pitchFamily="34" charset="0"/>
              </a:rPr>
              <a:t>Research design: qualitative, quantitative, and mixed methods approaches</a:t>
            </a:r>
            <a:r>
              <a:rPr lang="en-US" altLang="zh-CN" sz="1800" kern="100" dirty="0">
                <a:effectLst/>
                <a:latin typeface="Arial" panose="020B0604020202020204" pitchFamily="34" charset="0"/>
                <a:ea typeface="Arial" panose="020B0604020202020204" pitchFamily="34" charset="0"/>
                <a:cs typeface="Arial" panose="020B0604020202020204" pitchFamily="34" charset="0"/>
              </a:rPr>
              <a:t>. Sixth edition, international student edition. Los Angeles London New Delhi Singapore Washington DC Melbourne: Sage.</a:t>
            </a:r>
            <a:endParaRPr lang="zh-CN" altLang="zh-CN" sz="1800" kern="100" dirty="0">
              <a:effectLst/>
              <a:latin typeface="Arial" panose="020B0604020202020204" pitchFamily="34" charset="0"/>
              <a:ea typeface="Arial" panose="020B0604020202020204" pitchFamily="34" charset="0"/>
              <a:cs typeface="Times New Roman" panose="02020603050405020304" pitchFamily="18" charset="0"/>
            </a:endParaRPr>
          </a:p>
          <a:p>
            <a:pPr>
              <a:lnSpc>
                <a:spcPct val="115000"/>
              </a:lnSpc>
              <a:spcAft>
                <a:spcPts val="800"/>
              </a:spcAft>
            </a:pPr>
            <a:r>
              <a:rPr lang="en-US" altLang="zh-CN" sz="1800" kern="100" dirty="0">
                <a:effectLst/>
                <a:latin typeface="Arial" panose="020B0604020202020204" pitchFamily="34" charset="0"/>
                <a:ea typeface="Arial" panose="020B0604020202020204" pitchFamily="34" charset="0"/>
                <a:cs typeface="Arial" panose="020B0604020202020204" pitchFamily="34" charset="0"/>
              </a:rPr>
              <a:t>Kumar, R. (2011) </a:t>
            </a:r>
            <a:r>
              <a:rPr lang="en-US" altLang="zh-CN" sz="1800" i="1" kern="100" dirty="0">
                <a:effectLst/>
                <a:latin typeface="Arial" panose="020B0604020202020204" pitchFamily="34" charset="0"/>
                <a:ea typeface="Arial" panose="020B0604020202020204" pitchFamily="34" charset="0"/>
                <a:cs typeface="Arial" panose="020B0604020202020204" pitchFamily="34" charset="0"/>
              </a:rPr>
              <a:t>Research methodology: a step-by-step guide for beginners</a:t>
            </a:r>
            <a:r>
              <a:rPr lang="en-US" altLang="zh-CN" sz="1800" kern="100" dirty="0">
                <a:effectLst/>
                <a:latin typeface="Arial" panose="020B0604020202020204" pitchFamily="34" charset="0"/>
                <a:ea typeface="Arial" panose="020B0604020202020204" pitchFamily="34" charset="0"/>
                <a:cs typeface="Arial" panose="020B0604020202020204" pitchFamily="34" charset="0"/>
              </a:rPr>
              <a:t>. 3rd ed. Los Angeles: SAGE.</a:t>
            </a:r>
            <a:endParaRPr lang="zh-CN" altLang="zh-CN" sz="1800" kern="100" dirty="0">
              <a:effectLst/>
              <a:latin typeface="Arial" panose="020B0604020202020204" pitchFamily="34" charset="0"/>
              <a:ea typeface="Arial" panose="020B0604020202020204" pitchFamily="34" charset="0"/>
              <a:cs typeface="Times New Roman" panose="02020603050405020304" pitchFamily="18" charset="0"/>
            </a:endParaRPr>
          </a:p>
        </p:txBody>
      </p:sp>
      <p:sp>
        <p:nvSpPr>
          <p:cNvPr id="4" name="文本框 3">
            <a:extLst>
              <a:ext uri="{FF2B5EF4-FFF2-40B4-BE49-F238E27FC236}">
                <a16:creationId xmlns:a16="http://schemas.microsoft.com/office/drawing/2014/main" id="{F1CB5EFE-F83A-EB1D-CC8F-A837601C54B2}"/>
              </a:ext>
            </a:extLst>
          </p:cNvPr>
          <p:cNvSpPr txBox="1"/>
          <p:nvPr/>
        </p:nvSpPr>
        <p:spPr>
          <a:xfrm>
            <a:off x="255639" y="101766"/>
            <a:ext cx="3566651" cy="463588"/>
          </a:xfrm>
          <a:prstGeom prst="rect">
            <a:avLst/>
          </a:prstGeom>
          <a:noFill/>
        </p:spPr>
        <p:txBody>
          <a:bodyPr wrap="square">
            <a:spAutoFit/>
          </a:bodyPr>
          <a:lstStyle/>
          <a:p>
            <a:pPr marL="0" indent="0">
              <a:lnSpc>
                <a:spcPct val="150000"/>
              </a:lnSpc>
              <a:buNone/>
            </a:pPr>
            <a:r>
              <a:rPr lang="en-US" altLang="zh-CN" sz="1800" b="1" dirty="0">
                <a:solidFill>
                  <a:srgbClr val="157279"/>
                </a:solidFill>
                <a:latin typeface="Noto Sans SC" pitchFamily="34" charset="0"/>
                <a:ea typeface="Noto Sans SC" pitchFamily="34" charset="-122"/>
                <a:cs typeface="Noto Sans SC" pitchFamily="34" charset="-120"/>
              </a:rPr>
              <a:t>Reference</a:t>
            </a:r>
            <a:endParaRPr lang="en-US" altLang="zh-CN" sz="1800" dirty="0"/>
          </a:p>
        </p:txBody>
      </p:sp>
    </p:spTree>
    <p:extLst>
      <p:ext uri="{BB962C8B-B14F-4D97-AF65-F5344CB8AC3E}">
        <p14:creationId xmlns:p14="http://schemas.microsoft.com/office/powerpoint/2010/main" val="269923991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A50EF4-D9F4-B67B-68F5-F4C57FACF950}"/>
            </a:ext>
          </a:extLst>
        </p:cNvPr>
        <p:cNvGrpSpPr/>
        <p:nvPr/>
      </p:nvGrpSpPr>
      <p:grpSpPr>
        <a:xfrm>
          <a:off x="0" y="0"/>
          <a:ext cx="0" cy="0"/>
          <a:chOff x="0" y="0"/>
          <a:chExt cx="0" cy="0"/>
        </a:xfrm>
      </p:grpSpPr>
      <p:sp>
        <p:nvSpPr>
          <p:cNvPr id="3" name="文本框 2">
            <a:extLst>
              <a:ext uri="{FF2B5EF4-FFF2-40B4-BE49-F238E27FC236}">
                <a16:creationId xmlns:a16="http://schemas.microsoft.com/office/drawing/2014/main" id="{27818024-4082-F3FF-9978-E81BA18B14DB}"/>
              </a:ext>
            </a:extLst>
          </p:cNvPr>
          <p:cNvSpPr txBox="1"/>
          <p:nvPr/>
        </p:nvSpPr>
        <p:spPr>
          <a:xfrm>
            <a:off x="117987" y="834030"/>
            <a:ext cx="9026013" cy="3475439"/>
          </a:xfrm>
          <a:prstGeom prst="rect">
            <a:avLst/>
          </a:prstGeom>
          <a:noFill/>
        </p:spPr>
        <p:txBody>
          <a:bodyPr wrap="square">
            <a:spAutoFit/>
          </a:bodyPr>
          <a:lstStyle/>
          <a:p>
            <a:pPr>
              <a:lnSpc>
                <a:spcPct val="100000"/>
              </a:lnSpc>
              <a:spcAft>
                <a:spcPts val="800"/>
              </a:spcAft>
            </a:pPr>
            <a:r>
              <a:rPr lang="en-GB" dirty="0" err="1">
                <a:latin typeface="Arial" panose="020B0604020202020204" pitchFamily="34" charset="0"/>
                <a:cs typeface="Arial" panose="020B0604020202020204" pitchFamily="34" charset="0"/>
              </a:rPr>
              <a:t>Loffing</a:t>
            </a:r>
            <a:r>
              <a:rPr lang="en-GB" dirty="0">
                <a:latin typeface="Arial" panose="020B0604020202020204" pitchFamily="34" charset="0"/>
                <a:cs typeface="Arial" panose="020B0604020202020204" pitchFamily="34" charset="0"/>
              </a:rPr>
              <a:t>, F. (2022). Raw data visualization for common factorial designs using SPSS: A syntax collection and tutorial. </a:t>
            </a:r>
            <a:r>
              <a:rPr lang="en-GB" i="1" dirty="0">
                <a:latin typeface="Arial" panose="020B0604020202020204" pitchFamily="34" charset="0"/>
                <a:cs typeface="Arial" panose="020B0604020202020204" pitchFamily="34" charset="0"/>
              </a:rPr>
              <a:t>Frontiers in psychology</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13</a:t>
            </a:r>
            <a:r>
              <a:rPr lang="en-GB" dirty="0">
                <a:latin typeface="Arial" panose="020B0604020202020204" pitchFamily="34" charset="0"/>
                <a:cs typeface="Arial" panose="020B0604020202020204" pitchFamily="34" charset="0"/>
              </a:rPr>
              <a:t>, 808469.</a:t>
            </a:r>
            <a:endParaRPr lang="en-US" altLang="zh-CN" sz="1800" kern="100" dirty="0">
              <a:effectLst/>
              <a:latin typeface="Arial" panose="020B0604020202020204" pitchFamily="34" charset="0"/>
              <a:ea typeface="Arial" panose="020B0604020202020204" pitchFamily="34" charset="0"/>
              <a:cs typeface="Arial" panose="020B0604020202020204" pitchFamily="34" charset="0"/>
            </a:endParaRPr>
          </a:p>
          <a:p>
            <a:pPr>
              <a:lnSpc>
                <a:spcPct val="115000"/>
              </a:lnSpc>
              <a:spcAft>
                <a:spcPts val="800"/>
              </a:spcAft>
            </a:pPr>
            <a:r>
              <a:rPr lang="en-US" altLang="zh-CN" sz="1800" kern="100" dirty="0">
                <a:effectLst/>
                <a:latin typeface="Arial" panose="020B0604020202020204" pitchFamily="34" charset="0"/>
                <a:ea typeface="Arial" panose="020B0604020202020204" pitchFamily="34" charset="0"/>
                <a:cs typeface="Arial" panose="020B0604020202020204" pitchFamily="34" charset="0"/>
              </a:rPr>
              <a:t>Miles, D.A. (2017) ‘A Taxonomy of Research Gaps: Identifying and Defining the Seven Research Gaps’, </a:t>
            </a:r>
            <a:r>
              <a:rPr lang="en-US" altLang="zh-CN" sz="1800" i="1" kern="100" dirty="0">
                <a:effectLst/>
                <a:latin typeface="Arial" panose="020B0604020202020204" pitchFamily="34" charset="0"/>
                <a:ea typeface="Arial" panose="020B0604020202020204" pitchFamily="34" charset="0"/>
                <a:cs typeface="Arial" panose="020B0604020202020204" pitchFamily="34" charset="0"/>
              </a:rPr>
              <a:t>In Doctoral student workshop: finding research gaps-research methods and strategies, Dallas, Texas</a:t>
            </a:r>
            <a:r>
              <a:rPr lang="en-US" altLang="zh-CN" sz="1800" kern="100" dirty="0">
                <a:effectLst/>
                <a:latin typeface="Arial" panose="020B0604020202020204" pitchFamily="34" charset="0"/>
                <a:ea typeface="Arial" panose="020B0604020202020204" pitchFamily="34" charset="0"/>
                <a:cs typeface="Arial" panose="020B0604020202020204" pitchFamily="34" charset="0"/>
              </a:rPr>
              <a:t>, 1, pp. 1–10.</a:t>
            </a:r>
            <a:endParaRPr lang="zh-CN" altLang="zh-CN" sz="1800" kern="100" dirty="0">
              <a:effectLst/>
              <a:latin typeface="Arial" panose="020B0604020202020204" pitchFamily="34" charset="0"/>
              <a:ea typeface="Arial" panose="020B0604020202020204" pitchFamily="34" charset="0"/>
              <a:cs typeface="Times New Roman" panose="02020603050405020304" pitchFamily="18" charset="0"/>
            </a:endParaRPr>
          </a:p>
          <a:p>
            <a:pPr>
              <a:lnSpc>
                <a:spcPct val="115000"/>
              </a:lnSpc>
              <a:spcAft>
                <a:spcPts val="800"/>
              </a:spcAft>
            </a:pPr>
            <a:r>
              <a:rPr lang="en-US" altLang="zh-CN" sz="1800" kern="100" dirty="0" err="1">
                <a:effectLst/>
                <a:latin typeface="Arial" panose="020B0604020202020204" pitchFamily="34" charset="0"/>
                <a:ea typeface="Arial" panose="020B0604020202020204" pitchFamily="34" charset="0"/>
                <a:cs typeface="Arial" panose="020B0604020202020204" pitchFamily="34" charset="0"/>
              </a:rPr>
              <a:t>Rudestam</a:t>
            </a:r>
            <a:r>
              <a:rPr lang="en-US" altLang="zh-CN" sz="1800" kern="100" dirty="0">
                <a:effectLst/>
                <a:latin typeface="Arial" panose="020B0604020202020204" pitchFamily="34" charset="0"/>
                <a:ea typeface="Arial" panose="020B0604020202020204" pitchFamily="34" charset="0"/>
                <a:cs typeface="Arial" panose="020B0604020202020204" pitchFamily="34" charset="0"/>
              </a:rPr>
              <a:t>, K.E. and Newton, R.R. (2015) </a:t>
            </a:r>
            <a:r>
              <a:rPr lang="en-US" altLang="zh-CN" sz="1800" i="1" kern="100" dirty="0">
                <a:effectLst/>
                <a:latin typeface="Arial" panose="020B0604020202020204" pitchFamily="34" charset="0"/>
                <a:ea typeface="Arial" panose="020B0604020202020204" pitchFamily="34" charset="0"/>
                <a:cs typeface="Arial" panose="020B0604020202020204" pitchFamily="34" charset="0"/>
              </a:rPr>
              <a:t>Surviving your dissertation: a comprehensive guide to content and process</a:t>
            </a:r>
            <a:r>
              <a:rPr lang="en-US" altLang="zh-CN" sz="1800" kern="100" dirty="0">
                <a:effectLst/>
                <a:latin typeface="Arial" panose="020B0604020202020204" pitchFamily="34" charset="0"/>
                <a:ea typeface="Arial" panose="020B0604020202020204" pitchFamily="34" charset="0"/>
                <a:cs typeface="Arial" panose="020B0604020202020204" pitchFamily="34" charset="0"/>
              </a:rPr>
              <a:t>. Fourth edition. Thousand Oaks, California: Sage Publication.</a:t>
            </a:r>
            <a:endParaRPr lang="zh-CN" altLang="zh-CN" sz="1800" kern="100" dirty="0">
              <a:effectLst/>
              <a:latin typeface="Arial" panose="020B0604020202020204" pitchFamily="34" charset="0"/>
              <a:ea typeface="Arial" panose="020B0604020202020204" pitchFamily="34" charset="0"/>
              <a:cs typeface="Times New Roman" panose="02020603050405020304" pitchFamily="18" charset="0"/>
            </a:endParaRPr>
          </a:p>
          <a:p>
            <a:pPr>
              <a:lnSpc>
                <a:spcPct val="115000"/>
              </a:lnSpc>
              <a:spcAft>
                <a:spcPts val="800"/>
              </a:spcAft>
            </a:pPr>
            <a:r>
              <a:rPr lang="en-US" altLang="zh-CN" sz="1800" kern="100" dirty="0">
                <a:effectLst/>
                <a:latin typeface="Arial" panose="020B0604020202020204" pitchFamily="34" charset="0"/>
                <a:ea typeface="Arial" panose="020B0604020202020204" pitchFamily="34" charset="0"/>
                <a:cs typeface="Arial" panose="020B0604020202020204" pitchFamily="34" charset="0"/>
              </a:rPr>
              <a:t>Saunders, M., Thornhill, A. and Lewis, P. (2019) </a:t>
            </a:r>
            <a:r>
              <a:rPr lang="en-US" altLang="zh-CN" sz="1800" i="1" kern="100" dirty="0">
                <a:effectLst/>
                <a:latin typeface="Arial" panose="020B0604020202020204" pitchFamily="34" charset="0"/>
                <a:ea typeface="Arial" panose="020B0604020202020204" pitchFamily="34" charset="0"/>
                <a:cs typeface="Arial" panose="020B0604020202020204" pitchFamily="34" charset="0"/>
              </a:rPr>
              <a:t>Research methods for business students</a:t>
            </a:r>
            <a:r>
              <a:rPr lang="en-US" altLang="zh-CN" sz="1800" kern="100" dirty="0">
                <a:effectLst/>
                <a:latin typeface="Arial" panose="020B0604020202020204" pitchFamily="34" charset="0"/>
                <a:ea typeface="Arial" panose="020B0604020202020204" pitchFamily="34" charset="0"/>
                <a:cs typeface="Arial" panose="020B0604020202020204" pitchFamily="34" charset="0"/>
              </a:rPr>
              <a:t>. </a:t>
            </a:r>
            <a:r>
              <a:rPr lang="en-US" altLang="zh-CN" sz="1800" kern="100" dirty="0" err="1">
                <a:effectLst/>
                <a:latin typeface="Arial" panose="020B0604020202020204" pitchFamily="34" charset="0"/>
                <a:ea typeface="Arial" panose="020B0604020202020204" pitchFamily="34" charset="0"/>
                <a:cs typeface="Arial" panose="020B0604020202020204" pitchFamily="34" charset="0"/>
              </a:rPr>
              <a:t>Eigth</a:t>
            </a:r>
            <a:r>
              <a:rPr lang="en-US" altLang="zh-CN" sz="1800" kern="100" dirty="0">
                <a:effectLst/>
                <a:latin typeface="Arial" panose="020B0604020202020204" pitchFamily="34" charset="0"/>
                <a:ea typeface="Arial" panose="020B0604020202020204" pitchFamily="34" charset="0"/>
                <a:cs typeface="Arial" panose="020B0604020202020204" pitchFamily="34" charset="0"/>
              </a:rPr>
              <a:t> Edition. Harlow, United Kingdom: Pearson.</a:t>
            </a:r>
            <a:endParaRPr lang="zh-CN" altLang="zh-CN" sz="1800" kern="100" dirty="0">
              <a:effectLst/>
              <a:latin typeface="Arial" panose="020B0604020202020204" pitchFamily="34" charset="0"/>
              <a:ea typeface="Arial" panose="020B0604020202020204" pitchFamily="34" charset="0"/>
              <a:cs typeface="Times New Roman" panose="02020603050405020304" pitchFamily="18" charset="0"/>
            </a:endParaRPr>
          </a:p>
        </p:txBody>
      </p:sp>
      <p:sp>
        <p:nvSpPr>
          <p:cNvPr id="4" name="文本框 3">
            <a:extLst>
              <a:ext uri="{FF2B5EF4-FFF2-40B4-BE49-F238E27FC236}">
                <a16:creationId xmlns:a16="http://schemas.microsoft.com/office/drawing/2014/main" id="{17D65C5A-0CAF-697C-7186-70A4E7B78AE9}"/>
              </a:ext>
            </a:extLst>
          </p:cNvPr>
          <p:cNvSpPr txBox="1"/>
          <p:nvPr/>
        </p:nvSpPr>
        <p:spPr>
          <a:xfrm>
            <a:off x="255639" y="101766"/>
            <a:ext cx="3566651" cy="463588"/>
          </a:xfrm>
          <a:prstGeom prst="rect">
            <a:avLst/>
          </a:prstGeom>
          <a:noFill/>
        </p:spPr>
        <p:txBody>
          <a:bodyPr wrap="square">
            <a:spAutoFit/>
          </a:bodyPr>
          <a:lstStyle/>
          <a:p>
            <a:pPr marL="0" indent="0">
              <a:lnSpc>
                <a:spcPct val="150000"/>
              </a:lnSpc>
              <a:buNone/>
            </a:pPr>
            <a:r>
              <a:rPr lang="en-US" altLang="zh-CN" sz="1800" b="1" dirty="0">
                <a:solidFill>
                  <a:srgbClr val="157279"/>
                </a:solidFill>
                <a:latin typeface="Times New Roman" panose="02020603050405020304" pitchFamily="18" charset="0"/>
                <a:ea typeface="Noto Sans SC" pitchFamily="34" charset="-122"/>
                <a:cs typeface="Times New Roman" panose="02020603050405020304" pitchFamily="18" charset="0"/>
              </a:rPr>
              <a:t>Reference</a:t>
            </a:r>
            <a:endParaRPr lang="en-US" altLang="zh-CN"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9064439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CEEB2E-7AEE-3E83-D907-EF0DF6DD650C}"/>
            </a:ext>
          </a:extLst>
        </p:cNvPr>
        <p:cNvGrpSpPr/>
        <p:nvPr/>
      </p:nvGrpSpPr>
      <p:grpSpPr>
        <a:xfrm>
          <a:off x="0" y="0"/>
          <a:ext cx="0" cy="0"/>
          <a:chOff x="0" y="0"/>
          <a:chExt cx="0" cy="0"/>
        </a:xfrm>
      </p:grpSpPr>
      <p:sp>
        <p:nvSpPr>
          <p:cNvPr id="25" name="文本框 24">
            <a:extLst>
              <a:ext uri="{FF2B5EF4-FFF2-40B4-BE49-F238E27FC236}">
                <a16:creationId xmlns:a16="http://schemas.microsoft.com/office/drawing/2014/main" id="{D7A0C669-32F1-DE39-6123-898BDAE464EE}"/>
              </a:ext>
            </a:extLst>
          </p:cNvPr>
          <p:cNvSpPr txBox="1"/>
          <p:nvPr/>
        </p:nvSpPr>
        <p:spPr>
          <a:xfrm>
            <a:off x="255639" y="1058472"/>
            <a:ext cx="8691716" cy="1339406"/>
          </a:xfrm>
          <a:prstGeom prst="rect">
            <a:avLst/>
          </a:prstGeom>
          <a:noFill/>
        </p:spPr>
        <p:txBody>
          <a:bodyPr wrap="square">
            <a:spAutoFit/>
          </a:bodyPr>
          <a:lstStyle/>
          <a:p>
            <a:pPr>
              <a:lnSpc>
                <a:spcPct val="115000"/>
              </a:lnSpc>
              <a:spcAft>
                <a:spcPts val="800"/>
              </a:spcAft>
            </a:pPr>
            <a:r>
              <a:rPr lang="en-US" altLang="zh-CN" sz="1800" kern="100" dirty="0" err="1">
                <a:effectLst/>
                <a:latin typeface="Arial" panose="020B0604020202020204" pitchFamily="34" charset="0"/>
                <a:ea typeface="Arial" panose="020B0604020202020204" pitchFamily="34" charset="0"/>
                <a:cs typeface="Arial" panose="020B0604020202020204" pitchFamily="34" charset="0"/>
              </a:rPr>
              <a:t>Stockemer</a:t>
            </a:r>
            <a:r>
              <a:rPr lang="en-US" altLang="zh-CN" sz="1800" kern="100" dirty="0">
                <a:effectLst/>
                <a:latin typeface="Arial" panose="020B0604020202020204" pitchFamily="34" charset="0"/>
                <a:ea typeface="Arial" panose="020B0604020202020204" pitchFamily="34" charset="0"/>
                <a:cs typeface="Arial" panose="020B0604020202020204" pitchFamily="34" charset="0"/>
              </a:rPr>
              <a:t>, D. and Bordeleau, J.-N. (2023) </a:t>
            </a:r>
            <a:r>
              <a:rPr lang="en-US" altLang="zh-CN" sz="1800" i="1" kern="100" dirty="0">
                <a:effectLst/>
                <a:latin typeface="Arial" panose="020B0604020202020204" pitchFamily="34" charset="0"/>
                <a:ea typeface="Arial" panose="020B0604020202020204" pitchFamily="34" charset="0"/>
                <a:cs typeface="Arial" panose="020B0604020202020204" pitchFamily="34" charset="0"/>
              </a:rPr>
              <a:t>Quantitative Methods for the Social Sciences: A Practical Introduction with Examples in R</a:t>
            </a:r>
            <a:r>
              <a:rPr lang="en-US" altLang="zh-CN" sz="1800" kern="100" dirty="0">
                <a:effectLst/>
                <a:latin typeface="Arial" panose="020B0604020202020204" pitchFamily="34" charset="0"/>
                <a:ea typeface="Arial" panose="020B0604020202020204" pitchFamily="34" charset="0"/>
                <a:cs typeface="Arial" panose="020B0604020202020204" pitchFamily="34" charset="0"/>
              </a:rPr>
              <a:t>. Cham: Springer International Publishing (Springer Texts in Political Science and International Relations). Available at: https://</a:t>
            </a:r>
            <a:r>
              <a:rPr lang="en-US" altLang="zh-CN" sz="1800" kern="100" dirty="0" err="1">
                <a:effectLst/>
                <a:latin typeface="Arial" panose="020B0604020202020204" pitchFamily="34" charset="0"/>
                <a:ea typeface="Arial" panose="020B0604020202020204" pitchFamily="34" charset="0"/>
                <a:cs typeface="Arial" panose="020B0604020202020204" pitchFamily="34" charset="0"/>
              </a:rPr>
              <a:t>doi.org</a:t>
            </a:r>
            <a:r>
              <a:rPr lang="en-US" altLang="zh-CN" sz="1800" kern="100" dirty="0">
                <a:effectLst/>
                <a:latin typeface="Arial" panose="020B0604020202020204" pitchFamily="34" charset="0"/>
                <a:ea typeface="Arial" panose="020B0604020202020204" pitchFamily="34" charset="0"/>
                <a:cs typeface="Arial" panose="020B0604020202020204" pitchFamily="34" charset="0"/>
              </a:rPr>
              <a:t>/10.1007/978-3-031-34583-8.</a:t>
            </a:r>
            <a:endParaRPr lang="zh-CN" altLang="zh-CN" sz="1800" kern="100" dirty="0">
              <a:effectLst/>
              <a:latin typeface="Arial" panose="020B0604020202020204" pitchFamily="34" charset="0"/>
              <a:ea typeface="Arial" panose="020B0604020202020204" pitchFamily="34" charset="0"/>
              <a:cs typeface="Times New Roman" panose="02020603050405020304" pitchFamily="18" charset="0"/>
            </a:endParaRPr>
          </a:p>
        </p:txBody>
      </p:sp>
      <p:sp>
        <p:nvSpPr>
          <p:cNvPr id="26" name="文本框 25">
            <a:extLst>
              <a:ext uri="{FF2B5EF4-FFF2-40B4-BE49-F238E27FC236}">
                <a16:creationId xmlns:a16="http://schemas.microsoft.com/office/drawing/2014/main" id="{9D58184E-3C95-2034-EEC3-AF0201DDDC65}"/>
              </a:ext>
            </a:extLst>
          </p:cNvPr>
          <p:cNvSpPr txBox="1"/>
          <p:nvPr/>
        </p:nvSpPr>
        <p:spPr>
          <a:xfrm>
            <a:off x="255639" y="333560"/>
            <a:ext cx="3566651" cy="463588"/>
          </a:xfrm>
          <a:prstGeom prst="rect">
            <a:avLst/>
          </a:prstGeom>
          <a:noFill/>
        </p:spPr>
        <p:txBody>
          <a:bodyPr wrap="square">
            <a:spAutoFit/>
          </a:bodyPr>
          <a:lstStyle/>
          <a:p>
            <a:pPr marL="0" indent="0">
              <a:lnSpc>
                <a:spcPct val="150000"/>
              </a:lnSpc>
              <a:buNone/>
            </a:pPr>
            <a:r>
              <a:rPr lang="en-US" altLang="zh-CN" sz="1800" b="1" dirty="0">
                <a:solidFill>
                  <a:srgbClr val="157279"/>
                </a:solidFill>
                <a:latin typeface="Noto Sans SC" pitchFamily="34" charset="0"/>
                <a:ea typeface="Noto Sans SC" pitchFamily="34" charset="-122"/>
                <a:cs typeface="Noto Sans SC" pitchFamily="34" charset="-120"/>
              </a:rPr>
              <a:t>Reference</a:t>
            </a:r>
            <a:endParaRPr lang="en-US" altLang="zh-CN" sz="1800" dirty="0"/>
          </a:p>
        </p:txBody>
      </p:sp>
    </p:spTree>
    <p:extLst>
      <p:ext uri="{BB962C8B-B14F-4D97-AF65-F5344CB8AC3E}">
        <p14:creationId xmlns:p14="http://schemas.microsoft.com/office/powerpoint/2010/main" val="313711520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等线 Light"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TotalTime>
  <Words>15999</Words>
  <Application>Microsoft Office PowerPoint</Application>
  <PresentationFormat>On-screen Show (16:9)</PresentationFormat>
  <Paragraphs>1243</Paragraphs>
  <Slides>78</Slides>
  <Notes>78</Notes>
  <HiddenSlides>0</HiddenSlides>
  <MMClips>1</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78</vt:i4>
      </vt:variant>
    </vt:vector>
  </HeadingPairs>
  <TitlesOfParts>
    <vt:vector size="90" baseType="lpstr">
      <vt:lpstr>宋体</vt:lpstr>
      <vt:lpstr>宋体</vt:lpstr>
      <vt:lpstr>Alimama DongFangDaKai</vt:lpstr>
      <vt:lpstr>Arial</vt:lpstr>
      <vt:lpstr>ArialMT</vt:lpstr>
      <vt:lpstr>Helvetica</vt:lpstr>
      <vt:lpstr>Helvetica Neue</vt:lpstr>
      <vt:lpstr>Noto Sans SC</vt:lpstr>
      <vt:lpstr>Times New Roman</vt:lpstr>
      <vt:lpstr>-webkit-standard</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Quantitative Research and Data Collection</dc:title>
  <dc:subject/>
  <dc:creator>Dayo</dc:creator>
  <cp:lastModifiedBy>Julie Thomas</cp:lastModifiedBy>
  <cp:revision>54</cp:revision>
  <dcterms:created xsi:type="dcterms:W3CDTF">2025-10-12T20:57:13Z</dcterms:created>
  <dcterms:modified xsi:type="dcterms:W3CDTF">2026-10-23T14:19:05Z</dcterms:modified>
</cp:coreProperties>
</file>