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theme/themeOverride10.xml" ContentType="application/vnd.openxmlformats-officedocument.themeOverride+xml"/>
  <Override PartName="/ppt/theme/themeOverride11.xml" ContentType="application/vnd.openxmlformats-officedocument.themeOverride+xml"/>
  <Override PartName="/ppt/theme/themeOverride12.xml" ContentType="application/vnd.openxmlformats-officedocument.themeOverride+xml"/>
  <Override PartName="/ppt/theme/themeOverride13.xml" ContentType="application/vnd.openxmlformats-officedocument.themeOverride+xml"/>
  <Override PartName="/ppt/theme/themeOverride14.xml" ContentType="application/vnd.openxmlformats-officedocument.themeOverride+xml"/>
  <Override PartName="/ppt/theme/themeOverride15.xml" ContentType="application/vnd.openxmlformats-officedocument.themeOverride+xml"/>
  <Override PartName="/ppt/theme/themeOverride16.xml" ContentType="application/vnd.openxmlformats-officedocument.themeOverride+xml"/>
  <Override PartName="/ppt/theme/themeOverride17.xml" ContentType="application/vnd.openxmlformats-officedocument.themeOverride+xml"/>
  <Override PartName="/ppt/theme/themeOverride18.xml" ContentType="application/vnd.openxmlformats-officedocument.themeOverride+xml"/>
  <Override PartName="/ppt/theme/themeOverride19.xml" ContentType="application/vnd.openxmlformats-officedocument.themeOverride+xml"/>
  <Override PartName="/ppt/theme/themeOverride20.xml" ContentType="application/vnd.openxmlformats-officedocument.themeOverride+xml"/>
  <Override PartName="/ppt/theme/themeOverride21.xml" ContentType="application/vnd.openxmlformats-officedocument.themeOverride+xml"/>
  <Override PartName="/ppt/theme/themeOverride22.xml" ContentType="application/vnd.openxmlformats-officedocument.themeOverride+xml"/>
  <Override PartName="/ppt/theme/themeOverride23.xml" ContentType="application/vnd.openxmlformats-officedocument.themeOverride+xml"/>
  <Override PartName="/ppt/theme/themeOverride24.xml" ContentType="application/vnd.openxmlformats-officedocument.themeOverride+xml"/>
  <Override PartName="/ppt/theme/themeOverride25.xml" ContentType="application/vnd.openxmlformats-officedocument.themeOverride+xml"/>
  <Override PartName="/ppt/theme/themeOverride26.xml" ContentType="application/vnd.openxmlformats-officedocument.themeOverride+xml"/>
  <Override PartName="/ppt/theme/themeOverride27.xml" ContentType="application/vnd.openxmlformats-officedocument.themeOverride+xml"/>
  <Override PartName="/ppt/theme/themeOverride28.xml" ContentType="application/vnd.openxmlformats-officedocument.themeOverride+xml"/>
  <Override PartName="/ppt/theme/themeOverride29.xml" ContentType="application/vnd.openxmlformats-officedocument.themeOverride+xml"/>
  <Override PartName="/ppt/theme/themeOverride30.xml" ContentType="application/vnd.openxmlformats-officedocument.themeOverride+xml"/>
  <Override PartName="/ppt/theme/themeOverride31.xml" ContentType="application/vnd.openxmlformats-officedocument.themeOverride+xml"/>
  <Override PartName="/ppt/theme/themeOverride32.xml" ContentType="application/vnd.openxmlformats-officedocument.themeOverride+xml"/>
  <Override PartName="/ppt/theme/themeOverride33.xml" ContentType="application/vnd.openxmlformats-officedocument.themeOverride+xml"/>
  <Override PartName="/ppt/theme/themeOverride34.xml" ContentType="application/vnd.openxmlformats-officedocument.themeOverride+xml"/>
  <Override PartName="/ppt/theme/themeOverride35.xml" ContentType="application/vnd.openxmlformats-officedocument.themeOverride+xml"/>
  <Override PartName="/ppt/theme/themeOverride36.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p:sldMasterIdLst>
    <p:sldMasterId id="2147483648" r:id="rId1"/>
  </p:sldMasterIdLst>
  <p:notesMasterIdLst>
    <p:notesMasterId r:id="rId38"/>
  </p:notesMasterIdLst>
  <p:handoutMasterIdLst>
    <p:handoutMasterId r:id="rId39"/>
  </p:handoutMasterIdLst>
  <p:sldIdLst>
    <p:sldId id="371" r:id="rId2"/>
    <p:sldId id="972" r:id="rId3"/>
    <p:sldId id="973" r:id="rId4"/>
    <p:sldId id="974" r:id="rId5"/>
    <p:sldId id="927" r:id="rId6"/>
    <p:sldId id="923" r:id="rId7"/>
    <p:sldId id="943" r:id="rId8"/>
    <p:sldId id="924" r:id="rId9"/>
    <p:sldId id="945" r:id="rId10"/>
    <p:sldId id="928" r:id="rId11"/>
    <p:sldId id="947" r:id="rId12"/>
    <p:sldId id="961" r:id="rId13"/>
    <p:sldId id="967" r:id="rId14"/>
    <p:sldId id="942" r:id="rId15"/>
    <p:sldId id="944" r:id="rId16"/>
    <p:sldId id="975" r:id="rId17"/>
    <p:sldId id="977" r:id="rId18"/>
    <p:sldId id="1011" r:id="rId19"/>
    <p:sldId id="976" r:id="rId20"/>
    <p:sldId id="979" r:id="rId21"/>
    <p:sldId id="982" r:id="rId22"/>
    <p:sldId id="978" r:id="rId23"/>
    <p:sldId id="980" r:id="rId24"/>
    <p:sldId id="985" r:id="rId25"/>
    <p:sldId id="981" r:id="rId26"/>
    <p:sldId id="983" r:id="rId27"/>
    <p:sldId id="984" r:id="rId28"/>
    <p:sldId id="988" r:id="rId29"/>
    <p:sldId id="986" r:id="rId30"/>
    <p:sldId id="987" r:id="rId31"/>
    <p:sldId id="989" r:id="rId32"/>
    <p:sldId id="990" r:id="rId33"/>
    <p:sldId id="992" r:id="rId34"/>
    <p:sldId id="991" r:id="rId35"/>
    <p:sldId id="993" r:id="rId36"/>
    <p:sldId id="994" r:id="rId37"/>
  </p:sldIdLst>
  <p:sldSz cx="12190413" cy="6859588"/>
  <p:notesSz cx="9144000" cy="6858000"/>
  <p:defaultTex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06" autoAdjust="0"/>
    <p:restoredTop sz="86176" autoAdjust="0"/>
  </p:normalViewPr>
  <p:slideViewPr>
    <p:cSldViewPr>
      <p:cViewPr varScale="1">
        <p:scale>
          <a:sx n="64" d="100"/>
          <a:sy n="64" d="100"/>
        </p:scale>
        <p:origin x="1330" y="278"/>
      </p:cViewPr>
      <p:guideLst>
        <p:guide orient="horz" pos="2160"/>
        <p:guide pos="3840"/>
      </p:guideLst>
    </p:cSldViewPr>
  </p:slideViewPr>
  <p:outlineViewPr>
    <p:cViewPr>
      <p:scale>
        <a:sx n="33" d="100"/>
        <a:sy n="33" d="100"/>
      </p:scale>
      <p:origin x="252" y="59814"/>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5180013" y="0"/>
            <a:ext cx="3962400" cy="342900"/>
          </a:xfrm>
          <a:prstGeom prst="rect">
            <a:avLst/>
          </a:prstGeom>
        </p:spPr>
        <p:txBody>
          <a:bodyPr vert="horz" lIns="91440" tIns="45720" rIns="91440" bIns="45720" rtlCol="0"/>
          <a:lstStyle>
            <a:lvl1pPr algn="r">
              <a:defRPr sz="1200"/>
            </a:lvl1pPr>
          </a:lstStyle>
          <a:p>
            <a:fld id="{EB915022-A997-4DF3-8499-075E49A52474}" type="datetimeFigureOut">
              <a:rPr lang="zh-CN" altLang="en-US" smtClean="0"/>
              <a:t>2025/10/23</a:t>
            </a:fld>
            <a:endParaRPr lang="zh-CN" altLang="en-US"/>
          </a:p>
        </p:txBody>
      </p:sp>
      <p:sp>
        <p:nvSpPr>
          <p:cNvPr id="4" name="页脚占位符 3"/>
          <p:cNvSpPr>
            <a:spLocks noGrp="1"/>
          </p:cNvSpPr>
          <p:nvPr>
            <p:ph type="ftr" sz="quarter" idx="2"/>
          </p:nvPr>
        </p:nvSpPr>
        <p:spPr>
          <a:xfrm>
            <a:off x="0" y="6513513"/>
            <a:ext cx="3962400" cy="3429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5180013" y="6513513"/>
            <a:ext cx="3962400" cy="342900"/>
          </a:xfrm>
          <a:prstGeom prst="rect">
            <a:avLst/>
          </a:prstGeom>
        </p:spPr>
        <p:txBody>
          <a:bodyPr vert="horz" lIns="91440" tIns="45720" rIns="91440" bIns="45720" rtlCol="0" anchor="b"/>
          <a:lstStyle>
            <a:lvl1pPr algn="r">
              <a:defRPr sz="1200"/>
            </a:lvl1pPr>
          </a:lstStyle>
          <a:p>
            <a:fld id="{82DF80B7-87AD-4D22-82DF-3074D172CFFA}" type="slidenum">
              <a:rPr lang="zh-CN" altLang="en-US" smtClean="0"/>
              <a:t>‹#›</a:t>
            </a:fld>
            <a:endParaRPr lang="zh-CN"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5179484" y="0"/>
            <a:ext cx="3962400" cy="342900"/>
          </a:xfrm>
          <a:prstGeom prst="rect">
            <a:avLst/>
          </a:prstGeom>
        </p:spPr>
        <p:txBody>
          <a:bodyPr vert="horz" lIns="91440" tIns="45720" rIns="91440" bIns="45720" rtlCol="0"/>
          <a:lstStyle>
            <a:lvl1pPr algn="r">
              <a:defRPr sz="1200"/>
            </a:lvl1pPr>
          </a:lstStyle>
          <a:p>
            <a:fld id="{D2A4731B-CE8C-46D1-AE18-5115C7560FE6}" type="datetimeFigureOut">
              <a:rPr lang="zh-CN" altLang="en-US" smtClean="0"/>
              <a:t>2025/10/23</a:t>
            </a:fld>
            <a:endParaRPr lang="zh-CN" altLang="en-US"/>
          </a:p>
        </p:txBody>
      </p:sp>
      <p:sp>
        <p:nvSpPr>
          <p:cNvPr id="4" name="幻灯片图像占位符 3"/>
          <p:cNvSpPr>
            <a:spLocks noGrp="1" noRot="1" noChangeAspect="1"/>
          </p:cNvSpPr>
          <p:nvPr>
            <p:ph type="sldImg" idx="2"/>
          </p:nvPr>
        </p:nvSpPr>
        <p:spPr>
          <a:xfrm>
            <a:off x="2287588" y="514350"/>
            <a:ext cx="4568825" cy="257175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914400" y="3257550"/>
            <a:ext cx="7315200" cy="3086100"/>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6513910"/>
            <a:ext cx="3962400" cy="3429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5179484" y="6513910"/>
            <a:ext cx="3962400" cy="342900"/>
          </a:xfrm>
          <a:prstGeom prst="rect">
            <a:avLst/>
          </a:prstGeom>
        </p:spPr>
        <p:txBody>
          <a:bodyPr vert="horz" lIns="91440" tIns="45720" rIns="91440" bIns="45720" rtlCol="0" anchor="b"/>
          <a:lstStyle>
            <a:lvl1pPr algn="r">
              <a:defRPr sz="1200"/>
            </a:lvl1pPr>
          </a:lstStyle>
          <a:p>
            <a:fld id="{AB63FA80-F00C-4A7E-884D-8773B4EA9B65}" type="slidenum">
              <a:rPr lang="zh-CN" altLang="en-US" smtClean="0"/>
              <a:t>‹#›</a:t>
            </a:fld>
            <a:endParaRPr lang="zh-CN" altLang="en-US"/>
          </a:p>
        </p:txBody>
      </p:sp>
    </p:spTree>
    <p:extLst>
      <p:ext uri="{BB962C8B-B14F-4D97-AF65-F5344CB8AC3E}">
        <p14:creationId xmlns:p14="http://schemas.microsoft.com/office/powerpoint/2010/main" val="923321321"/>
      </p:ext>
    </p:extLst>
  </p:cSld>
  <p:clrMap bg1="lt1" tx1="dk1" bg2="lt2" tx2="dk2" accent1="accent1" accent2="accent2" accent3="accent3" accent4="accent4" accent5="accent5" accent6="accent6" hlink="hlink" folHlink="folHlink"/>
  <p:hf sldNum="0" hdr="0" ftr="0" dt="0"/>
  <p:notesStyle>
    <a:lvl1pPr marL="0" algn="l" defTabSz="1219200" rtl="0" eaLnBrk="1" latinLnBrk="0" hangingPunct="1">
      <a:defRPr sz="1600" kern="1200">
        <a:solidFill>
          <a:schemeClr val="tx1"/>
        </a:solidFill>
        <a:latin typeface="+mn-lt"/>
        <a:ea typeface="+mn-ea"/>
        <a:cs typeface="+mn-cs"/>
      </a:defRPr>
    </a:lvl1pPr>
    <a:lvl2pPr marL="609600" algn="l" defTabSz="1219200" rtl="0" eaLnBrk="1" latinLnBrk="0" hangingPunct="1">
      <a:defRPr sz="1600" kern="1200">
        <a:solidFill>
          <a:schemeClr val="tx1"/>
        </a:solidFill>
        <a:latin typeface="+mn-lt"/>
        <a:ea typeface="+mn-ea"/>
        <a:cs typeface="+mn-cs"/>
      </a:defRPr>
    </a:lvl2pPr>
    <a:lvl3pPr marL="1219200" algn="l" defTabSz="1219200" rtl="0" eaLnBrk="1" latinLnBrk="0" hangingPunct="1">
      <a:defRPr sz="1600" kern="1200">
        <a:solidFill>
          <a:schemeClr val="tx1"/>
        </a:solidFill>
        <a:latin typeface="+mn-lt"/>
        <a:ea typeface="+mn-ea"/>
        <a:cs typeface="+mn-cs"/>
      </a:defRPr>
    </a:lvl3pPr>
    <a:lvl4pPr marL="1828800" algn="l" defTabSz="1219200" rtl="0" eaLnBrk="1" latinLnBrk="0" hangingPunct="1">
      <a:defRPr sz="1600" kern="1200">
        <a:solidFill>
          <a:schemeClr val="tx1"/>
        </a:solidFill>
        <a:latin typeface="+mn-lt"/>
        <a:ea typeface="+mn-ea"/>
        <a:cs typeface="+mn-cs"/>
      </a:defRPr>
    </a:lvl4pPr>
    <a:lvl5pPr marL="2438400" algn="l" defTabSz="1219200" rtl="0" eaLnBrk="1" latinLnBrk="0" hangingPunct="1">
      <a:defRPr sz="1600" kern="1200">
        <a:solidFill>
          <a:schemeClr val="tx1"/>
        </a:solidFill>
        <a:latin typeface="+mn-lt"/>
        <a:ea typeface="+mn-ea"/>
        <a:cs typeface="+mn-cs"/>
      </a:defRPr>
    </a:lvl5pPr>
    <a:lvl6pPr marL="3048000" algn="l" defTabSz="1219200" rtl="0" eaLnBrk="1" latinLnBrk="0" hangingPunct="1">
      <a:defRPr sz="1600" kern="1200">
        <a:solidFill>
          <a:schemeClr val="tx1"/>
        </a:solidFill>
        <a:latin typeface="+mn-lt"/>
        <a:ea typeface="+mn-ea"/>
        <a:cs typeface="+mn-cs"/>
      </a:defRPr>
    </a:lvl6pPr>
    <a:lvl7pPr marL="3657600" algn="l" defTabSz="1219200" rtl="0" eaLnBrk="1" latinLnBrk="0" hangingPunct="1">
      <a:defRPr sz="1600" kern="1200">
        <a:solidFill>
          <a:schemeClr val="tx1"/>
        </a:solidFill>
        <a:latin typeface="+mn-lt"/>
        <a:ea typeface="+mn-ea"/>
        <a:cs typeface="+mn-cs"/>
      </a:defRPr>
    </a:lvl7pPr>
    <a:lvl8pPr marL="4267200" algn="l" defTabSz="1219200" rtl="0" eaLnBrk="1" latinLnBrk="0" hangingPunct="1">
      <a:defRPr sz="1600" kern="1200">
        <a:solidFill>
          <a:schemeClr val="tx1"/>
        </a:solidFill>
        <a:latin typeface="+mn-lt"/>
        <a:ea typeface="+mn-ea"/>
        <a:cs typeface="+mn-cs"/>
      </a:defRPr>
    </a:lvl8pPr>
    <a:lvl9pPr marL="4876800" algn="l" defTabSz="1219200" rtl="0" eaLnBrk="1" latinLnBrk="0" hangingPunct="1">
      <a:defRPr sz="16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283" y="2130919"/>
            <a:ext cx="10361851" cy="1470366"/>
          </a:xfrm>
        </p:spPr>
        <p:txBody>
          <a:bodyPr/>
          <a:lstStyle/>
          <a:p>
            <a:r>
              <a:rPr lang="zh-CN" altLang="en-US"/>
              <a:t>单击此处编辑母版标题样式</a:t>
            </a:r>
          </a:p>
        </p:txBody>
      </p:sp>
      <p:sp>
        <p:nvSpPr>
          <p:cNvPr id="3" name="副标题 2"/>
          <p:cNvSpPr>
            <a:spLocks noGrp="1"/>
          </p:cNvSpPr>
          <p:nvPr>
            <p:ph type="subTitle" idx="1"/>
          </p:nvPr>
        </p:nvSpPr>
        <p:spPr>
          <a:xfrm>
            <a:off x="1828564" y="3887100"/>
            <a:ext cx="8533289" cy="1753006"/>
          </a:xfrm>
        </p:spPr>
        <p:txBody>
          <a:bodyPr/>
          <a:lstStyle>
            <a:lvl1pPr marL="0" indent="0" algn="ctr">
              <a:buNone/>
              <a:defRPr>
                <a:solidFill>
                  <a:schemeClr val="tx1">
                    <a:tint val="75000"/>
                  </a:schemeClr>
                </a:solidFill>
              </a:defRPr>
            </a:lvl1pPr>
            <a:lvl2pPr marL="609600" indent="0" algn="ctr">
              <a:buNone/>
              <a:defRPr>
                <a:solidFill>
                  <a:schemeClr val="tx1">
                    <a:tint val="75000"/>
                  </a:schemeClr>
                </a:solidFill>
              </a:defRPr>
            </a:lvl2pPr>
            <a:lvl3pPr marL="1219200" indent="0" algn="ctr">
              <a:buNone/>
              <a:defRPr>
                <a:solidFill>
                  <a:schemeClr val="tx1">
                    <a:tint val="75000"/>
                  </a:schemeClr>
                </a:solidFill>
              </a:defRPr>
            </a:lvl3pPr>
            <a:lvl4pPr marL="1828800" indent="0" algn="ctr">
              <a:buNone/>
              <a:defRPr>
                <a:solidFill>
                  <a:schemeClr val="tx1">
                    <a:tint val="75000"/>
                  </a:schemeClr>
                </a:solidFill>
              </a:defRPr>
            </a:lvl4pPr>
            <a:lvl5pPr marL="2438400" indent="0" algn="ctr">
              <a:buNone/>
              <a:defRPr>
                <a:solidFill>
                  <a:schemeClr val="tx1">
                    <a:tint val="75000"/>
                  </a:schemeClr>
                </a:solidFill>
              </a:defRPr>
            </a:lvl5pPr>
            <a:lvl6pPr marL="3048000" indent="0" algn="ctr">
              <a:buNone/>
              <a:defRPr>
                <a:solidFill>
                  <a:schemeClr val="tx1">
                    <a:tint val="75000"/>
                  </a:schemeClr>
                </a:solidFill>
              </a:defRPr>
            </a:lvl6pPr>
            <a:lvl7pPr marL="3657600" indent="0" algn="ctr">
              <a:buNone/>
              <a:defRPr>
                <a:solidFill>
                  <a:schemeClr val="tx1">
                    <a:tint val="75000"/>
                  </a:schemeClr>
                </a:solidFill>
              </a:defRPr>
            </a:lvl7pPr>
            <a:lvl8pPr marL="4267200" indent="0" algn="ctr">
              <a:buNone/>
              <a:defRPr>
                <a:solidFill>
                  <a:schemeClr val="tx1">
                    <a:tint val="75000"/>
                  </a:schemeClr>
                </a:solidFill>
              </a:defRPr>
            </a:lvl8pPr>
            <a:lvl9pPr marL="48768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67A009EC-57E2-404F-85A6-5BD9FEAB1787}" type="datetime1">
              <a:rPr lang="zh-CN" altLang="en-US" smtClean="0"/>
              <a:t>2025/10/23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a:xfrm>
            <a:off x="2" y="6230646"/>
            <a:ext cx="792089" cy="628942"/>
          </a:xfrm>
          <a:prstGeom prst="rect">
            <a:avLst/>
          </a:prstGeom>
        </p:spPr>
        <p:txBody>
          <a:bodyPr/>
          <a:lstStyle>
            <a:lvl1pPr>
              <a:defRPr sz="2800"/>
            </a:lvl1pPr>
          </a:lstStyle>
          <a:p>
            <a:fld id="{7183A52F-D388-438E-A748-ED6C72307AC6}" type="slidenum">
              <a:rPr lang="zh-CN" altLang="en-US" smtClean="0"/>
              <a:t>‹#›</a:t>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A091EB6F-1D34-AB4D-AA80-22D269F95281}" type="datetime1">
              <a:rPr lang="zh-CN" altLang="en-US" smtClean="0"/>
              <a:t>2025/10/23</a:t>
            </a:fld>
            <a:endParaRPr lang="zh-CN" altLang="en-US"/>
          </a:p>
        </p:txBody>
      </p:sp>
      <p:sp>
        <p:nvSpPr>
          <p:cNvPr id="5" name="页脚占位符 4"/>
          <p:cNvSpPr>
            <a:spLocks noGrp="1"/>
          </p:cNvSpPr>
          <p:nvPr>
            <p:ph type="ftr" sz="quarter" idx="11"/>
          </p:nvPr>
        </p:nvSpPr>
        <p:spPr/>
        <p:txBody>
          <a:bodyPr/>
          <a:lstStyle/>
          <a:p>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2961" y="4407922"/>
            <a:ext cx="10361851" cy="1362390"/>
          </a:xfrm>
        </p:spPr>
        <p:txBody>
          <a:bodyPr anchor="t"/>
          <a:lstStyle>
            <a:lvl1pPr algn="l">
              <a:defRPr sz="5300" b="1" cap="all"/>
            </a:lvl1pPr>
          </a:lstStyle>
          <a:p>
            <a:r>
              <a:rPr lang="zh-CN" altLang="en-US"/>
              <a:t>单击此处编辑母版标题样式</a:t>
            </a:r>
          </a:p>
        </p:txBody>
      </p:sp>
      <p:sp>
        <p:nvSpPr>
          <p:cNvPr id="3" name="文本占位符 2"/>
          <p:cNvSpPr>
            <a:spLocks noGrp="1"/>
          </p:cNvSpPr>
          <p:nvPr>
            <p:ph type="body" idx="1"/>
          </p:nvPr>
        </p:nvSpPr>
        <p:spPr>
          <a:xfrm>
            <a:off x="962961" y="2907388"/>
            <a:ext cx="10361851" cy="1500534"/>
          </a:xfrm>
        </p:spPr>
        <p:txBody>
          <a:bodyPr anchor="b"/>
          <a:lstStyle>
            <a:lvl1pPr marL="0" indent="0">
              <a:buNone/>
              <a:defRPr sz="2700">
                <a:solidFill>
                  <a:schemeClr val="tx1">
                    <a:tint val="75000"/>
                  </a:schemeClr>
                </a:solidFill>
              </a:defRPr>
            </a:lvl1pPr>
            <a:lvl2pPr marL="609600" indent="0">
              <a:buNone/>
              <a:defRPr sz="2400">
                <a:solidFill>
                  <a:schemeClr val="tx1">
                    <a:tint val="75000"/>
                  </a:schemeClr>
                </a:solidFill>
              </a:defRPr>
            </a:lvl2pPr>
            <a:lvl3pPr marL="1219200" indent="0">
              <a:buNone/>
              <a:defRPr sz="2100">
                <a:solidFill>
                  <a:schemeClr val="tx1">
                    <a:tint val="75000"/>
                  </a:schemeClr>
                </a:solidFill>
              </a:defRPr>
            </a:lvl3pPr>
            <a:lvl4pPr marL="1828800" indent="0">
              <a:buNone/>
              <a:defRPr sz="1900">
                <a:solidFill>
                  <a:schemeClr val="tx1">
                    <a:tint val="75000"/>
                  </a:schemeClr>
                </a:solidFill>
              </a:defRPr>
            </a:lvl4pPr>
            <a:lvl5pPr marL="2438400" indent="0">
              <a:buNone/>
              <a:defRPr sz="1900">
                <a:solidFill>
                  <a:schemeClr val="tx1">
                    <a:tint val="75000"/>
                  </a:schemeClr>
                </a:solidFill>
              </a:defRPr>
            </a:lvl5pPr>
            <a:lvl6pPr marL="3048000" indent="0">
              <a:buNone/>
              <a:defRPr sz="1900">
                <a:solidFill>
                  <a:schemeClr val="tx1">
                    <a:tint val="75000"/>
                  </a:schemeClr>
                </a:solidFill>
              </a:defRPr>
            </a:lvl6pPr>
            <a:lvl7pPr marL="3657600" indent="0">
              <a:buNone/>
              <a:defRPr sz="1900">
                <a:solidFill>
                  <a:schemeClr val="tx1">
                    <a:tint val="75000"/>
                  </a:schemeClr>
                </a:solidFill>
              </a:defRPr>
            </a:lvl7pPr>
            <a:lvl8pPr marL="4267200" indent="0">
              <a:buNone/>
              <a:defRPr sz="1900">
                <a:solidFill>
                  <a:schemeClr val="tx1">
                    <a:tint val="75000"/>
                  </a:schemeClr>
                </a:solidFill>
              </a:defRPr>
            </a:lvl8pPr>
            <a:lvl9pPr marL="4876800" indent="0">
              <a:buNone/>
              <a:defRPr sz="19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3B8C24D9-D21A-7C40-A680-405A948FFC92}" type="datetime1">
              <a:rPr lang="zh-CN" altLang="en-US" smtClean="0"/>
              <a:t>2025/10/23</a:t>
            </a:fld>
            <a:endParaRPr lang="zh-CN" altLang="en-US"/>
          </a:p>
        </p:txBody>
      </p:sp>
      <p:sp>
        <p:nvSpPr>
          <p:cNvPr id="5" name="页脚占位符 4"/>
          <p:cNvSpPr>
            <a:spLocks noGrp="1"/>
          </p:cNvSpPr>
          <p:nvPr>
            <p:ph type="ftr" sz="quarter" idx="11"/>
          </p:nvPr>
        </p:nvSpPr>
        <p:spPr/>
        <p:txBody>
          <a:bodyPr/>
          <a:lstStyle/>
          <a:p>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523" y="1600574"/>
            <a:ext cx="5384099" cy="4527011"/>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96793" y="1600574"/>
            <a:ext cx="5384099" cy="4527011"/>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251F7683-F025-B44E-AE06-E33914094DCF}" type="datetime1">
              <a:rPr lang="zh-CN" altLang="en-US" smtClean="0"/>
              <a:t>2025/10/23</a:t>
            </a:fld>
            <a:endParaRPr lang="zh-CN" altLang="en-US"/>
          </a:p>
        </p:txBody>
      </p:sp>
      <p:sp>
        <p:nvSpPr>
          <p:cNvPr id="6" name="页脚占位符 5"/>
          <p:cNvSpPr>
            <a:spLocks noGrp="1"/>
          </p:cNvSpPr>
          <p:nvPr>
            <p:ph type="ftr" sz="quarter" idx="11"/>
          </p:nvPr>
        </p:nvSpPr>
        <p:spPr/>
        <p:txBody>
          <a:bodyPr/>
          <a:lstStyle/>
          <a:p>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521" y="1535471"/>
            <a:ext cx="5386216" cy="639911"/>
          </a:xfrm>
        </p:spPr>
        <p:txBody>
          <a:bodyPr anchor="b"/>
          <a:lstStyle>
            <a:lvl1pPr marL="0" indent="0">
              <a:buNone/>
              <a:defRPr sz="3200" b="1"/>
            </a:lvl1pPr>
            <a:lvl2pPr marL="609600" indent="0">
              <a:buNone/>
              <a:defRPr sz="2700" b="1"/>
            </a:lvl2pPr>
            <a:lvl3pPr marL="1219200" indent="0">
              <a:buNone/>
              <a:defRPr sz="2400" b="1"/>
            </a:lvl3pPr>
            <a:lvl4pPr marL="1828800" indent="0">
              <a:buNone/>
              <a:defRPr sz="2100" b="1"/>
            </a:lvl4pPr>
            <a:lvl5pPr marL="2438400" indent="0">
              <a:buNone/>
              <a:defRPr sz="2100" b="1"/>
            </a:lvl5pPr>
            <a:lvl6pPr marL="3048000" indent="0">
              <a:buNone/>
              <a:defRPr sz="2100" b="1"/>
            </a:lvl6pPr>
            <a:lvl7pPr marL="3657600" indent="0">
              <a:buNone/>
              <a:defRPr sz="2100" b="1"/>
            </a:lvl7pPr>
            <a:lvl8pPr marL="4267200" indent="0">
              <a:buNone/>
              <a:defRPr sz="2100" b="1"/>
            </a:lvl8pPr>
            <a:lvl9pPr marL="4876800" indent="0">
              <a:buNone/>
              <a:defRPr sz="2100" b="1"/>
            </a:lvl9pPr>
          </a:lstStyle>
          <a:p>
            <a:pPr lvl="0"/>
            <a:r>
              <a:rPr lang="zh-CN" altLang="en-US"/>
              <a:t>单击此处编辑母版文本样式</a:t>
            </a:r>
          </a:p>
        </p:txBody>
      </p:sp>
      <p:sp>
        <p:nvSpPr>
          <p:cNvPr id="4" name="内容占位符 3"/>
          <p:cNvSpPr>
            <a:spLocks noGrp="1"/>
          </p:cNvSpPr>
          <p:nvPr>
            <p:ph sz="half" idx="2"/>
          </p:nvPr>
        </p:nvSpPr>
        <p:spPr>
          <a:xfrm>
            <a:off x="609521" y="2175380"/>
            <a:ext cx="5386216" cy="3952203"/>
          </a:xfrm>
        </p:spPr>
        <p:txBody>
          <a:bodyPr/>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2562" y="1535471"/>
            <a:ext cx="5388332" cy="639911"/>
          </a:xfrm>
        </p:spPr>
        <p:txBody>
          <a:bodyPr anchor="b"/>
          <a:lstStyle>
            <a:lvl1pPr marL="0" indent="0">
              <a:buNone/>
              <a:defRPr sz="3200" b="1"/>
            </a:lvl1pPr>
            <a:lvl2pPr marL="609600" indent="0">
              <a:buNone/>
              <a:defRPr sz="2700" b="1"/>
            </a:lvl2pPr>
            <a:lvl3pPr marL="1219200" indent="0">
              <a:buNone/>
              <a:defRPr sz="2400" b="1"/>
            </a:lvl3pPr>
            <a:lvl4pPr marL="1828800" indent="0">
              <a:buNone/>
              <a:defRPr sz="2100" b="1"/>
            </a:lvl4pPr>
            <a:lvl5pPr marL="2438400" indent="0">
              <a:buNone/>
              <a:defRPr sz="2100" b="1"/>
            </a:lvl5pPr>
            <a:lvl6pPr marL="3048000" indent="0">
              <a:buNone/>
              <a:defRPr sz="2100" b="1"/>
            </a:lvl6pPr>
            <a:lvl7pPr marL="3657600" indent="0">
              <a:buNone/>
              <a:defRPr sz="2100" b="1"/>
            </a:lvl7pPr>
            <a:lvl8pPr marL="4267200" indent="0">
              <a:buNone/>
              <a:defRPr sz="2100" b="1"/>
            </a:lvl8pPr>
            <a:lvl9pPr marL="4876800" indent="0">
              <a:buNone/>
              <a:defRPr sz="2100" b="1"/>
            </a:lvl9pPr>
          </a:lstStyle>
          <a:p>
            <a:pPr lvl="0"/>
            <a:r>
              <a:rPr lang="zh-CN" altLang="en-US"/>
              <a:t>单击此处编辑母版文本样式</a:t>
            </a:r>
          </a:p>
        </p:txBody>
      </p:sp>
      <p:sp>
        <p:nvSpPr>
          <p:cNvPr id="6" name="内容占位符 5"/>
          <p:cNvSpPr>
            <a:spLocks noGrp="1"/>
          </p:cNvSpPr>
          <p:nvPr>
            <p:ph sz="quarter" idx="4"/>
          </p:nvPr>
        </p:nvSpPr>
        <p:spPr>
          <a:xfrm>
            <a:off x="6192562" y="2175380"/>
            <a:ext cx="5388332" cy="3952203"/>
          </a:xfrm>
        </p:spPr>
        <p:txBody>
          <a:bodyPr/>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C01CD85D-A002-D84D-8524-D85E87E005ED}" type="datetime1">
              <a:rPr lang="zh-CN" altLang="en-US" smtClean="0"/>
              <a:t>2025/10/23</a:t>
            </a:fld>
            <a:endParaRPr lang="zh-CN" altLang="en-US"/>
          </a:p>
        </p:txBody>
      </p:sp>
      <p:sp>
        <p:nvSpPr>
          <p:cNvPr id="8" name="页脚占位符 7"/>
          <p:cNvSpPr>
            <a:spLocks noGrp="1"/>
          </p:cNvSpPr>
          <p:nvPr>
            <p:ph type="ftr" sz="quarter" idx="11"/>
          </p:nvPr>
        </p:nvSpPr>
        <p:spPr/>
        <p:txBody>
          <a:bodyPr/>
          <a:lstStyle/>
          <a:p>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78BAC96D-1B80-A24D-973F-DCD017EFAAA7}" type="datetime1">
              <a:rPr lang="zh-CN" altLang="en-US" smtClean="0"/>
              <a:t>2025/10/23</a:t>
            </a:fld>
            <a:endParaRPr lang="zh-CN" altLang="en-US"/>
          </a:p>
        </p:txBody>
      </p:sp>
      <p:sp>
        <p:nvSpPr>
          <p:cNvPr id="4" name="页脚占位符 3"/>
          <p:cNvSpPr>
            <a:spLocks noGrp="1"/>
          </p:cNvSpPr>
          <p:nvPr>
            <p:ph type="ftr" sz="quarter" idx="11"/>
          </p:nvPr>
        </p:nvSpPr>
        <p:spPr/>
        <p:txBody>
          <a:bodyPr/>
          <a:lstStyle/>
          <a:p>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EFDB423-F4EB-1244-AC62-4B4A08009BC0}" type="datetime1">
              <a:rPr lang="zh-CN" altLang="en-US" smtClean="0"/>
              <a:t>2025/10/23</a:t>
            </a:fld>
            <a:endParaRPr lang="zh-CN" altLang="en-US"/>
          </a:p>
        </p:txBody>
      </p:sp>
      <p:sp>
        <p:nvSpPr>
          <p:cNvPr id="3" name="页脚占位符 2"/>
          <p:cNvSpPr>
            <a:spLocks noGrp="1"/>
          </p:cNvSpPr>
          <p:nvPr>
            <p:ph type="ftr" sz="quarter" idx="11"/>
          </p:nvPr>
        </p:nvSpPr>
        <p:spPr/>
        <p:txBody>
          <a:bodyPr/>
          <a:lstStyle/>
          <a:p>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523" y="273114"/>
            <a:ext cx="4010562" cy="1162320"/>
          </a:xfrm>
        </p:spPr>
        <p:txBody>
          <a:bodyPr anchor="b"/>
          <a:lstStyle>
            <a:lvl1pPr algn="l">
              <a:defRPr sz="2700" b="1"/>
            </a:lvl1pPr>
          </a:lstStyle>
          <a:p>
            <a:r>
              <a:rPr lang="zh-CN" altLang="en-US"/>
              <a:t>单击此处编辑母版标题样式</a:t>
            </a:r>
          </a:p>
        </p:txBody>
      </p:sp>
      <p:sp>
        <p:nvSpPr>
          <p:cNvPr id="3" name="内容占位符 2"/>
          <p:cNvSpPr>
            <a:spLocks noGrp="1"/>
          </p:cNvSpPr>
          <p:nvPr>
            <p:ph idx="1"/>
          </p:nvPr>
        </p:nvSpPr>
        <p:spPr>
          <a:xfrm>
            <a:off x="4766113" y="273114"/>
            <a:ext cx="6814779" cy="5854469"/>
          </a:xfrm>
        </p:spPr>
        <p:txBody>
          <a:bodyPr/>
          <a:lstStyle>
            <a:lvl1pPr>
              <a:defRPr sz="4300"/>
            </a:lvl1pPr>
            <a:lvl2pPr>
              <a:defRPr sz="3700"/>
            </a:lvl2pPr>
            <a:lvl3pPr>
              <a:defRPr sz="3200"/>
            </a:lvl3pPr>
            <a:lvl4pPr>
              <a:defRPr sz="2700"/>
            </a:lvl4pPr>
            <a:lvl5pPr>
              <a:defRPr sz="2700"/>
            </a:lvl5pPr>
            <a:lvl6pPr>
              <a:defRPr sz="2700"/>
            </a:lvl6pPr>
            <a:lvl7pPr>
              <a:defRPr sz="2700"/>
            </a:lvl7pPr>
            <a:lvl8pPr>
              <a:defRPr sz="2700"/>
            </a:lvl8pPr>
            <a:lvl9pPr>
              <a:defRPr sz="27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523" y="1435436"/>
            <a:ext cx="4010562" cy="4692149"/>
          </a:xfrm>
        </p:spPr>
        <p:txBody>
          <a:bodyPr/>
          <a:lstStyle>
            <a:lvl1pPr marL="0" indent="0">
              <a:buNone/>
              <a:defRPr sz="1900"/>
            </a:lvl1pPr>
            <a:lvl2pPr marL="609600" indent="0">
              <a:buNone/>
              <a:defRPr sz="1600"/>
            </a:lvl2pPr>
            <a:lvl3pPr marL="1219200" indent="0">
              <a:buNone/>
              <a:defRPr sz="1300"/>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02DA494E-93C7-DF40-A7EF-8902FB8B9286}" type="datetime1">
              <a:rPr lang="zh-CN" altLang="en-US" smtClean="0"/>
              <a:t>2025/10/23</a:t>
            </a:fld>
            <a:endParaRPr lang="zh-CN" altLang="en-US"/>
          </a:p>
        </p:txBody>
      </p:sp>
      <p:sp>
        <p:nvSpPr>
          <p:cNvPr id="6" name="页脚占位符 5"/>
          <p:cNvSpPr>
            <a:spLocks noGrp="1"/>
          </p:cNvSpPr>
          <p:nvPr>
            <p:ph type="ftr" sz="quarter" idx="11"/>
          </p:nvPr>
        </p:nvSpPr>
        <p:spPr/>
        <p:txBody>
          <a:bodyPr/>
          <a:lstStyle/>
          <a:p>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406" y="4801712"/>
            <a:ext cx="7314248" cy="566870"/>
          </a:xfrm>
        </p:spPr>
        <p:txBody>
          <a:bodyPr anchor="b"/>
          <a:lstStyle>
            <a:lvl1pPr algn="l">
              <a:defRPr sz="2700" b="1"/>
            </a:lvl1pPr>
          </a:lstStyle>
          <a:p>
            <a:r>
              <a:rPr lang="zh-CN" altLang="en-US"/>
              <a:t>单击此处编辑母版标题样式</a:t>
            </a:r>
          </a:p>
        </p:txBody>
      </p:sp>
      <p:sp>
        <p:nvSpPr>
          <p:cNvPr id="3" name="图片占位符 2"/>
          <p:cNvSpPr>
            <a:spLocks noGrp="1"/>
          </p:cNvSpPr>
          <p:nvPr>
            <p:ph type="pic" idx="1"/>
          </p:nvPr>
        </p:nvSpPr>
        <p:spPr>
          <a:xfrm>
            <a:off x="2389406" y="612918"/>
            <a:ext cx="7314248" cy="4115753"/>
          </a:xfrm>
        </p:spPr>
        <p:txBody>
          <a:bodyPr/>
          <a:lstStyle>
            <a:lvl1pPr marL="0" indent="0">
              <a:buNone/>
              <a:defRPr sz="4300"/>
            </a:lvl1pPr>
            <a:lvl2pPr marL="609600" indent="0">
              <a:buNone/>
              <a:defRPr sz="3700"/>
            </a:lvl2pPr>
            <a:lvl3pPr marL="1219200" indent="0">
              <a:buNone/>
              <a:defRPr sz="3200"/>
            </a:lvl3pPr>
            <a:lvl4pPr marL="1828800" indent="0">
              <a:buNone/>
              <a:defRPr sz="2700"/>
            </a:lvl4pPr>
            <a:lvl5pPr marL="2438400" indent="0">
              <a:buNone/>
              <a:defRPr sz="2700"/>
            </a:lvl5pPr>
            <a:lvl6pPr marL="3048000" indent="0">
              <a:buNone/>
              <a:defRPr sz="2700"/>
            </a:lvl6pPr>
            <a:lvl7pPr marL="3657600" indent="0">
              <a:buNone/>
              <a:defRPr sz="2700"/>
            </a:lvl7pPr>
            <a:lvl8pPr marL="4267200" indent="0">
              <a:buNone/>
              <a:defRPr sz="2700"/>
            </a:lvl8pPr>
            <a:lvl9pPr marL="4876800" indent="0">
              <a:buNone/>
              <a:defRPr sz="2700"/>
            </a:lvl9pPr>
          </a:lstStyle>
          <a:p>
            <a:endParaRPr lang="zh-CN" altLang="en-US"/>
          </a:p>
        </p:txBody>
      </p:sp>
      <p:sp>
        <p:nvSpPr>
          <p:cNvPr id="4" name="文本占位符 3"/>
          <p:cNvSpPr>
            <a:spLocks noGrp="1"/>
          </p:cNvSpPr>
          <p:nvPr>
            <p:ph type="body" sz="half" idx="2"/>
          </p:nvPr>
        </p:nvSpPr>
        <p:spPr>
          <a:xfrm>
            <a:off x="2389406" y="5368583"/>
            <a:ext cx="7314248" cy="805049"/>
          </a:xfrm>
        </p:spPr>
        <p:txBody>
          <a:bodyPr/>
          <a:lstStyle>
            <a:lvl1pPr marL="0" indent="0">
              <a:buNone/>
              <a:defRPr sz="1900"/>
            </a:lvl1pPr>
            <a:lvl2pPr marL="609600" indent="0">
              <a:buNone/>
              <a:defRPr sz="1600"/>
            </a:lvl2pPr>
            <a:lvl3pPr marL="1219200" indent="0">
              <a:buNone/>
              <a:defRPr sz="1300"/>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832171EA-63BC-D448-8BB3-CC8128F1A6E9}" type="datetime1">
              <a:rPr lang="zh-CN" altLang="en-US" smtClean="0"/>
              <a:t>2025/10/23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8" name="Slide Number Placeholder 5"/>
          <p:cNvSpPr txBox="1"/>
          <p:nvPr/>
        </p:nvSpPr>
        <p:spPr>
          <a:xfrm>
            <a:off x="-62129" y="6238108"/>
            <a:ext cx="779665" cy="621483"/>
          </a:xfrm>
          <a:prstGeom prst="rect">
            <a:avLst/>
          </a:prstGeom>
        </p:spPr>
        <p:txBody>
          <a:bodyPr vert="horz" lIns="121917" tIns="60958" rIns="121917" bIns="60958" rtlCol="0" anchor="ctr"/>
          <a:lstStyle>
            <a:lvl1pPr>
              <a:defRPr sz="2800">
                <a:solidFill>
                  <a:schemeClr val="tx1"/>
                </a:solidFill>
              </a:defRPr>
            </a:lvl1pPr>
          </a:lstStyle>
          <a:p>
            <a:pPr marL="0" marR="0" lvl="0" indent="0" algn="r" defTabSz="1219200" rtl="0" eaLnBrk="1" fontAlgn="auto" latinLnBrk="0" hangingPunct="1">
              <a:lnSpc>
                <a:spcPct val="100000"/>
              </a:lnSpc>
              <a:spcBef>
                <a:spcPts val="0"/>
              </a:spcBef>
              <a:spcAft>
                <a:spcPts val="0"/>
              </a:spcAft>
              <a:buClrTx/>
              <a:buSzTx/>
              <a:buFontTx/>
              <a:buNone/>
              <a:defRPr/>
            </a:pPr>
            <a:endParaRPr kumimoji="0" lang="en-US" altLang="zh-TW" sz="28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004C8EF-C26B-584E-9CEF-AD13F86556E4}" type="datetime1">
              <a:rPr lang="zh-CN" altLang="en-US" smtClean="0"/>
              <a:t>2025/10/23</a:t>
            </a:fld>
            <a:endParaRPr lang="zh-CN" altLang="en-US"/>
          </a:p>
        </p:txBody>
      </p:sp>
      <p:sp>
        <p:nvSpPr>
          <p:cNvPr id="5" name="页脚占位符 4"/>
          <p:cNvSpPr>
            <a:spLocks noGrp="1"/>
          </p:cNvSpPr>
          <p:nvPr>
            <p:ph type="ftr" sz="quarter" idx="11"/>
          </p:nvPr>
        </p:nvSpPr>
        <p:spPr/>
        <p:txBody>
          <a:bodyPr/>
          <a:lstStyle/>
          <a:p>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8049" y="274702"/>
            <a:ext cx="2742843" cy="5852880"/>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523" y="274702"/>
            <a:ext cx="8025355" cy="5852880"/>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63EA9FA-7BEF-1148-A3D2-9F0C72892EB9}" type="datetime1">
              <a:rPr lang="zh-CN" altLang="en-US" smtClean="0"/>
              <a:t>2025/10/23</a:t>
            </a:fld>
            <a:endParaRPr lang="zh-CN" altLang="en-US"/>
          </a:p>
        </p:txBody>
      </p:sp>
      <p:sp>
        <p:nvSpPr>
          <p:cNvPr id="5" name="页脚占位符 4"/>
          <p:cNvSpPr>
            <a:spLocks noGrp="1"/>
          </p:cNvSpPr>
          <p:nvPr>
            <p:ph type="ftr" sz="quarter" idx="11"/>
          </p:nvPr>
        </p:nvSpPr>
        <p:spPr/>
        <p:txBody>
          <a:bodyPr/>
          <a:lstStyle/>
          <a:p>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521" y="274702"/>
            <a:ext cx="10971372" cy="1143265"/>
          </a:xfrm>
          <a:prstGeom prst="rect">
            <a:avLst/>
          </a:prstGeom>
        </p:spPr>
        <p:txBody>
          <a:bodyPr vert="horz" lIns="121917" tIns="60958" rIns="121917" bIns="60958" rtlCol="0" anchor="ctr">
            <a:normAutofit/>
          </a:bodyPr>
          <a:lstStyle/>
          <a:p>
            <a:r>
              <a:rPr lang="zh-CN" altLang="en-US"/>
              <a:t>单击此处编辑母版标题样式</a:t>
            </a:r>
          </a:p>
        </p:txBody>
      </p:sp>
      <p:sp>
        <p:nvSpPr>
          <p:cNvPr id="3" name="文本占位符 2"/>
          <p:cNvSpPr>
            <a:spLocks noGrp="1"/>
          </p:cNvSpPr>
          <p:nvPr>
            <p:ph type="body" idx="1"/>
          </p:nvPr>
        </p:nvSpPr>
        <p:spPr>
          <a:xfrm>
            <a:off x="609521" y="1600574"/>
            <a:ext cx="10971372" cy="4527011"/>
          </a:xfrm>
          <a:prstGeom prst="rect">
            <a:avLst/>
          </a:prstGeom>
        </p:spPr>
        <p:txBody>
          <a:bodyPr vert="horz" lIns="121917" tIns="60958" rIns="121917" bIns="60958"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09521" y="6357822"/>
            <a:ext cx="2844430" cy="365210"/>
          </a:xfrm>
          <a:prstGeom prst="rect">
            <a:avLst/>
          </a:prstGeom>
        </p:spPr>
        <p:txBody>
          <a:bodyPr vert="horz" lIns="121917" tIns="60958" rIns="121917" bIns="60958" rtlCol="0" anchor="ctr"/>
          <a:lstStyle>
            <a:lvl1pPr algn="l">
              <a:defRPr sz="1600">
                <a:solidFill>
                  <a:schemeClr val="tx1">
                    <a:tint val="75000"/>
                  </a:schemeClr>
                </a:solidFill>
              </a:defRPr>
            </a:lvl1pPr>
          </a:lstStyle>
          <a:p>
            <a:fld id="{654EA20B-5F01-614A-AE90-09D6BDF5EBFA}" type="datetime1">
              <a:rPr lang="zh-CN" altLang="en-US" smtClean="0"/>
              <a:t>2025/10/23</a:t>
            </a:fld>
            <a:endParaRPr lang="zh-CN" altLang="en-US"/>
          </a:p>
        </p:txBody>
      </p:sp>
      <p:sp>
        <p:nvSpPr>
          <p:cNvPr id="5" name="页脚占位符 4"/>
          <p:cNvSpPr>
            <a:spLocks noGrp="1"/>
          </p:cNvSpPr>
          <p:nvPr>
            <p:ph type="ftr" sz="quarter" idx="3"/>
          </p:nvPr>
        </p:nvSpPr>
        <p:spPr>
          <a:xfrm>
            <a:off x="4165060" y="6357822"/>
            <a:ext cx="3860297" cy="365210"/>
          </a:xfrm>
          <a:prstGeom prst="rect">
            <a:avLst/>
          </a:prstGeom>
        </p:spPr>
        <p:txBody>
          <a:bodyPr vert="horz" lIns="121917" tIns="60958" rIns="121917" bIns="60958" rtlCol="0" anchor="ctr"/>
          <a:lstStyle>
            <a:lvl1pPr algn="ctr">
              <a:defRPr sz="1600">
                <a:solidFill>
                  <a:schemeClr val="tx1">
                    <a:tint val="75000"/>
                  </a:schemeClr>
                </a:solidFill>
              </a:defRPr>
            </a:lvl1pPr>
          </a:lstStyle>
          <a:p>
            <a:endParaRPr lang="zh-CN" altLang="en-US"/>
          </a:p>
        </p:txBody>
      </p:sp>
      <p:sp>
        <p:nvSpPr>
          <p:cNvPr id="7" name="灯片编号占位符 5"/>
          <p:cNvSpPr txBox="1"/>
          <p:nvPr/>
        </p:nvSpPr>
        <p:spPr>
          <a:xfrm>
            <a:off x="2" y="6230646"/>
            <a:ext cx="792089" cy="628942"/>
          </a:xfrm>
          <a:prstGeom prst="rect">
            <a:avLst/>
          </a:prstGeom>
        </p:spPr>
        <p:txBody>
          <a:bodyPr/>
          <a:lstStyle>
            <a:defPPr>
              <a:defRPr lang="zh-CN"/>
            </a:defPPr>
            <a:lvl1pPr marL="0" algn="l" defTabSz="1219200" rtl="0" eaLnBrk="1" latinLnBrk="0" hangingPunct="1">
              <a:defRPr sz="28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fld id="{7183A52F-D388-438E-A748-ED6C72307AC6}" type="slidenum">
              <a:rPr lang="zh-CN" altLang="en-US" smtClean="0"/>
              <a:t>‹#›</a:t>
            </a:fld>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1219200" rtl="0" eaLnBrk="1" latinLnBrk="0" hangingPunct="1">
        <a:spcBef>
          <a:spcPct val="0"/>
        </a:spcBef>
        <a:buNone/>
        <a:defRPr sz="5900" kern="1200">
          <a:solidFill>
            <a:schemeClr val="tx1"/>
          </a:solidFill>
          <a:latin typeface="+mj-lt"/>
          <a:ea typeface="+mj-ea"/>
          <a:cs typeface="+mj-cs"/>
        </a:defRPr>
      </a:lvl1pPr>
    </p:titleStyle>
    <p:bodyStyle>
      <a:lvl1pPr marL="457200" indent="-457200" algn="l" defTabSz="1219200"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9200"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92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p:bodyStyle>
    <p:other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themeOverride" Target="../theme/themeOverride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hemeOverride" Target="../theme/themeOverride2.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7.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8.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9.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0.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1.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2.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3.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4.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5.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6.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7.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hemeOverride" Target="../theme/themeOverride18.xml"/><Relationship Id="rId5" Type="http://schemas.openxmlformats.org/officeDocument/2006/relationships/image" Target="../media/image4.pn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9.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0.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1.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2.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3.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4.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5.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6.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7.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8.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9.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0.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1.xm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2.xm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3.xm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4.xml"/></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5.xml"/></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pic>
        <p:nvPicPr>
          <p:cNvPr id="4" name="圖片 3">
            <a:extLst>
              <a:ext uri="{FF2B5EF4-FFF2-40B4-BE49-F238E27FC236}">
                <a16:creationId xmlns:a16="http://schemas.microsoft.com/office/drawing/2014/main" id="{9713D151-9717-9270-6C22-4F5CFE9E0089}"/>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317" b="91367" l="9462" r="89462">
                        <a14:foregroundMark x1="17419" y1="50839" x2="17204" y2="51559"/>
                        <a14:foregroundMark x1="85161" y1="48921" x2="86237" y2="49400"/>
                        <a14:foregroundMark x1="74624" y1="22542" x2="75699" y2="22542"/>
                        <a14:foregroundMark x1="70753" y1="20863" x2="70538" y2="21343"/>
                        <a14:foregroundMark x1="68602" y1="18705" x2="68602" y2="18705"/>
                        <a14:foregroundMark x1="69462" y1="12230" x2="69892" y2="12230"/>
                        <a14:foregroundMark x1="74839" y1="16787" x2="74839" y2="17506"/>
                        <a14:foregroundMark x1="55054" y1="10791" x2="56129" y2="11271"/>
                        <a14:foregroundMark x1="49677" y1="11271" x2="50108" y2="11751"/>
                        <a14:foregroundMark x1="55914" y1="5995" x2="56559" y2="6715"/>
                        <a14:foregroundMark x1="59355" y1="6235" x2="59355" y2="6235"/>
                        <a14:foregroundMark x1="62151" y1="7434" x2="62151" y2="7434"/>
                        <a14:foregroundMark x1="52043" y1="4556" x2="52043" y2="4556"/>
                        <a14:foregroundMark x1="44301" y1="6235" x2="44516" y2="6235"/>
                        <a14:foregroundMark x1="46667" y1="14388" x2="46667" y2="14868"/>
                        <a14:foregroundMark x1="42581" y1="15588" x2="42581" y2="15588"/>
                        <a14:foregroundMark x1="35699" y1="13429" x2="35269" y2="13189"/>
                        <a14:foregroundMark x1="39785" y1="15348" x2="39785" y2="15348"/>
                        <a14:foregroundMark x1="39785" y1="15348" x2="39785" y2="15348"/>
                        <a14:foregroundMark x1="33978" y1="15827" x2="33978" y2="15827"/>
                        <a14:foregroundMark x1="33978" y1="15827" x2="33978" y2="15827"/>
                        <a14:foregroundMark x1="34409" y1="17266" x2="34409" y2="17266"/>
                        <a14:foregroundMark x1="38710" y1="10791" x2="38710" y2="10791"/>
                        <a14:foregroundMark x1="35699" y1="7914" x2="35699" y2="7914"/>
                        <a14:foregroundMark x1="31183" y1="9353" x2="31183" y2="9353"/>
                        <a14:foregroundMark x1="23011" y1="72902" x2="23011" y2="73141"/>
                        <a14:foregroundMark x1="47097" y1="91127" x2="47527" y2="91367"/>
                        <a14:foregroundMark x1="69892" y1="74580" x2="71613" y2="75060"/>
                        <a14:foregroundMark x1="17849" y1="43165" x2="17849" y2="43165"/>
                        <a14:foregroundMark x1="10323" y1="39089" x2="10323" y2="39089"/>
                        <a14:foregroundMark x1="15699" y1="43645" x2="15699" y2="43645"/>
                        <a14:foregroundMark x1="14409" y1="43645" x2="14409" y2="43645"/>
                        <a14:foregroundMark x1="16559" y1="33813" x2="16559" y2="33813"/>
                        <a14:foregroundMark x1="24086" y1="21343" x2="24086" y2="21343"/>
                        <a14:foregroundMark x1="80860" y1="29496" x2="80860" y2="29496"/>
                        <a14:foregroundMark x1="82151" y1="38129" x2="82151" y2="38129"/>
                        <a14:foregroundMark x1="83011" y1="27098" x2="83011" y2="27098"/>
                        <a14:foregroundMark x1="83226" y1="28537" x2="83226" y2="28537"/>
                        <a14:foregroundMark x1="83871" y1="29496" x2="83871" y2="29496"/>
                        <a14:foregroundMark x1="80000" y1="25659" x2="80000" y2="25659"/>
                        <a14:foregroundMark x1="80430" y1="24460" x2="80430" y2="24460"/>
                        <a14:foregroundMark x1="80645" y1="23741" x2="80645" y2="23741"/>
                        <a14:foregroundMark x1="81075" y1="27338" x2="81075" y2="27338"/>
                        <a14:foregroundMark x1="70323" y1="27578" x2="70323" y2="27578"/>
                        <a14:foregroundMark x1="24301" y1="12710" x2="24301" y2="12710"/>
                        <a14:foregroundMark x1="12258" y1="34772" x2="12258" y2="34772"/>
                        <a14:foregroundMark x1="38710" y1="5995" x2="38710" y2="5995"/>
                        <a14:foregroundMark x1="36344" y1="10072" x2="36344" y2="10072"/>
                        <a14:foregroundMark x1="34194" y1="9353" x2="34194" y2="9353"/>
                        <a14:foregroundMark x1="9462" y1="52758" x2="9462" y2="52758"/>
                        <a14:backgroundMark x1="84731" y1="53717" x2="84731" y2="53717"/>
                        <a14:backgroundMark x1="83441" y1="48921" x2="83441" y2="48921"/>
                      </a14:backgroundRemoval>
                    </a14:imgEffect>
                  </a14:imgLayer>
                </a14:imgProps>
              </a:ext>
            </a:extLst>
          </a:blip>
          <a:stretch>
            <a:fillRect/>
          </a:stretch>
        </p:blipFill>
        <p:spPr>
          <a:xfrm>
            <a:off x="4024659" y="0"/>
            <a:ext cx="4302795" cy="7102202"/>
          </a:xfrm>
          <a:prstGeom prst="rect">
            <a:avLst/>
          </a:prstGeom>
          <a:effectLst>
            <a:glow rad="12700">
              <a:schemeClr val="bg1"/>
            </a:glow>
          </a:effectLst>
        </p:spPr>
      </p:pic>
      <p:sp>
        <p:nvSpPr>
          <p:cNvPr id="2" name="文字方塊 1">
            <a:extLst>
              <a:ext uri="{FF2B5EF4-FFF2-40B4-BE49-F238E27FC236}">
                <a16:creationId xmlns:a16="http://schemas.microsoft.com/office/drawing/2014/main" id="{56DCE52C-A9DD-BCB8-D8F8-087B8AA0EE96}"/>
              </a:ext>
            </a:extLst>
          </p:cNvPr>
          <p:cNvSpPr txBox="1"/>
          <p:nvPr/>
        </p:nvSpPr>
        <p:spPr>
          <a:xfrm>
            <a:off x="5633541" y="1989634"/>
            <a:ext cx="923330" cy="3816424"/>
          </a:xfrm>
          <a:prstGeom prst="rect">
            <a:avLst/>
          </a:prstGeom>
          <a:noFill/>
          <a:effectLst>
            <a:glow>
              <a:schemeClr val="bg1"/>
            </a:glow>
          </a:effectLst>
        </p:spPr>
        <p:txBody>
          <a:bodyPr vert="eaVert" wrap="square" rtlCol="0">
            <a:spAutoFit/>
          </a:bodyPr>
          <a:lstStyle/>
          <a:p>
            <a:r>
              <a:rPr lang="zh-CN" altLang="en-US" sz="4800" b="1" dirty="0">
                <a:solidFill>
                  <a:schemeClr val="bg1"/>
                </a:solidFill>
              </a:rPr>
              <a:t>無量壽</a:t>
            </a:r>
            <a:r>
              <a:rPr lang="zh-TW" altLang="en-US" sz="4800" b="1" dirty="0">
                <a:solidFill>
                  <a:schemeClr val="bg1"/>
                </a:solidFill>
              </a:rPr>
              <a:t>經</a:t>
            </a:r>
          </a:p>
        </p:txBody>
      </p:sp>
    </p:spTree>
    <p:extLst>
      <p:ext uri="{BB962C8B-B14F-4D97-AF65-F5344CB8AC3E}">
        <p14:creationId xmlns:p14="http://schemas.microsoft.com/office/powerpoint/2010/main" val="390915263"/>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pic>
        <p:nvPicPr>
          <p:cNvPr id="4" name="圖片 3">
            <a:extLst>
              <a:ext uri="{FF2B5EF4-FFF2-40B4-BE49-F238E27FC236}">
                <a16:creationId xmlns:a16="http://schemas.microsoft.com/office/drawing/2014/main" id="{CE8D92BA-540E-CB49-374D-82C232CBCF3E}"/>
              </a:ext>
            </a:extLst>
          </p:cNvPr>
          <p:cNvPicPr>
            <a:picLocks noChangeAspect="1"/>
          </p:cNvPicPr>
          <p:nvPr/>
        </p:nvPicPr>
        <p:blipFill>
          <a:blip r:embed="rId3"/>
          <a:stretch>
            <a:fillRect/>
          </a:stretch>
        </p:blipFill>
        <p:spPr>
          <a:xfrm>
            <a:off x="0" y="1"/>
            <a:ext cx="12190413" cy="2709714"/>
          </a:xfrm>
          <a:prstGeom prst="rect">
            <a:avLst/>
          </a:prstGeom>
        </p:spPr>
      </p:pic>
      <p:pic>
        <p:nvPicPr>
          <p:cNvPr id="5" name="圖片 4">
            <a:extLst>
              <a:ext uri="{FF2B5EF4-FFF2-40B4-BE49-F238E27FC236}">
                <a16:creationId xmlns:a16="http://schemas.microsoft.com/office/drawing/2014/main" id="{5B0C16A5-EB91-CC38-D6CF-A7EDED7A71D2}"/>
              </a:ext>
            </a:extLst>
          </p:cNvPr>
          <p:cNvPicPr>
            <a:picLocks noChangeAspect="1"/>
          </p:cNvPicPr>
          <p:nvPr/>
        </p:nvPicPr>
        <p:blipFill>
          <a:blip r:embed="rId4"/>
          <a:stretch>
            <a:fillRect/>
          </a:stretch>
        </p:blipFill>
        <p:spPr>
          <a:xfrm>
            <a:off x="3358902" y="2688386"/>
            <a:ext cx="2376264" cy="1245464"/>
          </a:xfrm>
          <a:prstGeom prst="rect">
            <a:avLst/>
          </a:prstGeom>
        </p:spPr>
      </p:pic>
      <p:pic>
        <p:nvPicPr>
          <p:cNvPr id="6" name="圖片 5">
            <a:extLst>
              <a:ext uri="{FF2B5EF4-FFF2-40B4-BE49-F238E27FC236}">
                <a16:creationId xmlns:a16="http://schemas.microsoft.com/office/drawing/2014/main" id="{77A52CF0-8E9A-3D9D-2CF0-E25733CEC6EA}"/>
              </a:ext>
            </a:extLst>
          </p:cNvPr>
          <p:cNvPicPr>
            <a:picLocks noChangeAspect="1"/>
          </p:cNvPicPr>
          <p:nvPr/>
        </p:nvPicPr>
        <p:blipFill>
          <a:blip r:embed="rId5"/>
          <a:stretch>
            <a:fillRect/>
          </a:stretch>
        </p:blipFill>
        <p:spPr>
          <a:xfrm>
            <a:off x="910630" y="3933850"/>
            <a:ext cx="5040560" cy="2304256"/>
          </a:xfrm>
          <a:prstGeom prst="rect">
            <a:avLst/>
          </a:prstGeom>
        </p:spPr>
      </p:pic>
      <p:sp>
        <p:nvSpPr>
          <p:cNvPr id="7" name="圖說文字: 雙折線 6">
            <a:extLst>
              <a:ext uri="{FF2B5EF4-FFF2-40B4-BE49-F238E27FC236}">
                <a16:creationId xmlns:a16="http://schemas.microsoft.com/office/drawing/2014/main" id="{F10F56CA-6A4B-8CC8-DC9C-EDE37861FD57}"/>
              </a:ext>
            </a:extLst>
          </p:cNvPr>
          <p:cNvSpPr/>
          <p:nvPr/>
        </p:nvSpPr>
        <p:spPr>
          <a:xfrm>
            <a:off x="3646934" y="2421682"/>
            <a:ext cx="502136" cy="3456384"/>
          </a:xfrm>
          <a:prstGeom prst="borderCallout3">
            <a:avLst>
              <a:gd name="adj1" fmla="val 99576"/>
              <a:gd name="adj2" fmla="val 44755"/>
              <a:gd name="adj3" fmla="val 128045"/>
              <a:gd name="adj4" fmla="val 46521"/>
              <a:gd name="adj5" fmla="val 120636"/>
              <a:gd name="adj6" fmla="val -83295"/>
              <a:gd name="adj7" fmla="val 113026"/>
              <a:gd name="adj8" fmla="val -87639"/>
            </a:avLst>
          </a:prstGeom>
          <a:solidFill>
            <a:schemeClr val="bg1"/>
          </a:solidFill>
          <a:ln w="381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TW" altLang="en-US" sz="2600" b="1" dirty="0">
                <a:solidFill>
                  <a:schemeClr val="tx1"/>
                </a:solidFill>
              </a:rPr>
              <a:t>願力宏深第二十九</a:t>
            </a:r>
          </a:p>
        </p:txBody>
      </p:sp>
    </p:spTree>
    <p:extLst>
      <p:ext uri="{BB962C8B-B14F-4D97-AF65-F5344CB8AC3E}">
        <p14:creationId xmlns:p14="http://schemas.microsoft.com/office/powerpoint/2010/main" val="376338679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0A2BD875-C1B7-91AF-AF2C-5ACA7885D177}"/>
              </a:ext>
            </a:extLst>
          </p:cNvPr>
          <p:cNvSpPr txBox="1"/>
          <p:nvPr/>
        </p:nvSpPr>
        <p:spPr>
          <a:xfrm>
            <a:off x="10180209" y="621482"/>
            <a:ext cx="774571" cy="5299713"/>
          </a:xfrm>
          <a:prstGeom prst="rect">
            <a:avLst/>
          </a:prstGeom>
          <a:noFill/>
        </p:spPr>
        <p:txBody>
          <a:bodyPr vert="eaVert" wrap="square" rtlCol="0">
            <a:spAutoFit/>
          </a:bodyPr>
          <a:lstStyle/>
          <a:p>
            <a:pPr>
              <a:lnSpc>
                <a:spcPts val="4600"/>
              </a:lnSpc>
            </a:pPr>
            <a:r>
              <a:rPr lang="zh-TW" altLang="en-US" sz="3000" b="1" dirty="0">
                <a:solidFill>
                  <a:schemeClr val="bg1">
                    <a:lumMod val="95000"/>
                  </a:schemeClr>
                </a:solidFill>
              </a:rPr>
              <a:t>願力宏深第二十九</a:t>
            </a:r>
          </a:p>
        </p:txBody>
      </p:sp>
      <p:sp>
        <p:nvSpPr>
          <p:cNvPr id="5" name="文字方塊 4">
            <a:extLst>
              <a:ext uri="{FF2B5EF4-FFF2-40B4-BE49-F238E27FC236}">
                <a16:creationId xmlns:a16="http://schemas.microsoft.com/office/drawing/2014/main" id="{4D3D2AF0-D56B-984A-CF88-BE0B0F9EE2DA}"/>
              </a:ext>
            </a:extLst>
          </p:cNvPr>
          <p:cNvSpPr txBox="1"/>
          <p:nvPr/>
        </p:nvSpPr>
        <p:spPr>
          <a:xfrm>
            <a:off x="6040824" y="709820"/>
            <a:ext cx="3954929" cy="5551304"/>
          </a:xfrm>
          <a:prstGeom prst="rect">
            <a:avLst/>
          </a:prstGeom>
          <a:noFill/>
        </p:spPr>
        <p:txBody>
          <a:bodyPr vert="eaVert" wrap="square" rtlCol="0">
            <a:spAutoFit/>
          </a:bodyPr>
          <a:lstStyle/>
          <a:p>
            <a:pPr>
              <a:lnSpc>
                <a:spcPts val="4200"/>
              </a:lnSpc>
            </a:pPr>
            <a:r>
              <a:rPr lang="zh-TW" altLang="en-US" sz="2800" dirty="0">
                <a:solidFill>
                  <a:schemeClr val="bg1">
                    <a:lumMod val="95000"/>
                  </a:schemeClr>
                </a:solidFill>
              </a:rPr>
              <a:t>本品顯彼土所有菩薩均願力宏深，決定一生補佛。若有本願為眾生故，雖生極樂國土，不捨惡世有情。故入生死，救度群生。欲令十方一切眾生，皆得往生，皆當作佛。輾轉救度，無有窮盡。品末復讚無量壽佛恩德無極。</a:t>
            </a:r>
          </a:p>
        </p:txBody>
      </p:sp>
      <p:sp>
        <p:nvSpPr>
          <p:cNvPr id="6" name="文字方塊 5">
            <a:extLst>
              <a:ext uri="{FF2B5EF4-FFF2-40B4-BE49-F238E27FC236}">
                <a16:creationId xmlns:a16="http://schemas.microsoft.com/office/drawing/2014/main" id="{CD5A8399-B596-DD6E-CEA9-70BFEB847288}"/>
              </a:ext>
            </a:extLst>
          </p:cNvPr>
          <p:cNvSpPr txBox="1"/>
          <p:nvPr/>
        </p:nvSpPr>
        <p:spPr>
          <a:xfrm>
            <a:off x="1362830" y="730383"/>
            <a:ext cx="4493538" cy="5530741"/>
          </a:xfrm>
          <a:prstGeom prst="rect">
            <a:avLst/>
          </a:prstGeom>
          <a:noFill/>
        </p:spPr>
        <p:txBody>
          <a:bodyPr vert="eaVert" wrap="square" rtlCol="0">
            <a:spAutoFit/>
          </a:bodyPr>
          <a:lstStyle/>
          <a:p>
            <a:pPr>
              <a:lnSpc>
                <a:spcPts val="4800"/>
              </a:lnSpc>
            </a:pPr>
            <a:r>
              <a:rPr lang="zh-TW" altLang="en-US" sz="3000" b="1" dirty="0">
                <a:solidFill>
                  <a:schemeClr val="bg1">
                    <a:lumMod val="95000"/>
                  </a:schemeClr>
                </a:solidFill>
              </a:rPr>
              <a:t>復次阿難。彼佛剎中。所有現在。未來一切菩薩。皆當究竟一生補處。唯除大願。入生死界。為度群生。作師子吼。擐大甲冑。以宏誓功德而自莊嚴。雖生五濁惡世。示現同彼。直至成佛。不受惡趣。生生之處。常識宿命。</a:t>
            </a:r>
          </a:p>
        </p:txBody>
      </p:sp>
      <p:sp>
        <p:nvSpPr>
          <p:cNvPr id="7" name="匾額 6" descr="佛學概要十四講表 習講">
            <a:extLst>
              <a:ext uri="{FF2B5EF4-FFF2-40B4-BE49-F238E27FC236}">
                <a16:creationId xmlns:a16="http://schemas.microsoft.com/office/drawing/2014/main" id="{4387DF90-C89E-AC51-413C-06667D6FE7C8}"/>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第廿四講</a:t>
            </a:r>
            <a:endParaRPr lang="en-US" altLang="zh-TW" dirty="0"/>
          </a:p>
        </p:txBody>
      </p:sp>
    </p:spTree>
    <p:extLst>
      <p:ext uri="{BB962C8B-B14F-4D97-AF65-F5344CB8AC3E}">
        <p14:creationId xmlns:p14="http://schemas.microsoft.com/office/powerpoint/2010/main" val="38462654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DE6DC48C-DCB0-FC24-B038-525A0A6470DC}"/>
              </a:ext>
            </a:extLst>
          </p:cNvPr>
          <p:cNvSpPr txBox="1"/>
          <p:nvPr/>
        </p:nvSpPr>
        <p:spPr>
          <a:xfrm>
            <a:off x="742210" y="730383"/>
            <a:ext cx="10033516" cy="5530741"/>
          </a:xfrm>
          <a:prstGeom prst="rect">
            <a:avLst/>
          </a:prstGeom>
          <a:noFill/>
        </p:spPr>
        <p:txBody>
          <a:bodyPr vert="eaVert" wrap="square" rtlCol="0">
            <a:spAutoFit/>
          </a:bodyPr>
          <a:lstStyle/>
          <a:p>
            <a:pPr>
              <a:lnSpc>
                <a:spcPts val="4800"/>
              </a:lnSpc>
            </a:pPr>
            <a:r>
              <a:rPr lang="zh-TW" altLang="en-US" sz="3000" b="1" dirty="0">
                <a:solidFill>
                  <a:schemeClr val="bg1">
                    <a:lumMod val="95000"/>
                  </a:schemeClr>
                </a:solidFill>
              </a:rPr>
              <a:t>無量壽佛意欲度脫十方世界諸眾生類。皆使往生其國。悉令得泥洹道。作菩薩者。令悉作佛。既作佛已。轉相教授。轉相度脫。如是輾轉。不可復計。十方世界。聲聞。菩薩。諸眾生類。生彼佛國。得泥洹道。當作佛者。不可勝數。彼佛國中。常如一法。不為增多。所以者何。猶如大海。為水中王。諸水流行。都入海中。是大海水。寧為增減。八方上下。佛國無數。阿彌陀國。長久廣大。明好快樂。最為獨勝。本其為菩薩時。求道所願。累德所致。無量壽佛。恩德布施八方上下。無窮無極。深大無量。不可勝言。</a:t>
            </a:r>
          </a:p>
        </p:txBody>
      </p:sp>
      <p:sp>
        <p:nvSpPr>
          <p:cNvPr id="5" name="匾額 4" descr="佛學概要十四講表 習講">
            <a:extLst>
              <a:ext uri="{FF2B5EF4-FFF2-40B4-BE49-F238E27FC236}">
                <a16:creationId xmlns:a16="http://schemas.microsoft.com/office/drawing/2014/main" id="{86DABF81-7CAD-B88A-F037-55980A94491D}"/>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第廿四講</a:t>
            </a:r>
            <a:endParaRPr lang="en-US" altLang="zh-TW" dirty="0"/>
          </a:p>
        </p:txBody>
      </p:sp>
    </p:spTree>
    <p:extLst>
      <p:ext uri="{BB962C8B-B14F-4D97-AF65-F5344CB8AC3E}">
        <p14:creationId xmlns:p14="http://schemas.microsoft.com/office/powerpoint/2010/main" val="2092759686"/>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D8325209-DDCA-6129-5E23-4F92C53C9406}"/>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第廿四講</a:t>
            </a:r>
            <a:endParaRPr lang="en-US" altLang="zh-TW" dirty="0"/>
          </a:p>
        </p:txBody>
      </p:sp>
      <p:sp>
        <p:nvSpPr>
          <p:cNvPr id="2" name="文字方塊 1">
            <a:extLst>
              <a:ext uri="{FF2B5EF4-FFF2-40B4-BE49-F238E27FC236}">
                <a16:creationId xmlns:a16="http://schemas.microsoft.com/office/drawing/2014/main" id="{C7464057-3A77-481B-EFC5-A58784A1178F}"/>
              </a:ext>
            </a:extLst>
          </p:cNvPr>
          <p:cNvSpPr txBox="1"/>
          <p:nvPr/>
        </p:nvSpPr>
        <p:spPr>
          <a:xfrm>
            <a:off x="6426204" y="654142"/>
            <a:ext cx="4493538" cy="5551304"/>
          </a:xfrm>
          <a:prstGeom prst="rect">
            <a:avLst/>
          </a:prstGeom>
          <a:noFill/>
        </p:spPr>
        <p:txBody>
          <a:bodyPr vert="eaVert" wrap="square" rtlCol="0">
            <a:spAutoFit/>
          </a:bodyPr>
          <a:lstStyle/>
          <a:p>
            <a:pPr>
              <a:lnSpc>
                <a:spcPts val="4800"/>
              </a:lnSpc>
            </a:pPr>
            <a:r>
              <a:rPr lang="zh-TW" altLang="en-US" sz="3000" b="1" dirty="0">
                <a:solidFill>
                  <a:schemeClr val="bg1">
                    <a:lumMod val="95000"/>
                  </a:schemeClr>
                </a:solidFill>
              </a:rPr>
              <a:t>復次阿難。彼佛剎中。所有現在。未來一切菩薩。皆當究竟一生補處。唯除大願。入生死界。為度群生。作師子吼。擐大甲冑。以宏誓功德而自莊嚴。雖生五濁惡世。示現同彼。直至成佛。不受惡趣。生生之處。常識宿命。</a:t>
            </a:r>
          </a:p>
        </p:txBody>
      </p:sp>
      <p:sp>
        <p:nvSpPr>
          <p:cNvPr id="3" name="文字方塊 2">
            <a:extLst>
              <a:ext uri="{FF2B5EF4-FFF2-40B4-BE49-F238E27FC236}">
                <a16:creationId xmlns:a16="http://schemas.microsoft.com/office/drawing/2014/main" id="{5BC58C77-704C-184E-3046-7162FCA2137C}"/>
              </a:ext>
            </a:extLst>
          </p:cNvPr>
          <p:cNvSpPr txBox="1"/>
          <p:nvPr/>
        </p:nvSpPr>
        <p:spPr>
          <a:xfrm>
            <a:off x="1607479" y="654142"/>
            <a:ext cx="4493538" cy="5551304"/>
          </a:xfrm>
          <a:prstGeom prst="rect">
            <a:avLst/>
          </a:prstGeom>
          <a:noFill/>
        </p:spPr>
        <p:txBody>
          <a:bodyPr vert="eaVert" wrap="square" rtlCol="0">
            <a:spAutoFit/>
          </a:bodyPr>
          <a:lstStyle/>
          <a:p>
            <a:pPr>
              <a:lnSpc>
                <a:spcPts val="4200"/>
              </a:lnSpc>
            </a:pPr>
            <a:r>
              <a:rPr lang="zh-TW" altLang="en-US" sz="2800" dirty="0">
                <a:solidFill>
                  <a:schemeClr val="bg1">
                    <a:lumMod val="95000"/>
                  </a:schemeClr>
                </a:solidFill>
              </a:rPr>
              <a:t>本品正彌陀第卅五「一生補處願」，及卅六「教化隨意願」之成就。第卅五願曰：「生我國者，究竟必至一生補處。除其本願為眾生故，被弘誓鎧，教化一切有情，皆發信心，修菩提行，行普賢道。雖生他方世界，永離惡趣。」凡生極樂者，不離安養，必至一生補處。</a:t>
            </a:r>
          </a:p>
        </p:txBody>
      </p:sp>
    </p:spTree>
    <p:extLst>
      <p:ext uri="{BB962C8B-B14F-4D97-AF65-F5344CB8AC3E}">
        <p14:creationId xmlns:p14="http://schemas.microsoft.com/office/powerpoint/2010/main" val="6134630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3CC3E02F-C94E-CEA0-D0C4-D7B589536A2F}"/>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第廿四講</a:t>
            </a:r>
            <a:endParaRPr lang="en-US" altLang="zh-TW" dirty="0"/>
          </a:p>
        </p:txBody>
      </p:sp>
      <p:sp>
        <p:nvSpPr>
          <p:cNvPr id="5" name="文字方塊 4">
            <a:extLst>
              <a:ext uri="{FF2B5EF4-FFF2-40B4-BE49-F238E27FC236}">
                <a16:creationId xmlns:a16="http://schemas.microsoft.com/office/drawing/2014/main" id="{A5471B0F-81BC-0541-0077-D19DDAD70E9D}"/>
              </a:ext>
            </a:extLst>
          </p:cNvPr>
          <p:cNvSpPr txBox="1"/>
          <p:nvPr/>
        </p:nvSpPr>
        <p:spPr>
          <a:xfrm>
            <a:off x="1558702" y="745824"/>
            <a:ext cx="9212778" cy="5367940"/>
          </a:xfrm>
          <a:prstGeom prst="rect">
            <a:avLst/>
          </a:prstGeom>
          <a:noFill/>
        </p:spPr>
        <p:txBody>
          <a:bodyPr vert="eaVert" wrap="square" rtlCol="0">
            <a:spAutoFit/>
          </a:bodyPr>
          <a:lstStyle/>
          <a:p>
            <a:pPr>
              <a:lnSpc>
                <a:spcPts val="4400"/>
              </a:lnSpc>
            </a:pPr>
            <a:r>
              <a:rPr lang="zh-TW" altLang="en-US" sz="2800" dirty="0">
                <a:solidFill>
                  <a:schemeClr val="bg1">
                    <a:lumMod val="95000"/>
                  </a:schemeClr>
                </a:solidFill>
              </a:rPr>
              <a:t>但有菩薩，發殊勝大願。願入生死界，教化有情。彼土菩薩親聞彌陀說法，即以所聞，轉教眾生。故所說法，親承如來。故亦如獅子之吼也。「擐」者，以身被挂鎧甲，名為擐。胄者，鎧也。甲胄乃古代戰士被衣於身，以防矢石傷自肉體。以喻大心行人，為敵生死，以誓願為鎧甲，護衛本身慧命；「擐大甲胄，以宏誓功德而自莊嚴」，與此全同。從極樂再來此界之人，雖於五濁惡世，示為凡夫，亦有生死。但直至成佛，永離惡趣。並生生世世，常憶宿命，不昧本因。「示現同彼」，「彼」者穢土眾生。</a:t>
            </a:r>
          </a:p>
        </p:txBody>
      </p:sp>
    </p:spTree>
    <p:extLst>
      <p:ext uri="{BB962C8B-B14F-4D97-AF65-F5344CB8AC3E}">
        <p14:creationId xmlns:p14="http://schemas.microsoft.com/office/powerpoint/2010/main" val="1917502861"/>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9B7CFC5A-B9B6-1B46-72D9-321B203000C2}"/>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第廿四講</a:t>
            </a:r>
            <a:endParaRPr lang="en-US" altLang="zh-TW" dirty="0"/>
          </a:p>
        </p:txBody>
      </p:sp>
      <p:sp>
        <p:nvSpPr>
          <p:cNvPr id="5" name="文字方塊 4">
            <a:extLst>
              <a:ext uri="{FF2B5EF4-FFF2-40B4-BE49-F238E27FC236}">
                <a16:creationId xmlns:a16="http://schemas.microsoft.com/office/drawing/2014/main" id="{634C559F-AD93-4C9B-4B6C-5897CB5825B4}"/>
              </a:ext>
            </a:extLst>
          </p:cNvPr>
          <p:cNvSpPr txBox="1"/>
          <p:nvPr/>
        </p:nvSpPr>
        <p:spPr>
          <a:xfrm>
            <a:off x="5810651" y="654142"/>
            <a:ext cx="5109091" cy="5551304"/>
          </a:xfrm>
          <a:prstGeom prst="rect">
            <a:avLst/>
          </a:prstGeom>
          <a:noFill/>
        </p:spPr>
        <p:txBody>
          <a:bodyPr vert="eaVert" wrap="square" rtlCol="0">
            <a:spAutoFit/>
          </a:bodyPr>
          <a:lstStyle/>
          <a:p>
            <a:pPr>
              <a:lnSpc>
                <a:spcPts val="4800"/>
              </a:lnSpc>
            </a:pPr>
            <a:r>
              <a:rPr lang="zh-TW" altLang="en-US" sz="3000" b="1" dirty="0">
                <a:solidFill>
                  <a:schemeClr val="bg1">
                    <a:lumMod val="95000"/>
                  </a:schemeClr>
                </a:solidFill>
              </a:rPr>
              <a:t>無量壽佛意欲度脫十方世界諸眾生類。皆使往生其國。悉令得泥洹道。作菩薩者。令悉作佛。既作佛已。轉相教授。轉相度脫。如是輾轉。不可復計。十方世界。聲聞。菩薩。諸眾生類。生彼佛國。得泥洹道。當作佛者。不可勝數。</a:t>
            </a:r>
          </a:p>
        </p:txBody>
      </p:sp>
      <p:sp>
        <p:nvSpPr>
          <p:cNvPr id="6" name="文字方塊 5">
            <a:extLst>
              <a:ext uri="{FF2B5EF4-FFF2-40B4-BE49-F238E27FC236}">
                <a16:creationId xmlns:a16="http://schemas.microsoft.com/office/drawing/2014/main" id="{19B6BB2F-D6CB-F946-7781-1A11EC31F08E}"/>
              </a:ext>
            </a:extLst>
          </p:cNvPr>
          <p:cNvSpPr txBox="1"/>
          <p:nvPr/>
        </p:nvSpPr>
        <p:spPr>
          <a:xfrm>
            <a:off x="2881843" y="654142"/>
            <a:ext cx="2877711" cy="5551304"/>
          </a:xfrm>
          <a:prstGeom prst="rect">
            <a:avLst/>
          </a:prstGeom>
          <a:noFill/>
        </p:spPr>
        <p:txBody>
          <a:bodyPr vert="eaVert" wrap="square" rtlCol="0">
            <a:spAutoFit/>
          </a:bodyPr>
          <a:lstStyle/>
          <a:p>
            <a:pPr>
              <a:lnSpc>
                <a:spcPts val="4200"/>
              </a:lnSpc>
            </a:pPr>
            <a:r>
              <a:rPr lang="zh-TW" altLang="en-US" sz="2800" dirty="0">
                <a:solidFill>
                  <a:schemeClr val="bg1">
                    <a:lumMod val="95000"/>
                  </a:schemeClr>
                </a:solidFill>
              </a:rPr>
              <a:t> 極樂大士能發如是宏深誓願者，蓋因彌陀本願加威，亦復是本身善隨佛學也。彌陀本意，唯願眾生往生彼土，得涅槃道，悉皆成佛。（又「泥洹」即涅槃。）</a:t>
            </a:r>
          </a:p>
        </p:txBody>
      </p:sp>
      <p:sp>
        <p:nvSpPr>
          <p:cNvPr id="7" name="文字方塊 6">
            <a:extLst>
              <a:ext uri="{FF2B5EF4-FFF2-40B4-BE49-F238E27FC236}">
                <a16:creationId xmlns:a16="http://schemas.microsoft.com/office/drawing/2014/main" id="{776721DA-3569-6207-D8DD-B54AB4158B32}"/>
              </a:ext>
            </a:extLst>
          </p:cNvPr>
          <p:cNvSpPr txBox="1"/>
          <p:nvPr/>
        </p:nvSpPr>
        <p:spPr>
          <a:xfrm>
            <a:off x="398725" y="688309"/>
            <a:ext cx="2339102" cy="5551304"/>
          </a:xfrm>
          <a:prstGeom prst="rect">
            <a:avLst/>
          </a:prstGeom>
          <a:noFill/>
        </p:spPr>
        <p:txBody>
          <a:bodyPr vert="eaVert" wrap="square" rtlCol="0">
            <a:spAutoFit/>
          </a:bodyPr>
          <a:lstStyle/>
          <a:p>
            <a:pPr>
              <a:lnSpc>
                <a:spcPts val="4200"/>
              </a:lnSpc>
            </a:pPr>
            <a:r>
              <a:rPr lang="zh-TW" altLang="en-US" sz="2800" dirty="0">
                <a:solidFill>
                  <a:schemeClr val="bg1">
                    <a:lumMod val="95000"/>
                  </a:schemeClr>
                </a:solidFill>
              </a:rPr>
              <a:t>新成之佛，復度眾生。所度眾生，又皆成佛，又復度生。故云「轉相教授，轉相度脫，如是輾轉，不可復計」。</a:t>
            </a:r>
          </a:p>
        </p:txBody>
      </p:sp>
    </p:spTree>
    <p:extLst>
      <p:ext uri="{BB962C8B-B14F-4D97-AF65-F5344CB8AC3E}">
        <p14:creationId xmlns:p14="http://schemas.microsoft.com/office/powerpoint/2010/main" val="312775006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156E508E-DF3A-AC61-55F8-558D6CEFE001}"/>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第廿四講</a:t>
            </a:r>
            <a:endParaRPr lang="en-US" altLang="zh-TW" dirty="0"/>
          </a:p>
        </p:txBody>
      </p:sp>
      <p:sp>
        <p:nvSpPr>
          <p:cNvPr id="5" name="文字方塊 4">
            <a:extLst>
              <a:ext uri="{FF2B5EF4-FFF2-40B4-BE49-F238E27FC236}">
                <a16:creationId xmlns:a16="http://schemas.microsoft.com/office/drawing/2014/main" id="{6A8C6AF4-5247-8AB8-9202-E9D1EA3AEA24}"/>
              </a:ext>
            </a:extLst>
          </p:cNvPr>
          <p:cNvSpPr txBox="1"/>
          <p:nvPr/>
        </p:nvSpPr>
        <p:spPr>
          <a:xfrm>
            <a:off x="7751390" y="745824"/>
            <a:ext cx="3005951" cy="5367940"/>
          </a:xfrm>
          <a:prstGeom prst="rect">
            <a:avLst/>
          </a:prstGeom>
          <a:noFill/>
        </p:spPr>
        <p:txBody>
          <a:bodyPr vert="eaVert" wrap="square" rtlCol="0">
            <a:spAutoFit/>
          </a:bodyPr>
          <a:lstStyle/>
          <a:p>
            <a:pPr>
              <a:lnSpc>
                <a:spcPts val="4400"/>
              </a:lnSpc>
            </a:pPr>
            <a:r>
              <a:rPr lang="zh-TW" altLang="en-US" sz="2800" dirty="0">
                <a:solidFill>
                  <a:schemeClr val="bg1">
                    <a:lumMod val="95000"/>
                  </a:schemeClr>
                </a:solidFill>
              </a:rPr>
              <a:t>以如是輾轉度脫故，十方世界之菩薩、二乘、六道四生種種眾生，得生極樂，證道成佛者，「不可勝數」。因往生者眾，非數量所能及。</a:t>
            </a:r>
          </a:p>
        </p:txBody>
      </p:sp>
    </p:spTree>
    <p:extLst>
      <p:ext uri="{BB962C8B-B14F-4D97-AF65-F5344CB8AC3E}">
        <p14:creationId xmlns:p14="http://schemas.microsoft.com/office/powerpoint/2010/main" val="147733113"/>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8456A446-53FB-22DA-4F3D-07E68CBE9CAB}"/>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第廿四講</a:t>
            </a:r>
            <a:endParaRPr lang="en-US" altLang="zh-TW" dirty="0"/>
          </a:p>
        </p:txBody>
      </p:sp>
      <p:sp>
        <p:nvSpPr>
          <p:cNvPr id="5" name="文字方塊 4">
            <a:extLst>
              <a:ext uri="{FF2B5EF4-FFF2-40B4-BE49-F238E27FC236}">
                <a16:creationId xmlns:a16="http://schemas.microsoft.com/office/drawing/2014/main" id="{B898EE0F-A40A-E08C-89D8-64583E32B94F}"/>
              </a:ext>
            </a:extLst>
          </p:cNvPr>
          <p:cNvSpPr txBox="1"/>
          <p:nvPr/>
        </p:nvSpPr>
        <p:spPr>
          <a:xfrm>
            <a:off x="5300798" y="765498"/>
            <a:ext cx="5724644" cy="5551304"/>
          </a:xfrm>
          <a:prstGeom prst="rect">
            <a:avLst/>
          </a:prstGeom>
          <a:noFill/>
        </p:spPr>
        <p:txBody>
          <a:bodyPr vert="eaVert" wrap="square" rtlCol="0">
            <a:spAutoFit/>
          </a:bodyPr>
          <a:lstStyle/>
          <a:p>
            <a:pPr>
              <a:lnSpc>
                <a:spcPts val="4800"/>
              </a:lnSpc>
            </a:pPr>
            <a:r>
              <a:rPr lang="zh-TW" altLang="en-US" sz="3000" b="1" dirty="0">
                <a:solidFill>
                  <a:schemeClr val="bg1">
                    <a:lumMod val="95000"/>
                  </a:schemeClr>
                </a:solidFill>
              </a:rPr>
              <a:t>彼佛國中。常如一法。不為增多。所以者何。猶如大海。為水中王。諸水流行。都入海中。是大海水。寧為增減。</a:t>
            </a:r>
          </a:p>
        </p:txBody>
      </p:sp>
      <p:sp>
        <p:nvSpPr>
          <p:cNvPr id="6" name="文字方塊 5">
            <a:extLst>
              <a:ext uri="{FF2B5EF4-FFF2-40B4-BE49-F238E27FC236}">
                <a16:creationId xmlns:a16="http://schemas.microsoft.com/office/drawing/2014/main" id="{B2C18BA1-94E6-5C67-46A5-ECEB8646CC32}"/>
              </a:ext>
            </a:extLst>
          </p:cNvPr>
          <p:cNvSpPr txBox="1"/>
          <p:nvPr/>
        </p:nvSpPr>
        <p:spPr>
          <a:xfrm>
            <a:off x="1526184" y="765498"/>
            <a:ext cx="6647974" cy="5551304"/>
          </a:xfrm>
          <a:prstGeom prst="rect">
            <a:avLst/>
          </a:prstGeom>
          <a:noFill/>
        </p:spPr>
        <p:txBody>
          <a:bodyPr vert="eaVert" wrap="square" rtlCol="0">
            <a:spAutoFit/>
          </a:bodyPr>
          <a:lstStyle/>
          <a:p>
            <a:pPr>
              <a:lnSpc>
                <a:spcPts val="4200"/>
              </a:lnSpc>
            </a:pPr>
            <a:r>
              <a:rPr lang="zh-TW" altLang="en-US" sz="2800" dirty="0">
                <a:solidFill>
                  <a:schemeClr val="bg1">
                    <a:lumMod val="95000"/>
                  </a:schemeClr>
                </a:solidFill>
              </a:rPr>
              <a:t>或疑，十方聖凡，咸歸極樂。彼一剎土，寧能廣容？是義不然。蓋極樂國土，「常如一法，不為增多」。佛云「一法」，義理甚深，眾生難明，故佛以大海為喻，以明其義。以大海喻極樂，諸水喻十方往生之士。諸水入海，大海不增。以喻十方往生，極樂之眾亦不增也。又彼土大士，重返穢土，救度群生，其數亦無量，但極樂聖眾，亦無減少。故云「常如一法」，「寧有增減」。於一法中，無有增減之義。</a:t>
            </a:r>
          </a:p>
        </p:txBody>
      </p:sp>
    </p:spTree>
    <p:extLst>
      <p:ext uri="{BB962C8B-B14F-4D97-AF65-F5344CB8AC3E}">
        <p14:creationId xmlns:p14="http://schemas.microsoft.com/office/powerpoint/2010/main" val="211110304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01D786C6-C8DA-AB5C-B302-DD3084E99F40}"/>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第廿四講</a:t>
            </a:r>
            <a:endParaRPr lang="en-US" altLang="zh-TW" dirty="0"/>
          </a:p>
        </p:txBody>
      </p:sp>
      <p:sp>
        <p:nvSpPr>
          <p:cNvPr id="5" name="文字方塊 4">
            <a:extLst>
              <a:ext uri="{FF2B5EF4-FFF2-40B4-BE49-F238E27FC236}">
                <a16:creationId xmlns:a16="http://schemas.microsoft.com/office/drawing/2014/main" id="{BAFA7624-4C66-F20B-5EC8-AF0ABC0BFB47}"/>
              </a:ext>
            </a:extLst>
          </p:cNvPr>
          <p:cNvSpPr txBox="1"/>
          <p:nvPr/>
        </p:nvSpPr>
        <p:spPr>
          <a:xfrm>
            <a:off x="957858" y="745824"/>
            <a:ext cx="9777035" cy="5367940"/>
          </a:xfrm>
          <a:prstGeom prst="rect">
            <a:avLst/>
          </a:prstGeom>
          <a:noFill/>
        </p:spPr>
        <p:txBody>
          <a:bodyPr vert="eaVert" wrap="square" rtlCol="0">
            <a:spAutoFit/>
          </a:bodyPr>
          <a:lstStyle/>
          <a:p>
            <a:pPr>
              <a:lnSpc>
                <a:spcPts val="4400"/>
              </a:lnSpc>
            </a:pPr>
            <a:r>
              <a:rPr lang="zh-TW" altLang="en-US" sz="2800" dirty="0">
                <a:solidFill>
                  <a:schemeClr val="bg1">
                    <a:lumMod val="95000"/>
                  </a:schemeClr>
                </a:solidFill>
              </a:rPr>
              <a:t>茲再以世間數學之理為喻。數學有「無量大」或「無限大」之義，以符號為∞。謂其數之大，超越限量，故名無限大。於是以∞加一切有限之數，仍等於∞。因∞表無量大，或增某數，便大於∞者，∞即不成為無量大矣。又以∞減一切有限之數，亦仍等於∞。因∞若一減便少，即不是無量大矣。故此∞，「常如一法」，「寧可增減」。今極樂者，實為無限大中之無限大，蓋已超逾一切世間之無量大矣。</a:t>
            </a:r>
            <a:endParaRPr lang="en-US" altLang="zh-TW" sz="2800" dirty="0">
              <a:solidFill>
                <a:schemeClr val="bg1">
                  <a:lumMod val="95000"/>
                </a:schemeClr>
              </a:solidFill>
            </a:endParaRPr>
          </a:p>
          <a:p>
            <a:pPr>
              <a:lnSpc>
                <a:spcPts val="4400"/>
              </a:lnSpc>
            </a:pPr>
            <a:r>
              <a:rPr lang="zh-TW" altLang="en-US" sz="2800" dirty="0">
                <a:solidFill>
                  <a:schemeClr val="bg1">
                    <a:lumMod val="95000"/>
                  </a:schemeClr>
                </a:solidFill>
              </a:rPr>
              <a:t>又上經文正顯事事無礙不可思議、殊勝微妙境界。蓋極樂即是華藏，故廣狹自在，一多相即，互融互攝，非言思所能及。</a:t>
            </a:r>
          </a:p>
        </p:txBody>
      </p:sp>
    </p:spTree>
    <p:extLst>
      <p:ext uri="{BB962C8B-B14F-4D97-AF65-F5344CB8AC3E}">
        <p14:creationId xmlns:p14="http://schemas.microsoft.com/office/powerpoint/2010/main" val="1169049248"/>
      </p:ext>
    </p:extLst>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8ABEA021-A59E-1706-A7E6-AC5642315B50}"/>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第廿四講</a:t>
            </a:r>
            <a:endParaRPr lang="en-US" altLang="zh-TW" dirty="0"/>
          </a:p>
        </p:txBody>
      </p:sp>
      <p:sp>
        <p:nvSpPr>
          <p:cNvPr id="5" name="文字方塊 4">
            <a:extLst>
              <a:ext uri="{FF2B5EF4-FFF2-40B4-BE49-F238E27FC236}">
                <a16:creationId xmlns:a16="http://schemas.microsoft.com/office/drawing/2014/main" id="{EC122BC0-D940-699E-5CAE-43F81616D45E}"/>
              </a:ext>
            </a:extLst>
          </p:cNvPr>
          <p:cNvSpPr txBox="1"/>
          <p:nvPr/>
        </p:nvSpPr>
        <p:spPr>
          <a:xfrm>
            <a:off x="6969749" y="654142"/>
            <a:ext cx="3877985" cy="5551304"/>
          </a:xfrm>
          <a:prstGeom prst="rect">
            <a:avLst/>
          </a:prstGeom>
          <a:noFill/>
        </p:spPr>
        <p:txBody>
          <a:bodyPr vert="eaVert" wrap="square" rtlCol="0">
            <a:spAutoFit/>
          </a:bodyPr>
          <a:lstStyle/>
          <a:p>
            <a:pPr>
              <a:lnSpc>
                <a:spcPts val="4800"/>
              </a:lnSpc>
            </a:pPr>
            <a:r>
              <a:rPr lang="zh-TW" altLang="en-US" sz="3000" b="1" dirty="0">
                <a:solidFill>
                  <a:schemeClr val="bg1">
                    <a:lumMod val="95000"/>
                  </a:schemeClr>
                </a:solidFill>
              </a:rPr>
              <a:t>八方上下。佛國無數。阿彌陀國。長久廣大。明好快樂。最為獨勝。本其為菩薩時。求道所願。累德所致。無量壽佛。恩德布施八方上下。無窮無極。深大無量。不可勝言。</a:t>
            </a:r>
          </a:p>
        </p:txBody>
      </p:sp>
      <p:sp>
        <p:nvSpPr>
          <p:cNvPr id="6" name="文字方塊 5">
            <a:extLst>
              <a:ext uri="{FF2B5EF4-FFF2-40B4-BE49-F238E27FC236}">
                <a16:creationId xmlns:a16="http://schemas.microsoft.com/office/drawing/2014/main" id="{3FEC2EF7-9199-9E3A-053A-6B75CC277371}"/>
              </a:ext>
            </a:extLst>
          </p:cNvPr>
          <p:cNvSpPr txBox="1"/>
          <p:nvPr/>
        </p:nvSpPr>
        <p:spPr>
          <a:xfrm>
            <a:off x="2062758" y="618138"/>
            <a:ext cx="4493538" cy="5551304"/>
          </a:xfrm>
          <a:prstGeom prst="rect">
            <a:avLst/>
          </a:prstGeom>
          <a:noFill/>
        </p:spPr>
        <p:txBody>
          <a:bodyPr vert="eaVert" wrap="square" rtlCol="0">
            <a:spAutoFit/>
          </a:bodyPr>
          <a:lstStyle/>
          <a:p>
            <a:pPr>
              <a:lnSpc>
                <a:spcPts val="4200"/>
              </a:lnSpc>
            </a:pPr>
            <a:r>
              <a:rPr lang="zh-TW" altLang="en-US" sz="2800" dirty="0">
                <a:solidFill>
                  <a:schemeClr val="bg1">
                    <a:lumMod val="95000"/>
                  </a:schemeClr>
                </a:solidFill>
              </a:rPr>
              <a:t>「八方上下」，八方加上與下即是十方。十方無數佛國之中，其「長久廣大，明好快樂」，皆與極樂世界不能相比。故云「最為獨勝」。「長久」即常住，如經云：「建立常然，無衰無變。」「廣大」，如上文大海所喻之義。「明」者，清淨光明。「好」者，相好莊嚴。</a:t>
            </a:r>
          </a:p>
        </p:txBody>
      </p:sp>
    </p:spTree>
    <p:extLst>
      <p:ext uri="{BB962C8B-B14F-4D97-AF65-F5344CB8AC3E}">
        <p14:creationId xmlns:p14="http://schemas.microsoft.com/office/powerpoint/2010/main" val="317307237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9AEED94E-93C7-5319-2C28-232053AB6F2F}"/>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第廿四講</a:t>
            </a:r>
            <a:endParaRPr lang="en-US" altLang="zh-TW" dirty="0"/>
          </a:p>
        </p:txBody>
      </p:sp>
      <p:sp>
        <p:nvSpPr>
          <p:cNvPr id="5" name="文字方塊 4">
            <a:extLst>
              <a:ext uri="{FF2B5EF4-FFF2-40B4-BE49-F238E27FC236}">
                <a16:creationId xmlns:a16="http://schemas.microsoft.com/office/drawing/2014/main" id="{67C58213-1E55-AAF9-07EA-64A415D4CC98}"/>
              </a:ext>
            </a:extLst>
          </p:cNvPr>
          <p:cNvSpPr txBox="1"/>
          <p:nvPr/>
        </p:nvSpPr>
        <p:spPr>
          <a:xfrm>
            <a:off x="3142878" y="745824"/>
            <a:ext cx="7520007" cy="5367940"/>
          </a:xfrm>
          <a:prstGeom prst="rect">
            <a:avLst/>
          </a:prstGeom>
          <a:noFill/>
        </p:spPr>
        <p:txBody>
          <a:bodyPr vert="eaVert" wrap="square" rtlCol="0">
            <a:spAutoFit/>
          </a:bodyPr>
          <a:lstStyle/>
          <a:p>
            <a:pPr>
              <a:lnSpc>
                <a:spcPts val="4400"/>
              </a:lnSpc>
            </a:pPr>
            <a:r>
              <a:rPr lang="zh-TW" altLang="en-US" sz="2800" dirty="0">
                <a:solidFill>
                  <a:schemeClr val="bg1">
                    <a:lumMod val="95000"/>
                  </a:schemeClr>
                </a:solidFill>
              </a:rPr>
              <a:t>「快樂」者，如</a:t>
            </a:r>
            <a:r>
              <a:rPr lang="en-US" altLang="zh-TW" sz="2800" dirty="0">
                <a:solidFill>
                  <a:schemeClr val="bg1">
                    <a:lumMod val="95000"/>
                  </a:schemeClr>
                </a:solidFill>
              </a:rPr>
              <a:t>《</a:t>
            </a:r>
            <a:r>
              <a:rPr lang="zh-TW" altLang="en-US" sz="2800" dirty="0">
                <a:solidFill>
                  <a:schemeClr val="bg1">
                    <a:lumMod val="95000"/>
                  </a:schemeClr>
                </a:solidFill>
              </a:rPr>
              <a:t>小本</a:t>
            </a:r>
            <a:r>
              <a:rPr lang="en-US" altLang="zh-TW" sz="2800" dirty="0">
                <a:solidFill>
                  <a:schemeClr val="bg1">
                    <a:lumMod val="95000"/>
                  </a:schemeClr>
                </a:solidFill>
              </a:rPr>
              <a:t>》</a:t>
            </a:r>
            <a:r>
              <a:rPr lang="zh-TW" altLang="en-US" sz="2800" dirty="0">
                <a:solidFill>
                  <a:schemeClr val="bg1">
                    <a:lumMod val="95000"/>
                  </a:schemeClr>
                </a:solidFill>
              </a:rPr>
              <a:t>云：「無有眾苦，但受諸樂。」極樂世界所以能「最為獨勝」者，皆由彼佛於因地中求得大願，於無量劫積功累德，以致於成。阿彌陀佛以此無上恩德，普施十方，無有窮極。彌陀恩德，廣大深遠，言語難明。縱身有百口，口有百舌，窮劫說之，亦不能盡。故云「不可勝言」。蓋彼佛住真實之慧，故能施真實之利，普令一切眾生，咸入真實之際，故其恩德無有窮極。</a:t>
            </a:r>
          </a:p>
        </p:txBody>
      </p:sp>
    </p:spTree>
    <p:extLst>
      <p:ext uri="{BB962C8B-B14F-4D97-AF65-F5344CB8AC3E}">
        <p14:creationId xmlns:p14="http://schemas.microsoft.com/office/powerpoint/2010/main" val="3906895445"/>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51322FD6-F181-3FA6-1B17-0F696DAD8822}"/>
              </a:ext>
            </a:extLst>
          </p:cNvPr>
          <p:cNvSpPr txBox="1"/>
          <p:nvPr/>
        </p:nvSpPr>
        <p:spPr>
          <a:xfrm>
            <a:off x="112578" y="242174"/>
            <a:ext cx="12064864" cy="1631216"/>
          </a:xfrm>
          <a:prstGeom prst="rect">
            <a:avLst/>
          </a:prstGeom>
          <a:noFill/>
        </p:spPr>
        <p:txBody>
          <a:bodyPr wrap="square" rtlCol="0">
            <a:spAutoFit/>
          </a:bodyPr>
          <a:lstStyle/>
          <a:p>
            <a:pPr>
              <a:lnSpc>
                <a:spcPts val="3000"/>
              </a:lnSpc>
            </a:pPr>
            <a:r>
              <a:rPr lang="zh-TW" altLang="en-US" sz="2800" dirty="0">
                <a:solidFill>
                  <a:schemeClr val="bg1"/>
                </a:solidFill>
              </a:rPr>
              <a:t>願力宏深第二十九</a:t>
            </a:r>
          </a:p>
          <a:p>
            <a:pPr>
              <a:lnSpc>
                <a:spcPts val="3000"/>
              </a:lnSpc>
            </a:pPr>
            <a:r>
              <a:rPr lang="zh-TW" altLang="en-US" sz="2800" dirty="0">
                <a:solidFill>
                  <a:schemeClr val="bg1"/>
                </a:solidFill>
              </a:rPr>
              <a:t>復次阿難。彼佛剎中。所有現在。未來一切菩薩。皆當究竟一生補處。唯除大願。入生死界。為度群生。作師子吼。擐大甲冑。以宏誓功德而自莊嚴。雖生五濁惡世。示現同彼。直至成佛。不受惡趣。生生之處。常識宿命。</a:t>
            </a:r>
          </a:p>
        </p:txBody>
      </p:sp>
      <p:sp>
        <p:nvSpPr>
          <p:cNvPr id="5" name="文字方塊 4">
            <a:extLst>
              <a:ext uri="{FF2B5EF4-FFF2-40B4-BE49-F238E27FC236}">
                <a16:creationId xmlns:a16="http://schemas.microsoft.com/office/drawing/2014/main" id="{21398AE6-34D0-DE63-DE7A-F26428D10C92}"/>
              </a:ext>
            </a:extLst>
          </p:cNvPr>
          <p:cNvSpPr txBox="1"/>
          <p:nvPr/>
        </p:nvSpPr>
        <p:spPr>
          <a:xfrm>
            <a:off x="125549" y="2258110"/>
            <a:ext cx="12064864" cy="4196020"/>
          </a:xfrm>
          <a:prstGeom prst="rect">
            <a:avLst/>
          </a:prstGeom>
          <a:noFill/>
        </p:spPr>
        <p:txBody>
          <a:bodyPr wrap="square" rtlCol="0">
            <a:spAutoFit/>
          </a:bodyPr>
          <a:lstStyle/>
          <a:p>
            <a:pPr>
              <a:lnSpc>
                <a:spcPts val="3200"/>
              </a:lnSpc>
            </a:pPr>
            <a:r>
              <a:rPr lang="en-US" altLang="zh-TW" sz="2800" b="1" dirty="0">
                <a:solidFill>
                  <a:schemeClr val="bg1"/>
                </a:solidFill>
              </a:rPr>
              <a:t>Chapter 29: </a:t>
            </a:r>
            <a:r>
              <a:rPr lang="en-US" altLang="zh-CN" sz="2800" b="1" dirty="0">
                <a:solidFill>
                  <a:schemeClr val="bg1"/>
                </a:solidFill>
              </a:rPr>
              <a:t>Vow of Vast and Profound Power</a:t>
            </a:r>
          </a:p>
          <a:p>
            <a:pPr>
              <a:lnSpc>
                <a:spcPts val="3200"/>
              </a:lnSpc>
            </a:pPr>
            <a:r>
              <a:rPr lang="en-US" altLang="zh-TW" sz="2800" b="1" dirty="0">
                <a:solidFill>
                  <a:schemeClr val="bg1"/>
                </a:solidFill>
              </a:rPr>
              <a:t>Furthermore, </a:t>
            </a:r>
            <a:r>
              <a:rPr lang="en-US" altLang="zh-TW" sz="2800" b="1" dirty="0" err="1">
                <a:solidFill>
                  <a:schemeClr val="bg1"/>
                </a:solidFill>
              </a:rPr>
              <a:t>Ānanda</a:t>
            </a:r>
            <a:r>
              <a:rPr lang="en-US" altLang="zh-TW" sz="2800" b="1" dirty="0">
                <a:solidFill>
                  <a:schemeClr val="bg1"/>
                </a:solidFill>
              </a:rPr>
              <a:t>, in that Buddha-land, all present and future bodhisattvas shall ultimately attain the stage of one more birth before perfect enlightenment, except for those who, out of great vows, enter the realm of birth and death to save sentient beings. They proclaim the lion’s roar, don the great armor of courage, and adorn themselves with the merit of their vast vows. Even when they are born into worlds of the Five Defilements, they manifest forms similar to those beings, yet proceed directly toward Buddhahood. They never fall into evil destinies, and in every rebirth, they always retain the knowledge of their past lives.</a:t>
            </a:r>
            <a:endParaRPr lang="zh-TW" altLang="en-US" sz="2800" b="1" dirty="0">
              <a:solidFill>
                <a:schemeClr val="bg1"/>
              </a:solidFill>
            </a:endParaRPr>
          </a:p>
        </p:txBody>
      </p:sp>
    </p:spTree>
    <p:extLst>
      <p:ext uri="{BB962C8B-B14F-4D97-AF65-F5344CB8AC3E}">
        <p14:creationId xmlns:p14="http://schemas.microsoft.com/office/powerpoint/2010/main" val="3676864864"/>
      </p:ext>
    </p:extLst>
  </p:cSld>
  <p:clrMapOvr>
    <a:overrideClrMapping bg1="lt1" tx1="dk1" bg2="lt2" tx2="dk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7" name="文字方塊 6">
            <a:extLst>
              <a:ext uri="{FF2B5EF4-FFF2-40B4-BE49-F238E27FC236}">
                <a16:creationId xmlns:a16="http://schemas.microsoft.com/office/drawing/2014/main" id="{DFBDAB16-317F-DE10-6506-7A6F1B5570CD}"/>
              </a:ext>
            </a:extLst>
          </p:cNvPr>
          <p:cNvSpPr txBox="1"/>
          <p:nvPr/>
        </p:nvSpPr>
        <p:spPr>
          <a:xfrm>
            <a:off x="112578" y="242174"/>
            <a:ext cx="12064864" cy="1631216"/>
          </a:xfrm>
          <a:prstGeom prst="rect">
            <a:avLst/>
          </a:prstGeom>
          <a:noFill/>
        </p:spPr>
        <p:txBody>
          <a:bodyPr wrap="square" rtlCol="0">
            <a:spAutoFit/>
          </a:bodyPr>
          <a:lstStyle/>
          <a:p>
            <a:pPr>
              <a:lnSpc>
                <a:spcPts val="3000"/>
              </a:lnSpc>
            </a:pPr>
            <a:r>
              <a:rPr lang="zh-TW" altLang="en-US" sz="2800" dirty="0">
                <a:solidFill>
                  <a:schemeClr val="bg1"/>
                </a:solidFill>
              </a:rPr>
              <a:t>無量壽佛意欲度脫十方世界諸眾生類。皆使往生其國。悉令得泥洹道。作菩薩者。令悉作佛。既作佛已。轉相教授。轉相度脫。如是輾轉。不可復計。十方世界。聲聞。菩薩。諸眾生類。生彼佛國。得泥洹道。當作佛者。不可勝數。彼佛國中。常如一法。不為增多。</a:t>
            </a:r>
          </a:p>
        </p:txBody>
      </p:sp>
      <p:sp>
        <p:nvSpPr>
          <p:cNvPr id="8" name="文字方塊 7">
            <a:extLst>
              <a:ext uri="{FF2B5EF4-FFF2-40B4-BE49-F238E27FC236}">
                <a16:creationId xmlns:a16="http://schemas.microsoft.com/office/drawing/2014/main" id="{C183EB34-FBB8-0EF3-F0DB-BE9CBE35C9D2}"/>
              </a:ext>
            </a:extLst>
          </p:cNvPr>
          <p:cNvSpPr txBox="1"/>
          <p:nvPr/>
        </p:nvSpPr>
        <p:spPr>
          <a:xfrm>
            <a:off x="125549" y="2220983"/>
            <a:ext cx="12064864" cy="4196020"/>
          </a:xfrm>
          <a:prstGeom prst="rect">
            <a:avLst/>
          </a:prstGeom>
          <a:noFill/>
        </p:spPr>
        <p:txBody>
          <a:bodyPr wrap="square" rtlCol="0">
            <a:spAutoFit/>
          </a:bodyPr>
          <a:lstStyle/>
          <a:p>
            <a:pPr>
              <a:lnSpc>
                <a:spcPts val="3200"/>
              </a:lnSpc>
            </a:pPr>
            <a:r>
              <a:rPr lang="en-US" altLang="zh-TW" sz="2800" b="1" dirty="0">
                <a:solidFill>
                  <a:schemeClr val="bg1"/>
                </a:solidFill>
              </a:rPr>
              <a:t>The Buddha of Infinite Life (</a:t>
            </a:r>
            <a:r>
              <a:rPr lang="en-US" altLang="zh-TW" sz="2800" b="1" dirty="0" err="1">
                <a:solidFill>
                  <a:schemeClr val="bg1"/>
                </a:solidFill>
              </a:rPr>
              <a:t>Amitābha</a:t>
            </a:r>
            <a:r>
              <a:rPr lang="en-US" altLang="zh-TW" sz="2800" b="1" dirty="0">
                <a:solidFill>
                  <a:schemeClr val="bg1"/>
                </a:solidFill>
              </a:rPr>
              <a:t>) wishes to liberate all beings in the ten directions. He causes them all to be born in his Pure Land and ensures that they attain the path of Nirvana. After they attain Buddhahood, they in turn teach and liberate the Bodhisattvas; and when those Bodhisattvas become Buddhas, they likewise continue to teach in succession. In this way, the process continues, endlessly, beyond calculation. In the ten directions of the worlds, the </a:t>
            </a:r>
            <a:r>
              <a:rPr lang="en-US" altLang="zh-TW" sz="2800" b="1" dirty="0" err="1">
                <a:solidFill>
                  <a:schemeClr val="bg1"/>
                </a:solidFill>
              </a:rPr>
              <a:t>Śrāvakas</a:t>
            </a:r>
            <a:r>
              <a:rPr lang="en-US" altLang="zh-TW" sz="2800" b="1" dirty="0">
                <a:solidFill>
                  <a:schemeClr val="bg1"/>
                </a:solidFill>
              </a:rPr>
              <a:t>, Bodhisattvas, and all kinds of sentient beings, upon being born in that Buddha-land, attain the path of Nirvana. Those who are to become Buddhas are innumerable. Yet in that Buddha-land, it is always as one dharma; it does not increase or multiply.</a:t>
            </a:r>
            <a:endParaRPr lang="zh-TW" altLang="en-US" sz="2800" b="1" dirty="0">
              <a:solidFill>
                <a:schemeClr val="bg1"/>
              </a:solidFill>
            </a:endParaRPr>
          </a:p>
        </p:txBody>
      </p:sp>
    </p:spTree>
    <p:extLst>
      <p:ext uri="{BB962C8B-B14F-4D97-AF65-F5344CB8AC3E}">
        <p14:creationId xmlns:p14="http://schemas.microsoft.com/office/powerpoint/2010/main" val="405091429"/>
      </p:ext>
    </p:extLst>
  </p:cSld>
  <p:clrMapOvr>
    <a:overrideClrMapping bg1="lt1" tx1="dk1" bg2="lt2" tx2="dk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7" name="文字方塊 6">
            <a:extLst>
              <a:ext uri="{FF2B5EF4-FFF2-40B4-BE49-F238E27FC236}">
                <a16:creationId xmlns:a16="http://schemas.microsoft.com/office/drawing/2014/main" id="{400FA158-3491-A909-1D24-027DCC9418F7}"/>
              </a:ext>
            </a:extLst>
          </p:cNvPr>
          <p:cNvSpPr txBox="1"/>
          <p:nvPr/>
        </p:nvSpPr>
        <p:spPr>
          <a:xfrm>
            <a:off x="112578" y="242174"/>
            <a:ext cx="12064864" cy="1631216"/>
          </a:xfrm>
          <a:prstGeom prst="rect">
            <a:avLst/>
          </a:prstGeom>
          <a:noFill/>
        </p:spPr>
        <p:txBody>
          <a:bodyPr wrap="square" rtlCol="0">
            <a:spAutoFit/>
          </a:bodyPr>
          <a:lstStyle/>
          <a:p>
            <a:pPr>
              <a:lnSpc>
                <a:spcPts val="3000"/>
              </a:lnSpc>
            </a:pPr>
            <a:r>
              <a:rPr lang="zh-TW" altLang="en-US" sz="2800" dirty="0">
                <a:solidFill>
                  <a:schemeClr val="bg1"/>
                </a:solidFill>
              </a:rPr>
              <a:t>所以者何。猶如大海。為水中王。諸水流行。都入海中。是大海水。寧為增減。八方上下。佛國無數。阿彌陀國。長久廣大。明好快樂。最為獨勝。本其為菩薩時。求道所願。累德所致。無量壽佛。恩德布施八方上下。無窮無極。深大無量。不可勝言。</a:t>
            </a:r>
          </a:p>
        </p:txBody>
      </p:sp>
      <p:sp>
        <p:nvSpPr>
          <p:cNvPr id="8" name="文字方塊 7">
            <a:extLst>
              <a:ext uri="{FF2B5EF4-FFF2-40B4-BE49-F238E27FC236}">
                <a16:creationId xmlns:a16="http://schemas.microsoft.com/office/drawing/2014/main" id="{05B773FB-F824-DF74-3EB4-9BF58A599102}"/>
              </a:ext>
            </a:extLst>
          </p:cNvPr>
          <p:cNvSpPr txBox="1"/>
          <p:nvPr/>
        </p:nvSpPr>
        <p:spPr>
          <a:xfrm>
            <a:off x="125549" y="2220983"/>
            <a:ext cx="12064864" cy="3785652"/>
          </a:xfrm>
          <a:prstGeom prst="rect">
            <a:avLst/>
          </a:prstGeom>
          <a:noFill/>
        </p:spPr>
        <p:txBody>
          <a:bodyPr wrap="square" rtlCol="0">
            <a:spAutoFit/>
          </a:bodyPr>
          <a:lstStyle/>
          <a:p>
            <a:pPr>
              <a:lnSpc>
                <a:spcPts val="3200"/>
              </a:lnSpc>
            </a:pPr>
            <a:r>
              <a:rPr lang="en-US" altLang="zh-TW" sz="2800" b="1" dirty="0">
                <a:solidFill>
                  <a:schemeClr val="bg1"/>
                </a:solidFill>
              </a:rPr>
              <a:t>Why is this so? It is like the great ocean. All rivers, as they flow, ultimately enter the ocean. Does this increase or decrease the ocean’s water? Likewise, throughout the eight directions and all realms </a:t>
            </a:r>
            <a:r>
              <a:rPr lang="en-US" altLang="zh-CN" sz="2800" b="1" dirty="0">
                <a:solidFill>
                  <a:schemeClr val="bg1"/>
                </a:solidFill>
              </a:rPr>
              <a:t>above and below</a:t>
            </a:r>
            <a:r>
              <a:rPr lang="en-US" altLang="zh-TW" sz="2800" b="1" dirty="0">
                <a:solidFill>
                  <a:schemeClr val="bg1"/>
                </a:solidFill>
              </a:rPr>
              <a:t>, the Buddha-lands are innumerable. The land of </a:t>
            </a:r>
            <a:r>
              <a:rPr lang="en-US" altLang="zh-TW" sz="2800" b="1" dirty="0" err="1">
                <a:solidFill>
                  <a:schemeClr val="bg1"/>
                </a:solidFill>
              </a:rPr>
              <a:t>Amitābha</a:t>
            </a:r>
            <a:r>
              <a:rPr lang="en-US" altLang="zh-TW" sz="2800" b="1" dirty="0">
                <a:solidFill>
                  <a:schemeClr val="bg1"/>
                </a:solidFill>
              </a:rPr>
              <a:t> is long-lasting, vast, luminous, excellent, and joyful; it is supremely unsurpassed. It is because when he was a Bodhisattva, he sought the path, fulfilled his vows, and accumulated merit. The Buddha of Infinite Life bestows his grace and virtues throughout the eight directions and all realms </a:t>
            </a:r>
            <a:r>
              <a:rPr lang="en-US" altLang="zh-CN" sz="2800" b="1" dirty="0">
                <a:solidFill>
                  <a:schemeClr val="bg1"/>
                </a:solidFill>
              </a:rPr>
              <a:t>above and below</a:t>
            </a:r>
            <a:r>
              <a:rPr lang="en-US" altLang="zh-TW" sz="2800" b="1" dirty="0">
                <a:solidFill>
                  <a:schemeClr val="bg1"/>
                </a:solidFill>
              </a:rPr>
              <a:t>. His beneficence is endless and boundless, deep, vast, and immeasurable, beyond all expression.</a:t>
            </a:r>
            <a:endParaRPr lang="zh-TW" altLang="en-US" sz="2800" b="1" dirty="0">
              <a:solidFill>
                <a:schemeClr val="bg1"/>
              </a:solidFill>
            </a:endParaRPr>
          </a:p>
        </p:txBody>
      </p:sp>
    </p:spTree>
    <p:extLst>
      <p:ext uri="{BB962C8B-B14F-4D97-AF65-F5344CB8AC3E}">
        <p14:creationId xmlns:p14="http://schemas.microsoft.com/office/powerpoint/2010/main" val="1463161072"/>
      </p:ext>
    </p:extLst>
  </p:cSld>
  <p:clrMapOvr>
    <a:overrideClrMapping bg1="lt1" tx1="dk1" bg2="lt2" tx2="dk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A5E327D4-2DB0-1FDD-AEE1-85C54D6E1ADC}"/>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第廿四講</a:t>
            </a:r>
            <a:endParaRPr lang="en-US" altLang="zh-TW" dirty="0"/>
          </a:p>
        </p:txBody>
      </p:sp>
      <p:sp>
        <p:nvSpPr>
          <p:cNvPr id="5" name="文字方塊 4">
            <a:extLst>
              <a:ext uri="{FF2B5EF4-FFF2-40B4-BE49-F238E27FC236}">
                <a16:creationId xmlns:a16="http://schemas.microsoft.com/office/drawing/2014/main" id="{008254CC-DBDF-D367-F573-797A25B4EE4E}"/>
              </a:ext>
            </a:extLst>
          </p:cNvPr>
          <p:cNvSpPr txBox="1"/>
          <p:nvPr/>
        </p:nvSpPr>
        <p:spPr>
          <a:xfrm>
            <a:off x="118542" y="745824"/>
            <a:ext cx="10905550" cy="5367940"/>
          </a:xfrm>
          <a:prstGeom prst="rect">
            <a:avLst/>
          </a:prstGeom>
          <a:noFill/>
        </p:spPr>
        <p:txBody>
          <a:bodyPr vert="eaVert" wrap="square" rtlCol="0">
            <a:spAutoFit/>
          </a:bodyPr>
          <a:lstStyle/>
          <a:p>
            <a:pPr>
              <a:lnSpc>
                <a:spcPts val="4400"/>
              </a:lnSpc>
            </a:pPr>
            <a:r>
              <a:rPr lang="zh-TW" altLang="en-US" sz="2800" dirty="0">
                <a:solidFill>
                  <a:schemeClr val="bg1">
                    <a:lumMod val="95000"/>
                  </a:schemeClr>
                </a:solidFill>
              </a:rPr>
              <a:t>第四卷（從第卅品至第四十八品。）</a:t>
            </a:r>
          </a:p>
          <a:p>
            <a:pPr>
              <a:lnSpc>
                <a:spcPts val="4400"/>
              </a:lnSpc>
            </a:pPr>
            <a:r>
              <a:rPr lang="zh-TW" altLang="en-US" sz="2800" dirty="0">
                <a:solidFill>
                  <a:schemeClr val="bg1">
                    <a:lumMod val="95000"/>
                  </a:schemeClr>
                </a:solidFill>
              </a:rPr>
              <a:t>本卷重點為：</a:t>
            </a:r>
            <a:endParaRPr lang="en-US" altLang="zh-TW" sz="2800" dirty="0">
              <a:solidFill>
                <a:schemeClr val="bg1">
                  <a:lumMod val="95000"/>
                </a:schemeClr>
              </a:solidFill>
            </a:endParaRPr>
          </a:p>
          <a:p>
            <a:pPr>
              <a:lnSpc>
                <a:spcPts val="4400"/>
              </a:lnSpc>
            </a:pPr>
            <a:r>
              <a:rPr lang="zh-TW" altLang="en-US" sz="2800" dirty="0">
                <a:solidFill>
                  <a:schemeClr val="bg1">
                    <a:lumMod val="95000"/>
                  </a:schemeClr>
                </a:solidFill>
              </a:rPr>
              <a:t>㈠繼前第廿八品、第廿九品，明極樂菩薩願力，修持真實功德。行圓德滿，諸佛共讚。兼明國土安樂清淨，壽樂無極，勸諭往生。</a:t>
            </a:r>
            <a:endParaRPr lang="en-US" altLang="zh-TW" sz="2800" dirty="0">
              <a:solidFill>
                <a:schemeClr val="bg1">
                  <a:lumMod val="95000"/>
                </a:schemeClr>
              </a:solidFill>
            </a:endParaRPr>
          </a:p>
          <a:p>
            <a:pPr>
              <a:lnSpc>
                <a:spcPts val="4400"/>
              </a:lnSpc>
            </a:pPr>
            <a:r>
              <a:rPr lang="zh-TW" altLang="en-US" sz="2800" dirty="0">
                <a:solidFill>
                  <a:schemeClr val="bg1">
                    <a:lumMod val="95000"/>
                  </a:schemeClr>
                </a:solidFill>
              </a:rPr>
              <a:t>㈡對淨顯穢，痛斥濁世惡苦，令捨五惡，去五痛，離五燒，勸修世善，重重誨勉，令持經戒，度脫其身。經中備敘眾生造三毒五惡之業，招輾轉痛燒之報。切指致苦之由，復示出苦之方。欲令眾生深明因果，止惡行善，饒益有情，造福人間。以此迴向，同生極樂。</a:t>
            </a:r>
            <a:endParaRPr lang="en-US" altLang="zh-TW" sz="2800" dirty="0">
              <a:solidFill>
                <a:schemeClr val="bg1">
                  <a:lumMod val="95000"/>
                </a:schemeClr>
              </a:solidFill>
            </a:endParaRPr>
          </a:p>
          <a:p>
            <a:pPr>
              <a:lnSpc>
                <a:spcPts val="4400"/>
              </a:lnSpc>
            </a:pPr>
            <a:r>
              <a:rPr lang="zh-TW" altLang="en-US" sz="2800" dirty="0">
                <a:solidFill>
                  <a:schemeClr val="bg1">
                    <a:lumMod val="95000"/>
                  </a:schemeClr>
                </a:solidFill>
              </a:rPr>
              <a:t>㈢禮佛現光，此會四眾，皆見極樂世界，阿彌陀佛，普令見者獲益，聞者生信。</a:t>
            </a:r>
          </a:p>
        </p:txBody>
      </p:sp>
    </p:spTree>
    <p:extLst>
      <p:ext uri="{BB962C8B-B14F-4D97-AF65-F5344CB8AC3E}">
        <p14:creationId xmlns:p14="http://schemas.microsoft.com/office/powerpoint/2010/main" val="261766098"/>
      </p:ext>
    </p:extLst>
  </p:cSld>
  <p:clrMapOvr>
    <a:overrideClrMapping bg1="lt1" tx1="dk1" bg2="lt2" tx2="dk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BB2DD9CD-A071-7C38-FB03-33D433C82567}"/>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第廿四講</a:t>
            </a:r>
            <a:endParaRPr lang="en-US" altLang="zh-TW" dirty="0"/>
          </a:p>
        </p:txBody>
      </p:sp>
      <p:sp>
        <p:nvSpPr>
          <p:cNvPr id="5" name="文字方塊 4">
            <a:extLst>
              <a:ext uri="{FF2B5EF4-FFF2-40B4-BE49-F238E27FC236}">
                <a16:creationId xmlns:a16="http://schemas.microsoft.com/office/drawing/2014/main" id="{7307B9A4-24E4-521C-09C0-52882D2D4F68}"/>
              </a:ext>
            </a:extLst>
          </p:cNvPr>
          <p:cNvSpPr txBox="1"/>
          <p:nvPr/>
        </p:nvSpPr>
        <p:spPr>
          <a:xfrm>
            <a:off x="5399906" y="745824"/>
            <a:ext cx="5262979" cy="5367940"/>
          </a:xfrm>
          <a:prstGeom prst="rect">
            <a:avLst/>
          </a:prstGeom>
          <a:noFill/>
        </p:spPr>
        <p:txBody>
          <a:bodyPr vert="eaVert" wrap="square" rtlCol="0">
            <a:spAutoFit/>
          </a:bodyPr>
          <a:lstStyle/>
          <a:p>
            <a:pPr>
              <a:lnSpc>
                <a:spcPts val="4400"/>
              </a:lnSpc>
            </a:pPr>
            <a:r>
              <a:rPr lang="zh-TW" altLang="en-US" sz="2800" dirty="0">
                <a:solidFill>
                  <a:schemeClr val="bg1">
                    <a:lumMod val="95000"/>
                  </a:schemeClr>
                </a:solidFill>
              </a:rPr>
              <a:t>㈣顯邊地疑城。示疑惑未斷，但仍念佛修善，願生極樂者得生之處。</a:t>
            </a:r>
            <a:endParaRPr lang="en-US" altLang="zh-TW" sz="2800" dirty="0">
              <a:solidFill>
                <a:schemeClr val="bg1">
                  <a:lumMod val="95000"/>
                </a:schemeClr>
              </a:solidFill>
            </a:endParaRPr>
          </a:p>
          <a:p>
            <a:pPr>
              <a:lnSpc>
                <a:spcPts val="4400"/>
              </a:lnSpc>
            </a:pPr>
            <a:r>
              <a:rPr lang="zh-TW" altLang="en-US" sz="2800" dirty="0">
                <a:solidFill>
                  <a:schemeClr val="bg1">
                    <a:lumMod val="95000"/>
                  </a:schemeClr>
                </a:solidFill>
              </a:rPr>
              <a:t>㈤本經流通分，讚歎念佛，勸於此經生導師想。當來經滅，獨留此經。常念不絕，則得道捷。「如是妙法幸聽聞，應常念佛而生喜」。普勸種福修善，念佛發願，往生淨剎。</a:t>
            </a:r>
          </a:p>
        </p:txBody>
      </p:sp>
    </p:spTree>
    <p:extLst>
      <p:ext uri="{BB962C8B-B14F-4D97-AF65-F5344CB8AC3E}">
        <p14:creationId xmlns:p14="http://schemas.microsoft.com/office/powerpoint/2010/main" val="1294931661"/>
      </p:ext>
    </p:extLst>
  </p:cSld>
  <p:clrMapOvr>
    <a:overrideClrMapping bg1="lt1" tx1="dk1" bg2="lt2" tx2="dk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pic>
        <p:nvPicPr>
          <p:cNvPr id="4" name="圖片 3">
            <a:extLst>
              <a:ext uri="{FF2B5EF4-FFF2-40B4-BE49-F238E27FC236}">
                <a16:creationId xmlns:a16="http://schemas.microsoft.com/office/drawing/2014/main" id="{169BBC30-C1D7-5E85-67D7-97E1304439EF}"/>
              </a:ext>
            </a:extLst>
          </p:cNvPr>
          <p:cNvPicPr>
            <a:picLocks noChangeAspect="1"/>
          </p:cNvPicPr>
          <p:nvPr/>
        </p:nvPicPr>
        <p:blipFill>
          <a:blip r:embed="rId3"/>
          <a:stretch>
            <a:fillRect/>
          </a:stretch>
        </p:blipFill>
        <p:spPr>
          <a:xfrm>
            <a:off x="0" y="1"/>
            <a:ext cx="12190413" cy="2709714"/>
          </a:xfrm>
          <a:prstGeom prst="rect">
            <a:avLst/>
          </a:prstGeom>
        </p:spPr>
      </p:pic>
      <p:pic>
        <p:nvPicPr>
          <p:cNvPr id="5" name="圖片 4">
            <a:extLst>
              <a:ext uri="{FF2B5EF4-FFF2-40B4-BE49-F238E27FC236}">
                <a16:creationId xmlns:a16="http://schemas.microsoft.com/office/drawing/2014/main" id="{A1B78582-2528-C129-82E3-28A5A7B07162}"/>
              </a:ext>
            </a:extLst>
          </p:cNvPr>
          <p:cNvPicPr>
            <a:picLocks noChangeAspect="1"/>
          </p:cNvPicPr>
          <p:nvPr/>
        </p:nvPicPr>
        <p:blipFill>
          <a:blip r:embed="rId4"/>
          <a:stretch>
            <a:fillRect/>
          </a:stretch>
        </p:blipFill>
        <p:spPr>
          <a:xfrm>
            <a:off x="3358902" y="2688386"/>
            <a:ext cx="2376264" cy="1245464"/>
          </a:xfrm>
          <a:prstGeom prst="rect">
            <a:avLst/>
          </a:prstGeom>
        </p:spPr>
      </p:pic>
      <p:pic>
        <p:nvPicPr>
          <p:cNvPr id="6" name="圖片 5">
            <a:extLst>
              <a:ext uri="{FF2B5EF4-FFF2-40B4-BE49-F238E27FC236}">
                <a16:creationId xmlns:a16="http://schemas.microsoft.com/office/drawing/2014/main" id="{6757C5EB-0F8E-CFB1-D4CB-7E807B79A069}"/>
              </a:ext>
            </a:extLst>
          </p:cNvPr>
          <p:cNvPicPr>
            <a:picLocks noChangeAspect="1"/>
          </p:cNvPicPr>
          <p:nvPr/>
        </p:nvPicPr>
        <p:blipFill>
          <a:blip r:embed="rId5"/>
          <a:stretch>
            <a:fillRect/>
          </a:stretch>
        </p:blipFill>
        <p:spPr>
          <a:xfrm>
            <a:off x="910630" y="3933850"/>
            <a:ext cx="5040560" cy="2304256"/>
          </a:xfrm>
          <a:prstGeom prst="rect">
            <a:avLst/>
          </a:prstGeom>
        </p:spPr>
      </p:pic>
      <p:sp>
        <p:nvSpPr>
          <p:cNvPr id="7" name="圖說文字: 雙折線 6">
            <a:extLst>
              <a:ext uri="{FF2B5EF4-FFF2-40B4-BE49-F238E27FC236}">
                <a16:creationId xmlns:a16="http://schemas.microsoft.com/office/drawing/2014/main" id="{89E73A7D-ADCE-6C03-8599-1CA142263E69}"/>
              </a:ext>
            </a:extLst>
          </p:cNvPr>
          <p:cNvSpPr/>
          <p:nvPr/>
        </p:nvSpPr>
        <p:spPr>
          <a:xfrm>
            <a:off x="2782838" y="2421682"/>
            <a:ext cx="502136" cy="3456384"/>
          </a:xfrm>
          <a:prstGeom prst="borderCallout3">
            <a:avLst>
              <a:gd name="adj1" fmla="val 99576"/>
              <a:gd name="adj2" fmla="val 44755"/>
              <a:gd name="adj3" fmla="val 128045"/>
              <a:gd name="adj4" fmla="val 46521"/>
              <a:gd name="adj5" fmla="val 120636"/>
              <a:gd name="adj6" fmla="val -83295"/>
              <a:gd name="adj7" fmla="val 113026"/>
              <a:gd name="adj8" fmla="val -87639"/>
            </a:avLst>
          </a:prstGeom>
          <a:solidFill>
            <a:schemeClr val="bg1"/>
          </a:solidFill>
          <a:ln w="381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TW" altLang="en-US" sz="2600" b="1" dirty="0">
                <a:solidFill>
                  <a:schemeClr val="tx1"/>
                </a:solidFill>
              </a:rPr>
              <a:t>菩薩修持第三十</a:t>
            </a:r>
          </a:p>
        </p:txBody>
      </p:sp>
    </p:spTree>
    <p:extLst>
      <p:ext uri="{BB962C8B-B14F-4D97-AF65-F5344CB8AC3E}">
        <p14:creationId xmlns:p14="http://schemas.microsoft.com/office/powerpoint/2010/main" val="265527736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A815F56D-2A97-A830-9247-53DE5F3C02D3}"/>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第廿四講</a:t>
            </a:r>
            <a:endParaRPr lang="en-US" altLang="zh-TW" dirty="0"/>
          </a:p>
        </p:txBody>
      </p:sp>
      <p:sp>
        <p:nvSpPr>
          <p:cNvPr id="5" name="文字方塊 4">
            <a:extLst>
              <a:ext uri="{FF2B5EF4-FFF2-40B4-BE49-F238E27FC236}">
                <a16:creationId xmlns:a16="http://schemas.microsoft.com/office/drawing/2014/main" id="{9AEAD85B-A148-677A-4B4B-6A17EBAE22CE}"/>
              </a:ext>
            </a:extLst>
          </p:cNvPr>
          <p:cNvSpPr txBox="1"/>
          <p:nvPr/>
        </p:nvSpPr>
        <p:spPr>
          <a:xfrm>
            <a:off x="10335547" y="621482"/>
            <a:ext cx="800219" cy="5551304"/>
          </a:xfrm>
          <a:prstGeom prst="rect">
            <a:avLst/>
          </a:prstGeom>
          <a:noFill/>
        </p:spPr>
        <p:txBody>
          <a:bodyPr vert="eaVert" wrap="square" rtlCol="0">
            <a:spAutoFit/>
          </a:bodyPr>
          <a:lstStyle/>
          <a:p>
            <a:pPr>
              <a:lnSpc>
                <a:spcPts val="4800"/>
              </a:lnSpc>
            </a:pPr>
            <a:r>
              <a:rPr lang="zh-TW" altLang="en-US" sz="3000" b="1" dirty="0">
                <a:solidFill>
                  <a:schemeClr val="bg1">
                    <a:lumMod val="95000"/>
                  </a:schemeClr>
                </a:solidFill>
              </a:rPr>
              <a:t>菩薩修持第三十</a:t>
            </a:r>
          </a:p>
        </p:txBody>
      </p:sp>
      <p:sp>
        <p:nvSpPr>
          <p:cNvPr id="6" name="文字方塊 5">
            <a:extLst>
              <a:ext uri="{FF2B5EF4-FFF2-40B4-BE49-F238E27FC236}">
                <a16:creationId xmlns:a16="http://schemas.microsoft.com/office/drawing/2014/main" id="{161579E4-D17D-AF37-342A-57D8DB5066C5}"/>
              </a:ext>
            </a:extLst>
          </p:cNvPr>
          <p:cNvSpPr txBox="1"/>
          <p:nvPr/>
        </p:nvSpPr>
        <p:spPr>
          <a:xfrm>
            <a:off x="4844930" y="493796"/>
            <a:ext cx="5570756" cy="5799988"/>
          </a:xfrm>
          <a:prstGeom prst="rect">
            <a:avLst/>
          </a:prstGeom>
          <a:noFill/>
        </p:spPr>
        <p:txBody>
          <a:bodyPr vert="eaVert" wrap="square" rtlCol="0">
            <a:spAutoFit/>
          </a:bodyPr>
          <a:lstStyle/>
          <a:p>
            <a:pPr>
              <a:lnSpc>
                <a:spcPts val="4200"/>
              </a:lnSpc>
            </a:pPr>
            <a:r>
              <a:rPr lang="zh-TW" altLang="en-US" sz="2800" dirty="0">
                <a:solidFill>
                  <a:schemeClr val="bg1">
                    <a:lumMod val="95000"/>
                  </a:schemeClr>
                </a:solidFill>
              </a:rPr>
              <a:t>經中第廿八至第卅二品，皆明極樂國中菩薩之妙德。於本品中，偏重菩薩自覺覺他之妙行：度諸眾生，演說正法，以無礙慧，解法如如，於三界中，平等勤修，究竟一乘，至於彼岸等等勝行。至於第卅一與第卅二兩品，則明彼土菩薩之功德與妙果。佛說是法，蓋欲十方眾生，生欣慕心，求生極樂，得與如是諸上善人俱會一處，修習圓滿如是功德。</a:t>
            </a:r>
          </a:p>
        </p:txBody>
      </p:sp>
      <p:sp>
        <p:nvSpPr>
          <p:cNvPr id="7" name="文字方塊 6">
            <a:extLst>
              <a:ext uri="{FF2B5EF4-FFF2-40B4-BE49-F238E27FC236}">
                <a16:creationId xmlns:a16="http://schemas.microsoft.com/office/drawing/2014/main" id="{4DA37938-1FD4-3C34-DB3E-04E7A1D63D6B}"/>
              </a:ext>
            </a:extLst>
          </p:cNvPr>
          <p:cNvSpPr txBox="1"/>
          <p:nvPr/>
        </p:nvSpPr>
        <p:spPr>
          <a:xfrm>
            <a:off x="-94005" y="641271"/>
            <a:ext cx="5109091" cy="5551304"/>
          </a:xfrm>
          <a:prstGeom prst="rect">
            <a:avLst/>
          </a:prstGeom>
          <a:noFill/>
        </p:spPr>
        <p:txBody>
          <a:bodyPr vert="eaVert" wrap="square" rtlCol="0">
            <a:spAutoFit/>
          </a:bodyPr>
          <a:lstStyle/>
          <a:p>
            <a:pPr>
              <a:lnSpc>
                <a:spcPts val="4800"/>
              </a:lnSpc>
            </a:pPr>
            <a:r>
              <a:rPr lang="zh-TW" altLang="en-US" sz="3000" b="1" dirty="0">
                <a:solidFill>
                  <a:schemeClr val="bg1">
                    <a:lumMod val="95000"/>
                  </a:schemeClr>
                </a:solidFill>
              </a:rPr>
              <a:t>復次阿難。彼佛剎中。一切菩薩。禪定智慧。神通威德。無不圓滿。諸佛密藏。究竟明了。調伏諸根。身心柔軟。深入正慧。無復餘習。依佛所行。七覺聖道。修行五眼。照真達俗。肉眼簡擇。天眼通達。法眼清淨。慧眼見真。佛眼具足。覺了法性。</a:t>
            </a:r>
          </a:p>
        </p:txBody>
      </p:sp>
    </p:spTree>
    <p:extLst>
      <p:ext uri="{BB962C8B-B14F-4D97-AF65-F5344CB8AC3E}">
        <p14:creationId xmlns:p14="http://schemas.microsoft.com/office/powerpoint/2010/main" val="208708909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84134E70-649E-114D-EB27-4546A7E55943}"/>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第廿四講</a:t>
            </a:r>
            <a:endParaRPr lang="en-US" altLang="zh-TW" dirty="0"/>
          </a:p>
        </p:txBody>
      </p:sp>
      <p:sp>
        <p:nvSpPr>
          <p:cNvPr id="5" name="文字方塊 4">
            <a:extLst>
              <a:ext uri="{FF2B5EF4-FFF2-40B4-BE49-F238E27FC236}">
                <a16:creationId xmlns:a16="http://schemas.microsoft.com/office/drawing/2014/main" id="{F62FA5AA-7E0E-9FFE-7401-344CD0C0AE83}"/>
              </a:ext>
            </a:extLst>
          </p:cNvPr>
          <p:cNvSpPr txBox="1"/>
          <p:nvPr/>
        </p:nvSpPr>
        <p:spPr>
          <a:xfrm>
            <a:off x="406574" y="654142"/>
            <a:ext cx="10649069" cy="5551304"/>
          </a:xfrm>
          <a:prstGeom prst="rect">
            <a:avLst/>
          </a:prstGeom>
          <a:noFill/>
        </p:spPr>
        <p:txBody>
          <a:bodyPr vert="eaVert" wrap="square" rtlCol="0">
            <a:spAutoFit/>
          </a:bodyPr>
          <a:lstStyle/>
          <a:p>
            <a:pPr>
              <a:lnSpc>
                <a:spcPts val="4800"/>
              </a:lnSpc>
            </a:pPr>
            <a:r>
              <a:rPr lang="zh-TW" altLang="en-US" sz="3000" b="1" dirty="0">
                <a:solidFill>
                  <a:schemeClr val="bg1">
                    <a:lumMod val="95000"/>
                  </a:schemeClr>
                </a:solidFill>
              </a:rPr>
              <a:t>辯才總持。自在無礙。善解世間無邊方便。所言誠諦。深入義味。度諸有情。演說正法。無相無為。無縛無脫。無諸分別。遠離顛倒。於所受用。皆無攝取。遍遊佛剎。無愛無厭。亦無希求不希求想。亦無彼我違怨之想。何以故。彼諸菩薩。於一切眾生。有大慈悲利益心故。捨離一切執著。成就無量功德。以無礙慧。解法如如。善知集滅音聲方便。不欣世語。樂在正論。知一切法。悉皆空寂。生身煩惱。二餘俱盡。於三界中平等勤修。究竟一乘。至於彼岸。決斷疑網。證無所得。以方便智。增長了知。從本以來。安住神通。得一乘道。不由他悟。</a:t>
            </a:r>
          </a:p>
        </p:txBody>
      </p:sp>
    </p:spTree>
    <p:extLst>
      <p:ext uri="{BB962C8B-B14F-4D97-AF65-F5344CB8AC3E}">
        <p14:creationId xmlns:p14="http://schemas.microsoft.com/office/powerpoint/2010/main" val="2909549399"/>
      </p:ext>
    </p:extLst>
  </p:cSld>
  <p:clrMapOvr>
    <a:overrideClrMapping bg1="lt1" tx1="dk1" bg2="lt2" tx2="dk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10EE6152-6D04-5CD3-89CA-98D2D3FF15C0}"/>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第廿四講</a:t>
            </a:r>
            <a:endParaRPr lang="en-US" altLang="zh-TW" dirty="0"/>
          </a:p>
        </p:txBody>
      </p:sp>
      <p:sp>
        <p:nvSpPr>
          <p:cNvPr id="5" name="文字方塊 4">
            <a:extLst>
              <a:ext uri="{FF2B5EF4-FFF2-40B4-BE49-F238E27FC236}">
                <a16:creationId xmlns:a16="http://schemas.microsoft.com/office/drawing/2014/main" id="{1DC87EAB-5F7B-316A-632E-0E50D91F50BF}"/>
              </a:ext>
            </a:extLst>
          </p:cNvPr>
          <p:cNvSpPr txBox="1"/>
          <p:nvPr/>
        </p:nvSpPr>
        <p:spPr>
          <a:xfrm>
            <a:off x="8183438" y="654142"/>
            <a:ext cx="2646878" cy="5551304"/>
          </a:xfrm>
          <a:prstGeom prst="rect">
            <a:avLst/>
          </a:prstGeom>
          <a:noFill/>
        </p:spPr>
        <p:txBody>
          <a:bodyPr vert="eaVert" wrap="square" rtlCol="0">
            <a:spAutoFit/>
          </a:bodyPr>
          <a:lstStyle/>
          <a:p>
            <a:pPr>
              <a:lnSpc>
                <a:spcPts val="4800"/>
              </a:lnSpc>
            </a:pPr>
            <a:r>
              <a:rPr lang="zh-TW" altLang="en-US" sz="3000" b="1" dirty="0">
                <a:solidFill>
                  <a:schemeClr val="bg1">
                    <a:lumMod val="95000"/>
                  </a:schemeClr>
                </a:solidFill>
              </a:rPr>
              <a:t>復次阿難。彼佛剎中。一切菩薩。禪定智慧。神通威德。無不圓滿。諸佛密藏。究竟明了。調伏諸根。身心柔軟。深入正慧。無復餘習。</a:t>
            </a:r>
          </a:p>
        </p:txBody>
      </p:sp>
      <p:sp>
        <p:nvSpPr>
          <p:cNvPr id="6" name="文字方塊 5">
            <a:extLst>
              <a:ext uri="{FF2B5EF4-FFF2-40B4-BE49-F238E27FC236}">
                <a16:creationId xmlns:a16="http://schemas.microsoft.com/office/drawing/2014/main" id="{F07CA1D5-2479-7404-B23F-AB922FA0C1EA}"/>
              </a:ext>
            </a:extLst>
          </p:cNvPr>
          <p:cNvSpPr txBox="1"/>
          <p:nvPr/>
        </p:nvSpPr>
        <p:spPr>
          <a:xfrm>
            <a:off x="264654" y="618138"/>
            <a:ext cx="7725192" cy="5551304"/>
          </a:xfrm>
          <a:prstGeom prst="rect">
            <a:avLst/>
          </a:prstGeom>
          <a:noFill/>
        </p:spPr>
        <p:txBody>
          <a:bodyPr vert="eaVert" wrap="square" rtlCol="0">
            <a:spAutoFit/>
          </a:bodyPr>
          <a:lstStyle/>
          <a:p>
            <a:pPr>
              <a:lnSpc>
                <a:spcPts val="4200"/>
              </a:lnSpc>
            </a:pPr>
            <a:r>
              <a:rPr lang="zh-TW" altLang="en-US" sz="2800" dirty="0">
                <a:solidFill>
                  <a:schemeClr val="bg1">
                    <a:lumMod val="95000"/>
                  </a:schemeClr>
                </a:solidFill>
              </a:rPr>
              <a:t>本品明彼土菩薩之大行，內容有三：一、大士自利德行。二、大士利他德行。三、德行圓滿。右段明大士自利德行。</a:t>
            </a:r>
          </a:p>
          <a:p>
            <a:pPr>
              <a:lnSpc>
                <a:spcPts val="4200"/>
              </a:lnSpc>
            </a:pPr>
            <a:r>
              <a:rPr lang="zh-TW" altLang="en-US" sz="2800" dirty="0">
                <a:solidFill>
                  <a:schemeClr val="bg1">
                    <a:lumMod val="95000"/>
                  </a:schemeClr>
                </a:solidFill>
              </a:rPr>
              <a:t>「禪定、智慧」。禪定即六度中之第五度，智慧是第六度。此二乃六度之主。故首標之。又定慧應等持。「神通」者，天眼、天耳等六通。「威德」。威者威神。謂威勢勇猛，不可測度。德謂功德。如</a:t>
            </a:r>
            <a:r>
              <a:rPr lang="en-US" altLang="zh-TW" sz="2800" dirty="0">
                <a:solidFill>
                  <a:schemeClr val="bg1">
                    <a:lumMod val="95000"/>
                  </a:schemeClr>
                </a:solidFill>
              </a:rPr>
              <a:t>《</a:t>
            </a:r>
            <a:r>
              <a:rPr lang="zh-TW" altLang="en-US" sz="2800" dirty="0">
                <a:solidFill>
                  <a:schemeClr val="bg1">
                    <a:lumMod val="95000"/>
                  </a:schemeClr>
                </a:solidFill>
              </a:rPr>
              <a:t>魏譯</a:t>
            </a:r>
            <a:r>
              <a:rPr lang="en-US" altLang="zh-TW" sz="2800" dirty="0">
                <a:solidFill>
                  <a:schemeClr val="bg1">
                    <a:lumMod val="95000"/>
                  </a:schemeClr>
                </a:solidFill>
              </a:rPr>
              <a:t>》</a:t>
            </a:r>
            <a:r>
              <a:rPr lang="zh-TW" altLang="en-US" sz="2800" dirty="0">
                <a:solidFill>
                  <a:schemeClr val="bg1">
                    <a:lumMod val="95000"/>
                  </a:schemeClr>
                </a:solidFill>
              </a:rPr>
              <a:t>曰：「無量壽佛威神功德，不可思議。」彼國一切菩薩，於上述之禪定、智慧、神通、威德，悉皆圓滿成就。故云「無不圓滿」。</a:t>
            </a:r>
          </a:p>
        </p:txBody>
      </p:sp>
    </p:spTree>
    <p:extLst>
      <p:ext uri="{BB962C8B-B14F-4D97-AF65-F5344CB8AC3E}">
        <p14:creationId xmlns:p14="http://schemas.microsoft.com/office/powerpoint/2010/main" val="301632892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470CDDDA-14E0-D030-AF5C-8B9FA8A27A9F}"/>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第廿四講</a:t>
            </a:r>
            <a:endParaRPr lang="en-US" altLang="zh-TW" dirty="0"/>
          </a:p>
        </p:txBody>
      </p:sp>
      <p:sp>
        <p:nvSpPr>
          <p:cNvPr id="5" name="文字方塊 4">
            <a:extLst>
              <a:ext uri="{FF2B5EF4-FFF2-40B4-BE49-F238E27FC236}">
                <a16:creationId xmlns:a16="http://schemas.microsoft.com/office/drawing/2014/main" id="{6AB3A2E9-CD07-C646-DD19-46208B76E3DD}"/>
              </a:ext>
            </a:extLst>
          </p:cNvPr>
          <p:cNvSpPr txBox="1"/>
          <p:nvPr/>
        </p:nvSpPr>
        <p:spPr>
          <a:xfrm>
            <a:off x="3070870" y="745824"/>
            <a:ext cx="7520007" cy="5367940"/>
          </a:xfrm>
          <a:prstGeom prst="rect">
            <a:avLst/>
          </a:prstGeom>
          <a:noFill/>
        </p:spPr>
        <p:txBody>
          <a:bodyPr vert="eaVert" wrap="square" rtlCol="0">
            <a:spAutoFit/>
          </a:bodyPr>
          <a:lstStyle/>
          <a:p>
            <a:pPr>
              <a:lnSpc>
                <a:spcPts val="4400"/>
              </a:lnSpc>
            </a:pPr>
            <a:r>
              <a:rPr lang="zh-TW" altLang="en-US" sz="2800" dirty="0">
                <a:solidFill>
                  <a:schemeClr val="bg1">
                    <a:lumMod val="95000"/>
                  </a:schemeClr>
                </a:solidFill>
              </a:rPr>
              <a:t>「 諸佛密藏。究竟明了。」「密藏」者，法身如來所說深秘玄奧之真實語，謂之「密藏」。又</a:t>
            </a:r>
            <a:r>
              <a:rPr lang="en-US" altLang="zh-TW" sz="2800" dirty="0">
                <a:solidFill>
                  <a:schemeClr val="bg1">
                    <a:lumMod val="95000"/>
                  </a:schemeClr>
                </a:solidFill>
              </a:rPr>
              <a:t>《</a:t>
            </a:r>
            <a:r>
              <a:rPr lang="zh-TW" altLang="en-US" sz="2800" dirty="0">
                <a:solidFill>
                  <a:schemeClr val="bg1">
                    <a:lumMod val="95000"/>
                  </a:schemeClr>
                </a:solidFill>
              </a:rPr>
              <a:t>僧史略</a:t>
            </a:r>
            <a:r>
              <a:rPr lang="en-US" altLang="zh-TW" sz="2800" dirty="0">
                <a:solidFill>
                  <a:schemeClr val="bg1">
                    <a:lumMod val="95000"/>
                  </a:schemeClr>
                </a:solidFill>
              </a:rPr>
              <a:t>》</a:t>
            </a:r>
            <a:r>
              <a:rPr lang="zh-TW" altLang="en-US" sz="2800" dirty="0">
                <a:solidFill>
                  <a:schemeClr val="bg1">
                    <a:lumMod val="95000"/>
                  </a:schemeClr>
                </a:solidFill>
              </a:rPr>
              <a:t>曰：「密藏者，陀羅尼法也。是法秘密，非二乘境界，諸佛菩薩所能遊履也。」蓋謂密藏即陀羅尼，此法深密，非是小乘教之佛菩薩所能實踐。今經云極樂大士，於「諸佛密藏，究竟明了」。綜上二義，蓋謂諸大士於法身如來，深秘離言之密意，種種難思之語及陀羅尼，悉皆究竟契入，洞然明白。</a:t>
            </a:r>
          </a:p>
        </p:txBody>
      </p:sp>
    </p:spTree>
    <p:extLst>
      <p:ext uri="{BB962C8B-B14F-4D97-AF65-F5344CB8AC3E}">
        <p14:creationId xmlns:p14="http://schemas.microsoft.com/office/powerpoint/2010/main" val="3226356699"/>
      </p:ext>
    </p:extLst>
  </p:cSld>
  <p:clrMapOvr>
    <a:overrideClrMapping bg1="lt1" tx1="dk1" bg2="lt2" tx2="dk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F865A69F-8B74-F471-4E6E-98FD1EF3B78B}"/>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第廿四講</a:t>
            </a:r>
            <a:endParaRPr lang="en-US" altLang="zh-TW" dirty="0"/>
          </a:p>
        </p:txBody>
      </p:sp>
      <p:sp>
        <p:nvSpPr>
          <p:cNvPr id="5" name="文字方塊 4">
            <a:extLst>
              <a:ext uri="{FF2B5EF4-FFF2-40B4-BE49-F238E27FC236}">
                <a16:creationId xmlns:a16="http://schemas.microsoft.com/office/drawing/2014/main" id="{03D6A214-1CDF-3E3B-766D-E8C9FC6E6D97}"/>
              </a:ext>
            </a:extLst>
          </p:cNvPr>
          <p:cNvSpPr txBox="1"/>
          <p:nvPr/>
        </p:nvSpPr>
        <p:spPr>
          <a:xfrm>
            <a:off x="5519142" y="745824"/>
            <a:ext cx="5262979" cy="5367940"/>
          </a:xfrm>
          <a:prstGeom prst="rect">
            <a:avLst/>
          </a:prstGeom>
          <a:noFill/>
        </p:spPr>
        <p:txBody>
          <a:bodyPr vert="eaVert" wrap="square" rtlCol="0">
            <a:spAutoFit/>
          </a:bodyPr>
          <a:lstStyle/>
          <a:p>
            <a:pPr>
              <a:lnSpc>
                <a:spcPts val="4400"/>
              </a:lnSpc>
            </a:pPr>
            <a:r>
              <a:rPr lang="zh-TW" altLang="en-US" sz="2800" dirty="0">
                <a:solidFill>
                  <a:schemeClr val="bg1">
                    <a:lumMod val="95000"/>
                  </a:schemeClr>
                </a:solidFill>
              </a:rPr>
              <a:t>「調伏諸根。身心柔軟。」「調伏」者，謂調制三業，令離惡行也。「諸根」者，眼耳等六根。「調伏諸根」即調制身心，令離塵垢邪惡。「柔軟」，謂心柔和而隨順於道。反之則為剛強，剛強則難教化。</a:t>
            </a:r>
          </a:p>
        </p:txBody>
      </p:sp>
      <p:sp>
        <p:nvSpPr>
          <p:cNvPr id="6" name="文字方塊 5">
            <a:extLst>
              <a:ext uri="{FF2B5EF4-FFF2-40B4-BE49-F238E27FC236}">
                <a16:creationId xmlns:a16="http://schemas.microsoft.com/office/drawing/2014/main" id="{B054B0E5-CE88-1287-AB1C-5E4263C9FB64}"/>
              </a:ext>
            </a:extLst>
          </p:cNvPr>
          <p:cNvSpPr txBox="1"/>
          <p:nvPr/>
        </p:nvSpPr>
        <p:spPr>
          <a:xfrm>
            <a:off x="694606" y="709820"/>
            <a:ext cx="5827236" cy="5367940"/>
          </a:xfrm>
          <a:prstGeom prst="rect">
            <a:avLst/>
          </a:prstGeom>
          <a:noFill/>
        </p:spPr>
        <p:txBody>
          <a:bodyPr vert="eaVert" wrap="square" rtlCol="0">
            <a:spAutoFit/>
          </a:bodyPr>
          <a:lstStyle/>
          <a:p>
            <a:pPr>
              <a:lnSpc>
                <a:spcPts val="4400"/>
              </a:lnSpc>
            </a:pPr>
            <a:r>
              <a:rPr lang="zh-TW" altLang="en-US" sz="2800" dirty="0">
                <a:solidFill>
                  <a:schemeClr val="bg1">
                    <a:lumMod val="95000"/>
                  </a:schemeClr>
                </a:solidFill>
              </a:rPr>
              <a:t>「深入正慧。無復餘習。」「正慧」，真正之慧。真者，真實。正者，無邪。離顛倒為正。又契真入實為正。故離虛妄分別，照了真心之智慧，名為「正慧」。「餘習」。煩惱斷後，殘餘之習氣，名為餘習。又名殘習，或逕名習氣。二乘不能斷除餘習，唯佛獨能斷之。現極樂大士「無復餘習」，表能行至佛之行處。</a:t>
            </a:r>
          </a:p>
        </p:txBody>
      </p:sp>
    </p:spTree>
    <p:extLst>
      <p:ext uri="{BB962C8B-B14F-4D97-AF65-F5344CB8AC3E}">
        <p14:creationId xmlns:p14="http://schemas.microsoft.com/office/powerpoint/2010/main" val="363837651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5" name="文字方塊 4">
            <a:extLst>
              <a:ext uri="{FF2B5EF4-FFF2-40B4-BE49-F238E27FC236}">
                <a16:creationId xmlns:a16="http://schemas.microsoft.com/office/drawing/2014/main" id="{94A300F9-FA17-F077-9673-C0EA6EA73A7F}"/>
              </a:ext>
            </a:extLst>
          </p:cNvPr>
          <p:cNvSpPr txBox="1"/>
          <p:nvPr/>
        </p:nvSpPr>
        <p:spPr>
          <a:xfrm>
            <a:off x="10558544" y="562144"/>
            <a:ext cx="1415772" cy="5551304"/>
          </a:xfrm>
          <a:prstGeom prst="rect">
            <a:avLst/>
          </a:prstGeom>
          <a:noFill/>
        </p:spPr>
        <p:txBody>
          <a:bodyPr vert="eaVert" wrap="square" rtlCol="0">
            <a:spAutoFit/>
          </a:bodyPr>
          <a:lstStyle/>
          <a:p>
            <a:pPr>
              <a:lnSpc>
                <a:spcPts val="4800"/>
              </a:lnSpc>
            </a:pPr>
            <a:r>
              <a:rPr lang="zh-TW" altLang="en-US" sz="3000" b="1" dirty="0">
                <a:solidFill>
                  <a:schemeClr val="bg1">
                    <a:lumMod val="95000"/>
                  </a:schemeClr>
                </a:solidFill>
              </a:rPr>
              <a:t>依佛所行。七覺聖道。修行五眼。照真達俗。</a:t>
            </a:r>
          </a:p>
        </p:txBody>
      </p:sp>
      <p:sp>
        <p:nvSpPr>
          <p:cNvPr id="6" name="文字方塊 5">
            <a:extLst>
              <a:ext uri="{FF2B5EF4-FFF2-40B4-BE49-F238E27FC236}">
                <a16:creationId xmlns:a16="http://schemas.microsoft.com/office/drawing/2014/main" id="{AAD05AE7-8F93-E1D8-E702-85FE9AC642FE}"/>
              </a:ext>
            </a:extLst>
          </p:cNvPr>
          <p:cNvSpPr txBox="1"/>
          <p:nvPr/>
        </p:nvSpPr>
        <p:spPr>
          <a:xfrm>
            <a:off x="134016" y="549474"/>
            <a:ext cx="10418237" cy="5551304"/>
          </a:xfrm>
          <a:prstGeom prst="rect">
            <a:avLst/>
          </a:prstGeom>
          <a:noFill/>
        </p:spPr>
        <p:txBody>
          <a:bodyPr vert="eaVert" wrap="square" rtlCol="0">
            <a:spAutoFit/>
          </a:bodyPr>
          <a:lstStyle/>
          <a:p>
            <a:pPr>
              <a:lnSpc>
                <a:spcPts val="4200"/>
              </a:lnSpc>
            </a:pPr>
            <a:r>
              <a:rPr lang="zh-TW" altLang="en-US" sz="2800" dirty="0">
                <a:solidFill>
                  <a:schemeClr val="bg1">
                    <a:lumMod val="95000"/>
                  </a:schemeClr>
                </a:solidFill>
              </a:rPr>
              <a:t>「七覺」即七覺支，又名七覺分，或七菩提分。覺者，有覺了與覺察之義。覺法分為七種，故曰支，或曰分。七種之名為：念、慧（又名擇法）、精進、輕安、喜、定、行捨。此七覺支之義為：㈠擇法覺支，以智慧簡擇法之真偽。㈡精進覺支，以勇猛之心離邪行，行真法。㈢喜覺支，心得善法，即生歡喜。㈣輕安覺支，斷除身心粗重，使身心輕利安適。㈤念覺支，常明記定慧而不忘，使之均等。㈥定覺支，使心住於一境，而不散亂。㈦行捨覺支，捨諸妄謬，捨一切法。平心坦懷，更不追憶。</a:t>
            </a:r>
            <a:endParaRPr lang="en-US" altLang="zh-TW" sz="2800" dirty="0">
              <a:solidFill>
                <a:schemeClr val="bg1">
                  <a:lumMod val="95000"/>
                </a:schemeClr>
              </a:solidFill>
            </a:endParaRPr>
          </a:p>
          <a:p>
            <a:pPr>
              <a:lnSpc>
                <a:spcPts val="4200"/>
              </a:lnSpc>
            </a:pPr>
            <a:r>
              <a:rPr lang="zh-TW" altLang="en-US" sz="2800" dirty="0">
                <a:solidFill>
                  <a:schemeClr val="bg1">
                    <a:lumMod val="95000"/>
                  </a:schemeClr>
                </a:solidFill>
              </a:rPr>
              <a:t>若心沉沒，當念用擇法、精進、喜等三覺分察起。若心浮動時，當念用除、捨、定等三覺分攝。故念覺常在兩楹之間，調和中適，是為念。</a:t>
            </a:r>
          </a:p>
        </p:txBody>
      </p:sp>
    </p:spTree>
    <p:extLst>
      <p:ext uri="{BB962C8B-B14F-4D97-AF65-F5344CB8AC3E}">
        <p14:creationId xmlns:p14="http://schemas.microsoft.com/office/powerpoint/2010/main" val="307210822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6905B230-812F-FE3D-E359-88F6AA34F5C4}"/>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第廿四講</a:t>
            </a:r>
            <a:endParaRPr lang="en-US" altLang="zh-TW" dirty="0"/>
          </a:p>
        </p:txBody>
      </p:sp>
      <p:sp>
        <p:nvSpPr>
          <p:cNvPr id="5" name="文字方塊 4">
            <a:extLst>
              <a:ext uri="{FF2B5EF4-FFF2-40B4-BE49-F238E27FC236}">
                <a16:creationId xmlns:a16="http://schemas.microsoft.com/office/drawing/2014/main" id="{216AFBDB-654E-FC9B-AE8A-A3ABA88790C6}"/>
              </a:ext>
            </a:extLst>
          </p:cNvPr>
          <p:cNvSpPr txBox="1"/>
          <p:nvPr/>
        </p:nvSpPr>
        <p:spPr>
          <a:xfrm>
            <a:off x="478582" y="745824"/>
            <a:ext cx="10341293" cy="5367940"/>
          </a:xfrm>
          <a:prstGeom prst="rect">
            <a:avLst/>
          </a:prstGeom>
          <a:noFill/>
        </p:spPr>
        <p:txBody>
          <a:bodyPr vert="eaVert" wrap="square" rtlCol="0">
            <a:spAutoFit/>
          </a:bodyPr>
          <a:lstStyle/>
          <a:p>
            <a:pPr>
              <a:lnSpc>
                <a:spcPts val="4400"/>
              </a:lnSpc>
            </a:pPr>
            <a:r>
              <a:rPr lang="zh-TW" altLang="en-US" sz="2800" dirty="0">
                <a:solidFill>
                  <a:schemeClr val="bg1">
                    <a:lumMod val="95000"/>
                  </a:schemeClr>
                </a:solidFill>
              </a:rPr>
              <a:t>「聖道」者，指八聖道，亦名八正道。謂：一正見。二正思維。三正語。四正業。五正命。六正精進。七正念。八正定。</a:t>
            </a:r>
            <a:r>
              <a:rPr lang="en-US" altLang="zh-TW" sz="2800" dirty="0">
                <a:solidFill>
                  <a:schemeClr val="bg1">
                    <a:lumMod val="95000"/>
                  </a:schemeClr>
                </a:solidFill>
              </a:rPr>
              <a:t>《</a:t>
            </a:r>
            <a:r>
              <a:rPr lang="zh-TW" altLang="en-US" sz="2800" dirty="0">
                <a:solidFill>
                  <a:schemeClr val="bg1">
                    <a:lumMod val="95000"/>
                  </a:schemeClr>
                </a:solidFill>
              </a:rPr>
              <a:t>彌陀疏鈔</a:t>
            </a:r>
            <a:r>
              <a:rPr lang="en-US" altLang="zh-TW" sz="2800" dirty="0">
                <a:solidFill>
                  <a:schemeClr val="bg1">
                    <a:lumMod val="95000"/>
                  </a:schemeClr>
                </a:solidFill>
              </a:rPr>
              <a:t>》</a:t>
            </a:r>
            <a:r>
              <a:rPr lang="zh-TW" altLang="en-US" sz="2800" dirty="0">
                <a:solidFill>
                  <a:schemeClr val="bg1">
                    <a:lumMod val="95000"/>
                  </a:schemeClr>
                </a:solidFill>
              </a:rPr>
              <a:t>曰：「一正見者，</a:t>
            </a:r>
            <a:r>
              <a:rPr lang="en-US" altLang="zh-TW" sz="2800" dirty="0">
                <a:solidFill>
                  <a:schemeClr val="bg1">
                    <a:lumMod val="95000"/>
                  </a:schemeClr>
                </a:solidFill>
              </a:rPr>
              <a:t>《</a:t>
            </a:r>
            <a:r>
              <a:rPr lang="zh-TW" altLang="en-US" sz="2800" dirty="0">
                <a:solidFill>
                  <a:schemeClr val="bg1">
                    <a:lumMod val="95000"/>
                  </a:schemeClr>
                </a:solidFill>
              </a:rPr>
              <a:t>雜集</a:t>
            </a:r>
            <a:r>
              <a:rPr lang="en-US" altLang="zh-TW" sz="2800" dirty="0">
                <a:solidFill>
                  <a:schemeClr val="bg1">
                    <a:lumMod val="95000"/>
                  </a:schemeClr>
                </a:solidFill>
              </a:rPr>
              <a:t>》</a:t>
            </a:r>
            <a:r>
              <a:rPr lang="zh-TW" altLang="en-US" sz="2800" dirty="0">
                <a:solidFill>
                  <a:schemeClr val="bg1">
                    <a:lumMod val="95000"/>
                  </a:schemeClr>
                </a:solidFill>
              </a:rPr>
              <a:t>云：若覺支時，所得真覺，以慧安立，諦理分明，無有錯謬故。二正思惟者，見此理時，無漏心相應。思惟籌量，為令增長入涅槃故。三正語者，不唯心無邪思，以無漏智，攝口四業，住四善語故。四正業者，以無漏智，除身三種一切邪業，住清淨身業故。五正命者，以無漏智通除三業中五種邪命故。六正精進者，以無漏智，應勤行精進，趨涅槃道故。七正念者，以無漏智於應念正道法及助道法，心不動失故。</a:t>
            </a:r>
          </a:p>
        </p:txBody>
      </p:sp>
    </p:spTree>
    <p:extLst>
      <p:ext uri="{BB962C8B-B14F-4D97-AF65-F5344CB8AC3E}">
        <p14:creationId xmlns:p14="http://schemas.microsoft.com/office/powerpoint/2010/main" val="3573666793"/>
      </p:ext>
    </p:extLst>
  </p:cSld>
  <p:clrMapOvr>
    <a:overrideClrMapping bg1="lt1" tx1="dk1" bg2="lt2" tx2="dk2" accent1="accent1" accent2="accent2" accent3="accent3" accent4="accent4" accent5="accent5" accent6="accent6" hlink="hlink" folHlink="folHlink"/>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A755C84E-8693-32E6-7926-3BBFA342379E}"/>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第廿四講</a:t>
            </a:r>
            <a:endParaRPr lang="en-US" altLang="zh-TW" dirty="0"/>
          </a:p>
        </p:txBody>
      </p:sp>
      <p:sp>
        <p:nvSpPr>
          <p:cNvPr id="5" name="文字方塊 4">
            <a:extLst>
              <a:ext uri="{FF2B5EF4-FFF2-40B4-BE49-F238E27FC236}">
                <a16:creationId xmlns:a16="http://schemas.microsoft.com/office/drawing/2014/main" id="{B7F139A8-EE8E-8147-A54D-453D9FE1C020}"/>
              </a:ext>
            </a:extLst>
          </p:cNvPr>
          <p:cNvSpPr txBox="1"/>
          <p:nvPr/>
        </p:nvSpPr>
        <p:spPr>
          <a:xfrm>
            <a:off x="2782838" y="709820"/>
            <a:ext cx="8084264" cy="5367940"/>
          </a:xfrm>
          <a:prstGeom prst="rect">
            <a:avLst/>
          </a:prstGeom>
          <a:noFill/>
        </p:spPr>
        <p:txBody>
          <a:bodyPr vert="eaVert" wrap="square" rtlCol="0">
            <a:spAutoFit/>
          </a:bodyPr>
          <a:lstStyle/>
          <a:p>
            <a:pPr>
              <a:lnSpc>
                <a:spcPts val="4400"/>
              </a:lnSpc>
            </a:pPr>
            <a:r>
              <a:rPr lang="zh-TW" altLang="en-US" sz="2800" dirty="0">
                <a:solidFill>
                  <a:schemeClr val="bg1">
                    <a:lumMod val="95000"/>
                  </a:schemeClr>
                </a:solidFill>
              </a:rPr>
              <a:t>八正定者，以無漏智相應，正住於理，決定不移故。皆言正者，以不依偏邪名正。能至涅槃名道。七覺支、八正道等卅七道品，雖屬小乘法，實通大乘。如</a:t>
            </a:r>
            <a:r>
              <a:rPr lang="en-US" altLang="zh-TW" sz="2800" dirty="0">
                <a:solidFill>
                  <a:schemeClr val="bg1">
                    <a:lumMod val="95000"/>
                  </a:schemeClr>
                </a:solidFill>
              </a:rPr>
              <a:t>《</a:t>
            </a:r>
            <a:r>
              <a:rPr lang="zh-TW" altLang="en-US" sz="2800" dirty="0">
                <a:solidFill>
                  <a:schemeClr val="bg1">
                    <a:lumMod val="95000"/>
                  </a:schemeClr>
                </a:solidFill>
              </a:rPr>
              <a:t>智度論</a:t>
            </a:r>
            <a:r>
              <a:rPr lang="en-US" altLang="zh-TW" sz="2800" dirty="0">
                <a:solidFill>
                  <a:schemeClr val="bg1">
                    <a:lumMod val="95000"/>
                  </a:schemeClr>
                </a:solidFill>
              </a:rPr>
              <a:t>》</a:t>
            </a:r>
            <a:r>
              <a:rPr lang="zh-TW" altLang="en-US" sz="2800" dirty="0">
                <a:solidFill>
                  <a:schemeClr val="bg1">
                    <a:lumMod val="95000"/>
                  </a:schemeClr>
                </a:solidFill>
              </a:rPr>
              <a:t>云：「三十七品無所不攝，即無量道品，亦在其中。」</a:t>
            </a:r>
            <a:r>
              <a:rPr lang="en-US" altLang="zh-TW" sz="2800" dirty="0">
                <a:solidFill>
                  <a:schemeClr val="bg1">
                    <a:lumMod val="95000"/>
                  </a:schemeClr>
                </a:solidFill>
              </a:rPr>
              <a:t>《</a:t>
            </a:r>
            <a:r>
              <a:rPr lang="zh-TW" altLang="en-US" sz="2800" dirty="0">
                <a:solidFill>
                  <a:schemeClr val="bg1">
                    <a:lumMod val="95000"/>
                  </a:schemeClr>
                </a:solidFill>
              </a:rPr>
              <a:t>淨名</a:t>
            </a:r>
            <a:r>
              <a:rPr lang="en-US" altLang="zh-TW" sz="2800" dirty="0">
                <a:solidFill>
                  <a:schemeClr val="bg1">
                    <a:lumMod val="95000"/>
                  </a:schemeClr>
                </a:solidFill>
              </a:rPr>
              <a:t>》</a:t>
            </a:r>
            <a:r>
              <a:rPr lang="zh-TW" altLang="en-US" sz="2800" dirty="0">
                <a:solidFill>
                  <a:schemeClr val="bg1">
                    <a:lumMod val="95000"/>
                  </a:schemeClr>
                </a:solidFill>
              </a:rPr>
              <a:t>云：「道品是法身因。」又</a:t>
            </a:r>
            <a:r>
              <a:rPr lang="en-US" altLang="zh-TW" sz="2800" dirty="0">
                <a:solidFill>
                  <a:schemeClr val="bg1">
                    <a:lumMod val="95000"/>
                  </a:schemeClr>
                </a:solidFill>
              </a:rPr>
              <a:t>《</a:t>
            </a:r>
            <a:r>
              <a:rPr lang="zh-TW" altLang="en-US" sz="2800" dirty="0">
                <a:solidFill>
                  <a:schemeClr val="bg1">
                    <a:lumMod val="95000"/>
                  </a:schemeClr>
                </a:solidFill>
              </a:rPr>
              <a:t>涅槃</a:t>
            </a:r>
            <a:r>
              <a:rPr lang="en-US" altLang="zh-TW" sz="2800" dirty="0">
                <a:solidFill>
                  <a:schemeClr val="bg1">
                    <a:lumMod val="95000"/>
                  </a:schemeClr>
                </a:solidFill>
              </a:rPr>
              <a:t>》</a:t>
            </a:r>
            <a:r>
              <a:rPr lang="zh-TW" altLang="en-US" sz="2800" dirty="0">
                <a:solidFill>
                  <a:schemeClr val="bg1">
                    <a:lumMod val="95000"/>
                  </a:schemeClr>
                </a:solidFill>
              </a:rPr>
              <a:t>云：「若人能觀八正道，即見佛性，名得醍醐。」故</a:t>
            </a:r>
            <a:r>
              <a:rPr lang="en-US" altLang="zh-TW" sz="2800" dirty="0">
                <a:solidFill>
                  <a:schemeClr val="bg1">
                    <a:lumMod val="95000"/>
                  </a:schemeClr>
                </a:solidFill>
              </a:rPr>
              <a:t>《</a:t>
            </a:r>
            <a:r>
              <a:rPr lang="zh-TW" altLang="en-US" sz="2800" dirty="0">
                <a:solidFill>
                  <a:schemeClr val="bg1">
                    <a:lumMod val="95000"/>
                  </a:schemeClr>
                </a:solidFill>
              </a:rPr>
              <a:t>彌陀疏鈔</a:t>
            </a:r>
            <a:r>
              <a:rPr lang="en-US" altLang="zh-TW" sz="2800" dirty="0">
                <a:solidFill>
                  <a:schemeClr val="bg1">
                    <a:lumMod val="95000"/>
                  </a:schemeClr>
                </a:solidFill>
              </a:rPr>
              <a:t>》</a:t>
            </a:r>
            <a:r>
              <a:rPr lang="zh-TW" altLang="en-US" sz="2800" dirty="0">
                <a:solidFill>
                  <a:schemeClr val="bg1">
                    <a:lumMod val="95000"/>
                  </a:schemeClr>
                </a:solidFill>
              </a:rPr>
              <a:t>曰：「道品是一，觀智大小，固無定也。」今經所云：「依佛所行七覺聖道」，蓋謂彼土菩薩以佛觀智，以入道品也。</a:t>
            </a:r>
          </a:p>
        </p:txBody>
      </p:sp>
    </p:spTree>
    <p:extLst>
      <p:ext uri="{BB962C8B-B14F-4D97-AF65-F5344CB8AC3E}">
        <p14:creationId xmlns:p14="http://schemas.microsoft.com/office/powerpoint/2010/main" val="3009948857"/>
      </p:ext>
    </p:extLst>
  </p:cSld>
  <p:clrMapOvr>
    <a:overrideClrMapping bg1="lt1" tx1="dk1" bg2="lt2" tx2="dk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5CC2BD0A-8468-7211-56B0-317A2EDD9AD5}"/>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第廿四講</a:t>
            </a:r>
            <a:endParaRPr lang="en-US" altLang="zh-TW" dirty="0"/>
          </a:p>
        </p:txBody>
      </p:sp>
      <p:sp>
        <p:nvSpPr>
          <p:cNvPr id="5" name="文字方塊 4">
            <a:extLst>
              <a:ext uri="{FF2B5EF4-FFF2-40B4-BE49-F238E27FC236}">
                <a16:creationId xmlns:a16="http://schemas.microsoft.com/office/drawing/2014/main" id="{292348E8-EDC0-5256-2B59-7DEDB64DE7B6}"/>
              </a:ext>
            </a:extLst>
          </p:cNvPr>
          <p:cNvSpPr txBox="1"/>
          <p:nvPr/>
        </p:nvSpPr>
        <p:spPr>
          <a:xfrm>
            <a:off x="2062758" y="745824"/>
            <a:ext cx="8648521" cy="5367940"/>
          </a:xfrm>
          <a:prstGeom prst="rect">
            <a:avLst/>
          </a:prstGeom>
          <a:noFill/>
        </p:spPr>
        <p:txBody>
          <a:bodyPr vert="eaVert" wrap="square" rtlCol="0">
            <a:spAutoFit/>
          </a:bodyPr>
          <a:lstStyle/>
          <a:p>
            <a:pPr>
              <a:lnSpc>
                <a:spcPts val="4400"/>
              </a:lnSpc>
            </a:pPr>
            <a:r>
              <a:rPr lang="zh-TW" altLang="en-US" sz="2800" dirty="0">
                <a:solidFill>
                  <a:schemeClr val="bg1">
                    <a:lumMod val="95000"/>
                  </a:schemeClr>
                </a:solidFill>
              </a:rPr>
              <a:t>「修行五眼」。佛有五眼。菩薩志求佛德。佛德無量，故略舉五眼，以概其餘。此之五眼，「照真達俗」。能見真空，及如來藏中不空實性，故云「照真」。復能見無數世界之色，與彼中眾生根性及死此生彼之事，故曰「達俗」。以照真故，自覺行圓，達於究竟；以達俗故，隨機設教，度生無量。今此淨土一法，正照真達俗之極至。「照真」顯真諦，「達俗」，明俗諦，雙舉示中諦。三諦圓融，不可思議。又「照真」，故如實。「達俗」故廣度。故萬類齊收，究竟度脫。</a:t>
            </a:r>
          </a:p>
        </p:txBody>
      </p:sp>
    </p:spTree>
    <p:extLst>
      <p:ext uri="{BB962C8B-B14F-4D97-AF65-F5344CB8AC3E}">
        <p14:creationId xmlns:p14="http://schemas.microsoft.com/office/powerpoint/2010/main" val="1478418677"/>
      </p:ext>
    </p:extLst>
  </p:cSld>
  <p:clrMapOvr>
    <a:overrideClrMapping bg1="lt1" tx1="dk1" bg2="lt2" tx2="dk2" accent1="accent1" accent2="accent2" accent3="accent3" accent4="accent4" accent5="accent5" accent6="accent6" hlink="hlink" folHlink="folHlink"/>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6ED77796-3EFD-0638-31ED-398543515D28}"/>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第廿四講</a:t>
            </a:r>
            <a:endParaRPr lang="en-US" altLang="zh-TW" dirty="0"/>
          </a:p>
        </p:txBody>
      </p:sp>
      <p:sp>
        <p:nvSpPr>
          <p:cNvPr id="5" name="文字方塊 4">
            <a:extLst>
              <a:ext uri="{FF2B5EF4-FFF2-40B4-BE49-F238E27FC236}">
                <a16:creationId xmlns:a16="http://schemas.microsoft.com/office/drawing/2014/main" id="{3FC1188B-09CF-85E6-A8CE-F52D2F6B084E}"/>
              </a:ext>
            </a:extLst>
          </p:cNvPr>
          <p:cNvSpPr txBox="1"/>
          <p:nvPr/>
        </p:nvSpPr>
        <p:spPr>
          <a:xfrm>
            <a:off x="9335566" y="654142"/>
            <a:ext cx="1415772" cy="5551304"/>
          </a:xfrm>
          <a:prstGeom prst="rect">
            <a:avLst/>
          </a:prstGeom>
          <a:noFill/>
        </p:spPr>
        <p:txBody>
          <a:bodyPr vert="eaVert" wrap="square" rtlCol="0">
            <a:spAutoFit/>
          </a:bodyPr>
          <a:lstStyle/>
          <a:p>
            <a:pPr>
              <a:lnSpc>
                <a:spcPts val="4800"/>
              </a:lnSpc>
            </a:pPr>
            <a:r>
              <a:rPr lang="zh-TW" altLang="en-US" sz="3000" b="1" dirty="0">
                <a:solidFill>
                  <a:schemeClr val="bg1">
                    <a:lumMod val="95000"/>
                  </a:schemeClr>
                </a:solidFill>
              </a:rPr>
              <a:t>肉眼簡擇。天眼通達。法眼清淨。慧眼見真。佛眼具足。覺了法性。</a:t>
            </a:r>
          </a:p>
        </p:txBody>
      </p:sp>
      <p:sp>
        <p:nvSpPr>
          <p:cNvPr id="6" name="文字方塊 5">
            <a:extLst>
              <a:ext uri="{FF2B5EF4-FFF2-40B4-BE49-F238E27FC236}">
                <a16:creationId xmlns:a16="http://schemas.microsoft.com/office/drawing/2014/main" id="{FF10C62E-DD35-453D-CDE8-BE189F891EBB}"/>
              </a:ext>
            </a:extLst>
          </p:cNvPr>
          <p:cNvSpPr txBox="1"/>
          <p:nvPr/>
        </p:nvSpPr>
        <p:spPr>
          <a:xfrm>
            <a:off x="7463065" y="837506"/>
            <a:ext cx="1800493" cy="4971896"/>
          </a:xfrm>
          <a:prstGeom prst="rect">
            <a:avLst/>
          </a:prstGeom>
          <a:noFill/>
        </p:spPr>
        <p:txBody>
          <a:bodyPr vert="eaVert" wrap="square" rtlCol="0">
            <a:spAutoFit/>
          </a:bodyPr>
          <a:lstStyle/>
          <a:p>
            <a:pPr>
              <a:lnSpc>
                <a:spcPts val="4200"/>
              </a:lnSpc>
            </a:pPr>
            <a:r>
              <a:rPr lang="zh-TW" altLang="en-US" sz="2800" dirty="0">
                <a:solidFill>
                  <a:srgbClr val="FFFF00"/>
                </a:solidFill>
              </a:rPr>
              <a:t>「天眼通非礙，肉眼礙非通，</a:t>
            </a:r>
            <a:endParaRPr lang="en-US" altLang="zh-TW" sz="2800" dirty="0">
              <a:solidFill>
                <a:srgbClr val="FFFF00"/>
              </a:solidFill>
            </a:endParaRPr>
          </a:p>
          <a:p>
            <a:pPr>
              <a:lnSpc>
                <a:spcPts val="4200"/>
              </a:lnSpc>
            </a:pPr>
            <a:r>
              <a:rPr lang="zh-TW" altLang="en-US" sz="2800" dirty="0">
                <a:solidFill>
                  <a:srgbClr val="FFFF00"/>
                </a:solidFill>
              </a:rPr>
              <a:t>    法眼能觀俗，慧眼了真空，</a:t>
            </a:r>
            <a:endParaRPr lang="en-US" altLang="zh-TW" sz="2800" dirty="0">
              <a:solidFill>
                <a:srgbClr val="FFFF00"/>
              </a:solidFill>
            </a:endParaRPr>
          </a:p>
          <a:p>
            <a:pPr>
              <a:lnSpc>
                <a:spcPts val="4200"/>
              </a:lnSpc>
            </a:pPr>
            <a:r>
              <a:rPr lang="zh-TW" altLang="en-US" sz="2800" dirty="0">
                <a:solidFill>
                  <a:srgbClr val="FFFF00"/>
                </a:solidFill>
              </a:rPr>
              <a:t>    佛眼如千日，照異體還同。」</a:t>
            </a:r>
          </a:p>
        </p:txBody>
      </p:sp>
      <p:sp>
        <p:nvSpPr>
          <p:cNvPr id="7" name="文字方塊 6">
            <a:extLst>
              <a:ext uri="{FF2B5EF4-FFF2-40B4-BE49-F238E27FC236}">
                <a16:creationId xmlns:a16="http://schemas.microsoft.com/office/drawing/2014/main" id="{492D30E5-83F5-5E3F-9DA0-198D5483AF68}"/>
              </a:ext>
            </a:extLst>
          </p:cNvPr>
          <p:cNvSpPr txBox="1"/>
          <p:nvPr/>
        </p:nvSpPr>
        <p:spPr>
          <a:xfrm>
            <a:off x="200958" y="547802"/>
            <a:ext cx="7186583" cy="5551304"/>
          </a:xfrm>
          <a:prstGeom prst="rect">
            <a:avLst/>
          </a:prstGeom>
          <a:noFill/>
        </p:spPr>
        <p:txBody>
          <a:bodyPr vert="eaVert" wrap="square" rtlCol="0">
            <a:spAutoFit/>
          </a:bodyPr>
          <a:lstStyle/>
          <a:p>
            <a:pPr>
              <a:lnSpc>
                <a:spcPts val="4200"/>
              </a:lnSpc>
            </a:pPr>
            <a:r>
              <a:rPr lang="zh-TW" altLang="en-US" sz="2800" dirty="0">
                <a:solidFill>
                  <a:schemeClr val="bg1">
                    <a:lumMod val="95000"/>
                  </a:schemeClr>
                </a:solidFill>
              </a:rPr>
              <a:t>「肉眼」，即人間肉身之眼。能見現前色像，故曰「簡擇」。</a:t>
            </a:r>
          </a:p>
          <a:p>
            <a:pPr>
              <a:lnSpc>
                <a:spcPts val="4200"/>
              </a:lnSpc>
            </a:pPr>
            <a:r>
              <a:rPr lang="zh-TW" altLang="en-US" sz="2800" dirty="0">
                <a:solidFill>
                  <a:schemeClr val="bg1">
                    <a:lumMod val="95000"/>
                  </a:schemeClr>
                </a:solidFill>
              </a:rPr>
              <a:t>「天眼」，為天趣之眼。天眼有二種：一者從報得，一者從修得又「通達」者，如</a:t>
            </a:r>
            <a:r>
              <a:rPr lang="en-US" altLang="zh-TW" sz="2800" dirty="0">
                <a:solidFill>
                  <a:schemeClr val="bg1">
                    <a:lumMod val="95000"/>
                  </a:schemeClr>
                </a:solidFill>
              </a:rPr>
              <a:t>《</a:t>
            </a:r>
            <a:r>
              <a:rPr lang="zh-TW" altLang="en-US" sz="2800" dirty="0">
                <a:solidFill>
                  <a:schemeClr val="bg1">
                    <a:lumMod val="95000"/>
                  </a:schemeClr>
                </a:solidFill>
              </a:rPr>
              <a:t>智度論</a:t>
            </a:r>
            <a:r>
              <a:rPr lang="en-US" altLang="zh-TW" sz="2800" dirty="0">
                <a:solidFill>
                  <a:schemeClr val="bg1">
                    <a:lumMod val="95000"/>
                  </a:schemeClr>
                </a:solidFill>
              </a:rPr>
              <a:t>》</a:t>
            </a:r>
            <a:r>
              <a:rPr lang="zh-TW" altLang="en-US" sz="2800" dirty="0">
                <a:solidFill>
                  <a:schemeClr val="bg1">
                    <a:lumMod val="95000"/>
                  </a:schemeClr>
                </a:solidFill>
              </a:rPr>
              <a:t>曰：「肉眼見近不見遠，見前不見後，見外不見內，見晝不見夜，見上不見下。以此礙故求天眼。得是天眼，遠近皆見，前後、內外、晝夜、上下悉皆無礙。」故云「通達」。又穢土天眼所見，不出三千大千。彼土菩薩天眼，見十方恆沙世界及其中眾生生死。</a:t>
            </a:r>
          </a:p>
        </p:txBody>
      </p:sp>
    </p:spTree>
    <p:extLst>
      <p:ext uri="{BB962C8B-B14F-4D97-AF65-F5344CB8AC3E}">
        <p14:creationId xmlns:p14="http://schemas.microsoft.com/office/powerpoint/2010/main" val="360329719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47A5A6AF-AFE1-6319-1714-B54FF4E3438E}"/>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第廿四講</a:t>
            </a:r>
            <a:endParaRPr lang="en-US" altLang="zh-TW" dirty="0"/>
          </a:p>
        </p:txBody>
      </p:sp>
      <p:sp>
        <p:nvSpPr>
          <p:cNvPr id="5" name="文字方塊 4">
            <a:extLst>
              <a:ext uri="{FF2B5EF4-FFF2-40B4-BE49-F238E27FC236}">
                <a16:creationId xmlns:a16="http://schemas.microsoft.com/office/drawing/2014/main" id="{148CF349-E734-55BE-B4BB-35C171065093}"/>
              </a:ext>
            </a:extLst>
          </p:cNvPr>
          <p:cNvSpPr txBox="1"/>
          <p:nvPr/>
        </p:nvSpPr>
        <p:spPr>
          <a:xfrm>
            <a:off x="2014364" y="745824"/>
            <a:ext cx="8648521" cy="5367940"/>
          </a:xfrm>
          <a:prstGeom prst="rect">
            <a:avLst/>
          </a:prstGeom>
          <a:noFill/>
        </p:spPr>
        <p:txBody>
          <a:bodyPr vert="eaVert" wrap="square" rtlCol="0">
            <a:spAutoFit/>
          </a:bodyPr>
          <a:lstStyle/>
          <a:p>
            <a:pPr>
              <a:lnSpc>
                <a:spcPts val="4400"/>
              </a:lnSpc>
            </a:pPr>
            <a:r>
              <a:rPr lang="zh-TW" altLang="en-US" sz="2800" dirty="0">
                <a:solidFill>
                  <a:schemeClr val="bg1">
                    <a:lumMod val="95000"/>
                  </a:schemeClr>
                </a:solidFill>
              </a:rPr>
              <a:t>「法眼」。望西曰：「緣俗諦智，能照法故，名為法眼。」</a:t>
            </a:r>
            <a:r>
              <a:rPr lang="en-US" altLang="zh-TW" sz="2800" dirty="0">
                <a:solidFill>
                  <a:schemeClr val="bg1">
                    <a:lumMod val="95000"/>
                  </a:schemeClr>
                </a:solidFill>
              </a:rPr>
              <a:t>《</a:t>
            </a:r>
            <a:r>
              <a:rPr lang="zh-TW" altLang="en-US" sz="2800" dirty="0">
                <a:solidFill>
                  <a:schemeClr val="bg1">
                    <a:lumMod val="95000"/>
                  </a:schemeClr>
                </a:solidFill>
              </a:rPr>
              <a:t>魏譯</a:t>
            </a:r>
            <a:r>
              <a:rPr lang="en-US" altLang="zh-TW" sz="2800" dirty="0">
                <a:solidFill>
                  <a:schemeClr val="bg1">
                    <a:lumMod val="95000"/>
                  </a:schemeClr>
                </a:solidFill>
              </a:rPr>
              <a:t>》</a:t>
            </a:r>
            <a:r>
              <a:rPr lang="zh-TW" altLang="en-US" sz="2800" dirty="0">
                <a:solidFill>
                  <a:schemeClr val="bg1">
                    <a:lumMod val="95000"/>
                  </a:schemeClr>
                </a:solidFill>
              </a:rPr>
              <a:t>曰：「法眼觀察，究竟諸道。」今經云「法眼清淨」，其義應如</a:t>
            </a:r>
            <a:r>
              <a:rPr lang="en-US" altLang="zh-TW" sz="2800" dirty="0">
                <a:solidFill>
                  <a:schemeClr val="bg1">
                    <a:lumMod val="95000"/>
                  </a:schemeClr>
                </a:solidFill>
              </a:rPr>
              <a:t>《</a:t>
            </a:r>
            <a:r>
              <a:rPr lang="zh-TW" altLang="en-US" sz="2800" dirty="0">
                <a:solidFill>
                  <a:schemeClr val="bg1">
                    <a:lumMod val="95000"/>
                  </a:schemeClr>
                </a:solidFill>
              </a:rPr>
              <a:t>三藏法數</a:t>
            </a:r>
            <a:r>
              <a:rPr lang="en-US" altLang="zh-TW" sz="2800" dirty="0">
                <a:solidFill>
                  <a:schemeClr val="bg1">
                    <a:lumMod val="95000"/>
                  </a:schemeClr>
                </a:solidFill>
              </a:rPr>
              <a:t>》</a:t>
            </a:r>
            <a:r>
              <a:rPr lang="zh-TW" altLang="en-US" sz="2800" dirty="0">
                <a:solidFill>
                  <a:schemeClr val="bg1">
                    <a:lumMod val="95000"/>
                  </a:schemeClr>
                </a:solidFill>
              </a:rPr>
              <a:t>所云：「法眼者，菩薩為度眾生，以清淨法眼，遍觀一切諸法，能知能行。謂因行是法，得證是道。亦知一切眾生種種方便門，令修令證也。」由上可見菩薩於一切法，能知，能行，能知種種所行之法與所證之道。復知種種方便門，以普度眾生者，名為清淨法眼。極樂菩薩之法眼，亦復如是，故云「法眼清淨」。</a:t>
            </a:r>
          </a:p>
        </p:txBody>
      </p:sp>
    </p:spTree>
    <p:extLst>
      <p:ext uri="{BB962C8B-B14F-4D97-AF65-F5344CB8AC3E}">
        <p14:creationId xmlns:p14="http://schemas.microsoft.com/office/powerpoint/2010/main" val="3093419450"/>
      </p:ext>
    </p:extLst>
  </p:cSld>
  <p:clrMapOvr>
    <a:overrideClrMapping bg1="lt1" tx1="dk1" bg2="lt2" tx2="dk2" accent1="accent1" accent2="accent2" accent3="accent3" accent4="accent4" accent5="accent5" accent6="accent6" hlink="hlink" folHlink="folHlink"/>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CE4CFE65-91CF-9CC3-2B75-55F14D0B6A37}"/>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第廿四講</a:t>
            </a:r>
            <a:endParaRPr lang="en-US" altLang="zh-TW" dirty="0"/>
          </a:p>
        </p:txBody>
      </p:sp>
      <p:sp>
        <p:nvSpPr>
          <p:cNvPr id="5" name="文字方塊 4">
            <a:extLst>
              <a:ext uri="{FF2B5EF4-FFF2-40B4-BE49-F238E27FC236}">
                <a16:creationId xmlns:a16="http://schemas.microsoft.com/office/drawing/2014/main" id="{7C44994B-D5D3-45DF-EE06-2C0425CB1CB1}"/>
              </a:ext>
            </a:extLst>
          </p:cNvPr>
          <p:cNvSpPr txBox="1"/>
          <p:nvPr/>
        </p:nvSpPr>
        <p:spPr>
          <a:xfrm>
            <a:off x="3502918" y="745824"/>
            <a:ext cx="6955750" cy="5367940"/>
          </a:xfrm>
          <a:prstGeom prst="rect">
            <a:avLst/>
          </a:prstGeom>
          <a:noFill/>
        </p:spPr>
        <p:txBody>
          <a:bodyPr vert="eaVert" wrap="square" rtlCol="0">
            <a:spAutoFit/>
          </a:bodyPr>
          <a:lstStyle/>
          <a:p>
            <a:pPr>
              <a:lnSpc>
                <a:spcPts val="4400"/>
              </a:lnSpc>
            </a:pPr>
            <a:r>
              <a:rPr lang="zh-TW" altLang="en-US" sz="2800" dirty="0">
                <a:solidFill>
                  <a:schemeClr val="bg1">
                    <a:lumMod val="95000"/>
                  </a:schemeClr>
                </a:solidFill>
              </a:rPr>
              <a:t>「慧眼」。望西曰：「緣真諦智，能照空（真空）理，故名慧眼。」又「見真」者。淨影曰：「能見真空，故名見真。」</a:t>
            </a:r>
            <a:r>
              <a:rPr lang="en-US" altLang="zh-TW" sz="2800" dirty="0">
                <a:solidFill>
                  <a:schemeClr val="bg1">
                    <a:lumMod val="95000"/>
                  </a:schemeClr>
                </a:solidFill>
              </a:rPr>
              <a:t>《</a:t>
            </a:r>
            <a:r>
              <a:rPr lang="zh-TW" altLang="en-US" sz="2800" dirty="0">
                <a:solidFill>
                  <a:schemeClr val="bg1">
                    <a:lumMod val="95000"/>
                  </a:schemeClr>
                </a:solidFill>
              </a:rPr>
              <a:t>智度論</a:t>
            </a:r>
            <a:r>
              <a:rPr lang="en-US" altLang="zh-TW" sz="2800" dirty="0">
                <a:solidFill>
                  <a:schemeClr val="bg1">
                    <a:lumMod val="95000"/>
                  </a:schemeClr>
                </a:solidFill>
              </a:rPr>
              <a:t>》</a:t>
            </a:r>
            <a:r>
              <a:rPr lang="zh-TW" altLang="en-US" sz="2800" dirty="0">
                <a:solidFill>
                  <a:schemeClr val="bg1">
                    <a:lumMod val="95000"/>
                  </a:schemeClr>
                </a:solidFill>
              </a:rPr>
              <a:t>曰：「為實相故，求慧眼。得慧眼，不見眾生，盡滅一異相。捨離諸著，不受一切法，智慧自內滅，是名慧眼。」蓋了了見，無所見，不見有為，不見無為，方名見真。「智慧自內滅」即</a:t>
            </a:r>
            <a:r>
              <a:rPr lang="en-US" altLang="zh-TW" sz="2800" dirty="0">
                <a:solidFill>
                  <a:schemeClr val="bg1">
                    <a:lumMod val="95000"/>
                  </a:schemeClr>
                </a:solidFill>
              </a:rPr>
              <a:t>《</a:t>
            </a:r>
            <a:r>
              <a:rPr lang="zh-TW" altLang="en-US" sz="2800" dirty="0">
                <a:solidFill>
                  <a:schemeClr val="bg1">
                    <a:lumMod val="95000"/>
                  </a:schemeClr>
                </a:solidFill>
              </a:rPr>
              <a:t>心經</a:t>
            </a:r>
            <a:r>
              <a:rPr lang="en-US" altLang="zh-TW" sz="2800" dirty="0">
                <a:solidFill>
                  <a:schemeClr val="bg1">
                    <a:lumMod val="95000"/>
                  </a:schemeClr>
                </a:solidFill>
              </a:rPr>
              <a:t>》</a:t>
            </a:r>
            <a:r>
              <a:rPr lang="zh-TW" altLang="en-US" sz="2800" dirty="0">
                <a:solidFill>
                  <a:schemeClr val="bg1">
                    <a:lumMod val="95000"/>
                  </a:schemeClr>
                </a:solidFill>
              </a:rPr>
              <a:t>之「無智亦無得」，乃了因佛性之所了也。</a:t>
            </a:r>
          </a:p>
        </p:txBody>
      </p:sp>
    </p:spTree>
    <p:extLst>
      <p:ext uri="{BB962C8B-B14F-4D97-AF65-F5344CB8AC3E}">
        <p14:creationId xmlns:p14="http://schemas.microsoft.com/office/powerpoint/2010/main" val="3229291634"/>
      </p:ext>
    </p:extLst>
  </p:cSld>
  <p:clrMapOvr>
    <a:overrideClrMapping bg1="lt1" tx1="dk1" bg2="lt2" tx2="dk2" accent1="accent1" accent2="accent2" accent3="accent3" accent4="accent4" accent5="accent5" accent6="accent6" hlink="hlink" folHlink="folHlink"/>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219AF7AF-2628-683D-1D6C-59088AD0BD0B}"/>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第廿四講</a:t>
            </a:r>
            <a:endParaRPr lang="en-US" altLang="zh-TW" dirty="0"/>
          </a:p>
        </p:txBody>
      </p:sp>
      <p:sp>
        <p:nvSpPr>
          <p:cNvPr id="5" name="文字方塊 4">
            <a:extLst>
              <a:ext uri="{FF2B5EF4-FFF2-40B4-BE49-F238E27FC236}">
                <a16:creationId xmlns:a16="http://schemas.microsoft.com/office/drawing/2014/main" id="{2242291F-1E70-09B4-74B1-E93F91FB769B}"/>
              </a:ext>
            </a:extLst>
          </p:cNvPr>
          <p:cNvSpPr txBox="1"/>
          <p:nvPr/>
        </p:nvSpPr>
        <p:spPr>
          <a:xfrm>
            <a:off x="1770945" y="745824"/>
            <a:ext cx="8648521" cy="5367940"/>
          </a:xfrm>
          <a:prstGeom prst="rect">
            <a:avLst/>
          </a:prstGeom>
          <a:noFill/>
        </p:spPr>
        <p:txBody>
          <a:bodyPr vert="eaVert" wrap="square" rtlCol="0">
            <a:spAutoFit/>
          </a:bodyPr>
          <a:lstStyle/>
          <a:p>
            <a:pPr>
              <a:lnSpc>
                <a:spcPts val="4400"/>
              </a:lnSpc>
            </a:pPr>
            <a:r>
              <a:rPr lang="zh-TW" altLang="en-US" sz="2800" dirty="0">
                <a:solidFill>
                  <a:schemeClr val="bg1">
                    <a:lumMod val="95000"/>
                  </a:schemeClr>
                </a:solidFill>
              </a:rPr>
              <a:t>「佛眼」。如來之眼，名為佛眼，即照了諸法實相之眼。「具足」者，憬興曰：「一切種智為體，無法不照，故云具足。」佛眼之本，是無上殊勝，謂之本勝。但亦兼具劣者，劣者其餘四眼也。至於本勝者，能見佛性也。兼劣者，兼具其餘四眼之用，故能照真俗二諦一切法也。或疑佛捨肉身，何有肉眼。</a:t>
            </a:r>
            <a:r>
              <a:rPr lang="en-US" altLang="zh-TW" sz="2800" dirty="0">
                <a:solidFill>
                  <a:schemeClr val="bg1">
                    <a:lumMod val="95000"/>
                  </a:schemeClr>
                </a:solidFill>
              </a:rPr>
              <a:t>《</a:t>
            </a:r>
            <a:r>
              <a:rPr lang="zh-TW" altLang="en-US" sz="2800" dirty="0">
                <a:solidFill>
                  <a:schemeClr val="bg1">
                    <a:lumMod val="95000"/>
                  </a:schemeClr>
                </a:solidFill>
              </a:rPr>
              <a:t>智度論</a:t>
            </a:r>
            <a:r>
              <a:rPr lang="en-US" altLang="zh-TW" sz="2800" dirty="0">
                <a:solidFill>
                  <a:schemeClr val="bg1">
                    <a:lumMod val="95000"/>
                  </a:schemeClr>
                </a:solidFill>
              </a:rPr>
              <a:t>》</a:t>
            </a:r>
            <a:r>
              <a:rPr lang="zh-TW" altLang="en-US" sz="2800" dirty="0">
                <a:solidFill>
                  <a:schemeClr val="bg1">
                    <a:lumMod val="95000"/>
                  </a:schemeClr>
                </a:solidFill>
              </a:rPr>
              <a:t>曰：「慧眼、法眼、佛眼雖勝，非見眾生法。欲見眾生，唯以二眼：肉眼、天眼。」為化度眾生，現有相佛，故兼肉眼。具足者，顯佛眼之圓，具足一切眼之用也。</a:t>
            </a:r>
          </a:p>
        </p:txBody>
      </p:sp>
    </p:spTree>
    <p:extLst>
      <p:ext uri="{BB962C8B-B14F-4D97-AF65-F5344CB8AC3E}">
        <p14:creationId xmlns:p14="http://schemas.microsoft.com/office/powerpoint/2010/main" val="3573716822"/>
      </p:ext>
    </p:extLst>
  </p:cSld>
  <p:clrMapOvr>
    <a:overrideClrMapping bg1="lt1" tx1="dk1" bg2="lt2" tx2="dk2" accent1="accent1" accent2="accent2" accent3="accent3" accent4="accent4" accent5="accent5" accent6="accent6" hlink="hlink" folHlink="folHlink"/>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1114E239-50C0-6E48-C461-57E6ECEEBD0E}"/>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第廿四講</a:t>
            </a:r>
            <a:endParaRPr lang="en-US" altLang="zh-TW" dirty="0"/>
          </a:p>
        </p:txBody>
      </p:sp>
      <p:sp>
        <p:nvSpPr>
          <p:cNvPr id="5" name="文字方塊 4">
            <a:extLst>
              <a:ext uri="{FF2B5EF4-FFF2-40B4-BE49-F238E27FC236}">
                <a16:creationId xmlns:a16="http://schemas.microsoft.com/office/drawing/2014/main" id="{F2FB9CF6-2675-EC42-6D15-EC8EB29A6452}"/>
              </a:ext>
            </a:extLst>
          </p:cNvPr>
          <p:cNvSpPr txBox="1"/>
          <p:nvPr/>
        </p:nvSpPr>
        <p:spPr>
          <a:xfrm>
            <a:off x="86200" y="837506"/>
            <a:ext cx="10905550" cy="5367940"/>
          </a:xfrm>
          <a:prstGeom prst="rect">
            <a:avLst/>
          </a:prstGeom>
          <a:noFill/>
        </p:spPr>
        <p:txBody>
          <a:bodyPr vert="eaVert" wrap="square" rtlCol="0">
            <a:spAutoFit/>
          </a:bodyPr>
          <a:lstStyle/>
          <a:p>
            <a:pPr>
              <a:lnSpc>
                <a:spcPts val="4400"/>
              </a:lnSpc>
            </a:pPr>
            <a:r>
              <a:rPr lang="zh-TW" altLang="en-US" sz="2800" dirty="0">
                <a:solidFill>
                  <a:schemeClr val="bg1">
                    <a:lumMod val="95000"/>
                  </a:schemeClr>
                </a:solidFill>
              </a:rPr>
              <a:t>右段經文中，「無不圓滿」以前是總讚，此下明一切圓滿之因，首在究竟明了佛之密藏。故如探水得源，尋枝得本。得其根本，不愁枝末。古云「得其一，萬事畢」也。若能了了常知佛之本體，自然調伏諸根，如手握金剛王寶劍，來者俱斬，自亦不存，劍亦非劍。故善調伏，身心和順，「深入正慧」。身心俱調，正慧明了，故煩惱餘習不斷而斷。志願無上，隨順如來，依佛之教，行佛所行，故以七覺聖道，為所履踐。佛之五眼，為所修習。照真達俗，從容中道。精進不已，則明本佛眼，覺了法性，究竟證入如來密藏。故知一切妙德，無不導源於佛之密藏。一一妙德，無不還歸此密藏。</a:t>
            </a:r>
          </a:p>
        </p:txBody>
      </p:sp>
    </p:spTree>
    <p:extLst>
      <p:ext uri="{BB962C8B-B14F-4D97-AF65-F5344CB8AC3E}">
        <p14:creationId xmlns:p14="http://schemas.microsoft.com/office/powerpoint/2010/main" val="2788469903"/>
      </p:ext>
    </p:extLst>
  </p:cSld>
  <p:clrMapOvr>
    <a:overrideClrMapping bg1="lt1" tx1="dk1" bg2="lt2" tx2="dk2" accent1="accent1" accent2="accent2" accent3="accent3" accent4="accent4" accent5="accent5" accent6="accent6" hlink="hlink" folHlink="folHlink"/>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C8C51C78-C742-0F41-C4AC-D5FC0143BCFC}"/>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第廿四講</a:t>
            </a:r>
            <a:endParaRPr lang="en-US" altLang="zh-TW" dirty="0"/>
          </a:p>
        </p:txBody>
      </p:sp>
      <p:sp>
        <p:nvSpPr>
          <p:cNvPr id="5" name="文字方塊 4">
            <a:extLst>
              <a:ext uri="{FF2B5EF4-FFF2-40B4-BE49-F238E27FC236}">
                <a16:creationId xmlns:a16="http://schemas.microsoft.com/office/drawing/2014/main" id="{0A69E1F7-A83F-8971-3350-3D6FEB91F8F3}"/>
              </a:ext>
            </a:extLst>
          </p:cNvPr>
          <p:cNvSpPr txBox="1"/>
          <p:nvPr/>
        </p:nvSpPr>
        <p:spPr>
          <a:xfrm>
            <a:off x="8200856" y="654142"/>
            <a:ext cx="2646878" cy="5551304"/>
          </a:xfrm>
          <a:prstGeom prst="rect">
            <a:avLst/>
          </a:prstGeom>
          <a:noFill/>
        </p:spPr>
        <p:txBody>
          <a:bodyPr vert="eaVert" wrap="square" rtlCol="0">
            <a:spAutoFit/>
          </a:bodyPr>
          <a:lstStyle/>
          <a:p>
            <a:pPr>
              <a:lnSpc>
                <a:spcPts val="4800"/>
              </a:lnSpc>
            </a:pPr>
            <a:r>
              <a:rPr lang="zh-TW" altLang="en-US" sz="3000" b="1" dirty="0">
                <a:solidFill>
                  <a:schemeClr val="bg1">
                    <a:lumMod val="95000"/>
                  </a:schemeClr>
                </a:solidFill>
              </a:rPr>
              <a:t>辯才總持。自在無礙。善解世間無邊方便。所言誠諦。深入義味。度諸有情。演說正法。無相無為。無縛無脫。無諸分別。遠離顛倒。</a:t>
            </a:r>
          </a:p>
        </p:txBody>
      </p:sp>
      <p:sp>
        <p:nvSpPr>
          <p:cNvPr id="6" name="文字方塊 5">
            <a:extLst>
              <a:ext uri="{FF2B5EF4-FFF2-40B4-BE49-F238E27FC236}">
                <a16:creationId xmlns:a16="http://schemas.microsoft.com/office/drawing/2014/main" id="{0BFCDB4B-E39C-F4F4-D7F1-F20FBF6EBEB8}"/>
              </a:ext>
            </a:extLst>
          </p:cNvPr>
          <p:cNvSpPr txBox="1"/>
          <p:nvPr/>
        </p:nvSpPr>
        <p:spPr>
          <a:xfrm>
            <a:off x="111908" y="618138"/>
            <a:ext cx="7725192" cy="5551304"/>
          </a:xfrm>
          <a:prstGeom prst="rect">
            <a:avLst/>
          </a:prstGeom>
          <a:noFill/>
        </p:spPr>
        <p:txBody>
          <a:bodyPr vert="eaVert" wrap="square" rtlCol="0">
            <a:spAutoFit/>
          </a:bodyPr>
          <a:lstStyle/>
          <a:p>
            <a:pPr>
              <a:lnSpc>
                <a:spcPts val="4200"/>
              </a:lnSpc>
            </a:pPr>
            <a:r>
              <a:rPr lang="zh-TW" altLang="en-US" sz="2800" dirty="0">
                <a:solidFill>
                  <a:schemeClr val="bg1">
                    <a:lumMod val="95000"/>
                  </a:schemeClr>
                </a:solidFill>
              </a:rPr>
              <a:t>二、明極樂大士利他聖行，功德圓滿。此中復含三義：㈠演說妙法。㈡遊諸佛剎。㈢普利眾生。上之三者，互相含攝。</a:t>
            </a:r>
          </a:p>
          <a:p>
            <a:pPr>
              <a:lnSpc>
                <a:spcPts val="4200"/>
              </a:lnSpc>
            </a:pPr>
            <a:r>
              <a:rPr lang="zh-TW" altLang="en-US" sz="2800" dirty="0">
                <a:solidFill>
                  <a:schemeClr val="bg1">
                    <a:lumMod val="95000"/>
                  </a:schemeClr>
                </a:solidFill>
              </a:rPr>
              <a:t>㈠從「辯才」至「遠離顛倒」標菩薩慧辯德。「辯才總持」</a:t>
            </a:r>
            <a:r>
              <a:rPr lang="en-US" altLang="zh-TW" sz="2800" dirty="0">
                <a:solidFill>
                  <a:schemeClr val="bg1">
                    <a:lumMod val="95000"/>
                  </a:schemeClr>
                </a:solidFill>
              </a:rPr>
              <a:t>《</a:t>
            </a:r>
            <a:r>
              <a:rPr lang="zh-TW" altLang="en-US" sz="2800" dirty="0">
                <a:solidFill>
                  <a:schemeClr val="bg1">
                    <a:lumMod val="95000"/>
                  </a:schemeClr>
                </a:solidFill>
              </a:rPr>
              <a:t>魏譯</a:t>
            </a:r>
            <a:r>
              <a:rPr lang="en-US" altLang="zh-TW" sz="2800" dirty="0">
                <a:solidFill>
                  <a:schemeClr val="bg1">
                    <a:lumMod val="95000"/>
                  </a:schemeClr>
                </a:solidFill>
              </a:rPr>
              <a:t>》</a:t>
            </a:r>
            <a:r>
              <a:rPr lang="zh-TW" altLang="en-US" sz="2800" dirty="0">
                <a:solidFill>
                  <a:schemeClr val="bg1">
                    <a:lumMod val="95000"/>
                  </a:schemeClr>
                </a:solidFill>
              </a:rPr>
              <a:t>作「具諸辯才」。故知「總持」同彼「具諸」之義，表彼土大士具足種種辯才。又總持即是陀羅尼，故亦可解為，得辯才陀羅尼也。下云「自在無礙」，表菩薩所具乃無礙之勝辯。無礙辯者，有四有九。四無礙辯，又名四無礙智、四無礙解，是為菩薩說法之智辯。</a:t>
            </a:r>
          </a:p>
        </p:txBody>
      </p:sp>
    </p:spTree>
    <p:extLst>
      <p:ext uri="{BB962C8B-B14F-4D97-AF65-F5344CB8AC3E}">
        <p14:creationId xmlns:p14="http://schemas.microsoft.com/office/powerpoint/2010/main" val="70389019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6EF14463-A0A0-D835-A34B-C1370CCEBC4C}"/>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第廿四講</a:t>
            </a:r>
            <a:endParaRPr lang="en-US" altLang="zh-TW" dirty="0"/>
          </a:p>
        </p:txBody>
      </p:sp>
      <p:sp>
        <p:nvSpPr>
          <p:cNvPr id="5" name="文字方塊 4">
            <a:extLst>
              <a:ext uri="{FF2B5EF4-FFF2-40B4-BE49-F238E27FC236}">
                <a16:creationId xmlns:a16="http://schemas.microsoft.com/office/drawing/2014/main" id="{937752B1-3086-8E05-AB8E-527C9555D3B5}"/>
              </a:ext>
            </a:extLst>
          </p:cNvPr>
          <p:cNvSpPr txBox="1"/>
          <p:nvPr/>
        </p:nvSpPr>
        <p:spPr>
          <a:xfrm>
            <a:off x="2710830" y="745824"/>
            <a:ext cx="8084264" cy="5367940"/>
          </a:xfrm>
          <a:prstGeom prst="rect">
            <a:avLst/>
          </a:prstGeom>
          <a:noFill/>
        </p:spPr>
        <p:txBody>
          <a:bodyPr vert="eaVert" wrap="square" rtlCol="0">
            <a:spAutoFit/>
          </a:bodyPr>
          <a:lstStyle/>
          <a:p>
            <a:pPr>
              <a:lnSpc>
                <a:spcPts val="4400"/>
              </a:lnSpc>
            </a:pPr>
            <a:r>
              <a:rPr lang="zh-TW" altLang="en-US" sz="2800" dirty="0">
                <a:solidFill>
                  <a:schemeClr val="bg1">
                    <a:lumMod val="95000"/>
                  </a:schemeClr>
                </a:solidFill>
              </a:rPr>
              <a:t>從意業而言，稱之為解，或稱之為智。從口業而言，則謂之為辯。此辯有四，如</a:t>
            </a:r>
            <a:r>
              <a:rPr lang="en-US" altLang="zh-TW" sz="2800" dirty="0">
                <a:solidFill>
                  <a:schemeClr val="bg1">
                    <a:lumMod val="95000"/>
                  </a:schemeClr>
                </a:solidFill>
              </a:rPr>
              <a:t>《</a:t>
            </a:r>
            <a:r>
              <a:rPr lang="zh-TW" altLang="en-US" sz="2800" dirty="0">
                <a:solidFill>
                  <a:schemeClr val="bg1">
                    <a:lumMod val="95000"/>
                  </a:schemeClr>
                </a:solidFill>
              </a:rPr>
              <a:t>涅槃經</a:t>
            </a:r>
            <a:r>
              <a:rPr lang="en-US" altLang="zh-TW" sz="2800" dirty="0">
                <a:solidFill>
                  <a:schemeClr val="bg1">
                    <a:lumMod val="95000"/>
                  </a:schemeClr>
                </a:solidFill>
              </a:rPr>
              <a:t>》</a:t>
            </a:r>
            <a:r>
              <a:rPr lang="zh-TW" altLang="en-US" sz="2800" dirty="0">
                <a:solidFill>
                  <a:schemeClr val="bg1">
                    <a:lumMod val="95000"/>
                  </a:schemeClr>
                </a:solidFill>
              </a:rPr>
              <a:t>云：「菩薩摩訶薩能如是知，得四無礙：法無礙、義無礙、辭無礙、樂說無礙。」九辯者，如</a:t>
            </a:r>
            <a:r>
              <a:rPr lang="en-US" altLang="zh-TW" sz="2800" dirty="0">
                <a:solidFill>
                  <a:schemeClr val="bg1">
                    <a:lumMod val="95000"/>
                  </a:schemeClr>
                </a:solidFill>
              </a:rPr>
              <a:t>《</a:t>
            </a:r>
            <a:r>
              <a:rPr lang="zh-TW" altLang="en-US" sz="2800" dirty="0">
                <a:solidFill>
                  <a:schemeClr val="bg1">
                    <a:lumMod val="95000"/>
                  </a:schemeClr>
                </a:solidFill>
              </a:rPr>
              <a:t>勝天王般若經</a:t>
            </a:r>
            <a:r>
              <a:rPr lang="en-US" altLang="zh-TW" sz="2800" dirty="0">
                <a:solidFill>
                  <a:schemeClr val="bg1">
                    <a:lumMod val="95000"/>
                  </a:schemeClr>
                </a:solidFill>
              </a:rPr>
              <a:t>》</a:t>
            </a:r>
            <a:r>
              <a:rPr lang="zh-TW" altLang="en-US" sz="2800" dirty="0">
                <a:solidFill>
                  <a:schemeClr val="bg1">
                    <a:lumMod val="95000"/>
                  </a:schemeClr>
                </a:solidFill>
              </a:rPr>
              <a:t>說：「無著辯才、無盡辯才、相續辯才、不斷辯才、不怯弱辯才、不驚怖辯才、不共辯才、天人所重辯才、無邊辯才。」此九亦名為無礙辯也。極樂大士具足如是種種無礙妙辯，無有障礙，故云「辯才總持，自在無礙」。</a:t>
            </a:r>
          </a:p>
        </p:txBody>
      </p:sp>
    </p:spTree>
    <p:extLst>
      <p:ext uri="{BB962C8B-B14F-4D97-AF65-F5344CB8AC3E}">
        <p14:creationId xmlns:p14="http://schemas.microsoft.com/office/powerpoint/2010/main" val="1036722068"/>
      </p:ext>
    </p:extLst>
  </p:cSld>
  <p:clrMapOvr>
    <a:overrideClrMapping bg1="lt1" tx1="dk1" bg2="lt2" tx2="dk2" accent1="accent1" accent2="accent2" accent3="accent3" accent4="accent4" accent5="accent5" accent6="accent6" hlink="hlink" folHlink="folHlink"/>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FC09C9F5-DB3E-AAE9-523C-022818AC8060}"/>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第廿四講</a:t>
            </a:r>
            <a:endParaRPr lang="en-US" altLang="zh-TW" dirty="0"/>
          </a:p>
        </p:txBody>
      </p:sp>
      <p:sp>
        <p:nvSpPr>
          <p:cNvPr id="5" name="文字方塊 4">
            <a:extLst>
              <a:ext uri="{FF2B5EF4-FFF2-40B4-BE49-F238E27FC236}">
                <a16:creationId xmlns:a16="http://schemas.microsoft.com/office/drawing/2014/main" id="{4612D29E-C6A9-10CC-C95C-4C3547814985}"/>
              </a:ext>
            </a:extLst>
          </p:cNvPr>
          <p:cNvSpPr txBox="1"/>
          <p:nvPr/>
        </p:nvSpPr>
        <p:spPr>
          <a:xfrm>
            <a:off x="47700" y="837506"/>
            <a:ext cx="10905550" cy="5367940"/>
          </a:xfrm>
          <a:prstGeom prst="rect">
            <a:avLst/>
          </a:prstGeom>
          <a:noFill/>
        </p:spPr>
        <p:txBody>
          <a:bodyPr vert="eaVert" wrap="square" rtlCol="0">
            <a:spAutoFit/>
          </a:bodyPr>
          <a:lstStyle/>
          <a:p>
            <a:pPr>
              <a:lnSpc>
                <a:spcPts val="4400"/>
              </a:lnSpc>
            </a:pPr>
            <a:r>
              <a:rPr lang="zh-TW" altLang="en-US" sz="2800" dirty="0">
                <a:solidFill>
                  <a:schemeClr val="bg1">
                    <a:lumMod val="95000"/>
                  </a:schemeClr>
                </a:solidFill>
              </a:rPr>
              <a:t>「善解世間無邊方便」是</a:t>
            </a:r>
            <a:r>
              <a:rPr lang="zh-TW" altLang="en-US" sz="2800" u="sng" dirty="0">
                <a:solidFill>
                  <a:schemeClr val="bg1">
                    <a:lumMod val="95000"/>
                  </a:schemeClr>
                </a:solidFill>
              </a:rPr>
              <a:t>差別智</a:t>
            </a:r>
            <a:r>
              <a:rPr lang="zh-TW" altLang="en-US" sz="2800" dirty="0">
                <a:solidFill>
                  <a:schemeClr val="bg1">
                    <a:lumMod val="95000"/>
                  </a:schemeClr>
                </a:solidFill>
              </a:rPr>
              <a:t>。方便者，善巧也。以善知一切眾生根性與欲樂，隨其機宜，善巧說法，故能契機。「所言誠諦，深入義味」。「誠諦」者，誠懇真實也。明</a:t>
            </a:r>
            <a:r>
              <a:rPr lang="zh-TW" altLang="en-US" sz="2800" u="sng" dirty="0">
                <a:solidFill>
                  <a:schemeClr val="bg1">
                    <a:lumMod val="95000"/>
                  </a:schemeClr>
                </a:solidFill>
              </a:rPr>
              <a:t>根本智</a:t>
            </a:r>
            <a:r>
              <a:rPr lang="zh-TW" altLang="en-US" sz="2800" dirty="0">
                <a:solidFill>
                  <a:schemeClr val="bg1">
                    <a:lumMod val="95000"/>
                  </a:schemeClr>
                </a:solidFill>
              </a:rPr>
              <a:t>，契實相理。得差別智，知眾生機，故所說之法「深入義味」。契理契機，普令聞者入於義理，深得法味，皆得度脫。故云「度諸有情」。以契理故，所說之法，皆是正法。「正法」者，真正之道法。如是正法，「無相無為，無縛無脫，無諸分別，遠離顛倒」。「無相」者，淨影曰：「諸法悉空，名為無相。」無相者，一相之中，具一切之相，而一相不留。具一切之相而無一相，故云無相。非是無色無形也。</a:t>
            </a:r>
          </a:p>
        </p:txBody>
      </p:sp>
    </p:spTree>
    <p:extLst>
      <p:ext uri="{BB962C8B-B14F-4D97-AF65-F5344CB8AC3E}">
        <p14:creationId xmlns:p14="http://schemas.microsoft.com/office/powerpoint/2010/main" val="2045939039"/>
      </p:ext>
    </p:extLst>
  </p:cSld>
  <p:clrMapOvr>
    <a:overrideClrMapping bg1="lt1" tx1="dk1" bg2="lt2" tx2="dk2" accent1="accent1" accent2="accent2" accent3="accent3" accent4="accent4" accent5="accent5" accent6="accent6" hlink="hlink" folHlink="folHlink"/>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32D277C9-05D7-C557-864C-76003C47643F}"/>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第廿四講</a:t>
            </a:r>
            <a:endParaRPr lang="en-US" altLang="zh-TW" dirty="0"/>
          </a:p>
        </p:txBody>
      </p:sp>
      <p:sp>
        <p:nvSpPr>
          <p:cNvPr id="5" name="文字方塊 4">
            <a:extLst>
              <a:ext uri="{FF2B5EF4-FFF2-40B4-BE49-F238E27FC236}">
                <a16:creationId xmlns:a16="http://schemas.microsoft.com/office/drawing/2014/main" id="{236F99BB-3FA4-9ABA-14AF-D5F3CF9DED76}"/>
              </a:ext>
            </a:extLst>
          </p:cNvPr>
          <p:cNvSpPr txBox="1"/>
          <p:nvPr/>
        </p:nvSpPr>
        <p:spPr>
          <a:xfrm>
            <a:off x="6599262" y="745824"/>
            <a:ext cx="4134465" cy="5367940"/>
          </a:xfrm>
          <a:prstGeom prst="rect">
            <a:avLst/>
          </a:prstGeom>
          <a:noFill/>
        </p:spPr>
        <p:txBody>
          <a:bodyPr vert="eaVert" wrap="square" rtlCol="0">
            <a:spAutoFit/>
          </a:bodyPr>
          <a:lstStyle/>
          <a:p>
            <a:pPr>
              <a:lnSpc>
                <a:spcPts val="4400"/>
              </a:lnSpc>
            </a:pPr>
            <a:r>
              <a:rPr lang="zh-TW" altLang="en-US" sz="2800" dirty="0">
                <a:solidFill>
                  <a:schemeClr val="bg1">
                    <a:lumMod val="95000"/>
                  </a:schemeClr>
                </a:solidFill>
              </a:rPr>
              <a:t>「無為」者，無因緣造作曰無為，同於「無作」。「無縛無脫」。世以無明煩惱為縛，以斷惑顯真為脫。而未知無明與法性，本為一體。法性如水，無明如冰。現相雖殊，究其本體，則無明之冰舉體是法性之水。</a:t>
            </a:r>
          </a:p>
        </p:txBody>
      </p:sp>
      <p:sp>
        <p:nvSpPr>
          <p:cNvPr id="6" name="文字方塊 5">
            <a:extLst>
              <a:ext uri="{FF2B5EF4-FFF2-40B4-BE49-F238E27FC236}">
                <a16:creationId xmlns:a16="http://schemas.microsoft.com/office/drawing/2014/main" id="{D04B963E-837A-74B5-52CC-C5DE88F59D37}"/>
              </a:ext>
            </a:extLst>
          </p:cNvPr>
          <p:cNvSpPr txBox="1"/>
          <p:nvPr/>
        </p:nvSpPr>
        <p:spPr>
          <a:xfrm>
            <a:off x="742432" y="709820"/>
            <a:ext cx="5827236" cy="5367940"/>
          </a:xfrm>
          <a:prstGeom prst="rect">
            <a:avLst/>
          </a:prstGeom>
          <a:noFill/>
        </p:spPr>
        <p:txBody>
          <a:bodyPr vert="eaVert" wrap="square" rtlCol="0">
            <a:spAutoFit/>
          </a:bodyPr>
          <a:lstStyle/>
          <a:p>
            <a:pPr>
              <a:lnSpc>
                <a:spcPts val="4400"/>
              </a:lnSpc>
            </a:pPr>
            <a:r>
              <a:rPr lang="zh-TW" altLang="en-US" sz="2800" dirty="0">
                <a:solidFill>
                  <a:schemeClr val="bg1">
                    <a:lumMod val="95000"/>
                  </a:schemeClr>
                </a:solidFill>
              </a:rPr>
              <a:t>「無諸分別」即不二，即是如。法界理體，不二平等，故云如。諸法皆如，故云「如如」。若諦信一切法悉是佛法，亦無分別矣。「遠離顛倒」，如上所說，萬法本際，皆契實相，故無顛倒。有見與無見，各有所執，皆違諸法平等之相，故名之為顛倒。「無相無為」及以下「遠離顛倒」共四句，顯極樂大士所說之正法也。</a:t>
            </a:r>
          </a:p>
        </p:txBody>
      </p:sp>
    </p:spTree>
    <p:extLst>
      <p:ext uri="{BB962C8B-B14F-4D97-AF65-F5344CB8AC3E}">
        <p14:creationId xmlns:p14="http://schemas.microsoft.com/office/powerpoint/2010/main" val="50216652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47217</TotalTime>
  <Words>6673</Words>
  <Application>Microsoft Office PowerPoint</Application>
  <PresentationFormat>自訂</PresentationFormat>
  <Paragraphs>185</Paragraphs>
  <Slides>36</Slides>
  <Notes>0</Notes>
  <HiddenSlides>0</HiddenSlides>
  <MMClips>0</MMClips>
  <ScaleCrop>false</ScaleCrop>
  <HeadingPairs>
    <vt:vector size="6" baseType="variant">
      <vt:variant>
        <vt:lpstr>使用字型</vt:lpstr>
      </vt:variant>
      <vt:variant>
        <vt:i4>2</vt:i4>
      </vt:variant>
      <vt:variant>
        <vt:lpstr>佈景主題</vt:lpstr>
      </vt:variant>
      <vt:variant>
        <vt:i4>1</vt:i4>
      </vt:variant>
      <vt:variant>
        <vt:lpstr>投影片標題</vt:lpstr>
      </vt:variant>
      <vt:variant>
        <vt:i4>36</vt:i4>
      </vt:variant>
    </vt:vector>
  </HeadingPairs>
  <TitlesOfParts>
    <vt:vector size="39" baseType="lpstr">
      <vt:lpstr>Arial</vt:lpstr>
      <vt:lpstr>Calibri</vt:lpstr>
      <vt:lpstr>Office 主题</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Shengmiao</cp:lastModifiedBy>
  <cp:revision>916</cp:revision>
  <dcterms:created xsi:type="dcterms:W3CDTF">2019-12-17T19:51:00Z</dcterms:created>
  <dcterms:modified xsi:type="dcterms:W3CDTF">2025-10-23T21:34:08Z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2052-11.1.0.9513</vt:lpwstr>
  </property>
</Properties>
</file>