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687" r:id="rId2"/>
  </p:sldMasterIdLst>
  <p:notesMasterIdLst>
    <p:notesMasterId r:id="rId48"/>
  </p:notesMasterIdLst>
  <p:sldIdLst>
    <p:sldId id="561" r:id="rId3"/>
    <p:sldId id="485" r:id="rId4"/>
    <p:sldId id="566" r:id="rId5"/>
    <p:sldId id="500" r:id="rId6"/>
    <p:sldId id="390" r:id="rId7"/>
    <p:sldId id="553" r:id="rId8"/>
    <p:sldId id="554" r:id="rId9"/>
    <p:sldId id="581" r:id="rId10"/>
    <p:sldId id="426" r:id="rId11"/>
    <p:sldId id="589" r:id="rId12"/>
    <p:sldId id="486" r:id="rId13"/>
    <p:sldId id="424" r:id="rId14"/>
    <p:sldId id="590" r:id="rId15"/>
    <p:sldId id="487" r:id="rId16"/>
    <p:sldId id="556" r:id="rId17"/>
    <p:sldId id="577" r:id="rId18"/>
    <p:sldId id="570" r:id="rId19"/>
    <p:sldId id="558" r:id="rId20"/>
    <p:sldId id="567" r:id="rId21"/>
    <p:sldId id="591" r:id="rId22"/>
    <p:sldId id="562" r:id="rId23"/>
    <p:sldId id="490" r:id="rId24"/>
    <p:sldId id="595" r:id="rId25"/>
    <p:sldId id="573" r:id="rId26"/>
    <p:sldId id="572" r:id="rId27"/>
    <p:sldId id="592" r:id="rId28"/>
    <p:sldId id="543" r:id="rId29"/>
    <p:sldId id="576" r:id="rId30"/>
    <p:sldId id="578" r:id="rId31"/>
    <p:sldId id="579" r:id="rId32"/>
    <p:sldId id="582" r:id="rId33"/>
    <p:sldId id="583" r:id="rId34"/>
    <p:sldId id="584" r:id="rId35"/>
    <p:sldId id="585" r:id="rId36"/>
    <p:sldId id="587" r:id="rId37"/>
    <p:sldId id="586" r:id="rId38"/>
    <p:sldId id="593" r:id="rId39"/>
    <p:sldId id="588" r:id="rId40"/>
    <p:sldId id="574" r:id="rId41"/>
    <p:sldId id="559" r:id="rId42"/>
    <p:sldId id="560" r:id="rId43"/>
    <p:sldId id="594" r:id="rId44"/>
    <p:sldId id="575" r:id="rId45"/>
    <p:sldId id="414" r:id="rId46"/>
    <p:sldId id="359"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A3581-B99D-4147-92A9-3217D206778F}" v="20" dt="2026-01-22T22:47:21.3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94664" autoAdjust="0"/>
  </p:normalViewPr>
  <p:slideViewPr>
    <p:cSldViewPr>
      <p:cViewPr varScale="1">
        <p:scale>
          <a:sx n="97" d="100"/>
          <a:sy n="97" d="100"/>
        </p:scale>
        <p:origin x="714" y="-4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249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ung Lai Johnny Wan" userId="845dcd57-0ca4-421d-bce9-c9d046037f35" providerId="ADAL" clId="{476FECD9-7C13-4C1B-9749-0127A61482A8}"/>
    <pc:docChg chg="custSel addSld delSld modSld sldOrd">
      <pc:chgData name="Chung Lai Johnny Wan" userId="845dcd57-0ca4-421d-bce9-c9d046037f35" providerId="ADAL" clId="{476FECD9-7C13-4C1B-9749-0127A61482A8}" dt="2026-01-22T22:47:21.323" v="131"/>
      <pc:docMkLst>
        <pc:docMk/>
      </pc:docMkLst>
      <pc:sldChg chg="modSp mod">
        <pc:chgData name="Chung Lai Johnny Wan" userId="845dcd57-0ca4-421d-bce9-c9d046037f35" providerId="ADAL" clId="{476FECD9-7C13-4C1B-9749-0127A61482A8}" dt="2026-01-16T23:24:42.606" v="7" actId="20577"/>
        <pc:sldMkLst>
          <pc:docMk/>
          <pc:sldMk cId="0" sldId="390"/>
        </pc:sldMkLst>
        <pc:spChg chg="mod">
          <ac:chgData name="Chung Lai Johnny Wan" userId="845dcd57-0ca4-421d-bce9-c9d046037f35" providerId="ADAL" clId="{476FECD9-7C13-4C1B-9749-0127A61482A8}" dt="2026-01-16T23:24:42.606" v="7" actId="20577"/>
          <ac:spMkLst>
            <pc:docMk/>
            <pc:sldMk cId="0" sldId="390"/>
            <ac:spMk id="3" creationId="{00000000-0000-0000-0000-000000000000}"/>
          </ac:spMkLst>
        </pc:spChg>
      </pc:sldChg>
      <pc:sldChg chg="modSp">
        <pc:chgData name="Chung Lai Johnny Wan" userId="845dcd57-0ca4-421d-bce9-c9d046037f35" providerId="ADAL" clId="{476FECD9-7C13-4C1B-9749-0127A61482A8}" dt="2026-01-16T23:46:15.041" v="10" actId="20577"/>
        <pc:sldMkLst>
          <pc:docMk/>
          <pc:sldMk cId="810763770" sldId="487"/>
        </pc:sldMkLst>
        <pc:spChg chg="mod">
          <ac:chgData name="Chung Lai Johnny Wan" userId="845dcd57-0ca4-421d-bce9-c9d046037f35" providerId="ADAL" clId="{476FECD9-7C13-4C1B-9749-0127A61482A8}" dt="2026-01-16T23:46:15.041" v="10" actId="20577"/>
          <ac:spMkLst>
            <pc:docMk/>
            <pc:sldMk cId="810763770" sldId="487"/>
            <ac:spMk id="3" creationId="{5C26EBC3-0665-9096-9D3A-11A888BD995A}"/>
          </ac:spMkLst>
        </pc:spChg>
      </pc:sldChg>
      <pc:sldChg chg="modSp">
        <pc:chgData name="Chung Lai Johnny Wan" userId="845dcd57-0ca4-421d-bce9-c9d046037f35" providerId="ADAL" clId="{476FECD9-7C13-4C1B-9749-0127A61482A8}" dt="2026-01-20T22:52:20.001" v="39" actId="20577"/>
        <pc:sldMkLst>
          <pc:docMk/>
          <pc:sldMk cId="3259404093" sldId="500"/>
        </pc:sldMkLst>
        <pc:spChg chg="mod">
          <ac:chgData name="Chung Lai Johnny Wan" userId="845dcd57-0ca4-421d-bce9-c9d046037f35" providerId="ADAL" clId="{476FECD9-7C13-4C1B-9749-0127A61482A8}" dt="2026-01-20T22:52:20.001" v="39" actId="20577"/>
          <ac:spMkLst>
            <pc:docMk/>
            <pc:sldMk cId="3259404093" sldId="500"/>
            <ac:spMk id="3" creationId="{00000000-0000-0000-0000-000000000000}"/>
          </ac:spMkLst>
        </pc:spChg>
      </pc:sldChg>
      <pc:sldChg chg="modSp">
        <pc:chgData name="Chung Lai Johnny Wan" userId="845dcd57-0ca4-421d-bce9-c9d046037f35" providerId="ADAL" clId="{476FECD9-7C13-4C1B-9749-0127A61482A8}" dt="2026-01-16T23:35:05.229" v="9" actId="20577"/>
        <pc:sldMkLst>
          <pc:docMk/>
          <pc:sldMk cId="812046087" sldId="553"/>
        </pc:sldMkLst>
        <pc:spChg chg="mod">
          <ac:chgData name="Chung Lai Johnny Wan" userId="845dcd57-0ca4-421d-bce9-c9d046037f35" providerId="ADAL" clId="{476FECD9-7C13-4C1B-9749-0127A61482A8}" dt="2026-01-16T23:35:05.229" v="9" actId="20577"/>
          <ac:spMkLst>
            <pc:docMk/>
            <pc:sldMk cId="812046087" sldId="553"/>
            <ac:spMk id="3" creationId="{00000000-0000-0000-0000-000000000000}"/>
          </ac:spMkLst>
        </pc:spChg>
      </pc:sldChg>
      <pc:sldChg chg="modSp">
        <pc:chgData name="Chung Lai Johnny Wan" userId="845dcd57-0ca4-421d-bce9-c9d046037f35" providerId="ADAL" clId="{476FECD9-7C13-4C1B-9749-0127A61482A8}" dt="2026-01-22T22:43:12.962" v="130" actId="20577"/>
        <pc:sldMkLst>
          <pc:docMk/>
          <pc:sldMk cId="2944353877" sldId="559"/>
        </pc:sldMkLst>
        <pc:spChg chg="mod">
          <ac:chgData name="Chung Lai Johnny Wan" userId="845dcd57-0ca4-421d-bce9-c9d046037f35" providerId="ADAL" clId="{476FECD9-7C13-4C1B-9749-0127A61482A8}" dt="2026-01-22T22:43:12.962" v="130" actId="20577"/>
          <ac:spMkLst>
            <pc:docMk/>
            <pc:sldMk cId="2944353877" sldId="559"/>
            <ac:spMk id="3" creationId="{5C26EBC3-0665-9096-9D3A-11A888BD995A}"/>
          </ac:spMkLst>
        </pc:spChg>
      </pc:sldChg>
      <pc:sldChg chg="modSp">
        <pc:chgData name="Chung Lai Johnny Wan" userId="845dcd57-0ca4-421d-bce9-c9d046037f35" providerId="ADAL" clId="{476FECD9-7C13-4C1B-9749-0127A61482A8}" dt="2026-01-22T22:47:21.323" v="131"/>
        <pc:sldMkLst>
          <pc:docMk/>
          <pc:sldMk cId="2894695814" sldId="560"/>
        </pc:sldMkLst>
        <pc:spChg chg="mod">
          <ac:chgData name="Chung Lai Johnny Wan" userId="845dcd57-0ca4-421d-bce9-c9d046037f35" providerId="ADAL" clId="{476FECD9-7C13-4C1B-9749-0127A61482A8}" dt="2026-01-22T22:47:21.323" v="131"/>
          <ac:spMkLst>
            <pc:docMk/>
            <pc:sldMk cId="2894695814" sldId="560"/>
            <ac:spMk id="3" creationId="{5C26EBC3-0665-9096-9D3A-11A888BD995A}"/>
          </ac:spMkLst>
        </pc:spChg>
      </pc:sldChg>
      <pc:sldChg chg="addSp delSp modSp mod">
        <pc:chgData name="Chung Lai Johnny Wan" userId="845dcd57-0ca4-421d-bce9-c9d046037f35" providerId="ADAL" clId="{476FECD9-7C13-4C1B-9749-0127A61482A8}" dt="2026-01-21T00:05:59.200" v="128" actId="1076"/>
        <pc:sldMkLst>
          <pc:docMk/>
          <pc:sldMk cId="787300860" sldId="561"/>
        </pc:sldMkLst>
        <pc:spChg chg="add mod">
          <ac:chgData name="Chung Lai Johnny Wan" userId="845dcd57-0ca4-421d-bce9-c9d046037f35" providerId="ADAL" clId="{476FECD9-7C13-4C1B-9749-0127A61482A8}" dt="2026-01-21T00:05:59.200" v="128" actId="1076"/>
          <ac:spMkLst>
            <pc:docMk/>
            <pc:sldMk cId="787300860" sldId="561"/>
            <ac:spMk id="2" creationId="{5E42313E-7C4D-9F51-6293-8D9909F4154F}"/>
          </ac:spMkLst>
        </pc:spChg>
      </pc:sldChg>
      <pc:sldChg chg="modSp">
        <pc:chgData name="Chung Lai Johnny Wan" userId="845dcd57-0ca4-421d-bce9-c9d046037f35" providerId="ADAL" clId="{476FECD9-7C13-4C1B-9749-0127A61482A8}" dt="2026-01-16T23:24:11.104" v="3" actId="20577"/>
        <pc:sldMkLst>
          <pc:docMk/>
          <pc:sldMk cId="2676113329" sldId="566"/>
        </pc:sldMkLst>
        <pc:spChg chg="mod">
          <ac:chgData name="Chung Lai Johnny Wan" userId="845dcd57-0ca4-421d-bce9-c9d046037f35" providerId="ADAL" clId="{476FECD9-7C13-4C1B-9749-0127A61482A8}" dt="2026-01-16T23:24:11.104" v="3" actId="20577"/>
          <ac:spMkLst>
            <pc:docMk/>
            <pc:sldMk cId="2676113329" sldId="566"/>
            <ac:spMk id="3" creationId="{C1570504-061A-BDB7-72F4-8ED7BA82A241}"/>
          </ac:spMkLst>
        </pc:spChg>
      </pc:sldChg>
      <pc:sldChg chg="delSp mod">
        <pc:chgData name="Chung Lai Johnny Wan" userId="845dcd57-0ca4-421d-bce9-c9d046037f35" providerId="ADAL" clId="{476FECD9-7C13-4C1B-9749-0127A61482A8}" dt="2026-01-16T23:56:53.627" v="11" actId="478"/>
        <pc:sldMkLst>
          <pc:docMk/>
          <pc:sldMk cId="2699927802" sldId="570"/>
        </pc:sldMkLst>
      </pc:sldChg>
      <pc:sldChg chg="addSp delSp modSp mod">
        <pc:chgData name="Chung Lai Johnny Wan" userId="845dcd57-0ca4-421d-bce9-c9d046037f35" providerId="ADAL" clId="{476FECD9-7C13-4C1B-9749-0127A61482A8}" dt="2026-01-17T00:08:06.553" v="29" actId="20577"/>
        <pc:sldMkLst>
          <pc:docMk/>
          <pc:sldMk cId="625643829" sldId="574"/>
        </pc:sldMkLst>
        <pc:spChg chg="mod">
          <ac:chgData name="Chung Lai Johnny Wan" userId="845dcd57-0ca4-421d-bce9-c9d046037f35" providerId="ADAL" clId="{476FECD9-7C13-4C1B-9749-0127A61482A8}" dt="2026-01-17T00:08:06.553" v="29" actId="20577"/>
          <ac:spMkLst>
            <pc:docMk/>
            <pc:sldMk cId="625643829" sldId="574"/>
            <ac:spMk id="3" creationId="{B6EC29B0-31F9-562D-5729-FBA820F6E3AB}"/>
          </ac:spMkLst>
        </pc:spChg>
      </pc:sldChg>
      <pc:sldChg chg="delSp mod">
        <pc:chgData name="Chung Lai Johnny Wan" userId="845dcd57-0ca4-421d-bce9-c9d046037f35" providerId="ADAL" clId="{476FECD9-7C13-4C1B-9749-0127A61482A8}" dt="2026-01-17T00:02:05.894" v="12" actId="478"/>
        <pc:sldMkLst>
          <pc:docMk/>
          <pc:sldMk cId="3557116002" sldId="578"/>
        </pc:sldMkLst>
      </pc:sldChg>
      <pc:sldChg chg="addSp modSp mod">
        <pc:chgData name="Chung Lai Johnny Wan" userId="845dcd57-0ca4-421d-bce9-c9d046037f35" providerId="ADAL" clId="{476FECD9-7C13-4C1B-9749-0127A61482A8}" dt="2026-01-17T00:14:41.185" v="37" actId="1076"/>
        <pc:sldMkLst>
          <pc:docMk/>
          <pc:sldMk cId="3876368857" sldId="594"/>
        </pc:sldMkLst>
        <pc:spChg chg="mod">
          <ac:chgData name="Chung Lai Johnny Wan" userId="845dcd57-0ca4-421d-bce9-c9d046037f35" providerId="ADAL" clId="{476FECD9-7C13-4C1B-9749-0127A61482A8}" dt="2026-01-17T00:14:38.171" v="36" actId="20577"/>
          <ac:spMkLst>
            <pc:docMk/>
            <pc:sldMk cId="3876368857" sldId="594"/>
            <ac:spMk id="8" creationId="{D8BFCDF1-FDA4-04BF-2826-84EBF835F5D9}"/>
          </ac:spMkLst>
        </pc:spChg>
        <pc:picChg chg="add mod modCrop">
          <ac:chgData name="Chung Lai Johnny Wan" userId="845dcd57-0ca4-421d-bce9-c9d046037f35" providerId="ADAL" clId="{476FECD9-7C13-4C1B-9749-0127A61482A8}" dt="2026-01-17T00:14:41.185" v="37" actId="1076"/>
          <ac:picMkLst>
            <pc:docMk/>
            <pc:sldMk cId="3876368857" sldId="594"/>
            <ac:picMk id="4" creationId="{D387DFD1-B4B6-0930-2334-A5D489A7457B}"/>
          </ac:picMkLst>
        </pc:picChg>
      </pc:sldChg>
      <pc:sldChg chg="modSp new del mod ord">
        <pc:chgData name="Chung Lai Johnny Wan" userId="845dcd57-0ca4-421d-bce9-c9d046037f35" providerId="ADAL" clId="{476FECD9-7C13-4C1B-9749-0127A61482A8}" dt="2026-01-22T22:39:36.026" v="129" actId="47"/>
        <pc:sldMkLst>
          <pc:docMk/>
          <pc:sldMk cId="310775734" sldId="5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22/01/2026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22/01/2026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22/01/2026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22/01/2026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22/01/2026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22/01/2026</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22/01/2026</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22/01/2026</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22/01/2026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22/01/2026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22/01/2026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22/01/2026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22/01/2026</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6285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04135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0361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4785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1299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78641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594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9185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18222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806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890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22/01/2026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4252499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iQmtT7BKlik?feature=oembed" TargetMode="External"/><Relationship Id="rId4" Type="http://schemas.openxmlformats.org/officeDocument/2006/relationships/hyperlink" Target="https://www.youtube.com/watch?v=iQmtT7BKli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oDGfs_PVhYU?feature=oembed" TargetMode="External"/><Relationship Id="rId4" Type="http://schemas.openxmlformats.org/officeDocument/2006/relationships/hyperlink" Target="https://www.youtube.com/watch?v=oDGfs_PVhYU"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set-up-a-social-enterpris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igissue.com/news/big-issue-launches-next-stage-of-our-journey-for-vendors-with-big-issue-changing-lives-community-interest-company/" TargetMode="External"/><Relationship Id="rId2" Type="http://schemas.openxmlformats.org/officeDocument/2006/relationships/hyperlink" Target="https://hillscafe.co.uk/" TargetMode="External"/><Relationship Id="rId1" Type="http://schemas.openxmlformats.org/officeDocument/2006/relationships/slideLayout" Target="../slideLayouts/slideLayout2.xml"/><Relationship Id="rId5" Type="http://schemas.openxmlformats.org/officeDocument/2006/relationships/hyperlink" Target="https://www.onioncollective.co.uk/" TargetMode="External"/><Relationship Id="rId4" Type="http://schemas.openxmlformats.org/officeDocument/2006/relationships/hyperlink" Target="https://littlefishtheatre.co.uk/"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gov.uk/guidance/charity-types-how-to-choose-a-structur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setting-up-charity/register-your-charity" TargetMode="External"/><Relationship Id="rId2" Type="http://schemas.openxmlformats.org/officeDocument/2006/relationships/hyperlink" Target="https://www.gov.uk/government/publications/community-interest-companies-how-to-form-a-cic/community-interest-companies-guidance-chapter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set-up-a-social-enterprise"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hichfranchise.co.za/the-top-10-biggest-franchises-in-the-world/"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entrepreneur.com/franchises/greg-flynn-owns-1245-restaurants-and-makes-2-billion-a/333187"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headspacegroup.co.uk/sir-richard-branson-employees-come-firs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Legal format of Enterprises &amp; </a:t>
            </a:r>
          </a:p>
          <a:p>
            <a:pPr algn="ctr"/>
            <a:r>
              <a:rPr lang="en-GB" sz="3200" b="1" dirty="0">
                <a:solidFill>
                  <a:schemeClr val="bg1"/>
                </a:solidFill>
              </a:rPr>
              <a:t>Building a Founding team</a:t>
            </a:r>
            <a:endParaRPr lang="en-US" sz="1400" dirty="0">
              <a:solidFill>
                <a:schemeClr val="bg1"/>
              </a:solidFill>
            </a:endParaRPr>
          </a:p>
        </p:txBody>
      </p:sp>
      <p:sp>
        <p:nvSpPr>
          <p:cNvPr id="2" name="Rectangle 1">
            <a:extLst>
              <a:ext uri="{FF2B5EF4-FFF2-40B4-BE49-F238E27FC236}">
                <a16:creationId xmlns:a16="http://schemas.microsoft.com/office/drawing/2014/main" id="{5E42313E-7C4D-9F51-6293-8D9909F4154F}"/>
              </a:ext>
            </a:extLst>
          </p:cNvPr>
          <p:cNvSpPr/>
          <p:nvPr/>
        </p:nvSpPr>
        <p:spPr>
          <a:xfrm>
            <a:off x="2483768" y="3282082"/>
            <a:ext cx="5080665" cy="3170099"/>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sz="2000" b="1" u="sng" dirty="0">
                <a:solidFill>
                  <a:schemeClr val="bg1"/>
                </a:solidFill>
              </a:rPr>
              <a:t>Teaching Team</a:t>
            </a:r>
          </a:p>
          <a:p>
            <a:pPr algn="ctr"/>
            <a:r>
              <a:rPr lang="en-HK" sz="2000" b="1" dirty="0">
                <a:solidFill>
                  <a:schemeClr val="bg1"/>
                </a:solidFill>
              </a:rPr>
              <a:t>Ejike </a:t>
            </a:r>
            <a:r>
              <a:rPr lang="en-HK" sz="2000" b="1" dirty="0" err="1">
                <a:solidFill>
                  <a:schemeClr val="bg1"/>
                </a:solidFill>
              </a:rPr>
              <a:t>Udeogu</a:t>
            </a:r>
            <a:endParaRPr lang="en-HK" sz="2000" b="1" dirty="0">
              <a:solidFill>
                <a:schemeClr val="bg1"/>
              </a:solidFill>
            </a:endParaRPr>
          </a:p>
          <a:p>
            <a:pPr algn="ctr"/>
            <a:r>
              <a:rPr lang="en-HK" sz="2000" b="1" dirty="0" err="1">
                <a:solidFill>
                  <a:schemeClr val="bg1"/>
                </a:solidFill>
              </a:rPr>
              <a:t>Fouziya</a:t>
            </a:r>
            <a:r>
              <a:rPr lang="en-HK" sz="2000" b="1" dirty="0">
                <a:solidFill>
                  <a:schemeClr val="bg1"/>
                </a:solidFill>
              </a:rPr>
              <a:t> Farheen</a:t>
            </a:r>
          </a:p>
          <a:p>
            <a:pPr algn="ctr"/>
            <a:r>
              <a:rPr lang="en-HK" sz="2000" b="1" dirty="0">
                <a:solidFill>
                  <a:schemeClr val="bg1"/>
                </a:solidFill>
              </a:rPr>
              <a:t>Mazen </a:t>
            </a:r>
            <a:r>
              <a:rPr lang="en-HK" sz="2000" b="1" dirty="0" err="1">
                <a:solidFill>
                  <a:schemeClr val="bg1"/>
                </a:solidFill>
              </a:rPr>
              <a:t>Joureih</a:t>
            </a:r>
            <a:endParaRPr lang="en-HK" sz="2000" b="1" dirty="0">
              <a:solidFill>
                <a:schemeClr val="bg1"/>
              </a:solidFill>
            </a:endParaRPr>
          </a:p>
          <a:p>
            <a:pPr algn="ctr"/>
            <a:r>
              <a:rPr lang="en-HK" sz="2000" b="1" dirty="0">
                <a:solidFill>
                  <a:schemeClr val="bg1"/>
                </a:solidFill>
              </a:rPr>
              <a:t>Mohd Syafiq Bin </a:t>
            </a:r>
            <a:r>
              <a:rPr lang="en-HK" sz="2000" b="1" dirty="0" err="1">
                <a:solidFill>
                  <a:schemeClr val="bg1"/>
                </a:solidFill>
              </a:rPr>
              <a:t>Zolkeply</a:t>
            </a:r>
            <a:endParaRPr lang="en-HK" sz="2000" b="1" dirty="0">
              <a:solidFill>
                <a:schemeClr val="bg1"/>
              </a:solidFill>
            </a:endParaRPr>
          </a:p>
          <a:p>
            <a:pPr algn="ctr"/>
            <a:r>
              <a:rPr lang="en-HK" sz="2000" b="1" dirty="0">
                <a:solidFill>
                  <a:schemeClr val="bg1"/>
                </a:solidFill>
              </a:rPr>
              <a:t>Stephen Malone</a:t>
            </a:r>
          </a:p>
          <a:p>
            <a:pPr algn="ctr"/>
            <a:r>
              <a:rPr lang="en-HK" sz="2000" b="1" dirty="0">
                <a:solidFill>
                  <a:schemeClr val="bg1"/>
                </a:solidFill>
              </a:rPr>
              <a:t>Roopa </a:t>
            </a:r>
            <a:r>
              <a:rPr lang="en-HK" sz="2000" b="1" dirty="0" err="1">
                <a:solidFill>
                  <a:schemeClr val="bg1"/>
                </a:solidFill>
              </a:rPr>
              <a:t>Aruvanahalli</a:t>
            </a:r>
            <a:r>
              <a:rPr lang="en-HK" sz="2000" b="1" dirty="0">
                <a:solidFill>
                  <a:schemeClr val="bg1"/>
                </a:solidFill>
              </a:rPr>
              <a:t> Nagaraju</a:t>
            </a:r>
          </a:p>
          <a:p>
            <a:pPr algn="ctr"/>
            <a:r>
              <a:rPr lang="en-HK" sz="2000" b="1" dirty="0" err="1">
                <a:solidFill>
                  <a:schemeClr val="bg1"/>
                </a:solidFill>
              </a:rPr>
              <a:t>Shujun</a:t>
            </a:r>
            <a:r>
              <a:rPr lang="en-HK" sz="2000" b="1" dirty="0">
                <a:solidFill>
                  <a:schemeClr val="bg1"/>
                </a:solidFill>
              </a:rPr>
              <a:t> Xiao</a:t>
            </a:r>
          </a:p>
          <a:p>
            <a:pPr algn="ctr"/>
            <a:r>
              <a:rPr lang="en-HK" sz="2000" b="1" dirty="0">
                <a:solidFill>
                  <a:schemeClr val="bg1"/>
                </a:solidFill>
              </a:rPr>
              <a:t>Chung Lai Johnny Wan (Module Lead)</a:t>
            </a:r>
            <a:br>
              <a:rPr lang="en-HK" sz="2000" b="1" dirty="0">
                <a:solidFill>
                  <a:schemeClr val="bg1"/>
                </a:solidFill>
              </a:rPr>
            </a:br>
            <a:endParaRPr lang="en-HK" sz="2000" b="1" dirty="0">
              <a:solidFill>
                <a:schemeClr val="bg1"/>
              </a:solidFill>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391394"/>
          </a:xfrm>
        </p:spPr>
        <p:txBody>
          <a:bodyPr>
            <a:normAutofit/>
          </a:bodyPr>
          <a:lstStyle/>
          <a:p>
            <a:pPr marL="0" indent="0">
              <a:lnSpc>
                <a:spcPct val="90000"/>
              </a:lnSpc>
              <a:buNone/>
            </a:pPr>
            <a:r>
              <a:rPr lang="en-GB" sz="2800" dirty="0"/>
              <a:t>We</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Explained the Entrepreneurial process.</a:t>
            </a:r>
          </a:p>
          <a:p>
            <a:pPr marL="0" indent="0">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Explained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Explored your business ideas and worked on your overview through a practical activity</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57461-DFE3-2459-70B5-73B3AACC637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70504-061A-BDB7-72F4-8ED7BA82A241}"/>
              </a:ext>
            </a:extLst>
          </p:cNvPr>
          <p:cNvSpPr>
            <a:spLocks noGrp="1"/>
          </p:cNvSpPr>
          <p:nvPr>
            <p:ph idx="1"/>
          </p:nvPr>
        </p:nvSpPr>
        <p:spPr>
          <a:xfrm>
            <a:off x="107504" y="981822"/>
            <a:ext cx="9036496" cy="4391394"/>
          </a:xfrm>
        </p:spPr>
        <p:txBody>
          <a:bodyPr>
            <a:normAutofit/>
          </a:bodyPr>
          <a:lstStyle/>
          <a:p>
            <a:pPr>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Before we start our today’s sessions</a:t>
            </a:r>
          </a:p>
          <a:p>
            <a:pPr marL="0" indent="0">
              <a:buClr>
                <a:srgbClr val="0070C0"/>
              </a:buClr>
              <a:buNone/>
            </a:pPr>
            <a:endParaRPr lang="en-GB" sz="3000" dirty="0"/>
          </a:p>
          <a:p>
            <a:pPr>
              <a:buClr>
                <a:srgbClr val="0070C0"/>
              </a:buClr>
              <a:buFont typeface="Wingdings" panose="05000000000000000000" pitchFamily="2" charset="2"/>
              <a:buChar char="q"/>
            </a:pPr>
            <a:r>
              <a:rPr lang="en-GB" sz="3000" dirty="0"/>
              <a:t>Let’s have a look at the assessment brief and the assessment template sent by the module leader.</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E0D895B2-C6FD-1F27-F29D-1B427C4206F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F33BE031-3AE7-06F0-BDE7-2ED206258AAE}"/>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Assessment brief &amp; support</a:t>
            </a:r>
            <a:endParaRPr lang="en-GB" sz="3600" b="1" dirty="0">
              <a:highlight>
                <a:srgbClr val="FFFF00"/>
              </a:highlight>
            </a:endParaRPr>
          </a:p>
        </p:txBody>
      </p:sp>
    </p:spTree>
    <p:extLst>
      <p:ext uri="{BB962C8B-B14F-4D97-AF65-F5344CB8AC3E}">
        <p14:creationId xmlns:p14="http://schemas.microsoft.com/office/powerpoint/2010/main" val="26761133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Explore &amp; explain the different legal formats of UK small businesses.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Have a practical activity</a:t>
            </a:r>
          </a:p>
          <a:p>
            <a:pPr marL="0" indent="0">
              <a:buClr>
                <a:srgbClr val="0070C0"/>
              </a:buClr>
              <a:buNone/>
            </a:pPr>
            <a:endParaRPr lang="en-GB" sz="2800" dirty="0"/>
          </a:p>
          <a:p>
            <a:pPr>
              <a:buClr>
                <a:srgbClr val="0070C0"/>
              </a:buClr>
              <a:buFont typeface="Wingdings" panose="05000000000000000000" pitchFamily="2" charset="2"/>
              <a:buChar char="q"/>
            </a:pPr>
            <a:r>
              <a:rPr lang="en-GB" sz="2800" dirty="0">
                <a:cs typeface="Calibri" panose="020F0502020204030204" pitchFamily="34" charset="0"/>
              </a:rPr>
              <a:t>Understand the importance of a founding team</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1027938"/>
            <a:ext cx="9108504" cy="4633309"/>
          </a:xfrm>
        </p:spPr>
        <p:txBody>
          <a:bodyPr>
            <a:normAutofit/>
          </a:bodyPr>
          <a:lstStyle/>
          <a:p>
            <a:pPr>
              <a:buClr>
                <a:srgbClr val="007DC3"/>
              </a:buClr>
              <a:buFont typeface="Wingdings" panose="05000000000000000000" pitchFamily="2" charset="2"/>
              <a:buChar char="q"/>
            </a:pPr>
            <a:r>
              <a:rPr lang="en-GB" sz="2800" dirty="0"/>
              <a:t>Businesses not only vary in size and industry but also in their ownership.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Different from country to country. In the United Kingdom the 3 most common legal forms of SMEs are:</a:t>
            </a:r>
          </a:p>
          <a:p>
            <a:pPr marL="0" indent="0">
              <a:buClr>
                <a:srgbClr val="007DC3"/>
              </a:buClr>
              <a:buNone/>
            </a:pPr>
            <a:endParaRPr lang="en-GB" sz="2800" dirty="0"/>
          </a:p>
          <a:p>
            <a:pPr marL="457200" indent="-457200">
              <a:buClr>
                <a:srgbClr val="007DC3"/>
              </a:buClr>
              <a:buFont typeface="+mj-lt"/>
              <a:buAutoNum type="arabicPeriod"/>
            </a:pPr>
            <a:r>
              <a:rPr lang="en-GB" sz="2800" dirty="0"/>
              <a:t>Sole Trader</a:t>
            </a:r>
          </a:p>
          <a:p>
            <a:pPr marL="457200" indent="-457200">
              <a:buClr>
                <a:srgbClr val="007DC3"/>
              </a:buClr>
              <a:buFont typeface="+mj-lt"/>
              <a:buAutoNum type="arabicPeriod"/>
            </a:pPr>
            <a:r>
              <a:rPr lang="en-GB" sz="2800" dirty="0"/>
              <a:t>Limited Company</a:t>
            </a:r>
          </a:p>
          <a:p>
            <a:pPr marL="457200" indent="-457200">
              <a:buClr>
                <a:srgbClr val="007DC3"/>
              </a:buClr>
              <a:buFont typeface="+mj-lt"/>
              <a:buAutoNum type="arabicPeriod"/>
            </a:pPr>
            <a:r>
              <a:rPr lang="en-GB" sz="2800" dirty="0"/>
              <a:t>Partnerships</a:t>
            </a:r>
          </a:p>
          <a:p>
            <a:pPr marL="0" indent="0">
              <a:buNone/>
            </a:pPr>
            <a:endParaRPr lang="en-US" sz="3000" dirty="0">
              <a:latin typeface="+mn-lt"/>
            </a:endParaRPr>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5824" y="377833"/>
            <a:ext cx="9159824" cy="634082"/>
          </a:xfrm>
        </p:spPr>
        <p:txBody>
          <a:bodyPr>
            <a:noAutofit/>
          </a:bodyPr>
          <a:lstStyle/>
          <a:p>
            <a:r>
              <a:rPr lang="en-US" sz="2200" dirty="0"/>
              <a:t> </a:t>
            </a:r>
            <a:r>
              <a:rPr lang="en-GB" sz="2800" b="1" dirty="0">
                <a:highlight>
                  <a:srgbClr val="FFFF00"/>
                </a:highlight>
              </a:rPr>
              <a:t>Ownership structures and legal forms of SMEs</a:t>
            </a:r>
            <a:endParaRPr lang="en-US" sz="2800" b="1" dirty="0">
              <a:highlight>
                <a:srgbClr val="FFFF00"/>
              </a:highlight>
            </a:endParaRPr>
          </a:p>
        </p:txBody>
      </p:sp>
      <p:sp>
        <p:nvSpPr>
          <p:cNvPr id="5" name="Title 1">
            <a:extLst>
              <a:ext uri="{FF2B5EF4-FFF2-40B4-BE49-F238E27FC236}">
                <a16:creationId xmlns:a16="http://schemas.microsoft.com/office/drawing/2014/main" id="{8BB90D66-7EAA-5360-622D-C55D31290F2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70000" lnSpcReduction="20000"/>
          </a:bodyPr>
          <a:lstStyle/>
          <a:p>
            <a:pPr>
              <a:buClr>
                <a:srgbClr val="007DC3"/>
              </a:buClr>
              <a:buFont typeface="Wingdings" panose="05000000000000000000" pitchFamily="2" charset="2"/>
              <a:buChar char="q"/>
            </a:pPr>
            <a:r>
              <a:rPr lang="en-GB" sz="2800" dirty="0"/>
              <a:t>The company is registered as a separate legal entity from the individuals who owns it.</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Owners are not liable for the debts of the company (with some exceptions-fraud for example etc)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Limited companies can be owned and operated by one person (director/ shareholder).</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srgbClr val="0B0C0C"/>
                </a:solidFill>
              </a:rPr>
              <a:t>Must have at least one director/ shareholder. Directors are legally responsible for running the company and making sure all the company’s accounts and reports are properly prepared.</a:t>
            </a:r>
          </a:p>
          <a:p>
            <a:pPr marL="0" indent="0">
              <a:buClr>
                <a:srgbClr val="007DC3"/>
              </a:buClr>
              <a:buNone/>
            </a:pPr>
            <a:endParaRPr lang="en-GB" sz="2800" dirty="0">
              <a:solidFill>
                <a:srgbClr val="0B0C0C"/>
              </a:solidFill>
            </a:endParaRPr>
          </a:p>
          <a:p>
            <a:pPr>
              <a:buClr>
                <a:srgbClr val="007DC3"/>
              </a:buClr>
              <a:buFont typeface="Wingdings" panose="05000000000000000000" pitchFamily="2" charset="2"/>
              <a:buChar char="q"/>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9" y="865256"/>
            <a:ext cx="9144000" cy="4873143"/>
          </a:xfrm>
        </p:spPr>
        <p:txBody>
          <a:bodyPr>
            <a:noAutofit/>
          </a:bodyPr>
          <a:lstStyle/>
          <a:p>
            <a:pPr>
              <a:buClr>
                <a:srgbClr val="007DC3"/>
              </a:buClr>
              <a:buFont typeface="Wingdings" panose="05000000000000000000" pitchFamily="2" charset="2"/>
              <a:buChar char="q"/>
            </a:pPr>
            <a:r>
              <a:rPr lang="en-GB" sz="2000" dirty="0"/>
              <a:t>Limited companies must choose a trading name &amp; it must usually end in either ‘Limited’ or ‘Ltd’. For example: Vasilios Ltd or Vasilios Limited.</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The trading name must be checked against the Companies House database.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Company House must approve the trading name of the company since it cannot be the same as another legally existing UK-based company. </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Any limited company can be a company either ‘limited by shares’ or ‘limited by guarantee’.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Most limited companies are ‘limited by shares and each shareholder has a number of shares- John 25%- Mary 75%. The lower value of a single share could be £1.</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2733" y="291974"/>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CB1B-8A9A-0670-1A48-B622834F9D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431C-39DF-EDAC-9871-137BA6C160AC}"/>
              </a:ext>
            </a:extLst>
          </p:cNvPr>
          <p:cNvSpPr>
            <a:spLocks noGrp="1"/>
          </p:cNvSpPr>
          <p:nvPr>
            <p:ph idx="1"/>
          </p:nvPr>
        </p:nvSpPr>
        <p:spPr>
          <a:xfrm>
            <a:off x="-22733" y="992428"/>
            <a:ext cx="9144000" cy="4873143"/>
          </a:xfrm>
        </p:spPr>
        <p:txBody>
          <a:bodyPr>
            <a:noAutofit/>
          </a:bodyPr>
          <a:lstStyle/>
          <a:p>
            <a:pPr>
              <a:buClr>
                <a:srgbClr val="007DC3"/>
              </a:buClr>
              <a:buFont typeface="Wingdings" panose="05000000000000000000" pitchFamily="2" charset="2"/>
              <a:buChar char="q"/>
            </a:pPr>
            <a:r>
              <a:rPr lang="en-GB" sz="1800" dirty="0"/>
              <a:t>Shareholders own the company by owning its shares and are often referred to as 'members'. Directors on the other hand, manage the business and its operations.</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Shareholders must vote and agree for any changes to the company. An individual can be the director and shareholder at the same time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Limited companies by guarantee are companies that must have at least one guarantor and a ‘guaranteed amount’.</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Guarantors are shareholders and control the company/make important decisions. They do not usually take profit from the company - instead the money is kept within the company or used for other purposes.</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Guaranteed amount- Guarantors promise an agreed amount of money to the company if it cannot pay its debts. </a:t>
            </a:r>
          </a:p>
        </p:txBody>
      </p:sp>
      <p:sp>
        <p:nvSpPr>
          <p:cNvPr id="2" name="Title 1">
            <a:extLst>
              <a:ext uri="{FF2B5EF4-FFF2-40B4-BE49-F238E27FC236}">
                <a16:creationId xmlns:a16="http://schemas.microsoft.com/office/drawing/2014/main" id="{A33BFD0A-BF5C-A733-A9B8-6187BF0F700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6298D15B-B247-9CDA-9350-24B65A05CB02}"/>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 Company-LTD</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391786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18988" y="1248923"/>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107504" y="2060848"/>
            <a:ext cx="4451672"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endParaRPr kumimoji="0" lang="en-US" altLang="en-US" i="0" u="none" strike="noStrike" kern="1200" cap="none" spc="0" normalizeH="0" baseline="0" noProof="0" dirty="0">
              <a:ln>
                <a:noFill/>
              </a:ln>
              <a:effectLst/>
              <a:uLnTx/>
              <a:uFillTx/>
              <a:latin typeface="+mj-lt"/>
              <a:ea typeface="+mn-ea"/>
              <a:cs typeface="Arial" panose="020B0604020202020204" pitchFamily="34" charset="0"/>
            </a:endParaRP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Limited liability- separate entity in </a:t>
            </a:r>
            <a:r>
              <a:rPr kumimoji="0" lang="en-GB" altLang="en-US" i="0" u="none" strike="noStrike" kern="1200" cap="none" spc="0" normalizeH="0" baseline="0" noProof="0" dirty="0">
                <a:ln>
                  <a:noFill/>
                </a:ln>
                <a:effectLst/>
                <a:uLnTx/>
                <a:uFillTx/>
                <a:latin typeface="+mj-lt"/>
                <a:ea typeface="+mn-ea"/>
                <a:cs typeface="Arial" panose="020B0604020202020204" pitchFamily="34" charset="0"/>
              </a:rPr>
              <a:t>the eyes of the law.</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20964"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888685"/>
            <a:ext cx="4391471"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TextBox 3">
            <a:extLst>
              <a:ext uri="{FF2B5EF4-FFF2-40B4-BE49-F238E27FC236}">
                <a16:creationId xmlns:a16="http://schemas.microsoft.com/office/drawing/2014/main" id="{B1E5B37B-002E-04FA-2B04-8441ADE25F8A}"/>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5" name="Title 1">
            <a:extLst>
              <a:ext uri="{FF2B5EF4-FFF2-40B4-BE49-F238E27FC236}">
                <a16:creationId xmlns:a16="http://schemas.microsoft.com/office/drawing/2014/main" id="{538B13B9-B2DA-D7F6-44A4-2B734108FA8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animEffect transition="in" filter="fade">
                                      <p:cBhvr>
                                        <p:cTn id="61" dur="1000"/>
                                        <p:tgtEl>
                                          <p:spTgt spid="9">
                                            <p:txEl>
                                              <p:pRg st="4" end="4"/>
                                            </p:txEl>
                                          </p:spTgt>
                                        </p:tgtEl>
                                      </p:cBhvr>
                                    </p:animEffect>
                                    <p:anim calcmode="lin" valueType="num">
                                      <p:cBhvr>
                                        <p:cTn id="6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4BB64-C0B5-19D9-5BA1-C47630229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664121-8B0B-9BDB-EDE0-9E6500173A28}"/>
              </a:ext>
            </a:extLst>
          </p:cNvPr>
          <p:cNvSpPr>
            <a:spLocks noGrp="1"/>
          </p:cNvSpPr>
          <p:nvPr>
            <p:ph type="title"/>
          </p:nvPr>
        </p:nvSpPr>
        <p:spPr>
          <a:xfrm>
            <a:off x="-252536" y="272519"/>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1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a:t>
            </a:r>
            <a:r>
              <a:rPr kumimoji="0" lang="en-GB" sz="3100" b="1" i="0" u="none" strike="noStrike" kern="1200" cap="none" spc="0" normalizeH="0" noProof="0" dirty="0">
                <a:ln>
                  <a:noFill/>
                </a:ln>
                <a:solidFill>
                  <a:prstClr val="black"/>
                </a:solidFill>
                <a:effectLst/>
                <a:highlight>
                  <a:srgbClr val="FFFF00"/>
                </a:highlight>
                <a:uLnTx/>
                <a:uFillTx/>
                <a:latin typeface="Myriad Pro"/>
                <a:ea typeface="+mn-ea"/>
                <a:cs typeface="+mn-cs"/>
              </a:rPr>
              <a:t> company</a:t>
            </a:r>
            <a:r>
              <a:rPr lang="en-GB" sz="3100" b="1" dirty="0">
                <a:solidFill>
                  <a:prstClr val="black"/>
                </a:solidFill>
                <a:highlight>
                  <a:srgbClr val="FFFF00"/>
                </a:highlight>
                <a:latin typeface="Myriad Pro"/>
                <a:ea typeface="+mn-ea"/>
                <a:cs typeface="+mn-cs"/>
              </a:rPr>
              <a:t>- LTD</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F6364C0-9F8F-A105-0FBB-5EEA44D0A999}"/>
              </a:ext>
            </a:extLst>
          </p:cNvPr>
          <p:cNvSpPr>
            <a:spLocks noGrp="1"/>
          </p:cNvSpPr>
          <p:nvPr>
            <p:ph idx="1"/>
          </p:nvPr>
        </p:nvSpPr>
        <p:spPr>
          <a:xfrm>
            <a:off x="143508" y="846137"/>
            <a:ext cx="8856984" cy="417646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B8349908-FE52-71A9-A2DC-3A3F77F3D2B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pic>
        <p:nvPicPr>
          <p:cNvPr id="5" name="Online Media 4" title="What is a Limited Company?">
            <a:hlinkClick r:id="" action="ppaction://media"/>
            <a:extLst>
              <a:ext uri="{FF2B5EF4-FFF2-40B4-BE49-F238E27FC236}">
                <a16:creationId xmlns:a16="http://schemas.microsoft.com/office/drawing/2014/main" id="{F954EC21-3C17-AB43-48CB-E80E90D01173}"/>
              </a:ext>
            </a:extLst>
          </p:cNvPr>
          <p:cNvPicPr>
            <a:picLocks noRot="1" noChangeAspect="1"/>
          </p:cNvPicPr>
          <p:nvPr>
            <a:videoFile r:link="rId1"/>
          </p:nvPr>
        </p:nvPicPr>
        <p:blipFill>
          <a:blip r:embed="rId3"/>
          <a:stretch>
            <a:fillRect/>
          </a:stretch>
        </p:blipFill>
        <p:spPr>
          <a:xfrm>
            <a:off x="143508" y="1268760"/>
            <a:ext cx="8856984" cy="4032448"/>
          </a:xfrm>
          <a:prstGeom prst="rect">
            <a:avLst/>
          </a:prstGeom>
        </p:spPr>
      </p:pic>
      <p:sp>
        <p:nvSpPr>
          <p:cNvPr id="7" name="TextBox 6">
            <a:extLst>
              <a:ext uri="{FF2B5EF4-FFF2-40B4-BE49-F238E27FC236}">
                <a16:creationId xmlns:a16="http://schemas.microsoft.com/office/drawing/2014/main" id="{E02D2316-B679-B1AD-BC67-037FB13A36C6}"/>
              </a:ext>
            </a:extLst>
          </p:cNvPr>
          <p:cNvSpPr txBox="1"/>
          <p:nvPr/>
        </p:nvSpPr>
        <p:spPr>
          <a:xfrm>
            <a:off x="1834763" y="5301208"/>
            <a:ext cx="6840760" cy="584775"/>
          </a:xfrm>
          <a:prstGeom prst="rect">
            <a:avLst/>
          </a:prstGeom>
          <a:noFill/>
        </p:spPr>
        <p:txBody>
          <a:bodyPr wrap="square" rtlCol="0">
            <a:spAutoFit/>
          </a:bodyPr>
          <a:lstStyle/>
          <a:p>
            <a:r>
              <a:rPr lang="en-GB" sz="1400" dirty="0"/>
              <a:t>Video link: </a:t>
            </a:r>
            <a:r>
              <a:rPr lang="en-GB" sz="1400" dirty="0">
                <a:hlinkClick r:id="rId4"/>
              </a:rPr>
              <a:t>https://www.youtube.com/watch?v=iQmtT7BKlik</a:t>
            </a:r>
            <a:endParaRPr lang="en-GB" sz="1400" dirty="0"/>
          </a:p>
          <a:p>
            <a:endParaRPr lang="en-GB" dirty="0"/>
          </a:p>
        </p:txBody>
      </p:sp>
    </p:spTree>
    <p:extLst>
      <p:ext uri="{BB962C8B-B14F-4D97-AF65-F5344CB8AC3E}">
        <p14:creationId xmlns:p14="http://schemas.microsoft.com/office/powerpoint/2010/main" val="410511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53379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 </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268760"/>
            <a:ext cx="9144000" cy="4824536"/>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firm that is owned and operated by one person/self-employment.</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Receives the profits and incurs any losses. Sole traders are personally liable for any debts of the firm.</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register and p</a:t>
            </a:r>
            <a:r>
              <a:rPr lang="en-GB" sz="2200" dirty="0"/>
              <a:t>ay tax through the self-assessment process &amp; they must file a tax return every year.</a:t>
            </a:r>
          </a:p>
          <a:p>
            <a:pPr>
              <a:lnSpc>
                <a:spcPct val="107000"/>
              </a:lnSpc>
              <a:spcAft>
                <a:spcPts val="800"/>
              </a:spcAft>
              <a:buClr>
                <a:srgbClr val="0070C0"/>
              </a:buClr>
              <a:buFont typeface="Wingdings" panose="05000000000000000000" pitchFamily="2" charset="2"/>
              <a:buChar char="q"/>
            </a:pPr>
            <a:r>
              <a:rPr lang="en-GB" sz="2200" dirty="0"/>
              <a:t>Sole trader must keep and declare all financial records.</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Do not need to register their name and can trade under their own name or any other name they wish.</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can have employees. i.e. be an employer</a:t>
            </a:r>
            <a:endParaRPr lang="en-GB" sz="2400" dirty="0"/>
          </a:p>
        </p:txBody>
      </p:sp>
      <p:sp>
        <p:nvSpPr>
          <p:cNvPr id="4" name="Title 1">
            <a:extLst>
              <a:ext uri="{FF2B5EF4-FFF2-40B4-BE49-F238E27FC236}">
                <a16:creationId xmlns:a16="http://schemas.microsoft.com/office/drawing/2014/main" id="{A97159AD-7F9E-2AAE-D48E-0F277FC3FBB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8395" y="1758618"/>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lnSpcReduction="10000"/>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339972" y="317270"/>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2" name="Title 1">
            <a:extLst>
              <a:ext uri="{FF2B5EF4-FFF2-40B4-BE49-F238E27FC236}">
                <a16:creationId xmlns:a16="http://schemas.microsoft.com/office/drawing/2014/main" id="{C95E0708-8850-1F02-D7AF-5F39E09B2E5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1F1AF-3316-C57C-7EC6-BBD564B44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EA9EAF-B999-AA36-8850-898EB123372D}"/>
              </a:ext>
            </a:extLst>
          </p:cNvPr>
          <p:cNvSpPr>
            <a:spLocks noGrp="1"/>
          </p:cNvSpPr>
          <p:nvPr>
            <p:ph type="title"/>
          </p:nvPr>
        </p:nvSpPr>
        <p:spPr>
          <a:xfrm>
            <a:off x="-288540" y="37839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7A5486D-44C0-BA49-A6E5-8A43A1ECB1EB}"/>
              </a:ext>
            </a:extLst>
          </p:cNvPr>
          <p:cNvSpPr>
            <a:spLocks noGrp="1"/>
          </p:cNvSpPr>
          <p:nvPr>
            <p:ph idx="1"/>
          </p:nvPr>
        </p:nvSpPr>
        <p:spPr>
          <a:xfrm>
            <a:off x="107504" y="836712"/>
            <a:ext cx="8856984" cy="453650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E04EADF3-2354-58C9-84FA-B37792DC006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pic>
        <p:nvPicPr>
          <p:cNvPr id="5" name="Online Media 4" title="How to become a sole trader">
            <a:hlinkClick r:id="" action="ppaction://media"/>
            <a:extLst>
              <a:ext uri="{FF2B5EF4-FFF2-40B4-BE49-F238E27FC236}">
                <a16:creationId xmlns:a16="http://schemas.microsoft.com/office/drawing/2014/main" id="{7BB53EE1-767E-E3BA-008D-47533CFB6194}"/>
              </a:ext>
            </a:extLst>
          </p:cNvPr>
          <p:cNvPicPr>
            <a:picLocks noRot="1" noChangeAspect="1"/>
          </p:cNvPicPr>
          <p:nvPr>
            <a:videoFile r:link="rId1"/>
          </p:nvPr>
        </p:nvPicPr>
        <p:blipFill>
          <a:blip r:embed="rId3"/>
          <a:stretch>
            <a:fillRect/>
          </a:stretch>
        </p:blipFill>
        <p:spPr>
          <a:xfrm>
            <a:off x="179512" y="1298536"/>
            <a:ext cx="8856984" cy="4074314"/>
          </a:xfrm>
          <a:prstGeom prst="rect">
            <a:avLst/>
          </a:prstGeom>
        </p:spPr>
      </p:pic>
      <p:sp>
        <p:nvSpPr>
          <p:cNvPr id="6" name="TextBox 5">
            <a:extLst>
              <a:ext uri="{FF2B5EF4-FFF2-40B4-BE49-F238E27FC236}">
                <a16:creationId xmlns:a16="http://schemas.microsoft.com/office/drawing/2014/main" id="{F6DAE0D9-F9DB-643B-D2DF-A3AA80D365A9}"/>
              </a:ext>
            </a:extLst>
          </p:cNvPr>
          <p:cNvSpPr txBox="1"/>
          <p:nvPr/>
        </p:nvSpPr>
        <p:spPr>
          <a:xfrm>
            <a:off x="1860998" y="5372850"/>
            <a:ext cx="6840760" cy="800219"/>
          </a:xfrm>
          <a:prstGeom prst="rect">
            <a:avLst/>
          </a:prstGeom>
          <a:noFill/>
        </p:spPr>
        <p:txBody>
          <a:bodyPr wrap="square" rtlCol="0">
            <a:spAutoFit/>
          </a:bodyPr>
          <a:lstStyle/>
          <a:p>
            <a:r>
              <a:rPr lang="en-GB" sz="1400" dirty="0"/>
              <a:t>Video link: </a:t>
            </a:r>
            <a:r>
              <a:rPr lang="en-GB" sz="1400" dirty="0">
                <a:hlinkClick r:id="rId4"/>
              </a:rPr>
              <a:t>https://www.youtube.com/watch?v=oDGfs_PVhYU</a:t>
            </a:r>
            <a:endParaRPr lang="en-GB" sz="1400" dirty="0"/>
          </a:p>
          <a:p>
            <a:endParaRPr lang="en-GB" sz="1400" dirty="0"/>
          </a:p>
          <a:p>
            <a:endParaRPr lang="en-GB" dirty="0"/>
          </a:p>
        </p:txBody>
      </p:sp>
    </p:spTree>
    <p:extLst>
      <p:ext uri="{BB962C8B-B14F-4D97-AF65-F5344CB8AC3E}">
        <p14:creationId xmlns:p14="http://schemas.microsoft.com/office/powerpoint/2010/main" val="220912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96752"/>
            <a:ext cx="9036496" cy="4680520"/>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In a partnership, the partners personally share responsibility, for example for any losses, stock, equipment etc.</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Partners share the firm’s profits, and each partner pays tax on their share.</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partner does not have to be an actual person. For example, a limited company counts as a ‘legal person’ and can also be a partner.</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Two or more people set up a partnership together (lawyers, doctors). </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Depending on the type of partnership, some partners might have limited liability while other that involved in the day-to-day operation, share the liability.</a:t>
            </a:r>
          </a:p>
          <a:p>
            <a:pPr marL="0" lvl="0" indent="0">
              <a:lnSpc>
                <a:spcPct val="107000"/>
              </a:lnSpc>
              <a:spcAft>
                <a:spcPts val="800"/>
              </a:spcAft>
              <a:buClr>
                <a:srgbClr val="0070C0"/>
              </a:buClr>
              <a:buNone/>
            </a:pPr>
            <a:endParaRPr lang="en-GB" sz="22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AD0D6B5-CEB1-888C-F53F-B85B4C1E71C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24744"/>
            <a:ext cx="9036496"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1800" b="1" dirty="0"/>
              <a:t>Ordinary Partnership</a:t>
            </a:r>
          </a:p>
          <a:p>
            <a:pPr>
              <a:lnSpc>
                <a:spcPct val="107000"/>
              </a:lnSpc>
              <a:spcAft>
                <a:spcPts val="800"/>
              </a:spcAft>
              <a:buClr>
                <a:srgbClr val="0070C0"/>
              </a:buClr>
              <a:buFont typeface="Wingdings" panose="05000000000000000000" pitchFamily="2" charset="2"/>
              <a:buChar char="q"/>
            </a:pPr>
            <a:r>
              <a:rPr lang="en-GB" sz="1800" dirty="0"/>
              <a:t>Both partners personally share responsibility for the firm.</a:t>
            </a:r>
            <a:endParaRPr lang="en-GB" sz="1800" b="1" dirty="0"/>
          </a:p>
          <a:p>
            <a:pPr>
              <a:lnSpc>
                <a:spcPct val="107000"/>
              </a:lnSpc>
              <a:spcAft>
                <a:spcPts val="800"/>
              </a:spcAft>
              <a:buClr>
                <a:srgbClr val="0070C0"/>
              </a:buClr>
              <a:buFont typeface="Wingdings" panose="05000000000000000000" pitchFamily="2" charset="2"/>
              <a:buChar char="q"/>
            </a:pPr>
            <a:r>
              <a:rPr lang="en-GB" sz="1800" b="1" dirty="0"/>
              <a:t>Limited partnership</a:t>
            </a:r>
          </a:p>
          <a:p>
            <a:pPr lvl="0">
              <a:lnSpc>
                <a:spcPct val="107000"/>
              </a:lnSpc>
              <a:spcAft>
                <a:spcPts val="800"/>
              </a:spcAft>
              <a:buClr>
                <a:srgbClr val="0070C0"/>
              </a:buClr>
              <a:buFont typeface="Wingdings" panose="05000000000000000000" pitchFamily="2" charset="2"/>
              <a:buChar char="q"/>
            </a:pPr>
            <a:r>
              <a:rPr lang="en-GB" sz="1800" dirty="0"/>
              <a:t>one ‘general partner’ and one ‘limited partner’. General and limited partners have different responsibilities and levels of liability for any debts the firm can’t pay. All partners pay tax on their share of the profits.</a:t>
            </a:r>
          </a:p>
          <a:p>
            <a:pPr lvl="0">
              <a:lnSpc>
                <a:spcPct val="107000"/>
              </a:lnSpc>
              <a:spcAft>
                <a:spcPts val="800"/>
              </a:spcAft>
              <a:buClr>
                <a:srgbClr val="0070C0"/>
              </a:buClr>
              <a:buFont typeface="Wingdings" panose="05000000000000000000" pitchFamily="2" charset="2"/>
              <a:buChar char="q"/>
            </a:pPr>
            <a:r>
              <a:rPr lang="en-GB" sz="1800" b="1" dirty="0"/>
              <a:t>Limited liability partnership (LLP)</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You can set up (‘incorporate’) a limited liability partnership (LLP) to run a business with 2 or more members. A member can be a person or a company, known as a ‘corporate member’.</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Each member pays tax on their share of the profits, as in an ‘ordinary’ business partnership, but isn’t personally liable for any debts the business can’t pay.</a:t>
            </a: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AD0D6B5-CEB1-888C-F53F-B85B4C1E71C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C7FA3-BDC6-99EE-8C79-F37DC040E6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5CB9B7-231D-D56F-5DD5-24CEB6636A3D}"/>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C988F018-182E-25FB-7A1B-10B1FA90DE41}"/>
              </a:ext>
            </a:extLst>
          </p:cNvPr>
          <p:cNvSpPr>
            <a:spLocks noGrp="1"/>
          </p:cNvSpPr>
          <p:nvPr>
            <p:ph type="sldNum" sz="quarter" idx="12"/>
          </p:nvPr>
        </p:nvSpPr>
        <p:spPr/>
        <p:txBody>
          <a:bodyPr/>
          <a:lstStyle/>
          <a:p>
            <a:fld id="{C3F65BB1-9206-4D7F-97F9-47DCC7DC6334}" type="slidenum">
              <a:rPr lang="en-GB" smtClean="0"/>
              <a:pPr/>
              <a:t>16</a:t>
            </a:fld>
            <a:endParaRPr lang="en-GB" dirty="0"/>
          </a:p>
        </p:txBody>
      </p:sp>
      <p:pic>
        <p:nvPicPr>
          <p:cNvPr id="8" name="Picture 7" descr="Icon&#10;&#10;Description automatically generated">
            <a:extLst>
              <a:ext uri="{FF2B5EF4-FFF2-40B4-BE49-F238E27FC236}">
                <a16:creationId xmlns:a16="http://schemas.microsoft.com/office/drawing/2014/main" id="{FA22E3A9-C293-8175-B8A9-7EBE845B9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CE179889-DD38-E04B-02A2-01347C84DB0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5091659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BB2D8-E4A8-4994-2DA7-251965F5BF8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D0FE883-C27D-DF4A-755F-26744C1F0D8E}"/>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53A9E2AA-AF8A-D409-A964-E1DBA72D5600}"/>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Social Enterprise</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2699927802"/>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336618"/>
            <a:ext cx="9144000"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Social enterprises are companies that their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 or owners. Any surplus of funding or profit is reinvested to address the cause or is kept aside for future use.</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Rely on volunteering, grants and donations to survive but also many social enterprises sell products and services.</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 be set in many forms: charitable incorporated organisation (CIO) or community interest company (CIC)</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9BA9E33D-7D26-E3CA-F5FD-41C9E4CE162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83570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Let’s look in class few examples of Social Enterprises:</a:t>
            </a:r>
          </a:p>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British Heart Foundation: </a:t>
            </a:r>
            <a:r>
              <a:rPr lang="en-GB" sz="2400" dirty="0">
                <a:solidFill>
                  <a:prstClr val="black"/>
                </a:solidFill>
                <a:ea typeface="Calibri" panose="020F0502020204030204" pitchFamily="34" charset="0"/>
                <a:cs typeface="Times New Roman" panose="02020603050405020304" pitchFamily="18" charset="0"/>
                <a:hlinkClick r:id="rId2"/>
              </a:rPr>
              <a:t>https://www.bhf.org.uk/</a:t>
            </a:r>
            <a:r>
              <a:rPr lang="en-GB" sz="2400" dirty="0">
                <a:solidFill>
                  <a:prstClr val="black"/>
                </a:solidFill>
                <a:ea typeface="Calibri" panose="020F0502020204030204" pitchFamily="34" charset="0"/>
                <a:cs typeface="Times New Roman" panose="02020603050405020304" pitchFamily="18" charset="0"/>
              </a:rPr>
              <a:t>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Cancer UK: </a:t>
            </a:r>
            <a:r>
              <a:rPr lang="en-GB" sz="2400" dirty="0">
                <a:solidFill>
                  <a:prstClr val="black"/>
                </a:solidFill>
                <a:ea typeface="Calibri" panose="020F0502020204030204" pitchFamily="34" charset="0"/>
                <a:cs typeface="Times New Roman" panose="02020603050405020304" pitchFamily="18" charset="0"/>
                <a:hlinkClick r:id="rId3"/>
              </a:rPr>
              <a:t>https://www.cancerresearchuk.org/</a:t>
            </a: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Oxfam: </a:t>
            </a:r>
            <a:r>
              <a:rPr lang="en-GB" sz="2400" dirty="0">
                <a:solidFill>
                  <a:prstClr val="black"/>
                </a:solidFill>
                <a:ea typeface="Calibri" panose="020F0502020204030204" pitchFamily="34" charset="0"/>
                <a:cs typeface="Times New Roman" panose="02020603050405020304" pitchFamily="18" charset="0"/>
                <a:hlinkClick r:id="rId4"/>
              </a:rPr>
              <a:t>https://www.oxfam.org.uk/</a:t>
            </a:r>
            <a:endParaRPr lang="en-GB" sz="2400" dirty="0">
              <a:solidFill>
                <a:prstClr val="black"/>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D7E30EC7-AA5E-F68A-2B6F-A5A82131751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48215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5C6DC-EC98-DA6C-C0CA-08727CFBBE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13800A-8DBE-C8ED-A40A-058A3B1F58AD}"/>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How to start a </a:t>
            </a: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045D1589-FD6A-37AC-121B-AF8DBD12C90B}"/>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https://www.gov.uk/set-up-a-social-enterprise</a:t>
            </a:r>
            <a:r>
              <a:rPr lang="en-GB" sz="2400" dirty="0"/>
              <a:t> </a:t>
            </a:r>
          </a:p>
        </p:txBody>
      </p:sp>
      <p:sp>
        <p:nvSpPr>
          <p:cNvPr id="4" name="Title 1">
            <a:extLst>
              <a:ext uri="{FF2B5EF4-FFF2-40B4-BE49-F238E27FC236}">
                <a16:creationId xmlns:a16="http://schemas.microsoft.com/office/drawing/2014/main" id="{81FE9DD8-1A11-2108-8A5D-D012D8FA22C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2564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390F-36C7-6BC9-52BD-8C1D8E5620A0}"/>
              </a:ext>
            </a:extLst>
          </p:cNvPr>
          <p:cNvSpPr>
            <a:spLocks noGrp="1"/>
          </p:cNvSpPr>
          <p:nvPr>
            <p:ph type="title"/>
          </p:nvPr>
        </p:nvSpPr>
        <p:spPr/>
        <p:txBody>
          <a:bodyPr>
            <a:normAutofit/>
          </a:bodyPr>
          <a:lstStyle/>
          <a:p>
            <a:r>
              <a:rPr lang="en-GB" sz="3600" b="1" dirty="0">
                <a:highlight>
                  <a:srgbClr val="FFFF00"/>
                </a:highlight>
              </a:rPr>
              <a:t>Community Interest Company-CIC </a:t>
            </a:r>
          </a:p>
        </p:txBody>
      </p:sp>
      <p:sp>
        <p:nvSpPr>
          <p:cNvPr id="3" name="Content Placeholder 2">
            <a:extLst>
              <a:ext uri="{FF2B5EF4-FFF2-40B4-BE49-F238E27FC236}">
                <a16:creationId xmlns:a16="http://schemas.microsoft.com/office/drawing/2014/main" id="{BE5556E1-7A66-16BA-3C5D-587679BB7D9C}"/>
              </a:ext>
            </a:extLst>
          </p:cNvPr>
          <p:cNvSpPr>
            <a:spLocks noGrp="1"/>
          </p:cNvSpPr>
          <p:nvPr>
            <p:ph idx="1"/>
          </p:nvPr>
        </p:nvSpPr>
        <p:spPr>
          <a:xfrm>
            <a:off x="107504" y="1268760"/>
            <a:ext cx="8856984" cy="4248473"/>
          </a:xfrm>
        </p:spPr>
        <p:txBody>
          <a:bodyPr>
            <a:normAutofit/>
          </a:bodyPr>
          <a:lstStyle/>
          <a:p>
            <a:pPr>
              <a:buClr>
                <a:srgbClr val="0070C0"/>
              </a:buClr>
              <a:buFont typeface="Wingdings" panose="05000000000000000000" pitchFamily="2" charset="2"/>
              <a:buChar char="q"/>
            </a:pPr>
            <a:r>
              <a:rPr lang="en-GB" sz="2800" b="0" i="0" dirty="0">
                <a:solidFill>
                  <a:srgbClr val="001D35"/>
                </a:solidFill>
                <a:effectLst/>
              </a:rPr>
              <a:t>Community interest companies (CICs) were introduced in the UK in 2005</a:t>
            </a:r>
          </a:p>
          <a:p>
            <a:pPr>
              <a:buClr>
                <a:srgbClr val="0070C0"/>
              </a:buClr>
              <a:buFont typeface="Wingdings" panose="05000000000000000000" pitchFamily="2" charset="2"/>
              <a:buChar char="q"/>
            </a:pPr>
            <a:r>
              <a:rPr lang="en-GB" sz="2800" dirty="0">
                <a:solidFill>
                  <a:srgbClr val="001D35"/>
                </a:solidFill>
              </a:rPr>
              <a:t>Have company directors who cannot be paid for being a director, but can be paid for other roles in the company</a:t>
            </a:r>
          </a:p>
          <a:p>
            <a:pPr>
              <a:buClr>
                <a:srgbClr val="0070C0"/>
              </a:buClr>
              <a:buFont typeface="Wingdings" panose="05000000000000000000" pitchFamily="2" charset="2"/>
              <a:buChar char="q"/>
            </a:pPr>
            <a:r>
              <a:rPr lang="en-GB" sz="2800" dirty="0">
                <a:solidFill>
                  <a:srgbClr val="001D35"/>
                </a:solidFill>
              </a:rPr>
              <a:t>Less difficult to run than a registered charity and have to submit accounts to Companies House and complete a short annual return called a CIC34</a:t>
            </a:r>
          </a:p>
          <a:p>
            <a:pPr>
              <a:buClr>
                <a:srgbClr val="0070C0"/>
              </a:buClr>
              <a:buFont typeface="Wingdings" panose="05000000000000000000" pitchFamily="2" charset="2"/>
              <a:buChar char="q"/>
            </a:pPr>
            <a:r>
              <a:rPr lang="en-GB" sz="2800" dirty="0">
                <a:solidFill>
                  <a:srgbClr val="001D35"/>
                </a:solidFill>
              </a:rPr>
              <a:t>Pay corporation tax on surplus generated  </a:t>
            </a:r>
            <a:endParaRPr lang="en-GB" sz="2800" dirty="0"/>
          </a:p>
        </p:txBody>
      </p:sp>
      <p:sp>
        <p:nvSpPr>
          <p:cNvPr id="4" name="Slide Number Placeholder 3">
            <a:extLst>
              <a:ext uri="{FF2B5EF4-FFF2-40B4-BE49-F238E27FC236}">
                <a16:creationId xmlns:a16="http://schemas.microsoft.com/office/drawing/2014/main" id="{985958C8-DD1B-7F2E-B4F4-226AAE61413E}"/>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
        <p:nvSpPr>
          <p:cNvPr id="5" name="Title 1">
            <a:extLst>
              <a:ext uri="{FF2B5EF4-FFF2-40B4-BE49-F238E27FC236}">
                <a16:creationId xmlns:a16="http://schemas.microsoft.com/office/drawing/2014/main" id="{940406B7-A67B-44DC-AE02-B8C0356B3F1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0224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96005"/>
            <a:ext cx="9144000" cy="461824"/>
          </a:xfrm>
        </p:spPr>
        <p:txBody>
          <a:bodyPr>
            <a:normAutofit fontScale="90000"/>
          </a:bodyPr>
          <a:lstStyle/>
          <a:p>
            <a:pPr marL="342900" lvl="0" indent="-342900">
              <a:spcBef>
                <a:spcPct val="20000"/>
              </a:spcBef>
              <a:defRPr/>
            </a:pPr>
            <a:r>
              <a:rPr lang="en-GB" sz="3600" b="1" dirty="0">
                <a:solidFill>
                  <a:prstClr val="black"/>
                </a:solidFill>
                <a:highlight>
                  <a:srgbClr val="FFFF00"/>
                </a:highlight>
              </a:rPr>
              <a:t>Community Interest Company-CIC </a:t>
            </a: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CICs are social enterprises whose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 or owners. Any surplus of funding or profit is reinvested to address the cause or is kept aside to develop the organisation.</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Typically generate income though producing products and delivering services for or by a specific community.  Eg bike repair workshop run by ex-offenders, a bakery run by people with a learning disability.</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2198C0FF-2712-C47F-F538-F8111D96CD0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8DE14-5121-12CA-C2CF-795759365D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011766-6A26-BDB7-DF51-AD9E6E283E86}"/>
              </a:ext>
            </a:extLst>
          </p:cNvPr>
          <p:cNvSpPr>
            <a:spLocks noGrp="1"/>
          </p:cNvSpPr>
          <p:nvPr>
            <p:ph type="title"/>
          </p:nvPr>
        </p:nvSpPr>
        <p:spPr>
          <a:xfrm>
            <a:off x="-324544" y="339253"/>
            <a:ext cx="9540552" cy="461824"/>
          </a:xfrm>
        </p:spPr>
        <p:txBody>
          <a:bodyPr>
            <a:normAutofit fontScale="90000"/>
          </a:bodyPr>
          <a:lstStyle/>
          <a:p>
            <a:pPr marL="342900" lvl="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ea typeface="Calibri" panose="020F0502020204030204" pitchFamily="34" charset="0"/>
                <a:cs typeface="Times New Roman" panose="02020603050405020304" pitchFamily="18" charset="0"/>
              </a:rPr>
              <a:t>Community Interest Company </a:t>
            </a:r>
            <a:r>
              <a:rPr lang="en-GB" sz="3600" b="1" dirty="0">
                <a:solidFill>
                  <a:srgbClr val="001D35"/>
                </a:solidFill>
                <a:highlight>
                  <a:srgbClr val="FFFF00"/>
                </a:highlight>
                <a:latin typeface="+mn-lt"/>
              </a:rPr>
              <a:t>Examples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E29F05C9-C235-FCF1-08F2-972B9929D35D}"/>
              </a:ext>
            </a:extLst>
          </p:cNvPr>
          <p:cNvSpPr>
            <a:spLocks noGrp="1"/>
          </p:cNvSpPr>
          <p:nvPr>
            <p:ph idx="1"/>
          </p:nvPr>
        </p:nvSpPr>
        <p:spPr>
          <a:xfrm>
            <a:off x="0" y="1628800"/>
            <a:ext cx="9144000" cy="388843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Hills Café</a:t>
            </a:r>
            <a:r>
              <a:rPr lang="en-GB" sz="2400" dirty="0">
                <a:solidFill>
                  <a:prstClr val="black"/>
                </a:solidFill>
                <a:ea typeface="Calibri" panose="020F0502020204030204" pitchFamily="34" charset="0"/>
                <a:cs typeface="Times New Roman" panose="02020603050405020304" pitchFamily="18" charset="0"/>
              </a:rPr>
              <a:t> in High Wycombe</a:t>
            </a:r>
          </a:p>
          <a:p>
            <a:pPr>
              <a:lnSpc>
                <a:spcPct val="107000"/>
              </a:lnSpc>
              <a:spcAft>
                <a:spcPts val="800"/>
              </a:spcAft>
              <a:buClr>
                <a:srgbClr val="0070C0"/>
              </a:buClr>
              <a:buFont typeface="Wingdings" panose="05000000000000000000" pitchFamily="2" charset="2"/>
              <a:buChar char="q"/>
            </a:pPr>
            <a:r>
              <a:rPr lang="en-GB" sz="2400" dirty="0">
                <a:solidFill>
                  <a:srgbClr val="0000FF"/>
                </a:solidFill>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Big Issue</a:t>
            </a:r>
            <a:endParaRPr lang="en-GB" sz="2400" dirty="0">
              <a:solidFill>
                <a:srgbClr val="0000FF"/>
              </a:solidFill>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hlinkClick r:id="rId4"/>
              </a:rPr>
              <a:t>Little Fish Theatre Company</a:t>
            </a:r>
            <a:r>
              <a:rPr lang="en-GB" sz="2400" dirty="0"/>
              <a:t> in London</a:t>
            </a:r>
          </a:p>
          <a:p>
            <a:pPr>
              <a:lnSpc>
                <a:spcPct val="107000"/>
              </a:lnSpc>
              <a:spcAft>
                <a:spcPts val="800"/>
              </a:spcAft>
              <a:buClr>
                <a:srgbClr val="0070C0"/>
              </a:buClr>
              <a:buFont typeface="Wingdings" panose="05000000000000000000" pitchFamily="2" charset="2"/>
              <a:buChar char="q"/>
            </a:pPr>
            <a:r>
              <a:rPr lang="en-GB" sz="2400" dirty="0">
                <a:hlinkClick r:id="rId5"/>
              </a:rPr>
              <a:t>Onion Collective | social enterprise</a:t>
            </a:r>
            <a:r>
              <a:rPr lang="en-GB" sz="2400" dirty="0"/>
              <a:t> in Somerset</a:t>
            </a:r>
            <a:endParaRPr lang="en-GB" sz="2400" dirty="0">
              <a:solidFill>
                <a:srgbClr val="0000FF"/>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93E5BEB7-3E63-9938-7D0F-56F9302ED3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52243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2AE65-C23C-5B7E-CCAC-31FC0CFF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CAA1-A383-F4EA-3890-317182207DE4}"/>
              </a:ext>
            </a:extLst>
          </p:cNvPr>
          <p:cNvSpPr>
            <a:spLocks noGrp="1"/>
          </p:cNvSpPr>
          <p:nvPr>
            <p:ph type="title"/>
          </p:nvPr>
        </p:nvSpPr>
        <p:spPr>
          <a:xfrm>
            <a:off x="-324544" y="339253"/>
            <a:ext cx="9540552" cy="461824"/>
          </a:xfrm>
        </p:spPr>
        <p:txBody>
          <a:bodyPr>
            <a:normAutofit fontScale="90000"/>
          </a:bodyPr>
          <a:lstStyle/>
          <a:p>
            <a:pPr marL="342900" lvl="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srgbClr val="001D35"/>
                </a:solidFill>
                <a:highlight>
                  <a:srgbClr val="FFFF00"/>
                </a:highlight>
                <a:latin typeface="+mn-lt"/>
              </a:rPr>
              <a:t>Charitable Incorporated Organisation-</a:t>
            </a:r>
            <a:r>
              <a:rPr kumimoji="0" lang="en-GB" sz="3600" b="1" i="0" u="none" strike="noStrike" kern="1200" cap="none" spc="0" normalizeH="0" baseline="0" noProof="0" dirty="0">
                <a:ln>
                  <a:noFill/>
                </a:ln>
                <a:solidFill>
                  <a:prstClr val="black"/>
                </a:solidFill>
                <a:effectLst/>
                <a:highlight>
                  <a:srgbClr val="FFFF00"/>
                </a:highlight>
                <a:uLnTx/>
                <a:uFillTx/>
                <a:latin typeface="+mn-lt"/>
                <a:ea typeface="+mn-ea"/>
                <a:cs typeface="+mn-cs"/>
              </a:rPr>
              <a:t>CI</a:t>
            </a:r>
            <a:r>
              <a:rPr lang="en-GB" sz="3600" b="1" dirty="0">
                <a:solidFill>
                  <a:prstClr val="black"/>
                </a:solidFill>
                <a:highlight>
                  <a:srgbClr val="FFFF00"/>
                </a:highlight>
                <a:latin typeface="+mn-lt"/>
                <a:ea typeface="+mn-ea"/>
                <a:cs typeface="+mn-cs"/>
              </a:rPr>
              <a:t>O</a:t>
            </a:r>
            <a:r>
              <a:rPr kumimoji="0" lang="en-GB" sz="3600" b="1" i="0" u="none" strike="noStrike" kern="1200" cap="none" spc="0" normalizeH="0" baseline="0" noProof="0" dirty="0">
                <a:ln>
                  <a:noFill/>
                </a:ln>
                <a:solidFill>
                  <a:prstClr val="black"/>
                </a:solidFill>
                <a:effectLst/>
                <a:highlight>
                  <a:srgbClr val="FFFF00"/>
                </a:highlight>
                <a:uLnTx/>
                <a:uFillTx/>
                <a:latin typeface="+mn-lt"/>
                <a:ea typeface="+mn-ea"/>
                <a:cs typeface="+mn-cs"/>
              </a:rPr>
              <a:t>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EF027D83-EE58-1A51-8B54-20C088989280}"/>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Charitable Incorporated Organisation format is for a registered charity which also trade and so needs to also be a registered company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CIO was created in response to requests from charities for a new legal form that could provide some of the benefits of being a company, but without some of the burdens. The CIO was first introduced in the Charities Act 2006.</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For example, a charity which delivers contracts (e.g. social care provision) for their local authority</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charity trustees are also company directors</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DC91CAC2-48C1-7393-46CB-C06F26D2CC4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155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E5ACA-096E-C0D8-13FF-803DA7B337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1DE34-9B42-6951-5B32-424C8A96854B}"/>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Legal Format of 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6E8B63C-C1A4-6D5E-9F66-001769824E0C}"/>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https://www.gov.uk/guidance/charity-types-how-to-choose-a-structure</a:t>
            </a:r>
            <a:endParaRPr lang="en-GB" sz="2400" dirty="0"/>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5C88804B-6DD6-3BD4-AB2A-D91C2FF7E9A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49034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5F38F-6671-D2BF-663B-3BDA1E9150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7327B-6772-CE43-2732-66BF25F6DC57}"/>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CIC &amp; CIO</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2C647FC3-27B0-3732-5951-68A5CF58CC89}"/>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https://www.gov.uk/government/publications/community-interest-companies-how-to-form-a-cic/community-interest-companies-guidance-chapters</a:t>
            </a: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3"/>
              </a:rPr>
              <a:t>https://www.gov.uk/setting-up-charity/register-your-charity</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EF63B405-7F73-7CFA-442D-3A770D1B90E3}"/>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8066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Activity- 30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0" y="1268760"/>
            <a:ext cx="9162854" cy="4464496"/>
          </a:xfrm>
        </p:spPr>
        <p:txBody>
          <a:bodyPr>
            <a:normAutofit/>
          </a:bodyPr>
          <a:lstStyle/>
          <a:p>
            <a:pPr algn="ctr">
              <a:buClr>
                <a:srgbClr val="0070C0"/>
              </a:buClr>
              <a:buFont typeface="Wingdings" panose="05000000000000000000" pitchFamily="2" charset="2"/>
              <a:buChar char="q"/>
            </a:pPr>
            <a:r>
              <a:rPr lang="en-GB" sz="2000" b="1" u="sng" dirty="0">
                <a:highlight>
                  <a:srgbClr val="FFFF00"/>
                </a:highlight>
              </a:rPr>
              <a:t>Please write down what legal format would choose and why for your own idea</a:t>
            </a:r>
            <a:r>
              <a:rPr lang="en-GB" sz="2000" u="sng" dirty="0">
                <a:highlight>
                  <a:srgbClr val="FFFF00"/>
                </a:highlight>
              </a:rPr>
              <a:t>.</a:t>
            </a:r>
          </a:p>
          <a:p>
            <a:pPr marL="0" indent="0" algn="ctr">
              <a:buNone/>
            </a:pPr>
            <a:endParaRPr lang="en-GB" sz="2000" dirty="0"/>
          </a:p>
          <a:p>
            <a:pPr algn="ctr">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 lot of information on how to set up a company can be found on the government website below: </a:t>
            </a:r>
          </a:p>
          <a:p>
            <a:pPr marL="0" lvl="0" indent="0" algn="ctr">
              <a:lnSpc>
                <a:spcPct val="107000"/>
              </a:lnSpc>
              <a:spcAft>
                <a:spcPts val="800"/>
              </a:spcAft>
              <a:buClr>
                <a:srgbClr val="0070C0"/>
              </a:buClr>
              <a:buNone/>
            </a:pPr>
            <a:r>
              <a:rPr lang="en-GB" sz="20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https://www.gov.uk/set-up-business</a:t>
            </a:r>
            <a:endParaRPr lang="en-GB" sz="2000" dirty="0">
              <a:solidFill>
                <a:srgbClr val="0000FF"/>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algn="ctr">
              <a:buClr>
                <a:srgbClr val="0070C0"/>
              </a:buClr>
              <a:buFont typeface="Wingdings" panose="05000000000000000000" pitchFamily="2" charset="2"/>
              <a:buChar char="q"/>
            </a:pPr>
            <a:r>
              <a:rPr lang="en-GB" sz="2000" dirty="0"/>
              <a:t>If anyone is interested to start a Social Enterprise, then a lot of information on how to set up a social enterprise can be found on the government website below:</a:t>
            </a:r>
          </a:p>
          <a:p>
            <a:pPr marL="0" indent="0" algn="ctr">
              <a:buNone/>
            </a:pPr>
            <a:r>
              <a:rPr lang="en-GB" sz="2000" dirty="0">
                <a:hlinkClick r:id="rId3"/>
              </a:rPr>
              <a:t>https://www.gov.uk/set-up-a-social-enterprise</a:t>
            </a:r>
            <a:endParaRPr lang="en-GB" sz="2000" dirty="0"/>
          </a:p>
          <a:p>
            <a:pPr marL="0" indent="0" algn="ctr">
              <a:buNone/>
            </a:pPr>
            <a:endParaRPr lang="en-GB" sz="2800" dirty="0"/>
          </a:p>
        </p:txBody>
      </p:sp>
      <p:sp>
        <p:nvSpPr>
          <p:cNvPr id="3" name="Title 1">
            <a:extLst>
              <a:ext uri="{FF2B5EF4-FFF2-40B4-BE49-F238E27FC236}">
                <a16:creationId xmlns:a16="http://schemas.microsoft.com/office/drawing/2014/main" id="{7A7ECC03-D09E-3F4C-517C-295010470B7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29545450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94D71-79E4-A298-51BD-5DD4D3B636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5C26C-C009-926F-3574-7EFDFEAE41B6}"/>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9AF61B5-4BA1-91D3-0ABA-1B258D259993}"/>
              </a:ext>
            </a:extLst>
          </p:cNvPr>
          <p:cNvSpPr>
            <a:spLocks noGrp="1"/>
          </p:cNvSpPr>
          <p:nvPr>
            <p:ph type="sldNum" sz="quarter" idx="12"/>
          </p:nvPr>
        </p:nvSpPr>
        <p:spPr/>
        <p:txBody>
          <a:bodyPr/>
          <a:lstStyle/>
          <a:p>
            <a:fld id="{C3F65BB1-9206-4D7F-97F9-47DCC7DC6334}" type="slidenum">
              <a:rPr lang="en-GB" smtClean="0"/>
              <a:pPr/>
              <a:t>28</a:t>
            </a:fld>
            <a:endParaRPr lang="en-GB" dirty="0"/>
          </a:p>
        </p:txBody>
      </p:sp>
      <p:pic>
        <p:nvPicPr>
          <p:cNvPr id="8" name="Picture 7" descr="Icon&#10;&#10;Description automatically generated">
            <a:extLst>
              <a:ext uri="{FF2B5EF4-FFF2-40B4-BE49-F238E27FC236}">
                <a16:creationId xmlns:a16="http://schemas.microsoft.com/office/drawing/2014/main" id="{3E5BEE12-DE69-C11C-258E-E08CB30148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412421D8-50A4-394E-12BE-7AFC5D624A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6299375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52847-6AA4-38C0-F07F-8578B0F2557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D84D75B-BD40-779C-2409-839112660CB8}"/>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640822B9-DE44-8616-C6A8-A1AE4DC15412}"/>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Franchises</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557116002"/>
      </p:ext>
    </p:extLst>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A007B-1AA6-D24A-88B3-CAD505218A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89D6C-FA96-00BC-A0FA-258F10559845}"/>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marL="0" indent="0" algn="ctr">
              <a:buClr>
                <a:srgbClr val="007DC3"/>
              </a:buClr>
              <a:buNone/>
            </a:pPr>
            <a:r>
              <a:rPr lang="en-GB" sz="2800" dirty="0"/>
              <a:t>A </a:t>
            </a:r>
            <a:r>
              <a:rPr lang="en-GB" sz="2800" b="1" dirty="0"/>
              <a:t>franchise</a:t>
            </a:r>
            <a:r>
              <a:rPr lang="en-GB" sz="2800" dirty="0"/>
              <a:t> is a business model where an individual (the </a:t>
            </a:r>
            <a:r>
              <a:rPr lang="en-GB" sz="2800" b="1" dirty="0"/>
              <a:t>franchisee</a:t>
            </a:r>
            <a:r>
              <a:rPr lang="en-GB" sz="2800" dirty="0"/>
              <a:t>) buys the rights to operate a business using the branding, products, systems, and support of an established company (the </a:t>
            </a:r>
            <a:r>
              <a:rPr lang="en-GB" sz="2800" b="1" dirty="0"/>
              <a:t>franchisor</a:t>
            </a:r>
            <a:r>
              <a:rPr lang="en-GB" sz="2800" dirty="0"/>
              <a:t>).</a:t>
            </a:r>
            <a:endParaRPr lang="en-GB" dirty="0"/>
          </a:p>
        </p:txBody>
      </p:sp>
      <p:sp>
        <p:nvSpPr>
          <p:cNvPr id="2" name="Title 1">
            <a:extLst>
              <a:ext uri="{FF2B5EF4-FFF2-40B4-BE49-F238E27FC236}">
                <a16:creationId xmlns:a16="http://schemas.microsoft.com/office/drawing/2014/main" id="{2AF872D0-4BE5-59D1-0869-2EA7624BB5E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AED220C3-782A-9044-2CA7-54F6C5D6A789}"/>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Franchises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1576427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5B2B-D591-1721-2FB1-FDDD85AF2B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2A95-30F4-7FA0-67B4-50D5EBD85184}"/>
              </a:ext>
            </a:extLst>
          </p:cNvPr>
          <p:cNvSpPr>
            <a:spLocks noGrp="1"/>
          </p:cNvSpPr>
          <p:nvPr>
            <p:ph idx="1"/>
          </p:nvPr>
        </p:nvSpPr>
        <p:spPr>
          <a:xfrm>
            <a:off x="5347" y="1076137"/>
            <a:ext cx="9144000" cy="4464496"/>
          </a:xfrm>
        </p:spPr>
        <p:txBody>
          <a:bodyPr>
            <a:normAutofit/>
          </a:bodyPr>
          <a:lstStyle/>
          <a:p>
            <a:pPr>
              <a:buNone/>
            </a:pPr>
            <a:endParaRPr lang="en-GB" sz="2800" b="1" dirty="0"/>
          </a:p>
          <a:p>
            <a:pPr>
              <a:buClr>
                <a:srgbClr val="0070C0"/>
              </a:buClr>
              <a:buFont typeface="Wingdings" panose="05000000000000000000" pitchFamily="2" charset="2"/>
              <a:buChar char="q"/>
            </a:pPr>
            <a:r>
              <a:rPr lang="en-GB" sz="2800" b="1" dirty="0"/>
              <a:t>Franchisor</a:t>
            </a:r>
            <a:r>
              <a:rPr lang="en-GB" sz="2800" dirty="0"/>
              <a:t>: The original business that owns the brand, trademarks, and operational systems (e.g., McDonald’s Corporation).</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Franchisee</a:t>
            </a:r>
            <a:r>
              <a:rPr lang="en-GB" sz="2800" dirty="0"/>
              <a:t>: The person or group that pays for the right to run a branch of the business (e.g., the local McDonald's store owner).</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39D4F57B-8812-07D4-0CB0-E2D66E59684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04D9E19F-CCB5-5A90-9046-D7AC8AC7240E}"/>
              </a:ext>
            </a:extLst>
          </p:cNvPr>
          <p:cNvSpPr txBox="1"/>
          <p:nvPr/>
        </p:nvSpPr>
        <p:spPr>
          <a:xfrm>
            <a:off x="0" y="388753"/>
            <a:ext cx="9144000" cy="1077218"/>
          </a:xfrm>
          <a:prstGeom prst="rect">
            <a:avLst/>
          </a:prstGeom>
          <a:noFill/>
        </p:spPr>
        <p:txBody>
          <a:bodyPr wrap="square" rtlCol="0">
            <a:spAutoFit/>
          </a:bodyPr>
          <a:lstStyle/>
          <a:p>
            <a:pPr algn="ctr">
              <a:defRPr/>
            </a:pPr>
            <a:r>
              <a:rPr lang="en-GB" sz="3200" b="1" dirty="0">
                <a:highlight>
                  <a:srgbClr val="FFFF00"/>
                </a:highlight>
              </a:rPr>
              <a:t>How </a:t>
            </a:r>
            <a:r>
              <a:rPr lang="en-GB" sz="3200" b="1" dirty="0">
                <a:solidFill>
                  <a:prstClr val="black"/>
                </a:solidFill>
                <a:highlight>
                  <a:srgbClr val="FFFF00"/>
                </a:highlight>
              </a:rPr>
              <a:t>Franchises</a:t>
            </a:r>
            <a:r>
              <a:rPr lang="en-GB" sz="3200" b="1" dirty="0">
                <a:highlight>
                  <a:srgbClr val="FFFF00"/>
                </a:highlight>
              </a:rPr>
              <a:t> 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590338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15B51-DCDF-AC1D-09CF-CB8D9C8EC5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BE10B-171D-AC2D-3895-8D2BCB810494}"/>
              </a:ext>
            </a:extLst>
          </p:cNvPr>
          <p:cNvSpPr>
            <a:spLocks noGrp="1"/>
          </p:cNvSpPr>
          <p:nvPr>
            <p:ph idx="1"/>
          </p:nvPr>
        </p:nvSpPr>
        <p:spPr>
          <a:xfrm>
            <a:off x="1433" y="1056932"/>
            <a:ext cx="9144000" cy="4464496"/>
          </a:xfrm>
        </p:spPr>
        <p:txBody>
          <a:bodyPr>
            <a:normAutofit/>
          </a:bodyPr>
          <a:lstStyle/>
          <a:p>
            <a:pPr>
              <a:buClr>
                <a:srgbClr val="0070C0"/>
              </a:buClr>
              <a:buFont typeface="Wingdings" panose="05000000000000000000" pitchFamily="2" charset="2"/>
              <a:buChar char="q"/>
            </a:pPr>
            <a:r>
              <a:rPr lang="en-GB" sz="2800" b="1" dirty="0"/>
              <a:t>Initial Franchise Fee</a:t>
            </a:r>
            <a:r>
              <a:rPr lang="en-GB" sz="2800" dirty="0"/>
              <a:t>: A one-time payment to join the franchise.</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b="1" dirty="0"/>
              <a:t>Ongoing Royalties</a:t>
            </a:r>
            <a:r>
              <a:rPr lang="en-GB" sz="2800" dirty="0"/>
              <a:t>: A percentage of revenue paid regularly to the franchisor.</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Marketing Fees</a:t>
            </a:r>
            <a:r>
              <a:rPr lang="en-GB" sz="2800" dirty="0"/>
              <a:t>: Contributions to national or regional advertising campaigns.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6063129B-EC8E-38C1-63CC-7AE01E39FF5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A2FD2B1A-73A9-D4C7-DA6E-CC47AD14258C}"/>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highlight>
                  <a:srgbClr val="FFFF00"/>
                </a:highlight>
              </a:rPr>
              <a:t>Typical Franchise Costs</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641898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B1B4-17B4-8C23-48DC-FD32BC0BBE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7BB93-CA8E-8D62-A566-3C7D43E870A8}"/>
              </a:ext>
            </a:extLst>
          </p:cNvPr>
          <p:cNvSpPr>
            <a:spLocks noGrp="1"/>
          </p:cNvSpPr>
          <p:nvPr>
            <p:ph idx="1"/>
          </p:nvPr>
        </p:nvSpPr>
        <p:spPr>
          <a:xfrm>
            <a:off x="8678" y="1412776"/>
            <a:ext cx="9144000" cy="4464496"/>
          </a:xfrm>
        </p:spPr>
        <p:txBody>
          <a:bodyPr>
            <a:normAutofit/>
          </a:bodyPr>
          <a:lstStyle/>
          <a:p>
            <a:pPr>
              <a:buClr>
                <a:srgbClr val="0070C0"/>
              </a:buClr>
              <a:buFont typeface="Wingdings" panose="05000000000000000000" pitchFamily="2" charset="2"/>
              <a:buChar char="q"/>
            </a:pPr>
            <a:r>
              <a:rPr lang="en-GB" dirty="0"/>
              <a:t>Brand recognition</a:t>
            </a:r>
          </a:p>
          <a:p>
            <a:pPr>
              <a:buClr>
                <a:srgbClr val="0070C0"/>
              </a:buClr>
              <a:buFont typeface="Wingdings" panose="05000000000000000000" pitchFamily="2" charset="2"/>
              <a:buChar char="q"/>
            </a:pPr>
            <a:r>
              <a:rPr lang="en-GB" dirty="0"/>
              <a:t>Training and support</a:t>
            </a:r>
          </a:p>
          <a:p>
            <a:pPr>
              <a:buClr>
                <a:srgbClr val="0070C0"/>
              </a:buClr>
              <a:buFont typeface="Wingdings" panose="05000000000000000000" pitchFamily="2" charset="2"/>
              <a:buChar char="q"/>
            </a:pPr>
            <a:r>
              <a:rPr lang="en-GB" dirty="0"/>
              <a:t>A proven business model</a:t>
            </a:r>
          </a:p>
          <a:p>
            <a:pPr>
              <a:buClr>
                <a:srgbClr val="0070C0"/>
              </a:buClr>
              <a:buFont typeface="Wingdings" panose="05000000000000000000" pitchFamily="2" charset="2"/>
              <a:buChar char="q"/>
            </a:pPr>
            <a:r>
              <a:rPr lang="en-GB" dirty="0"/>
              <a:t>Marketing materials</a:t>
            </a:r>
          </a:p>
          <a:p>
            <a:pPr>
              <a:buClr>
                <a:srgbClr val="0070C0"/>
              </a:buClr>
              <a:buFont typeface="Wingdings" panose="05000000000000000000" pitchFamily="2" charset="2"/>
              <a:buChar char="q"/>
            </a:pPr>
            <a:r>
              <a:rPr lang="en-GB" dirty="0"/>
              <a:t>Supply chain access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3323B925-C6D1-7832-CC63-3208B68F227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8127B2D3-35AC-55C0-304E-76FD31C685ED}"/>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highlight>
                  <a:srgbClr val="FFFF00"/>
                </a:highlight>
              </a:rPr>
              <a:t>What Franchisees Usually Get</a:t>
            </a:r>
          </a:p>
        </p:txBody>
      </p:sp>
    </p:spTree>
    <p:extLst>
      <p:ext uri="{BB962C8B-B14F-4D97-AF65-F5344CB8AC3E}">
        <p14:creationId xmlns:p14="http://schemas.microsoft.com/office/powerpoint/2010/main" val="691373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EDB87-964B-EB08-C779-6DFC9877FD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0B3F9-EF2E-2E10-AF6C-0829EF0A7431}"/>
              </a:ext>
            </a:extLst>
          </p:cNvPr>
          <p:cNvSpPr>
            <a:spLocks noGrp="1"/>
          </p:cNvSpPr>
          <p:nvPr>
            <p:ph idx="1"/>
          </p:nvPr>
        </p:nvSpPr>
        <p:spPr>
          <a:xfrm>
            <a:off x="20305" y="980728"/>
            <a:ext cx="9144000" cy="4464496"/>
          </a:xfrm>
        </p:spPr>
        <p:txBody>
          <a:bodyPr>
            <a:normAutofit lnSpcReduction="10000"/>
          </a:bodyPr>
          <a:lstStyle/>
          <a:p>
            <a:pPr>
              <a:buNone/>
            </a:pPr>
            <a:r>
              <a:rPr lang="en-GB" b="1" dirty="0"/>
              <a:t>Pros</a:t>
            </a:r>
            <a:endParaRPr lang="en-GB" dirty="0"/>
          </a:p>
          <a:p>
            <a:pPr>
              <a:buClr>
                <a:srgbClr val="0070C0"/>
              </a:buClr>
              <a:buFont typeface="Wingdings" panose="05000000000000000000" pitchFamily="2" charset="2"/>
              <a:buChar char="q"/>
            </a:pPr>
            <a:r>
              <a:rPr lang="en-GB" dirty="0"/>
              <a:t>Lower risk than starting a business from scratch</a:t>
            </a:r>
          </a:p>
          <a:p>
            <a:pPr>
              <a:buClr>
                <a:srgbClr val="0070C0"/>
              </a:buClr>
              <a:buFont typeface="Wingdings" panose="05000000000000000000" pitchFamily="2" charset="2"/>
              <a:buChar char="q"/>
            </a:pPr>
            <a:r>
              <a:rPr lang="en-GB" dirty="0"/>
              <a:t>Instant brand recognition</a:t>
            </a:r>
          </a:p>
          <a:p>
            <a:pPr>
              <a:buClr>
                <a:srgbClr val="0070C0"/>
              </a:buClr>
              <a:buFont typeface="Wingdings" panose="05000000000000000000" pitchFamily="2" charset="2"/>
              <a:buChar char="q"/>
            </a:pPr>
            <a:r>
              <a:rPr lang="en-GB" dirty="0"/>
              <a:t>Ongoing support and training</a:t>
            </a:r>
          </a:p>
          <a:p>
            <a:pPr>
              <a:buNone/>
            </a:pPr>
            <a:r>
              <a:rPr lang="en-GB" b="1" dirty="0"/>
              <a:t>Cons</a:t>
            </a:r>
            <a:endParaRPr lang="en-GB" dirty="0"/>
          </a:p>
          <a:p>
            <a:pPr>
              <a:buClr>
                <a:srgbClr val="0070C0"/>
              </a:buClr>
              <a:buFont typeface="Wingdings" panose="05000000000000000000" pitchFamily="2" charset="2"/>
              <a:buChar char="q"/>
            </a:pPr>
            <a:r>
              <a:rPr lang="en-GB" dirty="0"/>
              <a:t>Initial and ongoing fees</a:t>
            </a:r>
          </a:p>
          <a:p>
            <a:pPr>
              <a:buClr>
                <a:srgbClr val="0070C0"/>
              </a:buClr>
              <a:buFont typeface="Wingdings" panose="05000000000000000000" pitchFamily="2" charset="2"/>
              <a:buChar char="q"/>
            </a:pPr>
            <a:r>
              <a:rPr lang="en-GB" dirty="0"/>
              <a:t>Less operational freedom</a:t>
            </a:r>
          </a:p>
          <a:p>
            <a:pPr>
              <a:buClr>
                <a:srgbClr val="0070C0"/>
              </a:buClr>
              <a:buFont typeface="Wingdings" panose="05000000000000000000" pitchFamily="2" charset="2"/>
              <a:buChar char="q"/>
            </a:pPr>
            <a:r>
              <a:rPr lang="en-GB" dirty="0"/>
              <a:t>Must follow franchisor rules and systems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7B86EFF1-623F-9235-C761-CD178964665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53BC77FD-D34C-1443-85B3-9DFD56451CC9}"/>
              </a:ext>
            </a:extLst>
          </p:cNvPr>
          <p:cNvSpPr txBox="1"/>
          <p:nvPr/>
        </p:nvSpPr>
        <p:spPr>
          <a:xfrm>
            <a:off x="323528" y="292207"/>
            <a:ext cx="9144000" cy="1077218"/>
          </a:xfrm>
          <a:prstGeom prst="rect">
            <a:avLst/>
          </a:prstGeom>
          <a:noFill/>
        </p:spPr>
        <p:txBody>
          <a:bodyPr wrap="square" rtlCol="0">
            <a:spAutoFit/>
          </a:bodyPr>
          <a:lstStyle/>
          <a:p>
            <a:pPr algn="ctr">
              <a:defRPr/>
            </a:pPr>
            <a:r>
              <a:rPr lang="en-GB" sz="3200" b="1" dirty="0">
                <a:highlight>
                  <a:srgbClr val="FFFF00"/>
                </a:highlight>
              </a:rPr>
              <a:t>Pros and Cons of Franchising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02825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8BBEF-1020-578D-1064-87343499F0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A8FF03-7446-1002-69A1-BB127B6E9B2F}"/>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10 biggest Franchises</a:t>
            </a:r>
          </a:p>
          <a:p>
            <a:pPr marL="0" indent="0" algn="ctr">
              <a:buClr>
                <a:srgbClr val="007DC3"/>
              </a:buClr>
              <a:buNone/>
            </a:pPr>
            <a:endParaRPr lang="en-GB" dirty="0"/>
          </a:p>
          <a:p>
            <a:pPr marL="0" indent="0" algn="ctr">
              <a:buClr>
                <a:srgbClr val="007DC3"/>
              </a:buClr>
              <a:buNone/>
            </a:pPr>
            <a:r>
              <a:rPr lang="en-GB" dirty="0">
                <a:hlinkClick r:id="rId2"/>
              </a:rPr>
              <a:t>https://whichfranchise.co.za/the-top-10-biggest-franchises-in-the-world/</a:t>
            </a:r>
            <a:endParaRPr lang="en-GB"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9D4EE51F-2272-0ECB-4E98-980E280A529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F4F53140-EF86-9261-CB50-1233B189E020}"/>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Example</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41768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15CE8-E8D4-F8EA-32BC-48374BE76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CC8A5-796F-82B3-5762-0A588D1697B9}"/>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Most successful Franchise Entrepreneur</a:t>
            </a:r>
          </a:p>
          <a:p>
            <a:pPr marL="0" indent="0" algn="ctr">
              <a:buClr>
                <a:srgbClr val="007DC3"/>
              </a:buClr>
              <a:buNone/>
            </a:pPr>
            <a:endParaRPr lang="en-GB" dirty="0">
              <a:hlinkClick r:id="rId2"/>
            </a:endParaRPr>
          </a:p>
          <a:p>
            <a:pPr marL="0" indent="0" algn="ctr">
              <a:buClr>
                <a:srgbClr val="007DC3"/>
              </a:buClr>
              <a:buNone/>
            </a:pPr>
            <a:r>
              <a:rPr lang="en-GB" dirty="0">
                <a:hlinkClick r:id="rId2"/>
              </a:rPr>
              <a:t>https://www.entrepreneur.com/franchises/greg-flynn-owns-1245-restaurants-and-makes-2-billion-a/333187</a:t>
            </a:r>
            <a:endParaRPr lang="en-GB"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508F320D-676B-453E-A8E4-00AB33B274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781548C4-9746-D324-7EF5-0C064B6B2C98}"/>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Example</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955687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FE59D-219A-66FC-260A-AE82BC544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B29E31-91F3-97BD-3557-E3A3E7557056}"/>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Discussion- 15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00D64333-C186-E60C-4B7C-1F515479F766}"/>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Would you open a franchise?</a:t>
            </a:r>
          </a:p>
        </p:txBody>
      </p:sp>
      <p:sp>
        <p:nvSpPr>
          <p:cNvPr id="3" name="Title 1">
            <a:extLst>
              <a:ext uri="{FF2B5EF4-FFF2-40B4-BE49-F238E27FC236}">
                <a16:creationId xmlns:a16="http://schemas.microsoft.com/office/drawing/2014/main" id="{4D566686-5FBC-4DB6-C066-A0E16175B0F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3872185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D5686-E11B-E497-FB90-6FF7BD957E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1BCC13-F531-236A-BC05-E3A05B9DDE7F}"/>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41338FA4-E178-4DE7-D4BF-05D929E5A148}"/>
              </a:ext>
            </a:extLst>
          </p:cNvPr>
          <p:cNvSpPr>
            <a:spLocks noGrp="1"/>
          </p:cNvSpPr>
          <p:nvPr>
            <p:ph type="sldNum" sz="quarter" idx="12"/>
          </p:nvPr>
        </p:nvSpPr>
        <p:spPr/>
        <p:txBody>
          <a:bodyPr/>
          <a:lstStyle/>
          <a:p>
            <a:fld id="{C3F65BB1-9206-4D7F-97F9-47DCC7DC6334}" type="slidenum">
              <a:rPr lang="en-GB" smtClean="0"/>
              <a:pPr/>
              <a:t>38</a:t>
            </a:fld>
            <a:endParaRPr lang="en-GB" dirty="0"/>
          </a:p>
        </p:txBody>
      </p:sp>
      <p:pic>
        <p:nvPicPr>
          <p:cNvPr id="8" name="Picture 7" descr="Icon&#10;&#10;Description automatically generated">
            <a:extLst>
              <a:ext uri="{FF2B5EF4-FFF2-40B4-BE49-F238E27FC236}">
                <a16:creationId xmlns:a16="http://schemas.microsoft.com/office/drawing/2014/main" id="{539F6219-695F-C7DB-816C-A0FDBE3CCF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97C892E-231B-7A33-99EF-E18E9473CA9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490722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D6123-E854-2C20-FED3-DC9F50B0283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4AB8FF7-D4FE-E358-465F-71E5A68A5348}"/>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B6EC29B0-31F9-562D-5729-FBA820F6E3AB}"/>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Founding Team</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625643829"/>
      </p:ext>
    </p:extLst>
  </p:cSld>
  <p:clrMapOvr>
    <a:masterClrMapping/>
  </p:clrMapOvr>
  <p:transition>
    <p:dissolv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86144"/>
            <a:ext cx="9141303" cy="69458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Founding Team </a:t>
            </a:r>
            <a:b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sz="3600"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052736"/>
            <a:ext cx="9141303"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t>Having the right founding team/ employees is vitally important to the success of any startup. </a:t>
            </a:r>
          </a:p>
          <a:p>
            <a:pPr lvl="0">
              <a:lnSpc>
                <a:spcPct val="107000"/>
              </a:lnSpc>
              <a:spcAft>
                <a:spcPts val="800"/>
              </a:spcAft>
              <a:buClr>
                <a:srgbClr val="0070C0"/>
              </a:buClr>
              <a:buFont typeface="Wingdings" panose="05000000000000000000" pitchFamily="2" charset="2"/>
              <a:buChar char="q"/>
            </a:pPr>
            <a:r>
              <a:rPr lang="en-GB" sz="2400" dirty="0"/>
              <a:t>As the owner of the startup, you cannot do everything…</a:t>
            </a:r>
          </a:p>
          <a:p>
            <a:pPr lvl="0">
              <a:lnSpc>
                <a:spcPct val="107000"/>
              </a:lnSpc>
              <a:spcAft>
                <a:spcPts val="800"/>
              </a:spcAft>
              <a:buClr>
                <a:srgbClr val="0070C0"/>
              </a:buClr>
              <a:buFont typeface="Wingdings" panose="05000000000000000000" pitchFamily="2" charset="2"/>
              <a:buChar char="q"/>
            </a:pPr>
            <a:r>
              <a:rPr lang="en-GB" sz="2400" dirty="0"/>
              <a:t>The larger the firms becomes the more you must rely on your team..</a:t>
            </a:r>
          </a:p>
          <a:p>
            <a:pPr lvl="0">
              <a:lnSpc>
                <a:spcPct val="107000"/>
              </a:lnSpc>
              <a:spcAft>
                <a:spcPts val="800"/>
              </a:spcAft>
              <a:buClr>
                <a:srgbClr val="0070C0"/>
              </a:buClr>
              <a:buFont typeface="Wingdings" panose="05000000000000000000" pitchFamily="2" charset="2"/>
              <a:buChar char="q"/>
            </a:pPr>
            <a:r>
              <a:rPr lang="en-GB" sz="2400" dirty="0"/>
              <a:t>The company should be able to run smoothly even if the owner is not present-Assign roles even if it is difficult.</a:t>
            </a:r>
          </a:p>
          <a:p>
            <a:pPr lvl="0">
              <a:lnSpc>
                <a:spcPct val="107000"/>
              </a:lnSpc>
              <a:spcAft>
                <a:spcPts val="800"/>
              </a:spcAft>
              <a:buClr>
                <a:srgbClr val="0070C0"/>
              </a:buClr>
              <a:buFont typeface="Wingdings" panose="05000000000000000000" pitchFamily="2" charset="2"/>
              <a:buChar char="q"/>
            </a:pPr>
            <a:r>
              <a:rPr lang="en-GB" sz="2400" dirty="0"/>
              <a:t>Next slide we will read about a UK entrepreneur &amp; his thoughts on employees.</a:t>
            </a:r>
          </a:p>
          <a:p>
            <a:pPr marL="0" lvl="0" indent="0">
              <a:lnSpc>
                <a:spcPct val="107000"/>
              </a:lnSpc>
              <a:spcAft>
                <a:spcPts val="800"/>
              </a:spcAft>
              <a:buClr>
                <a:srgbClr val="0070C0"/>
              </a:buClr>
              <a:buNone/>
            </a:pPr>
            <a:endParaRPr lang="en-GB" sz="2400" dirty="0"/>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40D96719-4A3D-1221-8CDC-DFFA1C752D1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94435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47453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Sir Richard Branson</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t>Sir Richard Branson short history and his thoughts on employees</a:t>
            </a:r>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https://www.headspacegroup.co.uk/sir-richard-branson-employees-come-first/</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40D96719-4A3D-1221-8CDC-DFFA1C752D1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89469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14E4B-842A-BE91-BABA-2333FB14F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A5D54B-1037-69A3-0ACC-8344344091E8}"/>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Activity- 20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D8BFCDF1-FDA4-04BF-2826-84EBF835F5D9}"/>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r>
              <a:rPr lang="en-GB" sz="2800" dirty="0"/>
              <a:t>Write down the employee management structure </a:t>
            </a:r>
          </a:p>
          <a:p>
            <a:pPr marL="0" indent="0" algn="ctr">
              <a:buNone/>
            </a:pPr>
            <a:r>
              <a:rPr lang="en-GB" sz="2800" dirty="0"/>
              <a:t>of your company idea.</a:t>
            </a:r>
          </a:p>
          <a:p>
            <a:pPr marL="0" indent="0" algn="ctr">
              <a:buNone/>
            </a:pPr>
            <a:r>
              <a:rPr lang="en-GB" sz="2800" dirty="0"/>
              <a:t>Please create a management diagram.</a:t>
            </a:r>
          </a:p>
        </p:txBody>
      </p:sp>
      <p:sp>
        <p:nvSpPr>
          <p:cNvPr id="3" name="Title 1">
            <a:extLst>
              <a:ext uri="{FF2B5EF4-FFF2-40B4-BE49-F238E27FC236}">
                <a16:creationId xmlns:a16="http://schemas.microsoft.com/office/drawing/2014/main" id="{7CAF39D6-9B77-58E7-359A-6D4D1E4B40A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pic>
        <p:nvPicPr>
          <p:cNvPr id="4" name="Picture 3">
            <a:extLst>
              <a:ext uri="{FF2B5EF4-FFF2-40B4-BE49-F238E27FC236}">
                <a16:creationId xmlns:a16="http://schemas.microsoft.com/office/drawing/2014/main" id="{D387DFD1-B4B6-0930-2334-A5D489A7457B}"/>
              </a:ext>
            </a:extLst>
          </p:cNvPr>
          <p:cNvPicPr>
            <a:picLocks noChangeAspect="1"/>
          </p:cNvPicPr>
          <p:nvPr/>
        </p:nvPicPr>
        <p:blipFill>
          <a:blip r:embed="rId2"/>
          <a:srcRect t="18500"/>
          <a:stretch>
            <a:fillRect/>
          </a:stretch>
        </p:blipFill>
        <p:spPr>
          <a:xfrm>
            <a:off x="2699792" y="3501008"/>
            <a:ext cx="3521968" cy="2152791"/>
          </a:xfrm>
          <a:prstGeom prst="rect">
            <a:avLst/>
          </a:prstGeom>
        </p:spPr>
      </p:pic>
    </p:spTree>
    <p:extLst>
      <p:ext uri="{BB962C8B-B14F-4D97-AF65-F5344CB8AC3E}">
        <p14:creationId xmlns:p14="http://schemas.microsoft.com/office/powerpoint/2010/main" val="38763688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39B5F-B2E8-080A-09E8-26A8E416C3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D19529-A18B-C1E2-4CCB-2091B5EC30CF}"/>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3EA618C3-CB78-5312-ACFD-9D63164215AE}"/>
              </a:ext>
            </a:extLst>
          </p:cNvPr>
          <p:cNvSpPr>
            <a:spLocks noGrp="1"/>
          </p:cNvSpPr>
          <p:nvPr>
            <p:ph type="sldNum" sz="quarter" idx="12"/>
          </p:nvPr>
        </p:nvSpPr>
        <p:spPr/>
        <p:txBody>
          <a:bodyPr/>
          <a:lstStyle/>
          <a:p>
            <a:fld id="{C3F65BB1-9206-4D7F-97F9-47DCC7DC6334}" type="slidenum">
              <a:rPr lang="en-GB" smtClean="0"/>
              <a:pPr/>
              <a:t>43</a:t>
            </a:fld>
            <a:endParaRPr lang="en-GB" dirty="0"/>
          </a:p>
        </p:txBody>
      </p:sp>
      <p:pic>
        <p:nvPicPr>
          <p:cNvPr id="8" name="Picture 7" descr="Icon&#10;&#10;Description automatically generated">
            <a:extLst>
              <a:ext uri="{FF2B5EF4-FFF2-40B4-BE49-F238E27FC236}">
                <a16:creationId xmlns:a16="http://schemas.microsoft.com/office/drawing/2014/main" id="{CC2F7611-3E17-E26B-8CCD-45DF9BDEAD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A7EB53BF-C492-222B-2F58-7FC45206335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585571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lnSpcReduction="10000"/>
          </a:bodyPr>
          <a:lstStyle/>
          <a:p>
            <a:pPr marL="0" indent="0" algn="ctr">
              <a:buNone/>
            </a:pPr>
            <a:r>
              <a:rPr lang="en-GB" b="1" dirty="0"/>
              <a:t>We will learn about</a:t>
            </a:r>
          </a:p>
          <a:p>
            <a:pPr marL="0" indent="0" algn="r">
              <a:buNone/>
            </a:pPr>
            <a:endParaRPr lang="en-GB" sz="2800" b="1" dirty="0"/>
          </a:p>
          <a:p>
            <a:pPr marL="0" indent="0" algn="ctr">
              <a:buNone/>
            </a:pPr>
            <a:r>
              <a:rPr lang="en-GB" sz="2000" b="1">
                <a:latin typeface="+mj-lt"/>
                <a:cs typeface="Calibri" panose="020F0502020204030204" pitchFamily="34" charset="0"/>
              </a:rPr>
              <a:t>Entrepreneurial Marketing-Defining customers, target market &amp; marketing strategies</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45</a:t>
            </a:fld>
            <a:endParaRPr lang="en-GB" dirty="0"/>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2369</Words>
  <Application>Microsoft Office PowerPoint</Application>
  <PresentationFormat>On-screen Show (4:3)</PresentationFormat>
  <Paragraphs>312</Paragraphs>
  <Slides>45</Slides>
  <Notes>0</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45</vt:i4>
      </vt:variant>
    </vt:vector>
  </HeadingPairs>
  <TitlesOfParts>
    <vt:vector size="51" baseType="lpstr">
      <vt:lpstr>Myriad Pro</vt:lpstr>
      <vt:lpstr>Arial</vt:lpstr>
      <vt:lpstr>Calibri</vt:lpstr>
      <vt:lpstr>Wingdings</vt:lpstr>
      <vt:lpstr>20140311PresentationUWTSDTemplate</vt:lpstr>
      <vt:lpstr>1_20140311PresentationUWTSDTemplate</vt:lpstr>
      <vt:lpstr>PowerPoint Presentation</vt:lpstr>
      <vt:lpstr>PowerPoint Presentation</vt:lpstr>
      <vt:lpstr>PowerPoint Presentation</vt:lpstr>
      <vt:lpstr>PowerPoint Presentation</vt:lpstr>
      <vt:lpstr> Ownership structures and legal forms of SMEs</vt:lpstr>
      <vt:lpstr>PowerPoint Presentation</vt:lpstr>
      <vt:lpstr>PowerPoint Presentation</vt:lpstr>
      <vt:lpstr>PowerPoint Presentation</vt:lpstr>
      <vt:lpstr>PowerPoint Presentation</vt:lpstr>
      <vt:lpstr>  Limited company- LTD </vt:lpstr>
      <vt:lpstr>  Sole Trader  </vt:lpstr>
      <vt:lpstr>  Sole Trader </vt:lpstr>
      <vt:lpstr>  Sole Trader </vt:lpstr>
      <vt:lpstr>  Partnerships </vt:lpstr>
      <vt:lpstr>  Partnerships </vt:lpstr>
      <vt:lpstr> Do you have any …… </vt:lpstr>
      <vt:lpstr>PowerPoint Presentation</vt:lpstr>
      <vt:lpstr>  Social Enterprise </vt:lpstr>
      <vt:lpstr>  Social Enterprise </vt:lpstr>
      <vt:lpstr>  How to start a Social Enterprises </vt:lpstr>
      <vt:lpstr>Community Interest Company-CIC </vt:lpstr>
      <vt:lpstr>Community Interest Company-CIC </vt:lpstr>
      <vt:lpstr>  Community Interest Company Examples </vt:lpstr>
      <vt:lpstr>  Charitable Incorporated Organisation-CIOs </vt:lpstr>
      <vt:lpstr>  Legal Format of Social Enterprises </vt:lpstr>
      <vt:lpstr>  CIC &amp; CIO </vt:lpstr>
      <vt:lpstr> Practical Activity- 30 minutes </vt:lpstr>
      <vt:lpstr> Do you have any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Discussion- 15 minutes </vt:lpstr>
      <vt:lpstr> Do you have any …… </vt:lpstr>
      <vt:lpstr>PowerPoint Presentation</vt:lpstr>
      <vt:lpstr>  Founding Team  </vt:lpstr>
      <vt:lpstr>  Sir Richard Branson </vt:lpstr>
      <vt:lpstr> Practical Activity- 20 minutes </vt:lpstr>
      <vt:lpstr> Do you have any ……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Chung Lai Johnny Wan</cp:lastModifiedBy>
  <cp:revision>305</cp:revision>
  <dcterms:created xsi:type="dcterms:W3CDTF">2013-10-11T12:05:37Z</dcterms:created>
  <dcterms:modified xsi:type="dcterms:W3CDTF">2026-01-22T22:47:30Z</dcterms:modified>
</cp:coreProperties>
</file>