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3"/>
  </p:notes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ck Edwards" initials="JE" lastIdx="1" clrIdx="0">
    <p:extLst>
      <p:ext uri="{19B8F6BF-5375-455C-9EA6-DF929625EA0E}">
        <p15:presenceInfo xmlns:p15="http://schemas.microsoft.com/office/powerpoint/2012/main" userId="feff6109cefffbc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9824"/>
    <p:restoredTop sz="95214" autoAdjust="0"/>
  </p:normalViewPr>
  <p:slideViewPr>
    <p:cSldViewPr snapToGrid="0" snapToObjects="1">
      <p:cViewPr>
        <p:scale>
          <a:sx n="50" d="100"/>
          <a:sy n="50" d="100"/>
        </p:scale>
        <p:origin x="1066" y="-994"/>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commentAuthors" Target="commentAuthors.xml"/></Relationships>
</file>

<file path=ppt/charts/_rels/chart1.xml.rels><?xml version="1.0" encoding="UTF-8" standalone="yes"?>
<Relationships xmlns="http://schemas.openxmlformats.org/package/2006/relationships"><Relationship Id="rId1" Type="http://schemas.openxmlformats.org/officeDocument/2006/relationships/oleObject" Target="file:///G:\University\Bsc%20Automotive%20Engineering\Major%20Project\Dissertation%20testing\Pug_Testing\Test_Data_Sheet.xlsx"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file:///G:\University\Bsc%20Automotive%20Engineering\Major%20Project\Dissertation%20testing\Pug_Testing\Test_Data_Sheet.xlsx" TargetMode="External"/></Relationships>
</file>

<file path=ppt/charts/_rels/chart3.xml.rels><?xml version="1.0" encoding="UTF-8" standalone="yes"?>
<Relationships xmlns="http://schemas.openxmlformats.org/package/2006/relationships"><Relationship Id="rId1" Type="http://schemas.openxmlformats.org/officeDocument/2006/relationships/oleObject" Target="file:///G:\University\Bsc%20Automotive%20Engineering\Major%20Project\Dissertation%20testing\Pug_Testing\Test_Data_Sheet.xlsx" TargetMode="External"/></Relationships>
</file>

<file path=ppt/charts/_rels/chart4.xml.rels><?xml version="1.0" encoding="UTF-8" standalone="yes"?>
<Relationships xmlns="http://schemas.openxmlformats.org/package/2006/relationships"><Relationship Id="rId1" Type="http://schemas.openxmlformats.org/officeDocument/2006/relationships/oleObject" Target="file:///G:\University\Bsc%20Automotive%20Engineering\Major%20Project\Dissertation%20testing\Pug_Testing\Test_Data_Sheet.xlsx"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v>O2 Concentration</c:v>
          </c:tx>
          <c:spPr>
            <a:ln w="28575" cap="rnd">
              <a:solidFill>
                <a:schemeClr val="accent6"/>
              </a:solidFill>
              <a:round/>
            </a:ln>
            <a:effectLst/>
          </c:spPr>
          <c:marker>
            <c:symbol val="none"/>
          </c:marker>
          <c:cat>
            <c:numRef>
              <c:f>'Emission Data'!$D$30:$D$42</c:f>
              <c:numCache>
                <c:formatCode>0.0</c:formatCode>
                <c:ptCount val="13"/>
                <c:pt idx="0">
                  <c:v>30</c:v>
                </c:pt>
                <c:pt idx="1">
                  <c:v>29</c:v>
                </c:pt>
                <c:pt idx="2">
                  <c:v>28</c:v>
                </c:pt>
                <c:pt idx="3">
                  <c:v>27</c:v>
                </c:pt>
                <c:pt idx="4">
                  <c:v>26</c:v>
                </c:pt>
                <c:pt idx="5">
                  <c:v>25</c:v>
                </c:pt>
                <c:pt idx="6">
                  <c:v>24</c:v>
                </c:pt>
                <c:pt idx="8">
                  <c:v>20</c:v>
                </c:pt>
                <c:pt idx="9">
                  <c:v>19</c:v>
                </c:pt>
                <c:pt idx="10">
                  <c:v>18</c:v>
                </c:pt>
                <c:pt idx="11">
                  <c:v>17</c:v>
                </c:pt>
                <c:pt idx="12">
                  <c:v>16</c:v>
                </c:pt>
              </c:numCache>
            </c:numRef>
          </c:cat>
          <c:val>
            <c:numRef>
              <c:f>'Emission Data'!$H$30:$H$42</c:f>
              <c:numCache>
                <c:formatCode>0.00</c:formatCode>
                <c:ptCount val="13"/>
                <c:pt idx="0">
                  <c:v>0.27500000000000002</c:v>
                </c:pt>
                <c:pt idx="1">
                  <c:v>0.25</c:v>
                </c:pt>
                <c:pt idx="2">
                  <c:v>0.27500000000000002</c:v>
                </c:pt>
                <c:pt idx="3">
                  <c:v>0.35000000000000003</c:v>
                </c:pt>
                <c:pt idx="4">
                  <c:v>0.30000000000000004</c:v>
                </c:pt>
                <c:pt idx="5">
                  <c:v>0.2</c:v>
                </c:pt>
                <c:pt idx="6">
                  <c:v>0.1</c:v>
                </c:pt>
                <c:pt idx="8">
                  <c:v>0.27500000000000002</c:v>
                </c:pt>
                <c:pt idx="9">
                  <c:v>0.25</c:v>
                </c:pt>
                <c:pt idx="10">
                  <c:v>0.25</c:v>
                </c:pt>
                <c:pt idx="11">
                  <c:v>0.27500000000000002</c:v>
                </c:pt>
                <c:pt idx="12">
                  <c:v>0.27500000000000002</c:v>
                </c:pt>
              </c:numCache>
            </c:numRef>
          </c:val>
          <c:smooth val="0"/>
          <c:extLst>
            <c:ext xmlns:c16="http://schemas.microsoft.com/office/drawing/2014/chart" uri="{C3380CC4-5D6E-409C-BE32-E72D297353CC}">
              <c16:uniqueId val="{00000000-76DE-4DB0-B24E-489B48A194F4}"/>
            </c:ext>
          </c:extLst>
        </c:ser>
        <c:dLbls>
          <c:showLegendKey val="0"/>
          <c:showVal val="0"/>
          <c:showCatName val="0"/>
          <c:showSerName val="0"/>
          <c:showPercent val="0"/>
          <c:showBubbleSize val="0"/>
        </c:dLbls>
        <c:smooth val="0"/>
        <c:axId val="106218240"/>
        <c:axId val="106220160"/>
      </c:lineChart>
      <c:catAx>
        <c:axId val="106218240"/>
        <c:scaling>
          <c:orientation val="minMax"/>
        </c:scaling>
        <c:delete val="0"/>
        <c:axPos val="b"/>
        <c:title>
          <c:tx>
            <c:rich>
              <a:bodyPr rot="0" spcFirstLastPara="1" vertOverflow="ellipsis" vert="horz" wrap="square" anchor="ctr" anchorCtr="1"/>
              <a:lstStyle/>
              <a:p>
                <a:pPr>
                  <a:defRPr lang="en-US" sz="1000" b="0" i="0" u="none" strike="noStrike" kern="1200" baseline="0">
                    <a:solidFill>
                      <a:schemeClr val="tx1">
                        <a:lumMod val="65000"/>
                        <a:lumOff val="35000"/>
                      </a:schemeClr>
                    </a:solidFill>
                    <a:latin typeface="+mn-lt"/>
                    <a:ea typeface="+mn-ea"/>
                    <a:cs typeface="+mn-cs"/>
                  </a:defRPr>
                </a:pPr>
                <a:r>
                  <a:rPr lang="en-GB" sz="1600" dirty="0"/>
                  <a:t>IGN</a:t>
                </a:r>
                <a:r>
                  <a:rPr lang="en-GB" sz="1600" baseline="0" dirty="0"/>
                  <a:t> Angle (CADEG)</a:t>
                </a:r>
                <a:endParaRPr lang="en-GB" sz="1600" dirty="0"/>
              </a:p>
            </c:rich>
          </c:tx>
          <c:overlay val="0"/>
          <c:spPr>
            <a:noFill/>
            <a:ln>
              <a:noFill/>
            </a:ln>
            <a:effectLst/>
          </c:spPr>
        </c:title>
        <c:numFmt formatCode="0.0"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en-US" sz="900" b="0" i="0" u="none" strike="noStrike" kern="1200" baseline="0">
                <a:solidFill>
                  <a:schemeClr val="tx1">
                    <a:lumMod val="65000"/>
                    <a:lumOff val="35000"/>
                  </a:schemeClr>
                </a:solidFill>
                <a:latin typeface="+mn-lt"/>
                <a:ea typeface="+mn-ea"/>
                <a:cs typeface="+mn-cs"/>
              </a:defRPr>
            </a:pPr>
            <a:endParaRPr lang="en-US"/>
          </a:p>
        </c:txPr>
        <c:crossAx val="106220160"/>
        <c:crosses val="autoZero"/>
        <c:auto val="1"/>
        <c:lblAlgn val="ctr"/>
        <c:lblOffset val="100"/>
        <c:noMultiLvlLbl val="0"/>
      </c:catAx>
      <c:valAx>
        <c:axId val="10622016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lang="en-US" sz="1000" b="0" i="0" u="none" strike="noStrike" kern="1200" baseline="0">
                    <a:solidFill>
                      <a:schemeClr val="tx1">
                        <a:lumMod val="65000"/>
                        <a:lumOff val="35000"/>
                      </a:schemeClr>
                    </a:solidFill>
                    <a:latin typeface="+mn-lt"/>
                    <a:ea typeface="+mn-ea"/>
                    <a:cs typeface="+mn-cs"/>
                  </a:defRPr>
                </a:pPr>
                <a:r>
                  <a:rPr lang="en-GB" sz="1600" dirty="0"/>
                  <a:t>O2 concentration (%Vol)</a:t>
                </a:r>
              </a:p>
            </c:rich>
          </c:tx>
          <c:overlay val="0"/>
          <c:spPr>
            <a:noFill/>
            <a:ln>
              <a:noFill/>
            </a:ln>
            <a:effectLst/>
          </c:sp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lang="en-US" sz="900" b="0" i="0" u="none" strike="noStrike" kern="1200" baseline="0">
                <a:solidFill>
                  <a:schemeClr val="tx1">
                    <a:lumMod val="65000"/>
                    <a:lumOff val="35000"/>
                  </a:schemeClr>
                </a:solidFill>
                <a:latin typeface="+mn-lt"/>
                <a:ea typeface="+mn-ea"/>
                <a:cs typeface="+mn-cs"/>
              </a:defRPr>
            </a:pPr>
            <a:endParaRPr lang="en-US"/>
          </a:p>
        </c:txPr>
        <c:crossAx val="106218240"/>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8"/>
    </mc:Choice>
    <mc:Fallback>
      <c:style val="8"/>
    </mc:Fallback>
  </mc:AlternateContent>
  <c:chart>
    <c:autoTitleDeleted val="1"/>
    <c:plotArea>
      <c:layout/>
      <c:lineChart>
        <c:grouping val="standard"/>
        <c:varyColors val="0"/>
        <c:ser>
          <c:idx val="0"/>
          <c:order val="0"/>
          <c:spPr>
            <a:ln w="28575" cap="rnd">
              <a:solidFill>
                <a:schemeClr val="accent6"/>
              </a:solidFill>
              <a:round/>
            </a:ln>
            <a:effectLst/>
          </c:spPr>
          <c:marker>
            <c:symbol val="none"/>
          </c:marker>
          <c:cat>
            <c:numRef>
              <c:f>'Emission Data'!$D$30:$D$42</c:f>
              <c:numCache>
                <c:formatCode>0.0</c:formatCode>
                <c:ptCount val="13"/>
                <c:pt idx="0">
                  <c:v>30</c:v>
                </c:pt>
                <c:pt idx="1">
                  <c:v>29</c:v>
                </c:pt>
                <c:pt idx="2">
                  <c:v>28</c:v>
                </c:pt>
                <c:pt idx="3">
                  <c:v>27</c:v>
                </c:pt>
                <c:pt idx="4">
                  <c:v>26</c:v>
                </c:pt>
                <c:pt idx="5">
                  <c:v>25</c:v>
                </c:pt>
                <c:pt idx="6">
                  <c:v>24</c:v>
                </c:pt>
                <c:pt idx="8">
                  <c:v>20</c:v>
                </c:pt>
                <c:pt idx="9">
                  <c:v>19</c:v>
                </c:pt>
                <c:pt idx="10">
                  <c:v>18</c:v>
                </c:pt>
                <c:pt idx="11">
                  <c:v>17</c:v>
                </c:pt>
                <c:pt idx="12">
                  <c:v>16</c:v>
                </c:pt>
              </c:numCache>
            </c:numRef>
          </c:cat>
          <c:val>
            <c:numRef>
              <c:f>'Emission Data'!$S$30:$S$42</c:f>
              <c:numCache>
                <c:formatCode>0.000</c:formatCode>
                <c:ptCount val="13"/>
                <c:pt idx="0">
                  <c:v>114.82589591283917</c:v>
                </c:pt>
                <c:pt idx="1">
                  <c:v>111.63878621114856</c:v>
                </c:pt>
                <c:pt idx="2">
                  <c:v>109.16525328180261</c:v>
                </c:pt>
                <c:pt idx="3">
                  <c:v>109.09779329282043</c:v>
                </c:pt>
                <c:pt idx="4">
                  <c:v>91.595673929114795</c:v>
                </c:pt>
                <c:pt idx="5">
                  <c:v>110.77754701847626</c:v>
                </c:pt>
                <c:pt idx="6">
                  <c:v>109.81361873146447</c:v>
                </c:pt>
                <c:pt idx="8">
                  <c:v>29.667404043489057</c:v>
                </c:pt>
                <c:pt idx="9">
                  <c:v>35.244096466014533</c:v>
                </c:pt>
                <c:pt idx="10">
                  <c:v>34.636956565175069</c:v>
                </c:pt>
                <c:pt idx="11">
                  <c:v>28.940335273347955</c:v>
                </c:pt>
                <c:pt idx="12">
                  <c:v>30.566870563251232</c:v>
                </c:pt>
              </c:numCache>
            </c:numRef>
          </c:val>
          <c:smooth val="0"/>
          <c:extLst>
            <c:ext xmlns:c16="http://schemas.microsoft.com/office/drawing/2014/chart" uri="{C3380CC4-5D6E-409C-BE32-E72D297353CC}">
              <c16:uniqueId val="{00000000-B484-4061-974E-4211230ABAED}"/>
            </c:ext>
          </c:extLst>
        </c:ser>
        <c:dLbls>
          <c:showLegendKey val="0"/>
          <c:showVal val="0"/>
          <c:showCatName val="0"/>
          <c:showSerName val="0"/>
          <c:showPercent val="0"/>
          <c:showBubbleSize val="0"/>
        </c:dLbls>
        <c:smooth val="0"/>
        <c:axId val="106121472"/>
        <c:axId val="106213760"/>
      </c:lineChart>
      <c:catAx>
        <c:axId val="106121472"/>
        <c:scaling>
          <c:orientation val="minMax"/>
        </c:scaling>
        <c:delete val="0"/>
        <c:axPos val="b"/>
        <c:title>
          <c:tx>
            <c:rich>
              <a:bodyPr rot="0" spcFirstLastPara="1" vertOverflow="ellipsis" vert="horz" wrap="square" anchor="ctr" anchorCtr="1"/>
              <a:lstStyle/>
              <a:p>
                <a:pPr>
                  <a:defRPr lang="en-US" sz="1000" b="0" i="0" u="none" strike="noStrike" kern="1200" baseline="0">
                    <a:solidFill>
                      <a:schemeClr val="tx1">
                        <a:lumMod val="65000"/>
                        <a:lumOff val="35000"/>
                      </a:schemeClr>
                    </a:solidFill>
                    <a:latin typeface="+mn-lt"/>
                    <a:ea typeface="+mn-ea"/>
                    <a:cs typeface="+mn-cs"/>
                  </a:defRPr>
                </a:pPr>
                <a:r>
                  <a:rPr lang="en-GB" sz="1600" dirty="0"/>
                  <a:t>IGN</a:t>
                </a:r>
                <a:r>
                  <a:rPr lang="en-GB" sz="1600" baseline="0" dirty="0"/>
                  <a:t> Angle (CADEG)</a:t>
                </a:r>
                <a:endParaRPr lang="en-GB" sz="1600" dirty="0"/>
              </a:p>
            </c:rich>
          </c:tx>
          <c:overlay val="0"/>
          <c:spPr>
            <a:noFill/>
            <a:ln>
              <a:noFill/>
            </a:ln>
            <a:effectLst/>
          </c:spPr>
        </c:title>
        <c:numFmt formatCode="0.0"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en-US" sz="900" b="0" i="0" u="none" strike="noStrike" kern="1200" baseline="0">
                <a:solidFill>
                  <a:schemeClr val="tx1">
                    <a:lumMod val="65000"/>
                    <a:lumOff val="35000"/>
                  </a:schemeClr>
                </a:solidFill>
                <a:latin typeface="+mn-lt"/>
                <a:ea typeface="+mn-ea"/>
                <a:cs typeface="+mn-cs"/>
              </a:defRPr>
            </a:pPr>
            <a:endParaRPr lang="en-US"/>
          </a:p>
        </c:txPr>
        <c:crossAx val="106213760"/>
        <c:crosses val="autoZero"/>
        <c:auto val="1"/>
        <c:lblAlgn val="ctr"/>
        <c:lblOffset val="100"/>
        <c:noMultiLvlLbl val="0"/>
      </c:catAx>
      <c:valAx>
        <c:axId val="10621376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lang="en-US" sz="1000" b="0" i="0" u="none" strike="noStrike" kern="1200" baseline="0">
                    <a:solidFill>
                      <a:schemeClr val="tx1">
                        <a:lumMod val="65000"/>
                        <a:lumOff val="35000"/>
                      </a:schemeClr>
                    </a:solidFill>
                    <a:latin typeface="+mn-lt"/>
                    <a:ea typeface="+mn-ea"/>
                    <a:cs typeface="+mn-cs"/>
                  </a:defRPr>
                </a:pPr>
                <a:r>
                  <a:rPr lang="en-GB" sz="1600" dirty="0"/>
                  <a:t>Engine Torque (N/m)</a:t>
                </a:r>
              </a:p>
            </c:rich>
          </c:tx>
          <c:overlay val="0"/>
          <c:spPr>
            <a:noFill/>
            <a:ln>
              <a:noFill/>
            </a:ln>
            <a:effectLst/>
          </c:spPr>
        </c:title>
        <c:numFmt formatCode="0.000" sourceLinked="1"/>
        <c:majorTickMark val="none"/>
        <c:minorTickMark val="none"/>
        <c:tickLblPos val="nextTo"/>
        <c:spPr>
          <a:noFill/>
          <a:ln>
            <a:noFill/>
          </a:ln>
          <a:effectLst/>
        </c:spPr>
        <c:txPr>
          <a:bodyPr rot="-60000000" spcFirstLastPara="1" vertOverflow="ellipsis" vert="horz" wrap="square" anchor="ctr" anchorCtr="1"/>
          <a:lstStyle/>
          <a:p>
            <a:pPr>
              <a:defRPr lang="en-US" sz="900" b="0" i="0" u="none" strike="noStrike" kern="1200" baseline="0">
                <a:solidFill>
                  <a:schemeClr val="tx1">
                    <a:lumMod val="65000"/>
                    <a:lumOff val="35000"/>
                  </a:schemeClr>
                </a:solidFill>
                <a:latin typeface="+mn-lt"/>
                <a:ea typeface="+mn-ea"/>
                <a:cs typeface="+mn-cs"/>
              </a:defRPr>
            </a:pPr>
            <a:endParaRPr lang="en-US"/>
          </a:p>
        </c:txPr>
        <c:crossAx val="10612147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8"/>
    </mc:Choice>
    <mc:Fallback>
      <c:style val="8"/>
    </mc:Fallback>
  </mc:AlternateContent>
  <c:chart>
    <c:autoTitleDeleted val="1"/>
    <c:plotArea>
      <c:layout/>
      <c:lineChart>
        <c:grouping val="standard"/>
        <c:varyColors val="0"/>
        <c:ser>
          <c:idx val="0"/>
          <c:order val="0"/>
          <c:spPr>
            <a:ln w="28575" cap="rnd">
              <a:solidFill>
                <a:schemeClr val="accent6"/>
              </a:solidFill>
              <a:round/>
            </a:ln>
            <a:effectLst/>
          </c:spPr>
          <c:marker>
            <c:symbol val="none"/>
          </c:marker>
          <c:cat>
            <c:numRef>
              <c:f>'Emission Data'!$D$30:$D$42</c:f>
              <c:numCache>
                <c:formatCode>0.0</c:formatCode>
                <c:ptCount val="13"/>
                <c:pt idx="0">
                  <c:v>30</c:v>
                </c:pt>
                <c:pt idx="1">
                  <c:v>29</c:v>
                </c:pt>
                <c:pt idx="2">
                  <c:v>28</c:v>
                </c:pt>
                <c:pt idx="3">
                  <c:v>27</c:v>
                </c:pt>
                <c:pt idx="4">
                  <c:v>26</c:v>
                </c:pt>
                <c:pt idx="5">
                  <c:v>25</c:v>
                </c:pt>
                <c:pt idx="6">
                  <c:v>24</c:v>
                </c:pt>
                <c:pt idx="8">
                  <c:v>20</c:v>
                </c:pt>
                <c:pt idx="9">
                  <c:v>19</c:v>
                </c:pt>
                <c:pt idx="10">
                  <c:v>18</c:v>
                </c:pt>
                <c:pt idx="11">
                  <c:v>17</c:v>
                </c:pt>
                <c:pt idx="12">
                  <c:v>16</c:v>
                </c:pt>
              </c:numCache>
            </c:numRef>
          </c:cat>
          <c:val>
            <c:numRef>
              <c:f>'Emission Data'!$I$30:$I$42</c:f>
              <c:numCache>
                <c:formatCode>0.0</c:formatCode>
                <c:ptCount val="13"/>
                <c:pt idx="0">
                  <c:v>1137.5</c:v>
                </c:pt>
                <c:pt idx="1">
                  <c:v>1090</c:v>
                </c:pt>
                <c:pt idx="2">
                  <c:v>1015</c:v>
                </c:pt>
                <c:pt idx="3">
                  <c:v>925</c:v>
                </c:pt>
                <c:pt idx="4">
                  <c:v>1000</c:v>
                </c:pt>
                <c:pt idx="5">
                  <c:v>800</c:v>
                </c:pt>
                <c:pt idx="6">
                  <c:v>800</c:v>
                </c:pt>
                <c:pt idx="8">
                  <c:v>287.5</c:v>
                </c:pt>
                <c:pt idx="9">
                  <c:v>237.5</c:v>
                </c:pt>
                <c:pt idx="10">
                  <c:v>222.5</c:v>
                </c:pt>
                <c:pt idx="11">
                  <c:v>187.5</c:v>
                </c:pt>
                <c:pt idx="12">
                  <c:v>200</c:v>
                </c:pt>
              </c:numCache>
            </c:numRef>
          </c:val>
          <c:smooth val="0"/>
          <c:extLst>
            <c:ext xmlns:c16="http://schemas.microsoft.com/office/drawing/2014/chart" uri="{C3380CC4-5D6E-409C-BE32-E72D297353CC}">
              <c16:uniqueId val="{00000000-8CF7-4775-9E2C-73ADEFBA8D48}"/>
            </c:ext>
          </c:extLst>
        </c:ser>
        <c:dLbls>
          <c:showLegendKey val="0"/>
          <c:showVal val="0"/>
          <c:showCatName val="0"/>
          <c:showSerName val="0"/>
          <c:showPercent val="0"/>
          <c:showBubbleSize val="0"/>
        </c:dLbls>
        <c:smooth val="0"/>
        <c:axId val="106397696"/>
        <c:axId val="106399616"/>
      </c:lineChart>
      <c:catAx>
        <c:axId val="106397696"/>
        <c:scaling>
          <c:orientation val="minMax"/>
        </c:scaling>
        <c:delete val="0"/>
        <c:axPos val="b"/>
        <c:title>
          <c:tx>
            <c:rich>
              <a:bodyPr rot="0" spcFirstLastPara="1" vertOverflow="ellipsis" vert="horz" wrap="square" anchor="ctr" anchorCtr="1"/>
              <a:lstStyle/>
              <a:p>
                <a:pPr>
                  <a:defRPr lang="en-US" sz="1000" b="0" i="0" u="none" strike="noStrike" kern="1200" baseline="0">
                    <a:solidFill>
                      <a:schemeClr val="tx1">
                        <a:lumMod val="65000"/>
                        <a:lumOff val="35000"/>
                      </a:schemeClr>
                    </a:solidFill>
                    <a:latin typeface="+mn-lt"/>
                    <a:ea typeface="+mn-ea"/>
                    <a:cs typeface="+mn-cs"/>
                  </a:defRPr>
                </a:pPr>
                <a:r>
                  <a:rPr lang="en-GB" sz="1600" dirty="0"/>
                  <a:t>IGN</a:t>
                </a:r>
                <a:r>
                  <a:rPr lang="en-GB" sz="1600" baseline="0" dirty="0"/>
                  <a:t> Angle (CADEG)</a:t>
                </a:r>
                <a:endParaRPr lang="en-GB" sz="1600" dirty="0"/>
              </a:p>
            </c:rich>
          </c:tx>
          <c:overlay val="0"/>
          <c:spPr>
            <a:noFill/>
            <a:ln>
              <a:noFill/>
            </a:ln>
            <a:effectLst/>
          </c:spPr>
        </c:title>
        <c:numFmt formatCode="0.0"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en-US" sz="900" b="0" i="0" u="none" strike="noStrike" kern="1200" baseline="0">
                <a:solidFill>
                  <a:schemeClr val="tx1">
                    <a:lumMod val="65000"/>
                    <a:lumOff val="35000"/>
                  </a:schemeClr>
                </a:solidFill>
                <a:latin typeface="+mn-lt"/>
                <a:ea typeface="+mn-ea"/>
                <a:cs typeface="+mn-cs"/>
              </a:defRPr>
            </a:pPr>
            <a:endParaRPr lang="en-US"/>
          </a:p>
        </c:txPr>
        <c:crossAx val="106399616"/>
        <c:crosses val="autoZero"/>
        <c:auto val="1"/>
        <c:lblAlgn val="ctr"/>
        <c:lblOffset val="100"/>
        <c:noMultiLvlLbl val="0"/>
      </c:catAx>
      <c:valAx>
        <c:axId val="10639961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lang="en-US" sz="1000" b="0" i="0" u="none" strike="noStrike" kern="1200" baseline="0">
                    <a:solidFill>
                      <a:schemeClr val="tx1">
                        <a:lumMod val="65000"/>
                        <a:lumOff val="35000"/>
                      </a:schemeClr>
                    </a:solidFill>
                    <a:latin typeface="+mn-lt"/>
                    <a:ea typeface="+mn-ea"/>
                    <a:cs typeface="+mn-cs"/>
                  </a:defRPr>
                </a:pPr>
                <a:r>
                  <a:rPr lang="en-GB" sz="1600" dirty="0"/>
                  <a:t>NOx Concentration (PPM)</a:t>
                </a:r>
              </a:p>
            </c:rich>
          </c:tx>
          <c:overlay val="0"/>
          <c:spPr>
            <a:noFill/>
            <a:ln>
              <a:noFill/>
            </a:ln>
            <a:effectLst/>
          </c:spPr>
        </c:title>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lang="en-US" sz="900" b="0" i="0" u="none" strike="noStrike" kern="1200" baseline="0">
                <a:solidFill>
                  <a:schemeClr val="tx1">
                    <a:lumMod val="65000"/>
                    <a:lumOff val="35000"/>
                  </a:schemeClr>
                </a:solidFill>
                <a:latin typeface="+mn-lt"/>
                <a:ea typeface="+mn-ea"/>
                <a:cs typeface="+mn-cs"/>
              </a:defRPr>
            </a:pPr>
            <a:endParaRPr lang="en-US"/>
          </a:p>
        </c:txPr>
        <c:crossAx val="10639769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spPr>
            <a:ln w="28575" cap="rnd">
              <a:solidFill>
                <a:schemeClr val="accent1"/>
              </a:solidFill>
              <a:round/>
            </a:ln>
            <a:effectLst/>
          </c:spPr>
          <c:marker>
            <c:symbol val="none"/>
          </c:marker>
          <c:cat>
            <c:numRef>
              <c:f>'Air density calculations'!$A$3:$A$15</c:f>
              <c:numCache>
                <c:formatCode>General</c:formatCode>
                <c:ptCount val="13"/>
                <c:pt idx="0">
                  <c:v>30</c:v>
                </c:pt>
                <c:pt idx="1">
                  <c:v>29</c:v>
                </c:pt>
                <c:pt idx="2">
                  <c:v>28</c:v>
                </c:pt>
                <c:pt idx="3">
                  <c:v>27</c:v>
                </c:pt>
                <c:pt idx="4">
                  <c:v>26</c:v>
                </c:pt>
                <c:pt idx="5">
                  <c:v>25</c:v>
                </c:pt>
                <c:pt idx="6">
                  <c:v>24</c:v>
                </c:pt>
                <c:pt idx="8">
                  <c:v>20</c:v>
                </c:pt>
                <c:pt idx="9">
                  <c:v>19</c:v>
                </c:pt>
                <c:pt idx="10">
                  <c:v>18</c:v>
                </c:pt>
                <c:pt idx="11">
                  <c:v>17</c:v>
                </c:pt>
                <c:pt idx="12">
                  <c:v>16</c:v>
                </c:pt>
              </c:numCache>
            </c:numRef>
          </c:cat>
          <c:val>
            <c:numRef>
              <c:f>'Air density calculations'!$E$3:$E$15</c:f>
              <c:numCache>
                <c:formatCode>0.0000</c:formatCode>
                <c:ptCount val="13"/>
                <c:pt idx="0">
                  <c:v>1.1981240320824937</c:v>
                </c:pt>
                <c:pt idx="1">
                  <c:v>1.1823928778782271</c:v>
                </c:pt>
                <c:pt idx="2">
                  <c:v>1.1823928778782271</c:v>
                </c:pt>
                <c:pt idx="3">
                  <c:v>1.1708629619554751</c:v>
                </c:pt>
                <c:pt idx="4">
                  <c:v>1.1882434116628793</c:v>
                </c:pt>
                <c:pt idx="5">
                  <c:v>1.1961347841461127</c:v>
                </c:pt>
                <c:pt idx="6">
                  <c:v>1.1961347841461127</c:v>
                </c:pt>
                <c:pt idx="8">
                  <c:v>1.1785244241635919</c:v>
                </c:pt>
                <c:pt idx="9">
                  <c:v>1.1804554817158839</c:v>
                </c:pt>
                <c:pt idx="10">
                  <c:v>1.1804554817158839</c:v>
                </c:pt>
                <c:pt idx="11">
                  <c:v>1.1765996741649578</c:v>
                </c:pt>
                <c:pt idx="12">
                  <c:v>1.1823928778782271</c:v>
                </c:pt>
              </c:numCache>
            </c:numRef>
          </c:val>
          <c:smooth val="0"/>
          <c:extLst>
            <c:ext xmlns:c16="http://schemas.microsoft.com/office/drawing/2014/chart" uri="{C3380CC4-5D6E-409C-BE32-E72D297353CC}">
              <c16:uniqueId val="{00000000-7F53-41D4-B283-1889B66AC500}"/>
            </c:ext>
          </c:extLst>
        </c:ser>
        <c:dLbls>
          <c:showLegendKey val="0"/>
          <c:showVal val="0"/>
          <c:showCatName val="0"/>
          <c:showSerName val="0"/>
          <c:showPercent val="0"/>
          <c:showBubbleSize val="0"/>
        </c:dLbls>
        <c:smooth val="0"/>
        <c:axId val="106629376"/>
        <c:axId val="106688896"/>
      </c:lineChart>
      <c:catAx>
        <c:axId val="106629376"/>
        <c:scaling>
          <c:orientation val="minMax"/>
        </c:scaling>
        <c:delete val="0"/>
        <c:axPos val="b"/>
        <c:title>
          <c:tx>
            <c:rich>
              <a:bodyPr rot="0" spcFirstLastPara="1" vertOverflow="ellipsis" vert="horz" wrap="square" anchor="ctr" anchorCtr="1"/>
              <a:lstStyle/>
              <a:p>
                <a:pPr>
                  <a:defRPr lang="en-US" sz="1000" b="0" i="0" u="none" strike="noStrike" kern="1200" baseline="0">
                    <a:solidFill>
                      <a:schemeClr val="tx1">
                        <a:lumMod val="65000"/>
                        <a:lumOff val="35000"/>
                      </a:schemeClr>
                    </a:solidFill>
                    <a:latin typeface="+mn-lt"/>
                    <a:ea typeface="+mn-ea"/>
                    <a:cs typeface="+mn-cs"/>
                  </a:defRPr>
                </a:pPr>
                <a:r>
                  <a:rPr lang="en-GB" sz="1600" dirty="0"/>
                  <a:t>Ignition</a:t>
                </a:r>
                <a:r>
                  <a:rPr lang="en-GB" sz="1600" baseline="0" dirty="0"/>
                  <a:t> timing angle (CADEG)</a:t>
                </a:r>
                <a:endParaRPr lang="en-GB" sz="1600" dirty="0"/>
              </a:p>
            </c:rich>
          </c:tx>
          <c:overlay val="0"/>
          <c:spPr>
            <a:noFill/>
            <a:ln>
              <a:noFill/>
            </a:ln>
            <a:effectLst/>
          </c:sp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en-US" sz="900" b="0" i="0" u="none" strike="noStrike" kern="1200" baseline="0">
                <a:solidFill>
                  <a:schemeClr val="tx1">
                    <a:lumMod val="65000"/>
                    <a:lumOff val="35000"/>
                  </a:schemeClr>
                </a:solidFill>
                <a:latin typeface="+mn-lt"/>
                <a:ea typeface="+mn-ea"/>
                <a:cs typeface="+mn-cs"/>
              </a:defRPr>
            </a:pPr>
            <a:endParaRPr lang="en-US"/>
          </a:p>
        </c:txPr>
        <c:crossAx val="106688896"/>
        <c:crosses val="autoZero"/>
        <c:auto val="1"/>
        <c:lblAlgn val="ctr"/>
        <c:lblOffset val="100"/>
        <c:noMultiLvlLbl val="0"/>
      </c:catAx>
      <c:valAx>
        <c:axId val="10668889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lang="en-US" sz="1000" b="0" i="0" u="none" strike="noStrike" kern="1200" baseline="0">
                    <a:solidFill>
                      <a:schemeClr val="tx1">
                        <a:lumMod val="65000"/>
                        <a:lumOff val="35000"/>
                      </a:schemeClr>
                    </a:solidFill>
                    <a:latin typeface="+mn-lt"/>
                    <a:ea typeface="+mn-ea"/>
                    <a:cs typeface="+mn-cs"/>
                  </a:defRPr>
                </a:pPr>
                <a:r>
                  <a:rPr lang="en-GB" sz="1600" dirty="0"/>
                  <a:t>Air Density</a:t>
                </a:r>
                <a:r>
                  <a:rPr lang="en-GB" sz="1600" baseline="0" dirty="0"/>
                  <a:t> (Kg/m</a:t>
                </a:r>
                <a:r>
                  <a:rPr lang="en-GB" sz="1600" baseline="30000" dirty="0"/>
                  <a:t>3</a:t>
                </a:r>
                <a:r>
                  <a:rPr lang="en-GB" sz="1600" baseline="0" dirty="0"/>
                  <a:t>)</a:t>
                </a:r>
                <a:endParaRPr lang="en-GB" sz="1600" dirty="0"/>
              </a:p>
            </c:rich>
          </c:tx>
          <c:overlay val="0"/>
          <c:spPr>
            <a:noFill/>
            <a:ln>
              <a:noFill/>
            </a:ln>
            <a:effectLst/>
          </c:spPr>
        </c:title>
        <c:numFmt formatCode="0.0000" sourceLinked="1"/>
        <c:majorTickMark val="none"/>
        <c:minorTickMark val="none"/>
        <c:tickLblPos val="nextTo"/>
        <c:spPr>
          <a:noFill/>
          <a:ln>
            <a:noFill/>
          </a:ln>
          <a:effectLst/>
        </c:spPr>
        <c:txPr>
          <a:bodyPr rot="-60000000" spcFirstLastPara="1" vertOverflow="ellipsis" vert="horz" wrap="square" anchor="ctr" anchorCtr="1"/>
          <a:lstStyle/>
          <a:p>
            <a:pPr>
              <a:defRPr lang="en-US" sz="900" b="0" i="0" u="none" strike="noStrike" kern="1200" baseline="0">
                <a:solidFill>
                  <a:schemeClr val="tx1">
                    <a:lumMod val="65000"/>
                    <a:lumOff val="35000"/>
                  </a:schemeClr>
                </a:solidFill>
                <a:latin typeface="+mn-lt"/>
                <a:ea typeface="+mn-ea"/>
                <a:cs typeface="+mn-cs"/>
              </a:defRPr>
            </a:pPr>
            <a:endParaRPr lang="en-US"/>
          </a:p>
        </c:txPr>
        <c:crossAx val="10662937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4424C8-EABB-48A8-ABED-8DAA1500810E}" type="datetimeFigureOut">
              <a:rPr lang="en-GB" smtClean="0"/>
              <a:pPr/>
              <a:t>28/04/2019</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E6F69C-16AF-43B0-84D5-1F1ECA5B1571}" type="slidenum">
              <a:rPr lang="en-GB" smtClean="0"/>
              <a:pPr/>
              <a:t>‹#›</a:t>
            </a:fld>
            <a:endParaRPr lang="en-GB"/>
          </a:p>
        </p:txBody>
      </p:sp>
    </p:spTree>
    <p:extLst>
      <p:ext uri="{BB962C8B-B14F-4D97-AF65-F5344CB8AC3E}">
        <p14:creationId xmlns:p14="http://schemas.microsoft.com/office/powerpoint/2010/main" val="33311914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6F69C-16AF-43B0-84D5-1F1ECA5B1571}" type="slidenum">
              <a:rPr lang="en-GB" smtClean="0"/>
              <a:pPr/>
              <a:t>1</a:t>
            </a:fld>
            <a:endParaRPr lang="en-GB"/>
          </a:p>
        </p:txBody>
      </p:sp>
    </p:spTree>
    <p:extLst>
      <p:ext uri="{BB962C8B-B14F-4D97-AF65-F5344CB8AC3E}">
        <p14:creationId xmlns:p14="http://schemas.microsoft.com/office/powerpoint/2010/main" val="8877747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pPr/>
              <a:t>4/28/2019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pPr/>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pPr/>
              <a:t>4/28/2019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pPr/>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pPr/>
              <a:t>4/28/2019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pPr/>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pPr/>
              <a:t>4/28/2019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pPr/>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pPr/>
              <a:t>4/28/2019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pPr/>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pPr/>
              <a:t>4/28/2019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pPr/>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pPr/>
              <a:t>4/28/2019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pPr/>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pPr/>
              <a:t>4/28/2019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pPr/>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pPr/>
              <a:t>4/28/2019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pPr/>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pPr/>
              <a:t>4/28/2019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pPr/>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pPr/>
              <a:t>4/28/2019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pPr/>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pPr/>
              <a:t>4/28/2019</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pPr/>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chart" Target="../charts/chart3.xml"/><Relationship Id="rId3" Type="http://schemas.openxmlformats.org/officeDocument/2006/relationships/image" Target="../media/image1.jpeg"/><Relationship Id="rId7" Type="http://schemas.openxmlformats.org/officeDocument/2006/relationships/chart" Target="../charts/chart2.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chart" Target="../charts/chart1.xml"/><Relationship Id="rId11" Type="http://schemas.openxmlformats.org/officeDocument/2006/relationships/image" Target="../media/image4.png"/><Relationship Id="rId5" Type="http://schemas.openxmlformats.org/officeDocument/2006/relationships/hyperlink" Target="https://wahiduddin.net/calc/calc_speed_rpm.htm" TargetMode="External"/><Relationship Id="rId10"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chart" Target="../charts/char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2985925" y="2231913"/>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sz="4800" b="1" dirty="0">
                <a:latin typeface="Arial" panose="020B0604020202020204" pitchFamily="34" charset="0"/>
                <a:cs typeface="Arial" panose="020B0604020202020204" pitchFamily="34" charset="0"/>
              </a:rPr>
              <a:t>Measuring the Effects of Ignition Angle on Exhaust Gas</a:t>
            </a:r>
            <a:br>
              <a:rPr lang="en-GB" sz="4800" b="1" dirty="0">
                <a:latin typeface="Arial" panose="020B0604020202020204" pitchFamily="34" charset="0"/>
                <a:cs typeface="Arial" panose="020B0604020202020204" pitchFamily="34" charset="0"/>
              </a:rPr>
            </a:br>
            <a:r>
              <a:rPr lang="en-GB" sz="4800" b="1" dirty="0">
                <a:latin typeface="Arial" panose="020B0604020202020204" pitchFamily="34" charset="0"/>
                <a:cs typeface="Arial" panose="020B0604020202020204" pitchFamily="34" charset="0"/>
              </a:rPr>
              <a:t>Emissions of a Naturally Aspirated SI Engine </a:t>
            </a:r>
            <a:endParaRPr lang="en-GB" altLang="en-US" sz="4800" b="1" dirty="0">
              <a:solidFill>
                <a:srgbClr val="002060"/>
              </a:solidFill>
              <a:latin typeface="Arial" panose="020B0604020202020204" pitchFamily="34" charset="0"/>
              <a:ea typeface="Calibri" charset="0"/>
              <a:cs typeface="Arial" panose="020B0604020202020204" pitchFamily="34" charset="0"/>
            </a:endParaRP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Jack Edwards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Andrew Gibson</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BSc Automotive Engineering </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45772" y="6024135"/>
            <a:ext cx="6415087" cy="8844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AU" altLang="en-US" sz="2800" dirty="0"/>
              <a:t>The testing was undertaken to investigate a method of increasing </a:t>
            </a:r>
            <a:r>
              <a:rPr lang="en-GB" sz="2800" dirty="0"/>
              <a:t>engine efficiency. The first aim was to achieve the most effective spark ignition point at 4750RPM at wide open throttle and partial throttle. The second aim was to identify the point where the largest reduction of NOx emissions occurred. The spark ignition angle was changed from 24</a:t>
            </a:r>
            <a:r>
              <a:rPr lang="en-GB" sz="2800" baseline="30000" dirty="0"/>
              <a:t>o</a:t>
            </a:r>
            <a:r>
              <a:rPr lang="en-GB" sz="2800" dirty="0"/>
              <a:t> to 30</a:t>
            </a:r>
            <a:r>
              <a:rPr lang="en-GB" sz="2800" baseline="30000" dirty="0"/>
              <a:t>o</a:t>
            </a:r>
            <a:r>
              <a:rPr lang="en-GB" sz="2800" dirty="0"/>
              <a:t> at Wide Open Throttle, then 16</a:t>
            </a:r>
            <a:r>
              <a:rPr lang="en-GB" sz="2800" baseline="30000" dirty="0"/>
              <a:t>o</a:t>
            </a:r>
            <a:r>
              <a:rPr lang="en-GB" sz="2800" dirty="0"/>
              <a:t> to 20</a:t>
            </a:r>
            <a:r>
              <a:rPr lang="en-GB" sz="2800" baseline="30000" dirty="0"/>
              <a:t>o</a:t>
            </a:r>
            <a:r>
              <a:rPr lang="en-GB" sz="2800" dirty="0"/>
              <a:t>  for the partial throttle test.  The vehicle was tested on a chassis dynamometer where the car can be driven under load in a controlled environment. </a:t>
            </a: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161567" y="14024522"/>
            <a:ext cx="6415087" cy="72072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Secondary Research</a:t>
            </a:r>
          </a:p>
          <a:p>
            <a:pPr>
              <a:spcBef>
                <a:spcPct val="20000"/>
              </a:spcBef>
            </a:pPr>
            <a:r>
              <a:rPr lang="en-GB" sz="2800" dirty="0"/>
              <a:t>Heywood, J. 1988 describes Mean Best Timing (MBT) as the point at which the maximum brake torque can be achieved for the least amount of ignition timing angle in CA</a:t>
            </a:r>
            <a:r>
              <a:rPr lang="en-GB" sz="2800" baseline="30000" dirty="0"/>
              <a:t>o</a:t>
            </a:r>
            <a:r>
              <a:rPr lang="en-GB" sz="2800" dirty="0"/>
              <a:t> before top dead centre. MBT timing if often used in aftermarket tuning to allow for a safety margin for varied fuel qualities and intake air temperatures. The test speed of 4750 RPM in 4</a:t>
            </a:r>
            <a:r>
              <a:rPr lang="en-GB" sz="2800" baseline="30000" dirty="0"/>
              <a:t>th</a:t>
            </a:r>
            <a:r>
              <a:rPr lang="en-GB" sz="2800" dirty="0"/>
              <a:t> gear came from calculating the required engine RPM to achieve legal driving speeds on the road, which was 74.8 MPH. </a:t>
            </a:r>
            <a:endParaRPr lang="en-AU" altLang="en-US" sz="2800" dirty="0"/>
          </a:p>
        </p:txBody>
      </p:sp>
      <p:sp>
        <p:nvSpPr>
          <p:cNvPr id="22" name="Text Box 10"/>
          <p:cNvSpPr txBox="1">
            <a:spLocks noChangeArrowheads="1"/>
          </p:cNvSpPr>
          <p:nvPr/>
        </p:nvSpPr>
        <p:spPr bwMode="auto">
          <a:xfrm>
            <a:off x="14680234" y="17351906"/>
            <a:ext cx="6523766" cy="79212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Conclusion</a:t>
            </a:r>
          </a:p>
          <a:p>
            <a:pPr>
              <a:spcBef>
                <a:spcPct val="50000"/>
              </a:spcBef>
            </a:pPr>
            <a:r>
              <a:rPr lang="en-GB" dirty="0"/>
              <a:t>Through comparing Figures 1 and 3, the optimum ignition angle during the WOT test for both the NO</a:t>
            </a:r>
            <a:r>
              <a:rPr lang="en-GB" baseline="-25000" dirty="0"/>
              <a:t>x</a:t>
            </a:r>
            <a:r>
              <a:rPr lang="en-GB" dirty="0"/>
              <a:t> concentration and engine torque was 27</a:t>
            </a:r>
            <a:r>
              <a:rPr lang="en-GB" baseline="30000" dirty="0"/>
              <a:t>o </a:t>
            </a:r>
            <a:r>
              <a:rPr lang="en-GB" dirty="0"/>
              <a:t>BTDC. Looking at the respective figures, the point at which there was the greatest reduction in NO</a:t>
            </a:r>
            <a:r>
              <a:rPr lang="en-GB" baseline="-25000" dirty="0"/>
              <a:t>x</a:t>
            </a:r>
            <a:r>
              <a:rPr lang="en-GB" dirty="0"/>
              <a:t> concentration for the most amount of engine torque being produced was at 27</a:t>
            </a:r>
            <a:r>
              <a:rPr lang="en-GB" baseline="30000" dirty="0"/>
              <a:t>o </a:t>
            </a:r>
            <a:r>
              <a:rPr lang="en-GB" dirty="0"/>
              <a:t>BTDC where the total NO</a:t>
            </a:r>
            <a:r>
              <a:rPr lang="en-GB" baseline="-25000" dirty="0"/>
              <a:t>x</a:t>
            </a:r>
            <a:r>
              <a:rPr lang="en-GB" dirty="0"/>
              <a:t> reduction was 212.5 ppm, and the total reduction of torque being 5.728 N/m.</a:t>
            </a:r>
            <a:br>
              <a:rPr lang="en-GB" dirty="0"/>
            </a:br>
            <a:br>
              <a:rPr lang="en-GB" dirty="0"/>
            </a:br>
            <a:r>
              <a:rPr lang="en-GB" dirty="0"/>
              <a:t>Comparing Figures 1 and 3 with respect to the partial throttle testing, the optimum ignition angle for both NOx reduction and engine torque was at 18</a:t>
            </a:r>
            <a:r>
              <a:rPr lang="en-GB" baseline="30000" dirty="0"/>
              <a:t>o </a:t>
            </a:r>
            <a:r>
              <a:rPr lang="en-GB" dirty="0"/>
              <a:t>BTDC, whereby the engine produced 34.637 N/m of torque and had a reduction of 65 ppm of NOx.</a:t>
            </a:r>
            <a:endParaRPr lang="en-US" altLang="en-US" dirty="0"/>
          </a:p>
        </p:txBody>
      </p:sp>
      <p:sp>
        <p:nvSpPr>
          <p:cNvPr id="23" name="Text Box 11"/>
          <p:cNvSpPr txBox="1">
            <a:spLocks noChangeArrowheads="1"/>
          </p:cNvSpPr>
          <p:nvPr/>
        </p:nvSpPr>
        <p:spPr bwMode="auto">
          <a:xfrm>
            <a:off x="14690786" y="24815955"/>
            <a:ext cx="6283028" cy="4274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GB" sz="1800" dirty="0">
                <a:latin typeface="Arial" panose="020B0604020202020204" pitchFamily="34" charset="0"/>
                <a:cs typeface="Arial" panose="020B0604020202020204" pitchFamily="34" charset="0"/>
              </a:rPr>
              <a:t>Heywood, J.  (1988). </a:t>
            </a:r>
            <a:r>
              <a:rPr lang="en-GB" sz="1800" i="1" dirty="0">
                <a:latin typeface="Arial" panose="020B0604020202020204" pitchFamily="34" charset="0"/>
                <a:cs typeface="Arial" panose="020B0604020202020204" pitchFamily="34" charset="0"/>
              </a:rPr>
              <a:t>Internal combustion engine fundamentals. </a:t>
            </a:r>
            <a:r>
              <a:rPr lang="en-GB" sz="1800" dirty="0">
                <a:latin typeface="Arial" panose="020B0604020202020204" pitchFamily="34" charset="0"/>
                <a:cs typeface="Arial" panose="020B0604020202020204" pitchFamily="34" charset="0"/>
              </a:rPr>
              <a:t>New York: McGraw-Hill. </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err="1">
                <a:latin typeface="Arial" panose="020B0604020202020204" pitchFamily="34" charset="0"/>
                <a:cs typeface="Arial" panose="020B0604020202020204" pitchFamily="34" charset="0"/>
              </a:rPr>
              <a:t>Shelquist</a:t>
            </a:r>
            <a:r>
              <a:rPr lang="en-GB" sz="1800" dirty="0">
                <a:latin typeface="Arial" panose="020B0604020202020204" pitchFamily="34" charset="0"/>
                <a:cs typeface="Arial" panose="020B0604020202020204" pitchFamily="34" charset="0"/>
              </a:rPr>
              <a:t>, (2018) </a:t>
            </a:r>
            <a:r>
              <a:rPr lang="en-GB" sz="1800" i="1" dirty="0" err="1">
                <a:latin typeface="Arial" panose="020B0604020202020204" pitchFamily="34" charset="0"/>
                <a:cs typeface="Arial" panose="020B0604020202020204" pitchFamily="34" charset="0"/>
              </a:rPr>
              <a:t>Shelquist</a:t>
            </a:r>
            <a:r>
              <a:rPr lang="en-GB" sz="1800" i="1" dirty="0">
                <a:latin typeface="Arial" panose="020B0604020202020204" pitchFamily="34" charset="0"/>
                <a:cs typeface="Arial" panose="020B0604020202020204" pitchFamily="34" charset="0"/>
              </a:rPr>
              <a:t> Engineering.</a:t>
            </a:r>
            <a:r>
              <a:rPr lang="en-GB" sz="1800" dirty="0">
                <a:latin typeface="Arial" panose="020B0604020202020204" pitchFamily="34" charset="0"/>
                <a:cs typeface="Arial" panose="020B0604020202020204" pitchFamily="34" charset="0"/>
              </a:rPr>
              <a:t> Available at: </a:t>
            </a:r>
            <a:r>
              <a:rPr lang="en-GB" sz="1800" u="sng" dirty="0">
                <a:latin typeface="Arial" panose="020B0604020202020204" pitchFamily="34" charset="0"/>
                <a:cs typeface="Arial" panose="020B0604020202020204" pitchFamily="34" charset="0"/>
                <a:hlinkClick r:id="rId5"/>
              </a:rPr>
              <a:t>https://wahiduddin.net/calc/calc_speed_rpm.htm</a:t>
            </a:r>
            <a:r>
              <a:rPr lang="en-GB" sz="1800" dirty="0">
                <a:latin typeface="Arial" panose="020B0604020202020204" pitchFamily="34" charset="0"/>
                <a:cs typeface="Arial" panose="020B0604020202020204" pitchFamily="34" charset="0"/>
              </a:rPr>
              <a:t>. (Accessed: 23/04/19)</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POSKART, A. et al, 2016. </a:t>
            </a:r>
            <a:r>
              <a:rPr lang="en-GB" sz="1800" i="1" dirty="0">
                <a:latin typeface="Arial" panose="020B0604020202020204" pitchFamily="34" charset="0"/>
                <a:cs typeface="Arial" panose="020B0604020202020204" pitchFamily="34" charset="0"/>
              </a:rPr>
              <a:t>The Analysis of Nitrogen Oxides Formation During Oxygen - Enriched Combustion of Natural Gas</a:t>
            </a:r>
            <a:r>
              <a:rPr lang="en-GB" sz="1800" dirty="0">
                <a:latin typeface="Arial" panose="020B0604020202020204" pitchFamily="34" charset="0"/>
                <a:cs typeface="Arial" panose="020B0604020202020204" pitchFamily="34" charset="0"/>
              </a:rPr>
              <a:t>. Archives of Metallurgy and Materials, 61(4), pp. 1925-1930.</a:t>
            </a:r>
            <a:endParaRPr lang="en-US" altLang="en-US" sz="1800" dirty="0">
              <a:latin typeface="Arial" panose="020B0604020202020204" pitchFamily="34" charset="0"/>
              <a:ea typeface="Arial" charset="0"/>
              <a:cs typeface="Arial" panose="020B0604020202020204" pitchFamily="34" charset="0"/>
            </a:endParaRPr>
          </a:p>
        </p:txBody>
      </p:sp>
      <p:sp>
        <p:nvSpPr>
          <p:cNvPr id="25" name="Text Box 25"/>
          <p:cNvSpPr txBox="1">
            <a:spLocks noChangeArrowheads="1"/>
          </p:cNvSpPr>
          <p:nvPr/>
        </p:nvSpPr>
        <p:spPr bwMode="auto">
          <a:xfrm>
            <a:off x="14345827" y="6496158"/>
            <a:ext cx="6928928" cy="2258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latin typeface="Arial" pitchFamily="34" charset="0"/>
                <a:cs typeface="Arial" pitchFamily="34" charset="0"/>
              </a:rPr>
              <a:t>The tables below are created from the data gathered. The tables show the changes in emission gas concentration per ignition change interval.</a:t>
            </a:r>
          </a:p>
        </p:txBody>
      </p:sp>
      <p:sp>
        <p:nvSpPr>
          <p:cNvPr id="30" name="Rectangle 29"/>
          <p:cNvSpPr>
            <a:spLocks noChangeArrowheads="1"/>
          </p:cNvSpPr>
          <p:nvPr/>
        </p:nvSpPr>
        <p:spPr bwMode="auto">
          <a:xfrm>
            <a:off x="14711488"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a:solidFill>
                  <a:schemeClr val="bg1"/>
                </a:solidFill>
              </a:rPr>
              <a:t>Your Pi</a:t>
            </a: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graphicFrame>
        <p:nvGraphicFramePr>
          <p:cNvPr id="46" name="Chart 45">
            <a:extLst>
              <a:ext uri="{FF2B5EF4-FFF2-40B4-BE49-F238E27FC236}">
                <a16:creationId xmlns:a16="http://schemas.microsoft.com/office/drawing/2014/main" id="{8F8E60D8-D89F-48B1-AF83-3D7377947C86}"/>
              </a:ext>
            </a:extLst>
          </p:cNvPr>
          <p:cNvGraphicFramePr>
            <a:graphicFrameLocks/>
          </p:cNvGraphicFramePr>
          <p:nvPr>
            <p:extLst>
              <p:ext uri="{D42A27DB-BD31-4B8C-83A1-F6EECF244321}">
                <p14:modId xmlns:p14="http://schemas.microsoft.com/office/powerpoint/2010/main" val="3773413200"/>
              </p:ext>
            </p:extLst>
          </p:nvPr>
        </p:nvGraphicFramePr>
        <p:xfrm>
          <a:off x="6174063" y="10963313"/>
          <a:ext cx="7957556" cy="4092078"/>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47" name="Chart 46">
            <a:extLst>
              <a:ext uri="{FF2B5EF4-FFF2-40B4-BE49-F238E27FC236}">
                <a16:creationId xmlns:a16="http://schemas.microsoft.com/office/drawing/2014/main" id="{E4BFAE32-A673-41B0-8DDF-4E22BA4FA1EB}"/>
              </a:ext>
            </a:extLst>
          </p:cNvPr>
          <p:cNvGraphicFramePr>
            <a:graphicFrameLocks/>
          </p:cNvGraphicFramePr>
          <p:nvPr>
            <p:extLst>
              <p:ext uri="{D42A27DB-BD31-4B8C-83A1-F6EECF244321}">
                <p14:modId xmlns:p14="http://schemas.microsoft.com/office/powerpoint/2010/main" val="3378932053"/>
              </p:ext>
            </p:extLst>
          </p:nvPr>
        </p:nvGraphicFramePr>
        <p:xfrm>
          <a:off x="6348599" y="15491629"/>
          <a:ext cx="7898528" cy="3941265"/>
        </p:xfrm>
        <a:graphic>
          <a:graphicData uri="http://schemas.openxmlformats.org/drawingml/2006/chart">
            <c:chart xmlns:c="http://schemas.openxmlformats.org/drawingml/2006/chart" xmlns:r="http://schemas.openxmlformats.org/officeDocument/2006/relationships" r:id="rId7"/>
          </a:graphicData>
        </a:graphic>
      </p:graphicFrame>
      <p:grpSp>
        <p:nvGrpSpPr>
          <p:cNvPr id="33" name="Group 32">
            <a:extLst>
              <a:ext uri="{FF2B5EF4-FFF2-40B4-BE49-F238E27FC236}">
                <a16:creationId xmlns:a16="http://schemas.microsoft.com/office/drawing/2014/main" id="{15EB90C8-DE84-4CCE-ADAC-985054712C7C}"/>
              </a:ext>
            </a:extLst>
          </p:cNvPr>
          <p:cNvGrpSpPr/>
          <p:nvPr/>
        </p:nvGrpSpPr>
        <p:grpSpPr>
          <a:xfrm>
            <a:off x="6412028" y="6406022"/>
            <a:ext cx="7581857" cy="13174712"/>
            <a:chOff x="6638223" y="7476394"/>
            <a:chExt cx="7581857" cy="13174712"/>
          </a:xfrm>
        </p:grpSpPr>
        <p:graphicFrame>
          <p:nvGraphicFramePr>
            <p:cNvPr id="44" name="Chart 43">
              <a:extLst>
                <a:ext uri="{FF2B5EF4-FFF2-40B4-BE49-F238E27FC236}">
                  <a16:creationId xmlns:a16="http://schemas.microsoft.com/office/drawing/2014/main" id="{B55D75F4-AF07-4B51-96D5-93FBEB36D03D}"/>
                </a:ext>
              </a:extLst>
            </p:cNvPr>
            <p:cNvGraphicFramePr>
              <a:graphicFrameLocks/>
            </p:cNvGraphicFramePr>
            <p:nvPr>
              <p:extLst>
                <p:ext uri="{D42A27DB-BD31-4B8C-83A1-F6EECF244321}">
                  <p14:modId xmlns:p14="http://schemas.microsoft.com/office/powerpoint/2010/main" val="4103618118"/>
                </p:ext>
              </p:extLst>
            </p:nvPr>
          </p:nvGraphicFramePr>
          <p:xfrm>
            <a:off x="6638223" y="7476394"/>
            <a:ext cx="7581857" cy="4173243"/>
          </p:xfrm>
          <a:graphic>
            <a:graphicData uri="http://schemas.openxmlformats.org/drawingml/2006/chart">
              <c:chart xmlns:c="http://schemas.openxmlformats.org/drawingml/2006/chart" xmlns:r="http://schemas.openxmlformats.org/officeDocument/2006/relationships" r:id="rId8"/>
            </a:graphicData>
          </a:graphic>
        </p:graphicFrame>
        <p:sp>
          <p:nvSpPr>
            <p:cNvPr id="29" name="TextBox 28">
              <a:extLst>
                <a:ext uri="{FF2B5EF4-FFF2-40B4-BE49-F238E27FC236}">
                  <a16:creationId xmlns:a16="http://schemas.microsoft.com/office/drawing/2014/main" id="{E16876FE-150C-4D54-BF1D-FEE6F4CDE03F}"/>
                </a:ext>
              </a:extLst>
            </p:cNvPr>
            <p:cNvSpPr txBox="1"/>
            <p:nvPr/>
          </p:nvSpPr>
          <p:spPr>
            <a:xfrm>
              <a:off x="6901996" y="11428582"/>
              <a:ext cx="6583680" cy="338554"/>
            </a:xfrm>
            <a:prstGeom prst="rect">
              <a:avLst/>
            </a:prstGeom>
            <a:noFill/>
          </p:spPr>
          <p:txBody>
            <a:bodyPr wrap="square" rtlCol="0">
              <a:spAutoFit/>
            </a:bodyPr>
            <a:lstStyle/>
            <a:p>
              <a:r>
                <a:rPr lang="en-GB" sz="1600" i="1" dirty="0"/>
                <a:t>Figure 1 – NOx Against Ignition Angle</a:t>
              </a:r>
            </a:p>
          </p:txBody>
        </p:sp>
        <p:sp>
          <p:nvSpPr>
            <p:cNvPr id="50" name="TextBox 49">
              <a:extLst>
                <a:ext uri="{FF2B5EF4-FFF2-40B4-BE49-F238E27FC236}">
                  <a16:creationId xmlns:a16="http://schemas.microsoft.com/office/drawing/2014/main" id="{7A7C48FA-8A68-46F5-A58E-BD32BC7E5BD0}"/>
                </a:ext>
              </a:extLst>
            </p:cNvPr>
            <p:cNvSpPr txBox="1"/>
            <p:nvPr/>
          </p:nvSpPr>
          <p:spPr>
            <a:xfrm>
              <a:off x="6967476" y="15976979"/>
              <a:ext cx="6583680" cy="338554"/>
            </a:xfrm>
            <a:prstGeom prst="rect">
              <a:avLst/>
            </a:prstGeom>
            <a:noFill/>
          </p:spPr>
          <p:txBody>
            <a:bodyPr wrap="square" rtlCol="0">
              <a:spAutoFit/>
            </a:bodyPr>
            <a:lstStyle/>
            <a:p>
              <a:r>
                <a:rPr lang="en-GB" sz="1600" i="1" dirty="0"/>
                <a:t>Figure 2 – O</a:t>
              </a:r>
              <a:r>
                <a:rPr lang="en-GB" sz="1600" i="1" baseline="30000" dirty="0"/>
                <a:t>2</a:t>
              </a:r>
              <a:r>
                <a:rPr lang="en-GB" sz="1600" i="1" dirty="0"/>
                <a:t> Against Ignition Angle</a:t>
              </a:r>
            </a:p>
          </p:txBody>
        </p:sp>
        <p:sp>
          <p:nvSpPr>
            <p:cNvPr id="51" name="TextBox 50">
              <a:extLst>
                <a:ext uri="{FF2B5EF4-FFF2-40B4-BE49-F238E27FC236}">
                  <a16:creationId xmlns:a16="http://schemas.microsoft.com/office/drawing/2014/main" id="{ECB7D5A9-D1AA-493F-BBE6-5113E71FF08B}"/>
                </a:ext>
              </a:extLst>
            </p:cNvPr>
            <p:cNvSpPr txBox="1"/>
            <p:nvPr/>
          </p:nvSpPr>
          <p:spPr>
            <a:xfrm>
              <a:off x="7014358" y="20312552"/>
              <a:ext cx="6583680" cy="338554"/>
            </a:xfrm>
            <a:prstGeom prst="rect">
              <a:avLst/>
            </a:prstGeom>
            <a:noFill/>
          </p:spPr>
          <p:txBody>
            <a:bodyPr wrap="square" rtlCol="0">
              <a:spAutoFit/>
            </a:bodyPr>
            <a:lstStyle/>
            <a:p>
              <a:r>
                <a:rPr lang="en-GB" sz="1600" i="1" dirty="0"/>
                <a:t>Figure 3 – Engine Torque Against Ignition Angle</a:t>
              </a:r>
            </a:p>
          </p:txBody>
        </p:sp>
      </p:grpSp>
      <p:grpSp>
        <p:nvGrpSpPr>
          <p:cNvPr id="35" name="Group 34">
            <a:extLst>
              <a:ext uri="{FF2B5EF4-FFF2-40B4-BE49-F238E27FC236}">
                <a16:creationId xmlns:a16="http://schemas.microsoft.com/office/drawing/2014/main" id="{DFC53CA4-D9A3-47A3-8219-9BF2C4068208}"/>
              </a:ext>
            </a:extLst>
          </p:cNvPr>
          <p:cNvGrpSpPr/>
          <p:nvPr/>
        </p:nvGrpSpPr>
        <p:grpSpPr>
          <a:xfrm>
            <a:off x="6348599" y="19802621"/>
            <a:ext cx="7782317" cy="4280068"/>
            <a:chOff x="6543299" y="20391529"/>
            <a:chExt cx="7782317" cy="4280068"/>
          </a:xfrm>
        </p:grpSpPr>
        <p:graphicFrame>
          <p:nvGraphicFramePr>
            <p:cNvPr id="52" name="Chart 51">
              <a:extLst>
                <a:ext uri="{FF2B5EF4-FFF2-40B4-BE49-F238E27FC236}">
                  <a16:creationId xmlns:a16="http://schemas.microsoft.com/office/drawing/2014/main" id="{CB3AF362-6CF2-4C68-94F7-32EC521211C0}"/>
                </a:ext>
              </a:extLst>
            </p:cNvPr>
            <p:cNvGraphicFramePr>
              <a:graphicFrameLocks/>
            </p:cNvGraphicFramePr>
            <p:nvPr>
              <p:extLst>
                <p:ext uri="{D42A27DB-BD31-4B8C-83A1-F6EECF244321}">
                  <p14:modId xmlns:p14="http://schemas.microsoft.com/office/powerpoint/2010/main" val="3899350410"/>
                </p:ext>
              </p:extLst>
            </p:nvPr>
          </p:nvGraphicFramePr>
          <p:xfrm>
            <a:off x="6543299" y="20391529"/>
            <a:ext cx="7782317" cy="3802672"/>
          </p:xfrm>
          <a:graphic>
            <a:graphicData uri="http://schemas.openxmlformats.org/drawingml/2006/chart">
              <c:chart xmlns:c="http://schemas.openxmlformats.org/drawingml/2006/chart" xmlns:r="http://schemas.openxmlformats.org/officeDocument/2006/relationships" r:id="rId9"/>
            </a:graphicData>
          </a:graphic>
        </p:graphicFrame>
        <p:sp>
          <p:nvSpPr>
            <p:cNvPr id="34" name="TextBox 33">
              <a:extLst>
                <a:ext uri="{FF2B5EF4-FFF2-40B4-BE49-F238E27FC236}">
                  <a16:creationId xmlns:a16="http://schemas.microsoft.com/office/drawing/2014/main" id="{9F34E4F6-54FF-477C-A941-F3E71C2AC219}"/>
                </a:ext>
              </a:extLst>
            </p:cNvPr>
            <p:cNvSpPr txBox="1"/>
            <p:nvPr/>
          </p:nvSpPr>
          <p:spPr>
            <a:xfrm>
              <a:off x="7111421" y="24086822"/>
              <a:ext cx="4583574" cy="584775"/>
            </a:xfrm>
            <a:prstGeom prst="rect">
              <a:avLst/>
            </a:prstGeom>
            <a:noFill/>
          </p:spPr>
          <p:txBody>
            <a:bodyPr wrap="square" rtlCol="0">
              <a:spAutoFit/>
            </a:bodyPr>
            <a:lstStyle/>
            <a:p>
              <a:r>
                <a:rPr lang="en-GB" sz="1600" i="1" dirty="0"/>
                <a:t>Figure 4 – Influence of Intake Air Temperature on Air Density</a:t>
              </a:r>
            </a:p>
          </p:txBody>
        </p:sp>
      </p:grpSp>
      <p:graphicFrame>
        <p:nvGraphicFramePr>
          <p:cNvPr id="54" name="Table 53">
            <a:extLst>
              <a:ext uri="{FF2B5EF4-FFF2-40B4-BE49-F238E27FC236}">
                <a16:creationId xmlns:a16="http://schemas.microsoft.com/office/drawing/2014/main" id="{7481AD7B-1512-4203-A941-9EA8B2BE1174}"/>
              </a:ext>
            </a:extLst>
          </p:cNvPr>
          <p:cNvGraphicFramePr>
            <a:graphicFrameLocks noGrp="1"/>
          </p:cNvGraphicFramePr>
          <p:nvPr>
            <p:extLst>
              <p:ext uri="{D42A27DB-BD31-4B8C-83A1-F6EECF244321}">
                <p14:modId xmlns:p14="http://schemas.microsoft.com/office/powerpoint/2010/main" val="2122060052"/>
              </p:ext>
            </p:extLst>
          </p:nvPr>
        </p:nvGraphicFramePr>
        <p:xfrm>
          <a:off x="14625098" y="8950356"/>
          <a:ext cx="6649657" cy="1745488"/>
        </p:xfrm>
        <a:graphic>
          <a:graphicData uri="http://schemas.openxmlformats.org/drawingml/2006/table">
            <a:tbl>
              <a:tblPr firstRow="1" firstCol="1" bandRow="1">
                <a:tableStyleId>{5C22544A-7EE6-4342-B048-85BDC9FD1C3A}</a:tableStyleId>
              </a:tblPr>
              <a:tblGrid>
                <a:gridCol w="2031365">
                  <a:extLst>
                    <a:ext uri="{9D8B030D-6E8A-4147-A177-3AD203B41FA5}">
                      <a16:colId xmlns:a16="http://schemas.microsoft.com/office/drawing/2014/main" val="2763556152"/>
                    </a:ext>
                  </a:extLst>
                </a:gridCol>
                <a:gridCol w="1766824">
                  <a:extLst>
                    <a:ext uri="{9D8B030D-6E8A-4147-A177-3AD203B41FA5}">
                      <a16:colId xmlns:a16="http://schemas.microsoft.com/office/drawing/2014/main" val="2897492848"/>
                    </a:ext>
                  </a:extLst>
                </a:gridCol>
                <a:gridCol w="2851468">
                  <a:extLst>
                    <a:ext uri="{9D8B030D-6E8A-4147-A177-3AD203B41FA5}">
                      <a16:colId xmlns:a16="http://schemas.microsoft.com/office/drawing/2014/main" val="2326737785"/>
                    </a:ext>
                  </a:extLst>
                </a:gridCol>
              </a:tblGrid>
              <a:tr h="171449">
                <a:tc>
                  <a:txBody>
                    <a:bodyPr/>
                    <a:lstStyle/>
                    <a:p>
                      <a:pPr algn="l">
                        <a:lnSpc>
                          <a:spcPct val="107000"/>
                        </a:lnSpc>
                        <a:spcAft>
                          <a:spcPts val="0"/>
                        </a:spcAft>
                      </a:pPr>
                      <a:r>
                        <a:rPr lang="en-GB" sz="1600" dirty="0">
                          <a:effectLst/>
                        </a:rPr>
                        <a:t>Ignition Angle (BTDC).</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GB" sz="1600" dirty="0">
                          <a:effectLst/>
                        </a:rPr>
                        <a:t>Exhaust Emissions.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GB" sz="1600" dirty="0">
                          <a:effectLst/>
                        </a:rPr>
                        <a:t>Change in concentration (PPM).</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85273785"/>
                  </a:ext>
                </a:extLst>
              </a:tr>
              <a:tr h="155828">
                <a:tc>
                  <a:txBody>
                    <a:bodyPr/>
                    <a:lstStyle/>
                    <a:p>
                      <a:pPr algn="ctr">
                        <a:lnSpc>
                          <a:spcPct val="107000"/>
                        </a:lnSpc>
                        <a:spcAft>
                          <a:spcPts val="0"/>
                        </a:spcAft>
                      </a:pPr>
                      <a:r>
                        <a:rPr lang="en-GB" sz="1400" dirty="0">
                          <a:effectLst/>
                        </a:rPr>
                        <a:t>30 to 29</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400" dirty="0">
                          <a:effectLst/>
                        </a:rPr>
                        <a:t>NO</a:t>
                      </a:r>
                      <a:r>
                        <a:rPr lang="en-GB" sz="1400" baseline="-25000" dirty="0">
                          <a:effectLst/>
                        </a:rPr>
                        <a:t>x</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400">
                          <a:effectLst/>
                        </a:rPr>
                        <a:t>-47.5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58436338"/>
                  </a:ext>
                </a:extLst>
              </a:tr>
              <a:tr h="155828">
                <a:tc>
                  <a:txBody>
                    <a:bodyPr/>
                    <a:lstStyle/>
                    <a:p>
                      <a:pPr algn="ctr">
                        <a:lnSpc>
                          <a:spcPct val="107000"/>
                        </a:lnSpc>
                        <a:spcAft>
                          <a:spcPts val="0"/>
                        </a:spcAft>
                      </a:pPr>
                      <a:r>
                        <a:rPr lang="en-GB" sz="1400" dirty="0">
                          <a:effectLst/>
                        </a:rPr>
                        <a:t>29 to 28</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400" dirty="0">
                          <a:effectLst/>
                        </a:rPr>
                        <a:t>NO</a:t>
                      </a:r>
                      <a:r>
                        <a:rPr lang="en-GB" sz="1400" baseline="-25000" dirty="0">
                          <a:effectLst/>
                        </a:rPr>
                        <a:t>x</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400">
                          <a:effectLst/>
                        </a:rPr>
                        <a:t>-75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86605388"/>
                  </a:ext>
                </a:extLst>
              </a:tr>
              <a:tr h="155828">
                <a:tc>
                  <a:txBody>
                    <a:bodyPr/>
                    <a:lstStyle/>
                    <a:p>
                      <a:pPr algn="ctr">
                        <a:lnSpc>
                          <a:spcPct val="107000"/>
                        </a:lnSpc>
                        <a:spcAft>
                          <a:spcPts val="0"/>
                        </a:spcAft>
                      </a:pPr>
                      <a:r>
                        <a:rPr lang="en-GB" sz="1400" dirty="0">
                          <a:effectLst/>
                        </a:rPr>
                        <a:t>28 to 27</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400" dirty="0">
                          <a:effectLst/>
                        </a:rPr>
                        <a:t>NO</a:t>
                      </a:r>
                      <a:r>
                        <a:rPr lang="en-GB" sz="1400" baseline="-25000" dirty="0">
                          <a:effectLst/>
                        </a:rPr>
                        <a:t>x</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400">
                          <a:effectLst/>
                        </a:rPr>
                        <a:t>-90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35234208"/>
                  </a:ext>
                </a:extLst>
              </a:tr>
              <a:tr h="155828">
                <a:tc>
                  <a:txBody>
                    <a:bodyPr/>
                    <a:lstStyle/>
                    <a:p>
                      <a:pPr algn="ctr">
                        <a:lnSpc>
                          <a:spcPct val="107000"/>
                        </a:lnSpc>
                        <a:spcAft>
                          <a:spcPts val="0"/>
                        </a:spcAft>
                      </a:pPr>
                      <a:r>
                        <a:rPr lang="en-GB" sz="1400" dirty="0">
                          <a:effectLst/>
                        </a:rPr>
                        <a:t>27 to 26</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400" dirty="0">
                          <a:effectLst/>
                        </a:rPr>
                        <a:t>NO</a:t>
                      </a:r>
                      <a:r>
                        <a:rPr lang="en-GB" sz="1400" baseline="-25000" dirty="0">
                          <a:effectLst/>
                        </a:rPr>
                        <a:t>x</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400">
                          <a:effectLst/>
                        </a:rPr>
                        <a:t>+75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45925678"/>
                  </a:ext>
                </a:extLst>
              </a:tr>
              <a:tr h="155828">
                <a:tc>
                  <a:txBody>
                    <a:bodyPr/>
                    <a:lstStyle/>
                    <a:p>
                      <a:pPr algn="ctr">
                        <a:lnSpc>
                          <a:spcPct val="107000"/>
                        </a:lnSpc>
                        <a:spcAft>
                          <a:spcPts val="0"/>
                        </a:spcAft>
                      </a:pPr>
                      <a:r>
                        <a:rPr lang="en-GB" sz="1400">
                          <a:effectLst/>
                        </a:rPr>
                        <a:t>26 to 25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400" dirty="0">
                          <a:effectLst/>
                        </a:rPr>
                        <a:t>NO</a:t>
                      </a:r>
                      <a:r>
                        <a:rPr lang="en-GB" sz="1400" baseline="-25000" dirty="0">
                          <a:effectLst/>
                        </a:rPr>
                        <a:t>x</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400" dirty="0">
                          <a:effectLst/>
                        </a:rPr>
                        <a:t>-200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10575349"/>
                  </a:ext>
                </a:extLst>
              </a:tr>
              <a:tr h="155828">
                <a:tc>
                  <a:txBody>
                    <a:bodyPr/>
                    <a:lstStyle/>
                    <a:p>
                      <a:pPr algn="ctr">
                        <a:lnSpc>
                          <a:spcPct val="107000"/>
                        </a:lnSpc>
                        <a:spcAft>
                          <a:spcPts val="0"/>
                        </a:spcAft>
                      </a:pPr>
                      <a:r>
                        <a:rPr lang="en-GB" sz="1400">
                          <a:effectLst/>
                        </a:rPr>
                        <a:t>25 to 24</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400" dirty="0">
                          <a:effectLst/>
                        </a:rPr>
                        <a:t>NO</a:t>
                      </a:r>
                      <a:r>
                        <a:rPr lang="en-GB" sz="1400" baseline="-25000" dirty="0">
                          <a:effectLst/>
                        </a:rPr>
                        <a:t>x</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400" dirty="0">
                          <a:effectLst/>
                        </a:rPr>
                        <a:t>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32654079"/>
                  </a:ext>
                </a:extLst>
              </a:tr>
              <a:tr h="140271">
                <a:tc gridSpan="3">
                  <a:txBody>
                    <a:bodyPr/>
                    <a:lstStyle/>
                    <a:p>
                      <a:pPr algn="ctr">
                        <a:lnSpc>
                          <a:spcPct val="107000"/>
                        </a:lnSpc>
                        <a:spcAft>
                          <a:spcPts val="0"/>
                        </a:spcAft>
                      </a:pPr>
                      <a:r>
                        <a:rPr lang="en-GB" sz="1200" dirty="0">
                          <a:effectLst/>
                        </a:rPr>
                        <a:t>Table 1 - Change in NO</a:t>
                      </a:r>
                      <a:r>
                        <a:rPr lang="en-GB" sz="1200" baseline="-25000" dirty="0">
                          <a:effectLst/>
                        </a:rPr>
                        <a:t>x</a:t>
                      </a:r>
                      <a:r>
                        <a:rPr lang="en-GB" sz="1200" dirty="0">
                          <a:effectLst/>
                        </a:rPr>
                        <a:t> Concentration Per Ignition Change Interval (Load Cell 15)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555394843"/>
                  </a:ext>
                </a:extLst>
              </a:tr>
            </a:tbl>
          </a:graphicData>
        </a:graphic>
      </p:graphicFrame>
      <p:graphicFrame>
        <p:nvGraphicFramePr>
          <p:cNvPr id="55" name="Table 54">
            <a:extLst>
              <a:ext uri="{FF2B5EF4-FFF2-40B4-BE49-F238E27FC236}">
                <a16:creationId xmlns:a16="http://schemas.microsoft.com/office/drawing/2014/main" id="{F191F2F8-C281-4E25-9AD7-16AA2CA6B80C}"/>
              </a:ext>
            </a:extLst>
          </p:cNvPr>
          <p:cNvGraphicFramePr>
            <a:graphicFrameLocks noGrp="1"/>
          </p:cNvGraphicFramePr>
          <p:nvPr>
            <p:extLst>
              <p:ext uri="{D42A27DB-BD31-4B8C-83A1-F6EECF244321}">
                <p14:modId xmlns:p14="http://schemas.microsoft.com/office/powerpoint/2010/main" val="245261098"/>
              </p:ext>
            </p:extLst>
          </p:nvPr>
        </p:nvGraphicFramePr>
        <p:xfrm>
          <a:off x="14617819" y="10971539"/>
          <a:ext cx="6649657" cy="1578127"/>
        </p:xfrm>
        <a:graphic>
          <a:graphicData uri="http://schemas.openxmlformats.org/drawingml/2006/table">
            <a:tbl>
              <a:tblPr firstRow="1" firstCol="1" bandRow="1">
                <a:tableStyleId>{5C22544A-7EE6-4342-B048-85BDC9FD1C3A}</a:tableStyleId>
              </a:tblPr>
              <a:tblGrid>
                <a:gridCol w="2031365">
                  <a:extLst>
                    <a:ext uri="{9D8B030D-6E8A-4147-A177-3AD203B41FA5}">
                      <a16:colId xmlns:a16="http://schemas.microsoft.com/office/drawing/2014/main" val="2150334164"/>
                    </a:ext>
                  </a:extLst>
                </a:gridCol>
                <a:gridCol w="1766824">
                  <a:extLst>
                    <a:ext uri="{9D8B030D-6E8A-4147-A177-3AD203B41FA5}">
                      <a16:colId xmlns:a16="http://schemas.microsoft.com/office/drawing/2014/main" val="2924559290"/>
                    </a:ext>
                  </a:extLst>
                </a:gridCol>
                <a:gridCol w="2851468">
                  <a:extLst>
                    <a:ext uri="{9D8B030D-6E8A-4147-A177-3AD203B41FA5}">
                      <a16:colId xmlns:a16="http://schemas.microsoft.com/office/drawing/2014/main" val="1976288368"/>
                    </a:ext>
                  </a:extLst>
                </a:gridCol>
              </a:tblGrid>
              <a:tr h="512852">
                <a:tc>
                  <a:txBody>
                    <a:bodyPr/>
                    <a:lstStyle/>
                    <a:p>
                      <a:pPr algn="l">
                        <a:lnSpc>
                          <a:spcPct val="107000"/>
                        </a:lnSpc>
                        <a:spcAft>
                          <a:spcPts val="0"/>
                        </a:spcAft>
                      </a:pPr>
                      <a:r>
                        <a:rPr lang="en-GB" sz="1600" dirty="0">
                          <a:effectLst/>
                        </a:rPr>
                        <a:t>Ignition Angle (BTDC).</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GB" sz="1600" dirty="0">
                          <a:effectLst/>
                        </a:rPr>
                        <a:t>Exhaust Emissions.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GB" sz="1600" dirty="0">
                          <a:effectLst/>
                        </a:rPr>
                        <a:t>Change in concentration (PPM).</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56279576"/>
                  </a:ext>
                </a:extLst>
              </a:tr>
              <a:tr h="219310">
                <a:tc>
                  <a:txBody>
                    <a:bodyPr/>
                    <a:lstStyle/>
                    <a:p>
                      <a:pPr algn="ctr">
                        <a:lnSpc>
                          <a:spcPct val="107000"/>
                        </a:lnSpc>
                        <a:spcAft>
                          <a:spcPts val="0"/>
                        </a:spcAft>
                      </a:pPr>
                      <a:r>
                        <a:rPr lang="en-GB" sz="1400" dirty="0">
                          <a:effectLst/>
                        </a:rPr>
                        <a:t>20 to 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400" dirty="0">
                          <a:effectLst/>
                        </a:rPr>
                        <a:t>NO</a:t>
                      </a:r>
                      <a:r>
                        <a:rPr lang="en-GB" sz="1400" baseline="-25000" dirty="0">
                          <a:effectLst/>
                        </a:rPr>
                        <a:t>x</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400" dirty="0">
                          <a:effectLst/>
                        </a:rPr>
                        <a:t>-50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98679787"/>
                  </a:ext>
                </a:extLst>
              </a:tr>
              <a:tr h="219310">
                <a:tc>
                  <a:txBody>
                    <a:bodyPr/>
                    <a:lstStyle/>
                    <a:p>
                      <a:pPr algn="ctr">
                        <a:lnSpc>
                          <a:spcPct val="107000"/>
                        </a:lnSpc>
                        <a:spcAft>
                          <a:spcPts val="0"/>
                        </a:spcAft>
                      </a:pPr>
                      <a:r>
                        <a:rPr lang="en-GB" sz="1400">
                          <a:effectLst/>
                        </a:rPr>
                        <a:t>19 to 18</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400" dirty="0">
                          <a:effectLst/>
                        </a:rPr>
                        <a:t>NO</a:t>
                      </a:r>
                      <a:r>
                        <a:rPr lang="en-GB" sz="1400" baseline="-25000" dirty="0">
                          <a:effectLst/>
                        </a:rPr>
                        <a:t>x</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400" dirty="0">
                          <a:effectLst/>
                        </a:rPr>
                        <a:t>-15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88833686"/>
                  </a:ext>
                </a:extLst>
              </a:tr>
              <a:tr h="219310">
                <a:tc>
                  <a:txBody>
                    <a:bodyPr/>
                    <a:lstStyle/>
                    <a:p>
                      <a:pPr algn="ctr">
                        <a:lnSpc>
                          <a:spcPct val="107000"/>
                        </a:lnSpc>
                        <a:spcAft>
                          <a:spcPts val="0"/>
                        </a:spcAft>
                      </a:pPr>
                      <a:r>
                        <a:rPr lang="en-GB" sz="1400">
                          <a:effectLst/>
                        </a:rPr>
                        <a:t>18 to 17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400" dirty="0">
                          <a:effectLst/>
                        </a:rPr>
                        <a:t>NO</a:t>
                      </a:r>
                      <a:r>
                        <a:rPr lang="en-GB" sz="1400" baseline="-25000" dirty="0">
                          <a:effectLst/>
                        </a:rPr>
                        <a:t>x</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400" dirty="0">
                          <a:effectLst/>
                        </a:rPr>
                        <a:t>-35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42555463"/>
                  </a:ext>
                </a:extLst>
              </a:tr>
              <a:tr h="219310">
                <a:tc>
                  <a:txBody>
                    <a:bodyPr/>
                    <a:lstStyle/>
                    <a:p>
                      <a:pPr algn="ctr">
                        <a:lnSpc>
                          <a:spcPct val="107000"/>
                        </a:lnSpc>
                        <a:spcAft>
                          <a:spcPts val="0"/>
                        </a:spcAft>
                      </a:pPr>
                      <a:r>
                        <a:rPr lang="en-GB" sz="1400">
                          <a:effectLst/>
                        </a:rPr>
                        <a:t>17 to 16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400" dirty="0">
                          <a:effectLst/>
                        </a:rPr>
                        <a:t>NO</a:t>
                      </a:r>
                      <a:r>
                        <a:rPr lang="en-GB" sz="1400" baseline="-25000" dirty="0">
                          <a:effectLst/>
                        </a:rPr>
                        <a:t>x</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400" dirty="0">
                          <a:effectLst/>
                        </a:rPr>
                        <a:t>+12.5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2979494"/>
                  </a:ext>
                </a:extLst>
              </a:tr>
              <a:tr h="188035">
                <a:tc gridSpan="3">
                  <a:txBody>
                    <a:bodyPr/>
                    <a:lstStyle/>
                    <a:p>
                      <a:pPr algn="ctr">
                        <a:lnSpc>
                          <a:spcPct val="107000"/>
                        </a:lnSpc>
                        <a:spcAft>
                          <a:spcPts val="0"/>
                        </a:spcAft>
                      </a:pPr>
                      <a:r>
                        <a:rPr lang="en-GB" sz="1200" dirty="0">
                          <a:effectLst/>
                        </a:rPr>
                        <a:t>Table 2 - Change in NO</a:t>
                      </a:r>
                      <a:r>
                        <a:rPr lang="en-GB" sz="1200" baseline="-25000" dirty="0">
                          <a:effectLst/>
                        </a:rPr>
                        <a:t>x</a:t>
                      </a:r>
                      <a:r>
                        <a:rPr lang="en-GB" sz="1200" dirty="0">
                          <a:effectLst/>
                        </a:rPr>
                        <a:t> Concentration Per Ignition Change Interval (Load Cell 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17669524"/>
                  </a:ext>
                </a:extLst>
              </a:tr>
            </a:tbl>
          </a:graphicData>
        </a:graphic>
      </p:graphicFrame>
      <p:graphicFrame>
        <p:nvGraphicFramePr>
          <p:cNvPr id="45" name="Table 44"/>
          <p:cNvGraphicFramePr>
            <a:graphicFrameLocks noGrp="1"/>
          </p:cNvGraphicFramePr>
          <p:nvPr/>
        </p:nvGraphicFramePr>
        <p:xfrm>
          <a:off x="14593880" y="12773807"/>
          <a:ext cx="6673596" cy="2094954"/>
        </p:xfrm>
        <a:graphic>
          <a:graphicData uri="http://schemas.openxmlformats.org/drawingml/2006/table">
            <a:tbl>
              <a:tblPr firstRow="1" firstCol="1" bandRow="1">
                <a:tableStyleId>{5C22544A-7EE6-4342-B048-85BDC9FD1C3A}</a:tableStyleId>
              </a:tblPr>
              <a:tblGrid>
                <a:gridCol w="2031365">
                  <a:extLst>
                    <a:ext uri="{9D8B030D-6E8A-4147-A177-3AD203B41FA5}">
                      <a16:colId xmlns:a16="http://schemas.microsoft.com/office/drawing/2014/main" val="20000"/>
                    </a:ext>
                  </a:extLst>
                </a:gridCol>
                <a:gridCol w="1766824">
                  <a:extLst>
                    <a:ext uri="{9D8B030D-6E8A-4147-A177-3AD203B41FA5}">
                      <a16:colId xmlns:a16="http://schemas.microsoft.com/office/drawing/2014/main" val="20001"/>
                    </a:ext>
                  </a:extLst>
                </a:gridCol>
                <a:gridCol w="2875407">
                  <a:extLst>
                    <a:ext uri="{9D8B030D-6E8A-4147-A177-3AD203B41FA5}">
                      <a16:colId xmlns:a16="http://schemas.microsoft.com/office/drawing/2014/main" val="20002"/>
                    </a:ext>
                  </a:extLst>
                </a:gridCol>
              </a:tblGrid>
              <a:tr h="278406">
                <a:tc>
                  <a:txBody>
                    <a:bodyPr/>
                    <a:lstStyle/>
                    <a:p>
                      <a:pPr algn="ctr">
                        <a:lnSpc>
                          <a:spcPct val="107000"/>
                        </a:lnSpc>
                        <a:spcAft>
                          <a:spcPts val="0"/>
                        </a:spcAft>
                      </a:pPr>
                      <a:r>
                        <a:rPr lang="en-GB" sz="1600" dirty="0"/>
                        <a:t>Ignition Angle (BTDC).</a:t>
                      </a:r>
                      <a:endParaRPr lang="en-GB" sz="1600" dirty="0">
                        <a:latin typeface="Calibri"/>
                        <a:ea typeface="Calibri"/>
                        <a:cs typeface="Times New Roman"/>
                      </a:endParaRPr>
                    </a:p>
                  </a:txBody>
                  <a:tcPr marL="68580" marR="68580" marT="0" marB="0"/>
                </a:tc>
                <a:tc>
                  <a:txBody>
                    <a:bodyPr/>
                    <a:lstStyle/>
                    <a:p>
                      <a:pPr algn="ctr">
                        <a:lnSpc>
                          <a:spcPct val="107000"/>
                        </a:lnSpc>
                        <a:spcAft>
                          <a:spcPts val="0"/>
                        </a:spcAft>
                      </a:pPr>
                      <a:r>
                        <a:rPr lang="en-GB" sz="1600" dirty="0"/>
                        <a:t>Exhaust Emissions.</a:t>
                      </a:r>
                      <a:endParaRPr lang="en-GB" sz="1600" dirty="0">
                        <a:latin typeface="Calibri"/>
                        <a:ea typeface="Calibri"/>
                        <a:cs typeface="Times New Roman"/>
                      </a:endParaRPr>
                    </a:p>
                  </a:txBody>
                  <a:tcPr marL="68580" marR="68580" marT="0" marB="0"/>
                </a:tc>
                <a:tc>
                  <a:txBody>
                    <a:bodyPr/>
                    <a:lstStyle/>
                    <a:p>
                      <a:pPr algn="ctr">
                        <a:lnSpc>
                          <a:spcPct val="107000"/>
                        </a:lnSpc>
                        <a:spcAft>
                          <a:spcPts val="0"/>
                        </a:spcAft>
                      </a:pPr>
                      <a:r>
                        <a:rPr lang="en-GB" sz="1600" dirty="0"/>
                        <a:t>Change in concentration (%</a:t>
                      </a:r>
                      <a:r>
                        <a:rPr lang="en-GB" sz="1600" dirty="0" err="1"/>
                        <a:t>Vol</a:t>
                      </a:r>
                      <a:r>
                        <a:rPr lang="en-GB" sz="1600" dirty="0"/>
                        <a:t>).</a:t>
                      </a:r>
                      <a:endParaRPr lang="en-GB" sz="1600" dirty="0">
                        <a:latin typeface="Calibri"/>
                        <a:ea typeface="Calibri"/>
                        <a:cs typeface="Times New Roman"/>
                      </a:endParaRPr>
                    </a:p>
                  </a:txBody>
                  <a:tcPr marL="68580" marR="68580" marT="0" marB="0"/>
                </a:tc>
                <a:extLst>
                  <a:ext uri="{0D108BD9-81ED-4DB2-BD59-A6C34878D82A}">
                    <a16:rowId xmlns:a16="http://schemas.microsoft.com/office/drawing/2014/main" val="10000"/>
                  </a:ext>
                </a:extLst>
              </a:tr>
              <a:tr h="264795">
                <a:tc>
                  <a:txBody>
                    <a:bodyPr/>
                    <a:lstStyle/>
                    <a:p>
                      <a:pPr algn="ctr">
                        <a:lnSpc>
                          <a:spcPct val="107000"/>
                        </a:lnSpc>
                        <a:spcAft>
                          <a:spcPts val="0"/>
                        </a:spcAft>
                        <a:tabLst>
                          <a:tab pos="655320" algn="ctr"/>
                          <a:tab pos="1311275" algn="r"/>
                        </a:tabLst>
                      </a:pPr>
                      <a:r>
                        <a:rPr lang="en-GB" sz="1400" dirty="0"/>
                        <a:t>	30 to 29	</a:t>
                      </a:r>
                      <a:endParaRPr lang="en-GB" sz="1800" dirty="0">
                        <a:latin typeface="Calibri"/>
                        <a:ea typeface="Calibri"/>
                        <a:cs typeface="Times New Roman"/>
                      </a:endParaRPr>
                    </a:p>
                  </a:txBody>
                  <a:tcPr marL="68580" marR="68580" marT="0" marB="0"/>
                </a:tc>
                <a:tc>
                  <a:txBody>
                    <a:bodyPr/>
                    <a:lstStyle/>
                    <a:p>
                      <a:pPr algn="ctr">
                        <a:lnSpc>
                          <a:spcPct val="107000"/>
                        </a:lnSpc>
                        <a:spcAft>
                          <a:spcPts val="0"/>
                        </a:spcAft>
                      </a:pPr>
                      <a:r>
                        <a:rPr lang="en-GB" sz="1400" dirty="0"/>
                        <a:t>O</a:t>
                      </a:r>
                      <a:r>
                        <a:rPr lang="en-GB" sz="1400" baseline="30000" dirty="0"/>
                        <a:t>2</a:t>
                      </a:r>
                      <a:endParaRPr lang="en-GB" sz="1800" dirty="0">
                        <a:latin typeface="Calibri"/>
                        <a:ea typeface="Calibri"/>
                        <a:cs typeface="Times New Roman"/>
                      </a:endParaRPr>
                    </a:p>
                  </a:txBody>
                  <a:tcPr marL="68580" marR="68580" marT="0" marB="0"/>
                </a:tc>
                <a:tc>
                  <a:txBody>
                    <a:bodyPr/>
                    <a:lstStyle/>
                    <a:p>
                      <a:pPr algn="ctr">
                        <a:lnSpc>
                          <a:spcPct val="107000"/>
                        </a:lnSpc>
                        <a:spcAft>
                          <a:spcPts val="0"/>
                        </a:spcAft>
                      </a:pPr>
                      <a:r>
                        <a:rPr lang="en-GB" sz="1400" dirty="0"/>
                        <a:t>-0.03</a:t>
                      </a:r>
                      <a:endParaRPr lang="en-GB" sz="1800" dirty="0">
                        <a:latin typeface="Calibri"/>
                        <a:ea typeface="Calibri"/>
                        <a:cs typeface="Times New Roman"/>
                      </a:endParaRPr>
                    </a:p>
                  </a:txBody>
                  <a:tcPr marL="68580" marR="68580" marT="0" marB="0"/>
                </a:tc>
                <a:extLst>
                  <a:ext uri="{0D108BD9-81ED-4DB2-BD59-A6C34878D82A}">
                    <a16:rowId xmlns:a16="http://schemas.microsoft.com/office/drawing/2014/main" val="10001"/>
                  </a:ext>
                </a:extLst>
              </a:tr>
              <a:tr h="264795">
                <a:tc>
                  <a:txBody>
                    <a:bodyPr/>
                    <a:lstStyle/>
                    <a:p>
                      <a:pPr algn="ctr">
                        <a:lnSpc>
                          <a:spcPct val="107000"/>
                        </a:lnSpc>
                        <a:spcAft>
                          <a:spcPts val="0"/>
                        </a:spcAft>
                      </a:pPr>
                      <a:r>
                        <a:rPr lang="en-GB" sz="1400" dirty="0"/>
                        <a:t>29 to 28</a:t>
                      </a:r>
                      <a:endParaRPr lang="en-GB" sz="1800" dirty="0">
                        <a:latin typeface="Calibri"/>
                        <a:ea typeface="Calibri"/>
                        <a:cs typeface="Times New Roman"/>
                      </a:endParaRPr>
                    </a:p>
                  </a:txBody>
                  <a:tcPr marL="68580" marR="68580" marT="0" marB="0"/>
                </a:tc>
                <a:tc>
                  <a:txBody>
                    <a:bodyPr/>
                    <a:lstStyle/>
                    <a:p>
                      <a:pPr algn="ctr">
                        <a:lnSpc>
                          <a:spcPct val="107000"/>
                        </a:lnSpc>
                        <a:spcAft>
                          <a:spcPts val="0"/>
                        </a:spcAft>
                      </a:pPr>
                      <a:r>
                        <a:rPr lang="en-GB" sz="1400" dirty="0"/>
                        <a:t>O</a:t>
                      </a:r>
                      <a:r>
                        <a:rPr lang="en-GB" sz="1400" baseline="30000" dirty="0"/>
                        <a:t>2</a:t>
                      </a:r>
                      <a:endParaRPr lang="en-GB" sz="1800" dirty="0">
                        <a:latin typeface="Calibri"/>
                        <a:ea typeface="Calibri"/>
                        <a:cs typeface="Times New Roman"/>
                      </a:endParaRPr>
                    </a:p>
                  </a:txBody>
                  <a:tcPr marL="68580" marR="68580" marT="0" marB="0"/>
                </a:tc>
                <a:tc>
                  <a:txBody>
                    <a:bodyPr/>
                    <a:lstStyle/>
                    <a:p>
                      <a:pPr algn="ctr">
                        <a:lnSpc>
                          <a:spcPct val="107000"/>
                        </a:lnSpc>
                        <a:spcAft>
                          <a:spcPts val="0"/>
                        </a:spcAft>
                      </a:pPr>
                      <a:r>
                        <a:rPr lang="en-GB" sz="1400" dirty="0"/>
                        <a:t>+0.03</a:t>
                      </a:r>
                      <a:endParaRPr lang="en-GB" sz="1800" dirty="0">
                        <a:latin typeface="Calibri"/>
                        <a:ea typeface="Calibri"/>
                        <a:cs typeface="Times New Roman"/>
                      </a:endParaRPr>
                    </a:p>
                  </a:txBody>
                  <a:tcPr marL="68580" marR="68580" marT="0" marB="0"/>
                </a:tc>
                <a:extLst>
                  <a:ext uri="{0D108BD9-81ED-4DB2-BD59-A6C34878D82A}">
                    <a16:rowId xmlns:a16="http://schemas.microsoft.com/office/drawing/2014/main" val="10002"/>
                  </a:ext>
                </a:extLst>
              </a:tr>
              <a:tr h="264795">
                <a:tc>
                  <a:txBody>
                    <a:bodyPr/>
                    <a:lstStyle/>
                    <a:p>
                      <a:pPr algn="ctr">
                        <a:lnSpc>
                          <a:spcPct val="107000"/>
                        </a:lnSpc>
                        <a:spcAft>
                          <a:spcPts val="0"/>
                        </a:spcAft>
                      </a:pPr>
                      <a:r>
                        <a:rPr lang="en-GB" sz="1400" dirty="0"/>
                        <a:t>28 to 27</a:t>
                      </a:r>
                      <a:endParaRPr lang="en-GB" sz="1800" dirty="0">
                        <a:latin typeface="Calibri"/>
                        <a:ea typeface="Calibri"/>
                        <a:cs typeface="Times New Roman"/>
                      </a:endParaRPr>
                    </a:p>
                  </a:txBody>
                  <a:tcPr marL="68580" marR="68580" marT="0" marB="0"/>
                </a:tc>
                <a:tc>
                  <a:txBody>
                    <a:bodyPr/>
                    <a:lstStyle/>
                    <a:p>
                      <a:pPr algn="ctr">
                        <a:lnSpc>
                          <a:spcPct val="107000"/>
                        </a:lnSpc>
                        <a:spcAft>
                          <a:spcPts val="0"/>
                        </a:spcAft>
                      </a:pPr>
                      <a:r>
                        <a:rPr lang="en-GB" sz="1400" dirty="0"/>
                        <a:t>O</a:t>
                      </a:r>
                      <a:r>
                        <a:rPr lang="en-GB" sz="1400" baseline="30000" dirty="0"/>
                        <a:t>2</a:t>
                      </a:r>
                      <a:endParaRPr lang="en-GB" sz="1800" dirty="0">
                        <a:latin typeface="Calibri"/>
                        <a:ea typeface="Calibri"/>
                        <a:cs typeface="Times New Roman"/>
                      </a:endParaRPr>
                    </a:p>
                  </a:txBody>
                  <a:tcPr marL="68580" marR="68580" marT="0" marB="0"/>
                </a:tc>
                <a:tc>
                  <a:txBody>
                    <a:bodyPr/>
                    <a:lstStyle/>
                    <a:p>
                      <a:pPr algn="ctr">
                        <a:lnSpc>
                          <a:spcPct val="107000"/>
                        </a:lnSpc>
                        <a:spcAft>
                          <a:spcPts val="0"/>
                        </a:spcAft>
                      </a:pPr>
                      <a:r>
                        <a:rPr lang="en-GB" sz="1400" dirty="0"/>
                        <a:t>+0.07</a:t>
                      </a:r>
                      <a:endParaRPr lang="en-GB" sz="1800" dirty="0">
                        <a:latin typeface="Calibri"/>
                        <a:ea typeface="Calibri"/>
                        <a:cs typeface="Times New Roman"/>
                      </a:endParaRPr>
                    </a:p>
                  </a:txBody>
                  <a:tcPr marL="68580" marR="68580" marT="0" marB="0"/>
                </a:tc>
                <a:extLst>
                  <a:ext uri="{0D108BD9-81ED-4DB2-BD59-A6C34878D82A}">
                    <a16:rowId xmlns:a16="http://schemas.microsoft.com/office/drawing/2014/main" val="10003"/>
                  </a:ext>
                </a:extLst>
              </a:tr>
              <a:tr h="264795">
                <a:tc>
                  <a:txBody>
                    <a:bodyPr/>
                    <a:lstStyle/>
                    <a:p>
                      <a:pPr algn="ctr">
                        <a:lnSpc>
                          <a:spcPct val="107000"/>
                        </a:lnSpc>
                        <a:spcAft>
                          <a:spcPts val="0"/>
                        </a:spcAft>
                      </a:pPr>
                      <a:r>
                        <a:rPr lang="en-GB" sz="1400"/>
                        <a:t>27 to 26</a:t>
                      </a:r>
                      <a:endParaRPr lang="en-GB" sz="1800">
                        <a:latin typeface="Calibri"/>
                        <a:ea typeface="Calibri"/>
                        <a:cs typeface="Times New Roman"/>
                      </a:endParaRPr>
                    </a:p>
                  </a:txBody>
                  <a:tcPr marL="68580" marR="68580" marT="0" marB="0"/>
                </a:tc>
                <a:tc>
                  <a:txBody>
                    <a:bodyPr/>
                    <a:lstStyle/>
                    <a:p>
                      <a:pPr algn="ctr">
                        <a:lnSpc>
                          <a:spcPct val="107000"/>
                        </a:lnSpc>
                        <a:spcAft>
                          <a:spcPts val="0"/>
                        </a:spcAft>
                      </a:pPr>
                      <a:r>
                        <a:rPr lang="en-GB" sz="1400" dirty="0"/>
                        <a:t>O</a:t>
                      </a:r>
                      <a:r>
                        <a:rPr lang="en-GB" sz="1400" baseline="30000" dirty="0"/>
                        <a:t>2</a:t>
                      </a:r>
                      <a:endParaRPr lang="en-GB" sz="1800" dirty="0">
                        <a:latin typeface="Calibri"/>
                        <a:ea typeface="Calibri"/>
                        <a:cs typeface="Times New Roman"/>
                      </a:endParaRPr>
                    </a:p>
                  </a:txBody>
                  <a:tcPr marL="68580" marR="68580" marT="0" marB="0"/>
                </a:tc>
                <a:tc>
                  <a:txBody>
                    <a:bodyPr/>
                    <a:lstStyle/>
                    <a:p>
                      <a:pPr algn="ctr">
                        <a:lnSpc>
                          <a:spcPct val="107000"/>
                        </a:lnSpc>
                        <a:spcAft>
                          <a:spcPts val="0"/>
                        </a:spcAft>
                      </a:pPr>
                      <a:r>
                        <a:rPr lang="en-GB" sz="1400" dirty="0"/>
                        <a:t>-0.05</a:t>
                      </a:r>
                      <a:endParaRPr lang="en-GB" sz="1800" dirty="0">
                        <a:latin typeface="Calibri"/>
                        <a:ea typeface="Calibri"/>
                        <a:cs typeface="Times New Roman"/>
                      </a:endParaRPr>
                    </a:p>
                  </a:txBody>
                  <a:tcPr marL="68580" marR="68580" marT="0" marB="0"/>
                </a:tc>
                <a:extLst>
                  <a:ext uri="{0D108BD9-81ED-4DB2-BD59-A6C34878D82A}">
                    <a16:rowId xmlns:a16="http://schemas.microsoft.com/office/drawing/2014/main" val="10004"/>
                  </a:ext>
                </a:extLst>
              </a:tr>
              <a:tr h="264795">
                <a:tc>
                  <a:txBody>
                    <a:bodyPr/>
                    <a:lstStyle/>
                    <a:p>
                      <a:pPr algn="ctr">
                        <a:lnSpc>
                          <a:spcPct val="107000"/>
                        </a:lnSpc>
                        <a:spcAft>
                          <a:spcPts val="0"/>
                        </a:spcAft>
                      </a:pPr>
                      <a:r>
                        <a:rPr lang="en-GB" sz="1400" dirty="0"/>
                        <a:t>26 to 25</a:t>
                      </a:r>
                      <a:endParaRPr lang="en-GB" sz="1800" dirty="0">
                        <a:latin typeface="Calibri"/>
                        <a:ea typeface="Calibri"/>
                        <a:cs typeface="Times New Roman"/>
                      </a:endParaRPr>
                    </a:p>
                  </a:txBody>
                  <a:tcPr marL="68580" marR="68580" marT="0" marB="0"/>
                </a:tc>
                <a:tc>
                  <a:txBody>
                    <a:bodyPr/>
                    <a:lstStyle/>
                    <a:p>
                      <a:pPr algn="ctr">
                        <a:lnSpc>
                          <a:spcPct val="107000"/>
                        </a:lnSpc>
                        <a:spcAft>
                          <a:spcPts val="0"/>
                        </a:spcAft>
                      </a:pPr>
                      <a:r>
                        <a:rPr lang="en-GB" sz="1400" dirty="0"/>
                        <a:t>O</a:t>
                      </a:r>
                      <a:r>
                        <a:rPr lang="en-GB" sz="1400" baseline="30000" dirty="0"/>
                        <a:t>2</a:t>
                      </a:r>
                      <a:endParaRPr lang="en-GB" sz="1800" dirty="0">
                        <a:latin typeface="Calibri"/>
                        <a:ea typeface="Calibri"/>
                        <a:cs typeface="Times New Roman"/>
                      </a:endParaRPr>
                    </a:p>
                  </a:txBody>
                  <a:tcPr marL="68580" marR="68580" marT="0" marB="0"/>
                </a:tc>
                <a:tc>
                  <a:txBody>
                    <a:bodyPr/>
                    <a:lstStyle/>
                    <a:p>
                      <a:pPr algn="ctr">
                        <a:lnSpc>
                          <a:spcPct val="107000"/>
                        </a:lnSpc>
                        <a:spcAft>
                          <a:spcPts val="0"/>
                        </a:spcAft>
                      </a:pPr>
                      <a:r>
                        <a:rPr lang="en-GB" sz="1400" dirty="0"/>
                        <a:t>-0.1</a:t>
                      </a:r>
                      <a:endParaRPr lang="en-GB" sz="1800" dirty="0">
                        <a:latin typeface="Calibri"/>
                        <a:ea typeface="Calibri"/>
                        <a:cs typeface="Times New Roman"/>
                      </a:endParaRPr>
                    </a:p>
                  </a:txBody>
                  <a:tcPr marL="68580" marR="68580" marT="0" marB="0"/>
                </a:tc>
                <a:extLst>
                  <a:ext uri="{0D108BD9-81ED-4DB2-BD59-A6C34878D82A}">
                    <a16:rowId xmlns:a16="http://schemas.microsoft.com/office/drawing/2014/main" val="10005"/>
                  </a:ext>
                </a:extLst>
              </a:tr>
              <a:tr h="264795">
                <a:tc>
                  <a:txBody>
                    <a:bodyPr/>
                    <a:lstStyle/>
                    <a:p>
                      <a:pPr algn="ctr">
                        <a:lnSpc>
                          <a:spcPct val="107000"/>
                        </a:lnSpc>
                        <a:spcAft>
                          <a:spcPts val="0"/>
                        </a:spcAft>
                      </a:pPr>
                      <a:r>
                        <a:rPr lang="en-GB" sz="1400"/>
                        <a:t>25 to 24</a:t>
                      </a:r>
                      <a:endParaRPr lang="en-GB" sz="1800">
                        <a:latin typeface="Calibri"/>
                        <a:ea typeface="Calibri"/>
                        <a:cs typeface="Times New Roman"/>
                      </a:endParaRPr>
                    </a:p>
                  </a:txBody>
                  <a:tcPr marL="68580" marR="68580" marT="0" marB="0"/>
                </a:tc>
                <a:tc>
                  <a:txBody>
                    <a:bodyPr/>
                    <a:lstStyle/>
                    <a:p>
                      <a:pPr algn="ctr">
                        <a:lnSpc>
                          <a:spcPct val="107000"/>
                        </a:lnSpc>
                        <a:spcAft>
                          <a:spcPts val="0"/>
                        </a:spcAft>
                      </a:pPr>
                      <a:r>
                        <a:rPr lang="en-GB" sz="1400"/>
                        <a:t>O</a:t>
                      </a:r>
                      <a:r>
                        <a:rPr lang="en-GB" sz="1400" baseline="30000"/>
                        <a:t>2</a:t>
                      </a:r>
                      <a:endParaRPr lang="en-GB" sz="1800">
                        <a:latin typeface="Calibri"/>
                        <a:ea typeface="Calibri"/>
                        <a:cs typeface="Times New Roman"/>
                      </a:endParaRPr>
                    </a:p>
                  </a:txBody>
                  <a:tcPr marL="68580" marR="68580" marT="0" marB="0"/>
                </a:tc>
                <a:tc>
                  <a:txBody>
                    <a:bodyPr/>
                    <a:lstStyle/>
                    <a:p>
                      <a:pPr algn="ctr">
                        <a:lnSpc>
                          <a:spcPct val="107000"/>
                        </a:lnSpc>
                        <a:spcAft>
                          <a:spcPts val="0"/>
                        </a:spcAft>
                      </a:pPr>
                      <a:r>
                        <a:rPr lang="en-GB" sz="1400" dirty="0"/>
                        <a:t>-0.1</a:t>
                      </a:r>
                      <a:endParaRPr lang="en-GB" sz="1800" dirty="0">
                        <a:latin typeface="Calibri"/>
                        <a:ea typeface="Calibri"/>
                        <a:cs typeface="Times New Roman"/>
                      </a:endParaRPr>
                    </a:p>
                  </a:txBody>
                  <a:tcPr marL="68580" marR="68580" marT="0" marB="0"/>
                </a:tc>
                <a:extLst>
                  <a:ext uri="{0D108BD9-81ED-4DB2-BD59-A6C34878D82A}">
                    <a16:rowId xmlns:a16="http://schemas.microsoft.com/office/drawing/2014/main" val="10006"/>
                  </a:ext>
                </a:extLst>
              </a:tr>
              <a:tr h="227778">
                <a:tc gridSpan="3">
                  <a:txBody>
                    <a:bodyPr/>
                    <a:lstStyle/>
                    <a:p>
                      <a:pPr algn="ctr">
                        <a:lnSpc>
                          <a:spcPct val="107000"/>
                        </a:lnSpc>
                        <a:spcAft>
                          <a:spcPts val="0"/>
                        </a:spcAft>
                      </a:pPr>
                      <a:r>
                        <a:rPr lang="en-GB" sz="1200" dirty="0"/>
                        <a:t>Table 3- Change in O2Concentration Per Ignition Change Interval (Load Cell 15)</a:t>
                      </a:r>
                      <a:endParaRPr lang="en-GB" sz="1800" dirty="0">
                        <a:latin typeface="Calibri"/>
                        <a:ea typeface="Calibri"/>
                        <a:cs typeface="Times New Roman"/>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7"/>
                  </a:ext>
                </a:extLst>
              </a:tr>
            </a:tbl>
          </a:graphicData>
        </a:graphic>
      </p:graphicFrame>
      <p:graphicFrame>
        <p:nvGraphicFramePr>
          <p:cNvPr id="48" name="Table 47"/>
          <p:cNvGraphicFramePr>
            <a:graphicFrameLocks noGrp="1"/>
          </p:cNvGraphicFramePr>
          <p:nvPr/>
        </p:nvGraphicFramePr>
        <p:xfrm>
          <a:off x="14625098" y="15101745"/>
          <a:ext cx="6649657" cy="1821478"/>
        </p:xfrm>
        <a:graphic>
          <a:graphicData uri="http://schemas.openxmlformats.org/drawingml/2006/table">
            <a:tbl>
              <a:tblPr firstRow="1" firstCol="1" bandRow="1">
                <a:tableStyleId>{5C22544A-7EE6-4342-B048-85BDC9FD1C3A}</a:tableStyleId>
              </a:tblPr>
              <a:tblGrid>
                <a:gridCol w="2026435">
                  <a:extLst>
                    <a:ext uri="{9D8B030D-6E8A-4147-A177-3AD203B41FA5}">
                      <a16:colId xmlns:a16="http://schemas.microsoft.com/office/drawing/2014/main" val="20000"/>
                    </a:ext>
                  </a:extLst>
                </a:gridCol>
                <a:gridCol w="1780349">
                  <a:extLst>
                    <a:ext uri="{9D8B030D-6E8A-4147-A177-3AD203B41FA5}">
                      <a16:colId xmlns:a16="http://schemas.microsoft.com/office/drawing/2014/main" val="20001"/>
                    </a:ext>
                  </a:extLst>
                </a:gridCol>
                <a:gridCol w="2842873">
                  <a:extLst>
                    <a:ext uri="{9D8B030D-6E8A-4147-A177-3AD203B41FA5}">
                      <a16:colId xmlns:a16="http://schemas.microsoft.com/office/drawing/2014/main" val="20002"/>
                    </a:ext>
                  </a:extLst>
                </a:gridCol>
              </a:tblGrid>
              <a:tr h="328483">
                <a:tc>
                  <a:txBody>
                    <a:bodyPr/>
                    <a:lstStyle/>
                    <a:p>
                      <a:pPr algn="l">
                        <a:lnSpc>
                          <a:spcPct val="107000"/>
                        </a:lnSpc>
                        <a:spcAft>
                          <a:spcPts val="0"/>
                        </a:spcAft>
                      </a:pPr>
                      <a:r>
                        <a:rPr lang="en-GB" sz="1600" dirty="0"/>
                        <a:t>Ignition Angle (BTDC).</a:t>
                      </a:r>
                      <a:endParaRPr lang="en-GB" sz="1600" dirty="0">
                        <a:latin typeface="Calibri"/>
                        <a:ea typeface="Calibri"/>
                        <a:cs typeface="Times New Roman"/>
                      </a:endParaRPr>
                    </a:p>
                  </a:txBody>
                  <a:tcPr marL="68580" marR="68580" marT="0" marB="0"/>
                </a:tc>
                <a:tc>
                  <a:txBody>
                    <a:bodyPr/>
                    <a:lstStyle/>
                    <a:p>
                      <a:pPr algn="l">
                        <a:lnSpc>
                          <a:spcPct val="107000"/>
                        </a:lnSpc>
                        <a:spcAft>
                          <a:spcPts val="0"/>
                        </a:spcAft>
                      </a:pPr>
                      <a:r>
                        <a:rPr lang="en-GB" sz="1600"/>
                        <a:t>Exhaust Emissions.</a:t>
                      </a:r>
                      <a:endParaRPr lang="en-GB" sz="1600">
                        <a:latin typeface="Calibri"/>
                        <a:ea typeface="Calibri"/>
                        <a:cs typeface="Times New Roman"/>
                      </a:endParaRPr>
                    </a:p>
                  </a:txBody>
                  <a:tcPr marL="68580" marR="68580" marT="0" marB="0"/>
                </a:tc>
                <a:tc>
                  <a:txBody>
                    <a:bodyPr/>
                    <a:lstStyle/>
                    <a:p>
                      <a:pPr algn="l">
                        <a:lnSpc>
                          <a:spcPct val="107000"/>
                        </a:lnSpc>
                        <a:spcAft>
                          <a:spcPts val="0"/>
                        </a:spcAft>
                      </a:pPr>
                      <a:r>
                        <a:rPr lang="en-GB" sz="1600" dirty="0"/>
                        <a:t>Change in concentration (%</a:t>
                      </a:r>
                      <a:r>
                        <a:rPr lang="en-GB" sz="1600" dirty="0" err="1"/>
                        <a:t>Vol</a:t>
                      </a:r>
                      <a:r>
                        <a:rPr lang="en-GB" sz="1600" dirty="0"/>
                        <a:t>).</a:t>
                      </a:r>
                      <a:endParaRPr lang="en-GB" sz="1600" dirty="0">
                        <a:latin typeface="Calibri"/>
                        <a:ea typeface="Calibri"/>
                        <a:cs typeface="Times New Roman"/>
                      </a:endParaRPr>
                    </a:p>
                  </a:txBody>
                  <a:tcPr marL="68580" marR="68580" marT="0" marB="0"/>
                </a:tc>
                <a:extLst>
                  <a:ext uri="{0D108BD9-81ED-4DB2-BD59-A6C34878D82A}">
                    <a16:rowId xmlns:a16="http://schemas.microsoft.com/office/drawing/2014/main" val="10000"/>
                  </a:ext>
                </a:extLst>
              </a:tr>
              <a:tr h="298599">
                <a:tc>
                  <a:txBody>
                    <a:bodyPr/>
                    <a:lstStyle/>
                    <a:p>
                      <a:pPr algn="ctr">
                        <a:lnSpc>
                          <a:spcPct val="107000"/>
                        </a:lnSpc>
                        <a:spcAft>
                          <a:spcPts val="0"/>
                        </a:spcAft>
                      </a:pPr>
                      <a:r>
                        <a:rPr lang="en-GB" sz="1400" dirty="0"/>
                        <a:t>20 to 19</a:t>
                      </a:r>
                      <a:endParaRPr lang="en-GB" sz="1800" dirty="0">
                        <a:latin typeface="Calibri"/>
                        <a:ea typeface="Calibri"/>
                        <a:cs typeface="Times New Roman"/>
                      </a:endParaRPr>
                    </a:p>
                  </a:txBody>
                  <a:tcPr marL="68580" marR="68580" marT="0" marB="0"/>
                </a:tc>
                <a:tc>
                  <a:txBody>
                    <a:bodyPr/>
                    <a:lstStyle/>
                    <a:p>
                      <a:pPr algn="ctr">
                        <a:lnSpc>
                          <a:spcPct val="107000"/>
                        </a:lnSpc>
                        <a:spcAft>
                          <a:spcPts val="0"/>
                        </a:spcAft>
                      </a:pPr>
                      <a:r>
                        <a:rPr lang="en-GB" sz="1400"/>
                        <a:t>O</a:t>
                      </a:r>
                      <a:r>
                        <a:rPr lang="en-GB" sz="1400" baseline="30000"/>
                        <a:t>2</a:t>
                      </a:r>
                      <a:endParaRPr lang="en-GB" sz="1800">
                        <a:latin typeface="Calibri"/>
                        <a:ea typeface="Calibri"/>
                        <a:cs typeface="Times New Roman"/>
                      </a:endParaRPr>
                    </a:p>
                  </a:txBody>
                  <a:tcPr marL="68580" marR="68580" marT="0" marB="0"/>
                </a:tc>
                <a:tc>
                  <a:txBody>
                    <a:bodyPr/>
                    <a:lstStyle/>
                    <a:p>
                      <a:pPr algn="ctr">
                        <a:lnSpc>
                          <a:spcPct val="107000"/>
                        </a:lnSpc>
                        <a:spcAft>
                          <a:spcPts val="0"/>
                        </a:spcAft>
                      </a:pPr>
                      <a:r>
                        <a:rPr lang="en-GB" sz="1400"/>
                        <a:t>-0.03</a:t>
                      </a:r>
                      <a:endParaRPr lang="en-GB" sz="1800">
                        <a:latin typeface="Calibri"/>
                        <a:ea typeface="Calibri"/>
                        <a:cs typeface="Times New Roman"/>
                      </a:endParaRPr>
                    </a:p>
                  </a:txBody>
                  <a:tcPr marL="68580" marR="68580" marT="0" marB="0"/>
                </a:tc>
                <a:extLst>
                  <a:ext uri="{0D108BD9-81ED-4DB2-BD59-A6C34878D82A}">
                    <a16:rowId xmlns:a16="http://schemas.microsoft.com/office/drawing/2014/main" val="10001"/>
                  </a:ext>
                </a:extLst>
              </a:tr>
              <a:tr h="298599">
                <a:tc>
                  <a:txBody>
                    <a:bodyPr/>
                    <a:lstStyle/>
                    <a:p>
                      <a:pPr algn="ctr">
                        <a:lnSpc>
                          <a:spcPct val="107000"/>
                        </a:lnSpc>
                        <a:spcAft>
                          <a:spcPts val="0"/>
                        </a:spcAft>
                      </a:pPr>
                      <a:r>
                        <a:rPr lang="en-GB" sz="1400" dirty="0"/>
                        <a:t>19 to 18</a:t>
                      </a:r>
                      <a:endParaRPr lang="en-GB" sz="1800" dirty="0">
                        <a:latin typeface="Calibri"/>
                        <a:ea typeface="Calibri"/>
                        <a:cs typeface="Times New Roman"/>
                      </a:endParaRPr>
                    </a:p>
                  </a:txBody>
                  <a:tcPr marL="68580" marR="68580" marT="0" marB="0"/>
                </a:tc>
                <a:tc>
                  <a:txBody>
                    <a:bodyPr/>
                    <a:lstStyle/>
                    <a:p>
                      <a:pPr algn="ctr">
                        <a:lnSpc>
                          <a:spcPct val="107000"/>
                        </a:lnSpc>
                        <a:spcAft>
                          <a:spcPts val="0"/>
                        </a:spcAft>
                      </a:pPr>
                      <a:r>
                        <a:rPr lang="en-GB" sz="1400"/>
                        <a:t>O</a:t>
                      </a:r>
                      <a:r>
                        <a:rPr lang="en-GB" sz="1400" baseline="30000"/>
                        <a:t>2</a:t>
                      </a:r>
                      <a:endParaRPr lang="en-GB" sz="1800">
                        <a:latin typeface="Calibri"/>
                        <a:ea typeface="Calibri"/>
                        <a:cs typeface="Times New Roman"/>
                      </a:endParaRPr>
                    </a:p>
                  </a:txBody>
                  <a:tcPr marL="68580" marR="68580" marT="0" marB="0"/>
                </a:tc>
                <a:tc>
                  <a:txBody>
                    <a:bodyPr/>
                    <a:lstStyle/>
                    <a:p>
                      <a:pPr algn="ctr">
                        <a:lnSpc>
                          <a:spcPct val="107000"/>
                        </a:lnSpc>
                        <a:spcAft>
                          <a:spcPts val="0"/>
                        </a:spcAft>
                      </a:pPr>
                      <a:r>
                        <a:rPr lang="en-GB" sz="1400"/>
                        <a:t>0</a:t>
                      </a:r>
                      <a:endParaRPr lang="en-GB" sz="1800">
                        <a:latin typeface="Calibri"/>
                        <a:ea typeface="Calibri"/>
                        <a:cs typeface="Times New Roman"/>
                      </a:endParaRPr>
                    </a:p>
                  </a:txBody>
                  <a:tcPr marL="68580" marR="68580" marT="0" marB="0"/>
                </a:tc>
                <a:extLst>
                  <a:ext uri="{0D108BD9-81ED-4DB2-BD59-A6C34878D82A}">
                    <a16:rowId xmlns:a16="http://schemas.microsoft.com/office/drawing/2014/main" val="10002"/>
                  </a:ext>
                </a:extLst>
              </a:tr>
              <a:tr h="298599">
                <a:tc>
                  <a:txBody>
                    <a:bodyPr/>
                    <a:lstStyle/>
                    <a:p>
                      <a:pPr algn="ctr">
                        <a:lnSpc>
                          <a:spcPct val="107000"/>
                        </a:lnSpc>
                        <a:spcAft>
                          <a:spcPts val="0"/>
                        </a:spcAft>
                      </a:pPr>
                      <a:r>
                        <a:rPr lang="en-GB" sz="1400" dirty="0"/>
                        <a:t>18 to 17 </a:t>
                      </a:r>
                      <a:endParaRPr lang="en-GB" sz="1800" dirty="0">
                        <a:latin typeface="Calibri"/>
                        <a:ea typeface="Calibri"/>
                        <a:cs typeface="Times New Roman"/>
                      </a:endParaRPr>
                    </a:p>
                  </a:txBody>
                  <a:tcPr marL="68580" marR="68580" marT="0" marB="0"/>
                </a:tc>
                <a:tc>
                  <a:txBody>
                    <a:bodyPr/>
                    <a:lstStyle/>
                    <a:p>
                      <a:pPr algn="ctr">
                        <a:lnSpc>
                          <a:spcPct val="107000"/>
                        </a:lnSpc>
                        <a:spcAft>
                          <a:spcPts val="0"/>
                        </a:spcAft>
                      </a:pPr>
                      <a:r>
                        <a:rPr lang="en-GB" sz="1400" dirty="0"/>
                        <a:t>O</a:t>
                      </a:r>
                      <a:r>
                        <a:rPr lang="en-GB" sz="1400" baseline="30000" dirty="0"/>
                        <a:t>2</a:t>
                      </a:r>
                      <a:endParaRPr lang="en-GB" sz="1800" dirty="0">
                        <a:latin typeface="Calibri"/>
                        <a:ea typeface="Calibri"/>
                        <a:cs typeface="Times New Roman"/>
                      </a:endParaRPr>
                    </a:p>
                  </a:txBody>
                  <a:tcPr marL="68580" marR="68580" marT="0" marB="0"/>
                </a:tc>
                <a:tc>
                  <a:txBody>
                    <a:bodyPr/>
                    <a:lstStyle/>
                    <a:p>
                      <a:pPr algn="ctr">
                        <a:lnSpc>
                          <a:spcPct val="107000"/>
                        </a:lnSpc>
                        <a:spcAft>
                          <a:spcPts val="0"/>
                        </a:spcAft>
                      </a:pPr>
                      <a:r>
                        <a:rPr lang="en-GB" sz="1400" dirty="0"/>
                        <a:t>+0.03</a:t>
                      </a:r>
                      <a:endParaRPr lang="en-GB" sz="1800" dirty="0">
                        <a:latin typeface="Calibri"/>
                        <a:ea typeface="Calibri"/>
                        <a:cs typeface="Times New Roman"/>
                      </a:endParaRPr>
                    </a:p>
                  </a:txBody>
                  <a:tcPr marL="68580" marR="68580" marT="0" marB="0"/>
                </a:tc>
                <a:extLst>
                  <a:ext uri="{0D108BD9-81ED-4DB2-BD59-A6C34878D82A}">
                    <a16:rowId xmlns:a16="http://schemas.microsoft.com/office/drawing/2014/main" val="10003"/>
                  </a:ext>
                </a:extLst>
              </a:tr>
              <a:tr h="298599">
                <a:tc>
                  <a:txBody>
                    <a:bodyPr/>
                    <a:lstStyle/>
                    <a:p>
                      <a:pPr algn="ctr">
                        <a:lnSpc>
                          <a:spcPct val="107000"/>
                        </a:lnSpc>
                        <a:spcAft>
                          <a:spcPts val="0"/>
                        </a:spcAft>
                      </a:pPr>
                      <a:r>
                        <a:rPr lang="en-GB" sz="1400" dirty="0"/>
                        <a:t>17 to 16 </a:t>
                      </a:r>
                      <a:endParaRPr lang="en-GB" sz="1800" dirty="0">
                        <a:latin typeface="Calibri"/>
                        <a:ea typeface="Calibri"/>
                        <a:cs typeface="Times New Roman"/>
                      </a:endParaRPr>
                    </a:p>
                  </a:txBody>
                  <a:tcPr marL="68580" marR="68580" marT="0" marB="0"/>
                </a:tc>
                <a:tc>
                  <a:txBody>
                    <a:bodyPr/>
                    <a:lstStyle/>
                    <a:p>
                      <a:pPr algn="ctr">
                        <a:lnSpc>
                          <a:spcPct val="107000"/>
                        </a:lnSpc>
                        <a:spcAft>
                          <a:spcPts val="0"/>
                        </a:spcAft>
                      </a:pPr>
                      <a:r>
                        <a:rPr lang="en-GB" sz="1400"/>
                        <a:t>O</a:t>
                      </a:r>
                      <a:r>
                        <a:rPr lang="en-GB" sz="1400" baseline="30000"/>
                        <a:t>2</a:t>
                      </a:r>
                      <a:endParaRPr lang="en-GB" sz="1800">
                        <a:latin typeface="Calibri"/>
                        <a:ea typeface="Calibri"/>
                        <a:cs typeface="Times New Roman"/>
                      </a:endParaRPr>
                    </a:p>
                  </a:txBody>
                  <a:tcPr marL="68580" marR="68580" marT="0" marB="0"/>
                </a:tc>
                <a:tc>
                  <a:txBody>
                    <a:bodyPr/>
                    <a:lstStyle/>
                    <a:p>
                      <a:pPr algn="ctr">
                        <a:lnSpc>
                          <a:spcPct val="107000"/>
                        </a:lnSpc>
                        <a:spcAft>
                          <a:spcPts val="0"/>
                        </a:spcAft>
                      </a:pPr>
                      <a:r>
                        <a:rPr lang="en-GB" sz="1400" dirty="0"/>
                        <a:t>0</a:t>
                      </a:r>
                      <a:endParaRPr lang="en-GB" sz="1800" dirty="0">
                        <a:latin typeface="Calibri"/>
                        <a:ea typeface="Calibri"/>
                        <a:cs typeface="Times New Roman"/>
                      </a:endParaRPr>
                    </a:p>
                  </a:txBody>
                  <a:tcPr marL="68580" marR="68580" marT="0" marB="0"/>
                </a:tc>
                <a:extLst>
                  <a:ext uri="{0D108BD9-81ED-4DB2-BD59-A6C34878D82A}">
                    <a16:rowId xmlns:a16="http://schemas.microsoft.com/office/drawing/2014/main" val="10004"/>
                  </a:ext>
                </a:extLst>
              </a:tr>
              <a:tr h="298599">
                <a:tc gridSpan="3">
                  <a:txBody>
                    <a:bodyPr/>
                    <a:lstStyle/>
                    <a:p>
                      <a:pPr algn="ctr">
                        <a:lnSpc>
                          <a:spcPct val="107000"/>
                        </a:lnSpc>
                        <a:spcAft>
                          <a:spcPts val="0"/>
                        </a:spcAft>
                      </a:pPr>
                      <a:r>
                        <a:rPr lang="en-GB" sz="1200" dirty="0"/>
                        <a:t>Table 4- Change in O</a:t>
                      </a:r>
                      <a:r>
                        <a:rPr lang="en-GB" sz="1200" baseline="30000" dirty="0"/>
                        <a:t>2</a:t>
                      </a:r>
                      <a:r>
                        <a:rPr lang="en-GB" sz="1200" dirty="0"/>
                        <a:t> Concentration Per Ignition Change Interval (Load Cell 4)</a:t>
                      </a:r>
                      <a:endParaRPr lang="en-GB" sz="1200" dirty="0">
                        <a:latin typeface="Calibri"/>
                        <a:ea typeface="Calibri"/>
                        <a:cs typeface="Times New Roman"/>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5"/>
                  </a:ext>
                </a:extLst>
              </a:tr>
            </a:tbl>
          </a:graphicData>
        </a:graphic>
      </p:graphicFrame>
      <p:grpSp>
        <p:nvGrpSpPr>
          <p:cNvPr id="2049" name="Group 20"/>
          <p:cNvGrpSpPr>
            <a:grpSpLocks/>
          </p:cNvGrpSpPr>
          <p:nvPr/>
        </p:nvGrpSpPr>
        <p:grpSpPr bwMode="auto">
          <a:xfrm>
            <a:off x="884412" y="21070374"/>
            <a:ext cx="4741342" cy="7565173"/>
            <a:chOff x="0" y="0"/>
            <a:chExt cx="39853" cy="77359"/>
          </a:xfrm>
        </p:grpSpPr>
        <p:pic>
          <p:nvPicPr>
            <p:cNvPr id="18" name="Picture 18"/>
            <p:cNvPicPr>
              <a:picLocks noChangeAspect="1" noChangeArrowheads="1"/>
            </p:cNvPicPr>
            <p:nvPr/>
          </p:nvPicPr>
          <p:blipFill>
            <a:blip r:embed="rId10"/>
            <a:srcRect l="27682" t="30728" r="58182" b="14696"/>
            <a:stretch>
              <a:fillRect/>
            </a:stretch>
          </p:blipFill>
          <p:spPr bwMode="auto">
            <a:xfrm>
              <a:off x="0" y="0"/>
              <a:ext cx="34175" cy="74250"/>
            </a:xfrm>
            <a:prstGeom prst="rect">
              <a:avLst/>
            </a:prstGeom>
            <a:noFill/>
          </p:spPr>
        </p:pic>
        <p:sp>
          <p:nvSpPr>
            <p:cNvPr id="19" name="Text Box 19"/>
            <p:cNvSpPr txBox="1">
              <a:spLocks noChangeArrowheads="1"/>
            </p:cNvSpPr>
            <p:nvPr/>
          </p:nvSpPr>
          <p:spPr bwMode="auto">
            <a:xfrm>
              <a:off x="0" y="74841"/>
              <a:ext cx="39853" cy="2518"/>
            </a:xfrm>
            <a:prstGeom prst="rect">
              <a:avLst/>
            </a:prstGeom>
            <a:solidFill>
              <a:srgbClr val="FFFFFF"/>
            </a:solidFill>
            <a:ln w="9525">
              <a:noFill/>
              <a:miter lim="800000"/>
              <a:headEnd/>
              <a:tailEnd/>
            </a:ln>
          </p:spPr>
          <p:txBody>
            <a:bodyPr vert="horz" wrap="squar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600" b="0" i="1" u="none" strike="noStrike" cap="none" normalizeH="0" baseline="0" dirty="0">
                  <a:ln>
                    <a:noFill/>
                  </a:ln>
                  <a:solidFill>
                    <a:srgbClr val="1F497D"/>
                  </a:solidFill>
                  <a:effectLst/>
                  <a:latin typeface="Arial" pitchFamily="34" charset="0"/>
                  <a:cs typeface="Arial" pitchFamily="34" charset="0"/>
                </a:rPr>
                <a:t>Figure 5 - Flow chart of final test methodology</a:t>
              </a:r>
              <a:endParaRPr kumimoji="0" lang="en-US" sz="4000" b="0" i="0" u="none" strike="noStrike" cap="none" normalizeH="0" baseline="0" dirty="0">
                <a:ln>
                  <a:noFill/>
                </a:ln>
                <a:solidFill>
                  <a:schemeClr val="tx1"/>
                </a:solidFill>
                <a:effectLst/>
                <a:latin typeface="Arial" pitchFamily="34" charset="0"/>
                <a:cs typeface="Arial" pitchFamily="34" charset="0"/>
              </a:endParaRPr>
            </a:p>
          </p:txBody>
        </p:sp>
      </p:grpSp>
      <p:sp>
        <p:nvSpPr>
          <p:cNvPr id="49" name="TextBox 48"/>
          <p:cNvSpPr txBox="1"/>
          <p:nvPr/>
        </p:nvSpPr>
        <p:spPr>
          <a:xfrm>
            <a:off x="14593880" y="6082856"/>
            <a:ext cx="4929369" cy="646331"/>
          </a:xfrm>
          <a:prstGeom prst="rect">
            <a:avLst/>
          </a:prstGeom>
          <a:noFill/>
        </p:spPr>
        <p:txBody>
          <a:bodyPr wrap="square" rtlCol="0">
            <a:spAutoFit/>
          </a:bodyPr>
          <a:lstStyle/>
          <a:p>
            <a:r>
              <a:rPr lang="en-GB" sz="3600" b="1" dirty="0">
                <a:latin typeface="Arial" pitchFamily="34" charset="0"/>
                <a:cs typeface="Arial" pitchFamily="34" charset="0"/>
              </a:rPr>
              <a:t>Results</a:t>
            </a:r>
          </a:p>
        </p:txBody>
      </p:sp>
      <p:pic>
        <p:nvPicPr>
          <p:cNvPr id="10" name="Picture 9">
            <a:extLst>
              <a:ext uri="{FF2B5EF4-FFF2-40B4-BE49-F238E27FC236}">
                <a16:creationId xmlns:a16="http://schemas.microsoft.com/office/drawing/2014/main" id="{F4BAE873-4BE2-4057-BB23-A8F5C86888E4}"/>
              </a:ext>
            </a:extLst>
          </p:cNvPr>
          <p:cNvPicPr>
            <a:picLocks noChangeAspect="1"/>
          </p:cNvPicPr>
          <p:nvPr/>
        </p:nvPicPr>
        <p:blipFill rotWithShape="1">
          <a:blip r:embed="rId11"/>
          <a:srcRect l="39870" t="21133" r="38952" b="14009"/>
          <a:stretch/>
        </p:blipFill>
        <p:spPr>
          <a:xfrm>
            <a:off x="573649" y="2052719"/>
            <a:ext cx="2237294" cy="3854170"/>
          </a:xfrm>
          <a:prstGeom prst="rect">
            <a:avLst/>
          </a:prstGeom>
        </p:spPr>
      </p:pic>
      <p:sp>
        <p:nvSpPr>
          <p:cNvPr id="11" name="TextBox 10">
            <a:extLst>
              <a:ext uri="{FF2B5EF4-FFF2-40B4-BE49-F238E27FC236}">
                <a16:creationId xmlns:a16="http://schemas.microsoft.com/office/drawing/2014/main" id="{645678FC-D19E-4141-B6BB-DEAED7EF5330}"/>
              </a:ext>
            </a:extLst>
          </p:cNvPr>
          <p:cNvSpPr txBox="1"/>
          <p:nvPr/>
        </p:nvSpPr>
        <p:spPr>
          <a:xfrm>
            <a:off x="6576654" y="24815955"/>
            <a:ext cx="7252604" cy="2677656"/>
          </a:xfrm>
          <a:prstGeom prst="rect">
            <a:avLst/>
          </a:prstGeom>
          <a:noFill/>
        </p:spPr>
        <p:txBody>
          <a:bodyPr wrap="square" rtlCol="0">
            <a:spAutoFit/>
          </a:bodyPr>
          <a:lstStyle/>
          <a:p>
            <a:r>
              <a:rPr lang="en-GB" sz="2800" dirty="0" err="1">
                <a:latin typeface="Arial" panose="020B0604020202020204" pitchFamily="34" charset="0"/>
                <a:cs typeface="Arial" panose="020B0604020202020204" pitchFamily="34" charset="0"/>
              </a:rPr>
              <a:t>Poskart</a:t>
            </a:r>
            <a:r>
              <a:rPr lang="en-GB" sz="2800" dirty="0">
                <a:latin typeface="Arial" panose="020B0604020202020204" pitchFamily="34" charset="0"/>
                <a:cs typeface="Arial" panose="020B0604020202020204" pitchFamily="34" charset="0"/>
              </a:rPr>
              <a:t>, A. Et al 2016 finds that the formation of Oxides of Nitrogen increases at flame temperatures above 1400</a:t>
            </a:r>
            <a:r>
              <a:rPr lang="en-GB" sz="2800" baseline="30000" dirty="0">
                <a:latin typeface="Arial" panose="020B0604020202020204" pitchFamily="34" charset="0"/>
                <a:cs typeface="Arial" panose="020B0604020202020204" pitchFamily="34" charset="0"/>
              </a:rPr>
              <a:t>C</a:t>
            </a:r>
            <a:r>
              <a:rPr lang="en-GB" sz="2800" dirty="0">
                <a:latin typeface="Arial" panose="020B0604020202020204" pitchFamily="34" charset="0"/>
                <a:cs typeface="Arial" panose="020B0604020202020204" pitchFamily="34" charset="0"/>
              </a:rPr>
              <a:t>. The nitrogen contained in the air/fuel charge combines with excess oxygen at high combustion temperatures and forms NOx.</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610</TotalTime>
  <Words>692</Words>
  <Application>Microsoft Office PowerPoint</Application>
  <PresentationFormat>Custom</PresentationFormat>
  <Paragraphs>108</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Georgia</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Jack Edwards</cp:lastModifiedBy>
  <cp:revision>61</cp:revision>
  <dcterms:created xsi:type="dcterms:W3CDTF">2016-02-25T08:27:32Z</dcterms:created>
  <dcterms:modified xsi:type="dcterms:W3CDTF">2019-04-28T20:16:28Z</dcterms:modified>
</cp:coreProperties>
</file>