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60" r:id="rId2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22" autoAdjust="0"/>
    <p:restoredTop sz="94660"/>
  </p:normalViewPr>
  <p:slideViewPr>
    <p:cSldViewPr snapToGrid="0">
      <p:cViewPr varScale="1">
        <p:scale>
          <a:sx n="99" d="100"/>
          <a:sy n="99" d="100"/>
        </p:scale>
        <p:origin x="60" y="2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12301-0B4A-4232-A2D7-94E18654952D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57EC-84FC-4900-BDFD-305A16DED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06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12301-0B4A-4232-A2D7-94E18654952D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57EC-84FC-4900-BDFD-305A16DED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10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12301-0B4A-4232-A2D7-94E18654952D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57EC-84FC-4900-BDFD-305A16DED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37285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12301-0B4A-4232-A2D7-94E18654952D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57EC-84FC-4900-BDFD-305A16DED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1736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12301-0B4A-4232-A2D7-94E18654952D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57EC-84FC-4900-BDFD-305A16DED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4342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12301-0B4A-4232-A2D7-94E18654952D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57EC-84FC-4900-BDFD-305A16DED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8600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12301-0B4A-4232-A2D7-94E18654952D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57EC-84FC-4900-BDFD-305A16DED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52485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12301-0B4A-4232-A2D7-94E18654952D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57EC-84FC-4900-BDFD-305A16DED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5786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12301-0B4A-4232-A2D7-94E18654952D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57EC-84FC-4900-BDFD-305A16DED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8363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12301-0B4A-4232-A2D7-94E18654952D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57EC-84FC-4900-BDFD-305A16DED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5106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12301-0B4A-4232-A2D7-94E18654952D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57EC-84FC-4900-BDFD-305A16DED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65637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112301-0B4A-4232-A2D7-94E18654952D}" type="datetimeFigureOut">
              <a:rPr lang="en-GB" smtClean="0"/>
              <a:t>11/12/2020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8657EC-84FC-4900-BDFD-305A16DED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669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JFbbKbdqoJg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nwto.org/" TargetMode="External"/><Relationship Id="rId2" Type="http://schemas.openxmlformats.org/officeDocument/2006/relationships/hyperlink" Target="http://www.thetravelfoundation.org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greentrek.org/files/2013/08/Case_Study_Publication_full.pdf" TargetMode="External"/><Relationship Id="rId4" Type="http://schemas.openxmlformats.org/officeDocument/2006/relationships/hyperlink" Target="http://www.wttc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7000"/>
            <a:lum/>
          </a:blip>
          <a:srcRect/>
          <a:stretch>
            <a:fillRect l="-28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Sustainable tourism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Sustainable Development (ACBA7009)</a:t>
            </a:r>
          </a:p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Lara Hopkinson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6927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7000"/>
            <a:lum/>
          </a:blip>
          <a:srcRect/>
          <a:stretch>
            <a:fillRect l="-25000" r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Outline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Definitions</a:t>
            </a:r>
          </a:p>
          <a:p>
            <a:r>
              <a:rPr lang="en-GB" dirty="0" smtClean="0"/>
              <a:t>It’s importance</a:t>
            </a:r>
          </a:p>
          <a:p>
            <a:r>
              <a:rPr lang="en-GB" dirty="0" smtClean="0"/>
              <a:t>Principles of sustainable tourism</a:t>
            </a:r>
          </a:p>
          <a:p>
            <a:r>
              <a:rPr lang="en-GB" dirty="0" smtClean="0"/>
              <a:t>Positive and negative </a:t>
            </a:r>
            <a:r>
              <a:rPr lang="en-GB" dirty="0" smtClean="0"/>
              <a:t>effects</a:t>
            </a:r>
          </a:p>
          <a:p>
            <a:r>
              <a:rPr lang="en-GB" dirty="0" smtClean="0"/>
              <a:t>A case study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3759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sustainable tourism?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Content Placeholder 3" descr="Asking Defining Questions - Excelsior College OWL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5023" y="1632857"/>
            <a:ext cx="7269631" cy="4846421"/>
          </a:xfrm>
        </p:spPr>
      </p:pic>
    </p:spTree>
    <p:extLst>
      <p:ext uri="{BB962C8B-B14F-4D97-AF65-F5344CB8AC3E}">
        <p14:creationId xmlns:p14="http://schemas.microsoft.com/office/powerpoint/2010/main" val="1587831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Sustainable tourism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“…</a:t>
            </a:r>
            <a:r>
              <a:rPr lang="en-GB" i="1" dirty="0" smtClean="0"/>
              <a:t>tourism that takes full account of its current &amp; future economic, social &amp; environmental impacts, addressing the needs of visitors, the industry, the environment &amp; host communities</a:t>
            </a:r>
            <a:r>
              <a:rPr lang="en-GB" dirty="0" smtClean="0"/>
              <a:t>” (UNWTO)</a:t>
            </a:r>
          </a:p>
          <a:p>
            <a:endParaRPr lang="en-GB" dirty="0" smtClean="0"/>
          </a:p>
          <a:p>
            <a:r>
              <a:rPr lang="en-GB" dirty="0" smtClean="0"/>
              <a:t>Sustainable tourism aims to:</a:t>
            </a:r>
          </a:p>
          <a:p>
            <a:pPr lvl="1"/>
            <a:r>
              <a:rPr lang="en-GB" dirty="0" smtClean="0"/>
              <a:t>Protect natural environments, wildlife &amp; natural resources</a:t>
            </a:r>
          </a:p>
          <a:p>
            <a:pPr lvl="1"/>
            <a:r>
              <a:rPr lang="en-GB" dirty="0" smtClean="0"/>
              <a:t>Provide authentic experiences</a:t>
            </a:r>
          </a:p>
          <a:p>
            <a:pPr lvl="1"/>
            <a:r>
              <a:rPr lang="en-GB" dirty="0" smtClean="0"/>
              <a:t>Create socio-economic benefits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4002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Why sustainable tourism?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JFbbKbdqoJg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12519" y="1829542"/>
            <a:ext cx="7905008" cy="444656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244436" y="6414962"/>
            <a:ext cx="48748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https://www.youtube.com/watch?v=JFbbKbdqoJg</a:t>
            </a:r>
          </a:p>
        </p:txBody>
      </p:sp>
    </p:spTree>
    <p:extLst>
      <p:ext uri="{BB962C8B-B14F-4D97-AF65-F5344CB8AC3E}">
        <p14:creationId xmlns:p14="http://schemas.microsoft.com/office/powerpoint/2010/main" val="34086177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Also known as…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Eco-tourism</a:t>
            </a:r>
          </a:p>
          <a:p>
            <a:r>
              <a:rPr lang="en-GB" dirty="0" smtClean="0"/>
              <a:t>Green tourism</a:t>
            </a:r>
          </a:p>
          <a:p>
            <a:r>
              <a:rPr lang="en-GB" dirty="0" smtClean="0"/>
              <a:t>Soft tourism</a:t>
            </a:r>
          </a:p>
          <a:p>
            <a:r>
              <a:rPr lang="en-GB" dirty="0" smtClean="0"/>
              <a:t>Rural tourism</a:t>
            </a:r>
          </a:p>
          <a:p>
            <a:r>
              <a:rPr lang="en-GB" dirty="0" smtClean="0"/>
              <a:t>Community tourism</a:t>
            </a:r>
          </a:p>
          <a:p>
            <a:r>
              <a:rPr lang="en-GB" dirty="0" smtClean="0"/>
              <a:t>Equitable tourism</a:t>
            </a:r>
          </a:p>
          <a:p>
            <a:r>
              <a:rPr lang="en-GB" dirty="0" smtClean="0"/>
              <a:t>Etc…..</a:t>
            </a:r>
          </a:p>
          <a:p>
            <a:r>
              <a:rPr lang="en-GB" dirty="0" smtClean="0"/>
              <a:t>Currently considered ‘alternative’, but will become the norm?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39606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48" y="1552884"/>
            <a:ext cx="2142915" cy="317943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When is tourism unsustainable?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8207" y="1552884"/>
            <a:ext cx="3829793" cy="317553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79516" y="1630073"/>
            <a:ext cx="7620000" cy="507682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6612" y="2213524"/>
            <a:ext cx="3199745" cy="4271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6139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9246" y="0"/>
            <a:ext cx="51470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0525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Principles of sustainable tourism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4"/>
            <a:ext cx="7886700" cy="4753305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Using resources sustainably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Reducing over-consumption &amp; waste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Maintaining biodiversity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Integrating tourism into planning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Supporting local economies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Involving local communities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Consulting stakeholders &amp; the public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Training staff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Marketing tourism responsibly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Undertaking research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919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2951760" cy="1760557"/>
          </a:xfrm>
        </p:spPr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Understand the impacts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4779" y="0"/>
            <a:ext cx="511671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0582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WTTC Economic Impact report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552" y="1979600"/>
            <a:ext cx="8878944" cy="3691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1755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Positive economic impacts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Foreign exchange earnings</a:t>
            </a:r>
          </a:p>
          <a:p>
            <a:r>
              <a:rPr lang="en-GB" dirty="0" smtClean="0"/>
              <a:t>Contribution to Government revenues</a:t>
            </a:r>
          </a:p>
          <a:p>
            <a:pPr lvl="1"/>
            <a:r>
              <a:rPr lang="en-GB" dirty="0" smtClean="0"/>
              <a:t>Direct, indirect and induced</a:t>
            </a:r>
          </a:p>
          <a:p>
            <a:r>
              <a:rPr lang="en-GB" dirty="0" smtClean="0"/>
              <a:t>Employment generation</a:t>
            </a:r>
          </a:p>
          <a:p>
            <a:pPr lvl="1"/>
            <a:r>
              <a:rPr lang="en-GB" dirty="0" smtClean="0"/>
              <a:t>Direct, indirect and informal</a:t>
            </a:r>
          </a:p>
          <a:p>
            <a:r>
              <a:rPr lang="en-GB" dirty="0" smtClean="0"/>
              <a:t>Contribute to local economies</a:t>
            </a:r>
          </a:p>
          <a:p>
            <a:r>
              <a:rPr lang="en-GB" dirty="0" smtClean="0"/>
              <a:t>Developing the private sector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0207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Multiplier effect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8157" y="1825625"/>
            <a:ext cx="7014358" cy="4500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6940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Negative economic impacts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 smtClean="0"/>
              <a:t>Leakage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Infrastructure costs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Increase in prices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Economic dependence on tourism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Foreign ownership &amp; management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2782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Positive social impacts 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Preserving local culture</a:t>
            </a:r>
          </a:p>
          <a:p>
            <a:r>
              <a:rPr lang="en-GB" dirty="0" smtClean="0"/>
              <a:t>Strengthening communities</a:t>
            </a:r>
          </a:p>
          <a:p>
            <a:r>
              <a:rPr lang="en-GB" dirty="0" smtClean="0"/>
              <a:t>Provision of social services</a:t>
            </a:r>
          </a:p>
          <a:p>
            <a:r>
              <a:rPr lang="en-GB" dirty="0" smtClean="0"/>
              <a:t>Commercialisation of culture &amp; art</a:t>
            </a:r>
          </a:p>
          <a:p>
            <a:r>
              <a:rPr lang="en-GB" dirty="0" smtClean="0"/>
              <a:t>Revitalisation of culture &amp; art</a:t>
            </a:r>
          </a:p>
          <a:p>
            <a:r>
              <a:rPr lang="en-GB" dirty="0" smtClean="0"/>
              <a:t>Preservation of heritage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0637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Negative social impacts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Social change</a:t>
            </a:r>
          </a:p>
          <a:p>
            <a:r>
              <a:rPr lang="en-GB" dirty="0" smtClean="0"/>
              <a:t>Globalisation &amp; destruction of preservation of heritage</a:t>
            </a:r>
          </a:p>
          <a:p>
            <a:r>
              <a:rPr lang="en-GB" dirty="0" smtClean="0"/>
              <a:t>Loss of authenticity</a:t>
            </a:r>
          </a:p>
          <a:p>
            <a:r>
              <a:rPr lang="en-GB" dirty="0" smtClean="0"/>
              <a:t>Standardisation &amp; commercialisation</a:t>
            </a:r>
          </a:p>
          <a:p>
            <a:r>
              <a:rPr lang="en-GB" dirty="0" smtClean="0"/>
              <a:t>Culture clashes</a:t>
            </a:r>
          </a:p>
          <a:p>
            <a:r>
              <a:rPr lang="en-GB" dirty="0" smtClean="0"/>
              <a:t>Tourist – host relationships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6279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Doxey’s</a:t>
            </a:r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irritation index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2322" y="1831564"/>
            <a:ext cx="6306273" cy="4432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3396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Environmental impacts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Negative impacts e.g.</a:t>
            </a:r>
          </a:p>
          <a:p>
            <a:pPr lvl="1"/>
            <a:r>
              <a:rPr lang="en-GB" dirty="0" smtClean="0"/>
              <a:t>Increased resource consumption</a:t>
            </a:r>
          </a:p>
          <a:p>
            <a:pPr lvl="1"/>
            <a:r>
              <a:rPr lang="en-GB" dirty="0" smtClean="0"/>
              <a:t>More pollution…</a:t>
            </a:r>
          </a:p>
          <a:p>
            <a:pPr lvl="1"/>
            <a:r>
              <a:rPr lang="en-GB" dirty="0" smtClean="0"/>
              <a:t>Impacts can be more wide reaching</a:t>
            </a:r>
          </a:p>
          <a:p>
            <a:r>
              <a:rPr lang="en-GB" dirty="0" smtClean="0"/>
              <a:t>Not all impacts are negative!</a:t>
            </a:r>
          </a:p>
          <a:p>
            <a:r>
              <a:rPr lang="en-GB" dirty="0" smtClean="0"/>
              <a:t>Positive impacts e.g.</a:t>
            </a:r>
          </a:p>
          <a:p>
            <a:pPr lvl="1"/>
            <a:r>
              <a:rPr lang="en-GB" dirty="0" smtClean="0"/>
              <a:t>Contributing to environmental protection &amp; conservation</a:t>
            </a:r>
          </a:p>
          <a:p>
            <a:pPr lvl="1"/>
            <a:r>
              <a:rPr lang="en-GB" dirty="0" smtClean="0"/>
              <a:t>Raise awareness of environmental values</a:t>
            </a:r>
          </a:p>
          <a:p>
            <a:pPr lvl="1"/>
            <a:r>
              <a:rPr lang="en-GB" dirty="0" smtClean="0"/>
              <a:t>Help finance protection of areas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281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917" y="260794"/>
            <a:ext cx="9151917" cy="6515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461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Examples of sustainable tourism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650" y="1743869"/>
            <a:ext cx="8001000" cy="4514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4238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036" y="998220"/>
            <a:ext cx="8567553" cy="5140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3573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924" y="3860222"/>
            <a:ext cx="4700649" cy="264411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804" y="4182607"/>
            <a:ext cx="3303674" cy="185005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52536" y="240351"/>
            <a:ext cx="6197844" cy="3488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799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Useful information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80674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The </a:t>
            </a:r>
            <a:r>
              <a:rPr lang="en-GB" dirty="0"/>
              <a:t>Travel Foundation (</a:t>
            </a:r>
            <a:r>
              <a:rPr lang="en-GB" dirty="0" smtClean="0">
                <a:hlinkClick r:id="rId2"/>
              </a:rPr>
              <a:t>www.thetravelfoundation.org.uk</a:t>
            </a:r>
            <a:r>
              <a:rPr lang="en-GB" dirty="0" smtClean="0"/>
              <a:t>)</a:t>
            </a:r>
          </a:p>
          <a:p>
            <a:r>
              <a:rPr lang="en-GB" dirty="0" smtClean="0"/>
              <a:t>World </a:t>
            </a:r>
            <a:r>
              <a:rPr lang="en-GB" dirty="0"/>
              <a:t>Tourism Organisation (</a:t>
            </a:r>
            <a:r>
              <a:rPr lang="en-GB" dirty="0" smtClean="0">
                <a:hlinkClick r:id="rId3"/>
              </a:rPr>
              <a:t>www.unwto.org</a:t>
            </a:r>
            <a:r>
              <a:rPr lang="en-GB" dirty="0" smtClean="0"/>
              <a:t>)</a:t>
            </a:r>
          </a:p>
          <a:p>
            <a:r>
              <a:rPr lang="en-GB" dirty="0" err="1" smtClean="0"/>
              <a:t>Juganaru</a:t>
            </a:r>
            <a:r>
              <a:rPr lang="en-GB" dirty="0" smtClean="0"/>
              <a:t> ID, </a:t>
            </a:r>
            <a:r>
              <a:rPr lang="en-GB" dirty="0" err="1" smtClean="0"/>
              <a:t>Juganaru</a:t>
            </a:r>
            <a:r>
              <a:rPr lang="en-GB" dirty="0" smtClean="0"/>
              <a:t> M </a:t>
            </a:r>
            <a:r>
              <a:rPr lang="en-GB" dirty="0"/>
              <a:t>&amp; </a:t>
            </a:r>
            <a:r>
              <a:rPr lang="en-GB" dirty="0" err="1" smtClean="0"/>
              <a:t>Anghel</a:t>
            </a:r>
            <a:r>
              <a:rPr lang="en-GB" dirty="0" smtClean="0"/>
              <a:t> A, (2008) Sustainable </a:t>
            </a:r>
            <a:r>
              <a:rPr lang="en-GB" dirty="0"/>
              <a:t>tourism types</a:t>
            </a:r>
            <a:r>
              <a:rPr lang="en-GB" dirty="0" smtClean="0"/>
              <a:t>,</a:t>
            </a:r>
            <a:r>
              <a:rPr lang="en-GB" dirty="0"/>
              <a:t> </a:t>
            </a:r>
            <a:r>
              <a:rPr lang="en-GB" i="1" dirty="0"/>
              <a:t>Annals of University of Craiova - Economic Sciences Series</a:t>
            </a:r>
            <a:r>
              <a:rPr lang="en-GB" dirty="0"/>
              <a:t>, University of Craiova, Faculty of Economics and Business Administration, vol. 2(36), pages </a:t>
            </a:r>
            <a:r>
              <a:rPr lang="en-GB" dirty="0" smtClean="0"/>
              <a:t>797-804. </a:t>
            </a:r>
          </a:p>
          <a:p>
            <a:r>
              <a:rPr lang="en-GB" dirty="0" smtClean="0"/>
              <a:t>World Travel &amp; </a:t>
            </a:r>
            <a:r>
              <a:rPr lang="en-GB" dirty="0"/>
              <a:t>Tourism Council (</a:t>
            </a:r>
            <a:r>
              <a:rPr lang="en-GB" dirty="0" smtClean="0">
                <a:hlinkClick r:id="rId4"/>
              </a:rPr>
              <a:t>www.wttc.org</a:t>
            </a:r>
            <a:r>
              <a:rPr lang="en-GB" dirty="0" smtClean="0">
                <a:hlinkClick r:id="rId4"/>
              </a:rPr>
              <a:t>/</a:t>
            </a:r>
            <a:r>
              <a:rPr lang="en-GB" dirty="0" smtClean="0"/>
              <a:t>)</a:t>
            </a:r>
          </a:p>
          <a:p>
            <a:r>
              <a:rPr lang="en-GB" dirty="0" smtClean="0"/>
              <a:t>Innovation for sustainable tourism: </a:t>
            </a:r>
            <a:r>
              <a:rPr lang="en-GB" dirty="0"/>
              <a:t>case studies </a:t>
            </a:r>
            <a:r>
              <a:rPr lang="en-GB" dirty="0" smtClean="0"/>
              <a:t>(</a:t>
            </a:r>
            <a:r>
              <a:rPr lang="en-GB" dirty="0" smtClean="0">
                <a:hlinkClick r:id="rId5"/>
              </a:rPr>
              <a:t>www.greentrek.org/files/2013/08/Case_Study_Publication_full.pdf</a:t>
            </a:r>
            <a:r>
              <a:rPr lang="en-GB" dirty="0" smtClean="0"/>
              <a:t>) </a:t>
            </a:r>
            <a:r>
              <a:rPr lang="en-GB" dirty="0" smtClean="0"/>
              <a:t>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0225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525</TotalTime>
  <Words>394</Words>
  <Application>Microsoft Office PowerPoint</Application>
  <PresentationFormat>On-screen Show (4:3)</PresentationFormat>
  <Paragraphs>89</Paragraphs>
  <Slides>23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Calibri Light</vt:lpstr>
      <vt:lpstr>Office Theme</vt:lpstr>
      <vt:lpstr>Sustainable tourism</vt:lpstr>
      <vt:lpstr>Outline</vt:lpstr>
      <vt:lpstr>What is sustainable tourism?</vt:lpstr>
      <vt:lpstr>Sustainable tourism</vt:lpstr>
      <vt:lpstr>Why sustainable tourism?</vt:lpstr>
      <vt:lpstr>Also known as…</vt:lpstr>
      <vt:lpstr>When is tourism unsustainable?</vt:lpstr>
      <vt:lpstr>PowerPoint Presentation</vt:lpstr>
      <vt:lpstr>Principles of sustainable tourism</vt:lpstr>
      <vt:lpstr>Understand the impacts</vt:lpstr>
      <vt:lpstr>WTTC Economic Impact report</vt:lpstr>
      <vt:lpstr>Positive economic impacts</vt:lpstr>
      <vt:lpstr>Multiplier effect</vt:lpstr>
      <vt:lpstr>Negative economic impacts</vt:lpstr>
      <vt:lpstr>Positive social impacts </vt:lpstr>
      <vt:lpstr>Negative social impacts</vt:lpstr>
      <vt:lpstr>Doxey’s irritation index</vt:lpstr>
      <vt:lpstr>Environmental impacts</vt:lpstr>
      <vt:lpstr>PowerPoint Presentation</vt:lpstr>
      <vt:lpstr>Examples of sustainable tourism</vt:lpstr>
      <vt:lpstr>PowerPoint Presentation</vt:lpstr>
      <vt:lpstr>PowerPoint Presentation</vt:lpstr>
      <vt:lpstr>Useful information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Sustainable tourism</dc:title>
  <dc:creator>Lara Hopkinson</dc:creator>
  <cp:lastModifiedBy>Lara Hopkinson</cp:lastModifiedBy>
  <cp:revision>25</cp:revision>
  <dcterms:created xsi:type="dcterms:W3CDTF">2020-12-10T11:57:22Z</dcterms:created>
  <dcterms:modified xsi:type="dcterms:W3CDTF">2020-12-11T11:46:33Z</dcterms:modified>
</cp:coreProperties>
</file>