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57"/>
  </p:notesMasterIdLst>
  <p:sldIdLst>
    <p:sldId id="269" r:id="rId2"/>
    <p:sldId id="257" r:id="rId3"/>
    <p:sldId id="280" r:id="rId4"/>
    <p:sldId id="256" r:id="rId5"/>
    <p:sldId id="270" r:id="rId6"/>
    <p:sldId id="271" r:id="rId7"/>
    <p:sldId id="285" r:id="rId8"/>
    <p:sldId id="286" r:id="rId9"/>
    <p:sldId id="288" r:id="rId10"/>
    <p:sldId id="290" r:id="rId11"/>
    <p:sldId id="289" r:id="rId12"/>
    <p:sldId id="287" r:id="rId13"/>
    <p:sldId id="326" r:id="rId14"/>
    <p:sldId id="291" r:id="rId15"/>
    <p:sldId id="292" r:id="rId16"/>
    <p:sldId id="293" r:id="rId17"/>
    <p:sldId id="282" r:id="rId18"/>
    <p:sldId id="283" r:id="rId19"/>
    <p:sldId id="281" r:id="rId20"/>
    <p:sldId id="284" r:id="rId21"/>
    <p:sldId id="303" r:id="rId22"/>
    <p:sldId id="300" r:id="rId23"/>
    <p:sldId id="294" r:id="rId24"/>
    <p:sldId id="301" r:id="rId25"/>
    <p:sldId id="302" r:id="rId26"/>
    <p:sldId id="295" r:id="rId27"/>
    <p:sldId id="314" r:id="rId28"/>
    <p:sldId id="296" r:id="rId29"/>
    <p:sldId id="315" r:id="rId30"/>
    <p:sldId id="297" r:id="rId31"/>
    <p:sldId id="316" r:id="rId32"/>
    <p:sldId id="298" r:id="rId33"/>
    <p:sldId id="317" r:id="rId34"/>
    <p:sldId id="299" r:id="rId35"/>
    <p:sldId id="305" r:id="rId36"/>
    <p:sldId id="318" r:id="rId37"/>
    <p:sldId id="306" r:id="rId38"/>
    <p:sldId id="319" r:id="rId39"/>
    <p:sldId id="307" r:id="rId40"/>
    <p:sldId id="320" r:id="rId41"/>
    <p:sldId id="308" r:id="rId42"/>
    <p:sldId id="321" r:id="rId43"/>
    <p:sldId id="309" r:id="rId44"/>
    <p:sldId id="322" r:id="rId45"/>
    <p:sldId id="304" r:id="rId46"/>
    <p:sldId id="323" r:id="rId47"/>
    <p:sldId id="310" r:id="rId48"/>
    <p:sldId id="324" r:id="rId49"/>
    <p:sldId id="325" r:id="rId50"/>
    <p:sldId id="311" r:id="rId51"/>
    <p:sldId id="275" r:id="rId52"/>
    <p:sldId id="272" r:id="rId53"/>
    <p:sldId id="261" r:id="rId54"/>
    <p:sldId id="313" r:id="rId55"/>
    <p:sldId id="312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0ECEB1-D18B-4894-A00F-54A0989FFB7E}" v="62" dt="2025-04-08T15:41:53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54" d="100"/>
          <a:sy n="54" d="100"/>
        </p:scale>
        <p:origin x="66" y="10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595D7F-130D-4FBF-B03A-CC0F7661E7F3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1E8DF3-CFF2-46F6-85F7-7B82C6728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581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364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823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88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43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698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907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160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514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8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49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297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CEC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692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CEC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141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CEC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432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CEC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988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CEC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16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CECF3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525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9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140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ebel.org.uk/uploads/documents/Froebels-gifts-and-block-play-today.pdf" TargetMode="External"/><Relationship Id="rId2" Type="http://schemas.openxmlformats.org/officeDocument/2006/relationships/hyperlink" Target="https://www.froebel.org.uk/uploads/documents/FT-Froebels-principles-and-practice-today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oebel.org.uk/uploads/documents/FT-Sewing-with-Young-Children-%E2%80%93-interactive-pamphlet.pdf" TargetMode="External"/><Relationship Id="rId4" Type="http://schemas.openxmlformats.org/officeDocument/2006/relationships/hyperlink" Target="https://www.froebel.org.uk/uploads/documents/An-introduction-to-Froebel-children-and-nature.pdf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sk.sagepub.com/book/edvol/early-childhood-practice/chpt/gifts-occupations-froebels-gifts-wooden-block-play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r2Tx88FxO4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5a288737-36f1-4ea1-916c-916eadd014b7/cwricwlwm-i-gymru-dysgu-sylfaen-mewn-ysgolion-a-lleoliadau-meithrin-a-ariennir-nas-cynhelir-cwestiynau-cyffredin.pdf" TargetMode="External"/><Relationship Id="rId2" Type="http://schemas.openxmlformats.org/officeDocument/2006/relationships/hyperlink" Target="https://hwb.gov.wales/api/storage/a5c2c01f-13d3-4eb7-b4cb-e2267d9ccf74/cwricwlwm-ar-gyfer-lleoliadau-meithrin-a-ariennir-nas-cynhelir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hwb.gov.wales/api/storage/97105ec9-0187-45d1-abd4-55d806b059bb/curriculum-for-wales-foundation-learning-in-schools-and-funded-non-maintained-nursery-settings-faqs.pdf" TargetMode="External"/><Relationship Id="rId4" Type="http://schemas.openxmlformats.org/officeDocument/2006/relationships/hyperlink" Target="https://hwb.gov.wales/api/storage/1f581142-6b91-41e4-845d-3d6c7765df20/a-curriculum-for-funded-non-maintained-nursery-settings.pdf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uEVlq9pCY0" TargetMode="Externa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324/9780203872956" TargetMode="External"/><Relationship Id="rId2" Type="http://schemas.openxmlformats.org/officeDocument/2006/relationships/hyperlink" Target="https://www.commonworlds.net/about-the-collectiv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80/13504622.2017.132545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7820" y="2653983"/>
            <a:ext cx="9144000" cy="2387600"/>
          </a:xfrm>
        </p:spPr>
        <p:txBody>
          <a:bodyPr>
            <a:normAutofit fontScale="90000"/>
          </a:bodyPr>
          <a:lstStyle/>
          <a:p>
            <a:pPr>
              <a:lnSpc>
                <a:spcPts val="4458"/>
              </a:lnSpc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</a:br>
            <a:br>
              <a:rPr lang="en-US" sz="4400" dirty="0">
                <a:solidFill>
                  <a:srgbClr val="0070C0"/>
                </a:solidFill>
              </a:rPr>
            </a:br>
            <a:br>
              <a:rPr lang="en-GB" sz="4400" b="1" i="1" dirty="0"/>
            </a:br>
            <a:br>
              <a:rPr lang="en-GB" sz="4400" b="1" i="1" dirty="0"/>
            </a:br>
            <a:r>
              <a:rPr lang="en-GB" sz="4400" dirty="0"/>
              <a:t>ECCP7007/C</a:t>
            </a:r>
            <a:br>
              <a:rPr lang="en-GB" sz="4400" dirty="0"/>
            </a:br>
            <a:br>
              <a:rPr lang="en-GB" sz="4400" dirty="0"/>
            </a:br>
            <a:r>
              <a:rPr lang="en-US" sz="4400" dirty="0" err="1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Dysgu</a:t>
            </a:r>
            <a: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</a:t>
            </a:r>
            <a:r>
              <a:rPr lang="en-US" sz="4400" dirty="0" err="1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Gynnar</a:t>
            </a:r>
            <a: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: Froebel, </a:t>
            </a:r>
            <a:r>
              <a:rPr lang="en-US" sz="4400" dirty="0" err="1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cwriwclwm</a:t>
            </a:r>
            <a: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</a:t>
            </a:r>
            <a:r>
              <a:rPr lang="en-US" sz="4400" dirty="0" err="1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Ôl-ddynoliaeth</a:t>
            </a:r>
            <a: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a </a:t>
            </a:r>
            <a:r>
              <a:rPr lang="en-US" sz="4400" dirty="0" err="1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Chynaliadwyedd</a:t>
            </a:r>
            <a: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</a:t>
            </a:r>
            <a:b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</a:br>
            <a:br>
              <a:rPr lang="en-US" sz="44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</a:br>
            <a:r>
              <a:rPr lang="en-US" sz="4400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Early Learning: Froebel, posthumanism and sustainability</a:t>
            </a:r>
            <a:br>
              <a:rPr lang="en-GB" sz="4400" b="1" i="1" dirty="0"/>
            </a:br>
            <a:endParaRPr lang="en-GB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736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" y="76200"/>
            <a:ext cx="12115800" cy="1704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458"/>
              </a:lnSpc>
            </a:pPr>
            <a:endParaRPr lang="en-US" sz="3542" dirty="0">
              <a:solidFill>
                <a:srgbClr val="0070C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716279" y="875705"/>
            <a:ext cx="5158165" cy="1640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50"/>
              </a:lnSpc>
            </a:pPr>
            <a:r>
              <a:rPr lang="en-US" sz="20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Trosolwg</a:t>
            </a:r>
            <a:r>
              <a:rPr lang="en-US" sz="20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o'r pynciau: </a:t>
            </a:r>
          </a:p>
          <a:p>
            <a:pPr marL="342900" indent="-34290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Egwyddorion</a:t>
            </a:r>
            <a:r>
              <a:rPr lang="en-US" sz="20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Froebel, ôl-ddynoliaeth, addysg ar gyfer cynaliadwyedd yng nghyd-destun Cymru ac </a:t>
            </a:r>
            <a:r>
              <a:rPr lang="en-US" sz="20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yn</a:t>
            </a:r>
            <a:r>
              <a:rPr lang="en-US" sz="20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rhyngwladol. 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716280" y="2405450"/>
            <a:ext cx="5158166" cy="2008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Sut mae'r egwyddorion hyn yn cysylltu â'i gilydd ac yn llywio addysg gynnar yng Nghymru a thu hwnt. </a:t>
            </a:r>
          </a:p>
        </p:txBody>
      </p:sp>
      <p:sp>
        <p:nvSpPr>
          <p:cNvPr id="5" name="Text 3"/>
          <p:cNvSpPr/>
          <p:nvPr/>
        </p:nvSpPr>
        <p:spPr>
          <a:xfrm>
            <a:off x="6317552" y="939114"/>
            <a:ext cx="5158168" cy="17816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50"/>
              </a:lnSpc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Overview of topics:</a:t>
            </a:r>
          </a:p>
          <a:p>
            <a:pPr marL="342900" indent="-34290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Froebel Principles, post-humanism, education for sustainability in Welsh &amp; International contexts. 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6317554" y="2431160"/>
            <a:ext cx="5245201" cy="198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We will explore how these principles connect with each other and shape early education in Wales and beyond. </a:t>
            </a:r>
          </a:p>
        </p:txBody>
      </p:sp>
      <p:sp>
        <p:nvSpPr>
          <p:cNvPr id="7" name="Text 5"/>
          <p:cNvSpPr/>
          <p:nvPr/>
        </p:nvSpPr>
        <p:spPr>
          <a:xfrm>
            <a:off x="641945" y="3822004"/>
            <a:ext cx="5232501" cy="1704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US" sz="1417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"</a:t>
            </a:r>
            <a:r>
              <a:rPr lang="en-US" sz="20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Fy hoff beth i chwarae ag ef tu allan" - Rhannwch eich atgofion gorau am chwarae yn yr awyr agored.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6317552" y="3888419"/>
            <a:ext cx="5245203" cy="16382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"My favourite thing to play with outside" - Share your fondest memories of outdoor play.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9" name="Shape 7"/>
          <p:cNvSpPr/>
          <p:nvPr/>
        </p:nvSpPr>
        <p:spPr>
          <a:xfrm>
            <a:off x="635595" y="5907981"/>
            <a:ext cx="290513" cy="290513"/>
          </a:xfrm>
          <a:prstGeom prst="roundRect">
            <a:avLst>
              <a:gd name="adj" fmla="val 26226885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45" y="5914331"/>
            <a:ext cx="277813" cy="277813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1016894" y="5894388"/>
            <a:ext cx="1752303" cy="3177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17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by Glenda Tinney</a:t>
            </a:r>
            <a:endParaRPr lang="en-US" sz="175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C52AAE1-4DEA-D5CF-DD7E-D6394275F1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 flipV="1">
            <a:off x="11353800" y="6176962"/>
            <a:ext cx="1592580" cy="18573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2" y="828973"/>
            <a:ext cx="10869018" cy="1181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625"/>
              </a:lnSpc>
            </a:pPr>
            <a:r>
              <a:rPr lang="en-US" sz="3708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Cyflwyniad i Egwyddorion Froebel </a:t>
            </a:r>
          </a:p>
          <a:p>
            <a:pPr>
              <a:lnSpc>
                <a:spcPts val="4625"/>
              </a:lnSpc>
            </a:pPr>
            <a:r>
              <a:rPr lang="en-US" sz="3708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Introduction to Froebel's Principles</a:t>
            </a:r>
            <a:endParaRPr lang="en-US" sz="3708" dirty="0">
              <a:solidFill>
                <a:srgbClr val="0070C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61492" y="2201663"/>
            <a:ext cx="3500636" cy="5763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Egwyddorion Allweddol Froebel</a:t>
            </a:r>
            <a:endParaRPr lang="en-US" sz="1833" dirty="0"/>
          </a:p>
        </p:txBody>
      </p:sp>
      <p:sp>
        <p:nvSpPr>
          <p:cNvPr id="4" name="Text 2"/>
          <p:cNvSpPr/>
          <p:nvPr/>
        </p:nvSpPr>
        <p:spPr>
          <a:xfrm>
            <a:off x="479394" y="2587842"/>
            <a:ext cx="5386022" cy="1588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Datblygodd Friedrich Froebel (1782-1852) weledigaeth o addysg plentyndod cynnar sy'n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parchu plant fel dysgwyr gweithredol. </a:t>
            </a:r>
          </a:p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 err="1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Roedd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yn credu mewn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undod bywyd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dysgu trwy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chwarae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a phwysigrwydd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hunan-weithgaredd.</a:t>
            </a:r>
            <a:endParaRPr lang="en-US" sz="1458" b="1" dirty="0"/>
          </a:p>
        </p:txBody>
      </p:sp>
      <p:sp>
        <p:nvSpPr>
          <p:cNvPr id="5" name="Text 3"/>
          <p:cNvSpPr/>
          <p:nvPr/>
        </p:nvSpPr>
        <p:spPr>
          <a:xfrm>
            <a:off x="479394" y="3879543"/>
            <a:ext cx="5386022" cy="167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75"/>
              </a:lnSpc>
            </a:pPr>
            <a:endParaRPr lang="en-US" sz="1458" dirty="0">
              <a:solidFill>
                <a:srgbClr val="3C3939"/>
              </a:solidFill>
              <a:latin typeface="Roboto" pitchFamily="34" charset="0"/>
              <a:ea typeface="Roboto" pitchFamily="34" charset="-122"/>
              <a:cs typeface="Roboto" pitchFamily="34" charset="-120"/>
            </a:endParaRPr>
          </a:p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Mae ei egwyddorion yn pwysleisio pwysigrwydd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cysylltiadau rhwng plant a natur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yn ogystal â'r angen am amgylcheddau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dysgu sy'n meithrin datblygiad </a:t>
            </a:r>
            <a:r>
              <a:rPr lang="en-US" sz="1458" b="1" dirty="0" err="1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cyfannol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</a:p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 err="1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Mae'r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dull hwn yn cydnabod </a:t>
            </a:r>
            <a:r>
              <a:rPr lang="en-US" sz="1458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plentyndod fel cyfnod pwysig ynddo'i hun.</a:t>
            </a:r>
            <a:endParaRPr lang="en-US" sz="1458" b="1" dirty="0"/>
          </a:p>
        </p:txBody>
      </p:sp>
      <p:sp>
        <p:nvSpPr>
          <p:cNvPr id="6" name="Text 4"/>
          <p:cNvSpPr/>
          <p:nvPr/>
        </p:nvSpPr>
        <p:spPr>
          <a:xfrm>
            <a:off x="6307089" y="2201663"/>
            <a:ext cx="2601962" cy="576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Froebel's Key Principles</a:t>
            </a:r>
            <a:endParaRPr lang="en-US" sz="1833" dirty="0">
              <a:solidFill>
                <a:srgbClr val="0070C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6307089" y="2587842"/>
            <a:ext cx="5229770" cy="1588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Friedrich Froebel (1782-1852) developed a vision of early childhood education </a:t>
            </a:r>
            <a:r>
              <a:rPr lang="en-US" sz="1458" b="1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that respects children as active learners. </a:t>
            </a:r>
          </a:p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He believed in the </a:t>
            </a:r>
            <a:r>
              <a:rPr lang="en-US" sz="1458" b="1" u="sng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unity </a:t>
            </a: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of life, learning through </a:t>
            </a:r>
            <a:r>
              <a:rPr lang="en-US" sz="1458" b="1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play</a:t>
            </a: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and the importance of</a:t>
            </a:r>
            <a:r>
              <a:rPr lang="en-US" sz="1458" b="1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self-activity</a:t>
            </a: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</a:p>
          <a:p>
            <a:pPr>
              <a:lnSpc>
                <a:spcPts val="2375"/>
              </a:lnSpc>
            </a:pPr>
            <a:endParaRPr lang="en-US" sz="1458" dirty="0"/>
          </a:p>
        </p:txBody>
      </p:sp>
      <p:sp>
        <p:nvSpPr>
          <p:cNvPr id="8" name="Text 6"/>
          <p:cNvSpPr/>
          <p:nvPr/>
        </p:nvSpPr>
        <p:spPr>
          <a:xfrm>
            <a:off x="6326585" y="4176714"/>
            <a:ext cx="5184427" cy="1851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His principles emphasise the importance of </a:t>
            </a:r>
            <a:r>
              <a:rPr lang="en-US" sz="1458" b="1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connections between children and nature</a:t>
            </a: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as well as the need for learning environments that </a:t>
            </a:r>
            <a:r>
              <a:rPr lang="en-US" sz="1458" b="1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nurture holistic development</a:t>
            </a: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</a:p>
          <a:p>
            <a:pPr marL="285750" indent="-28575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This approach recognises </a:t>
            </a:r>
            <a:r>
              <a:rPr lang="en-US" sz="1458" b="1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childhood as an important period in its own right.</a:t>
            </a:r>
            <a:endParaRPr lang="en-US" sz="1458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D8FEFB-AA7D-0AA4-3DCB-572499D90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Froebel</a:t>
            </a:r>
            <a:br>
              <a:rPr lang="en-GB" dirty="0"/>
            </a:br>
            <a:r>
              <a:rPr lang="en-GB" dirty="0" err="1">
                <a:solidFill>
                  <a:srgbClr val="0070C0"/>
                </a:solidFill>
              </a:rPr>
              <a:t>Froebel</a:t>
            </a:r>
            <a:r>
              <a:rPr lang="en-GB" dirty="0">
                <a:solidFill>
                  <a:srgbClr val="0070C0"/>
                </a:solidFill>
              </a:rPr>
              <a:t> Principles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864205-59DB-BFA7-1DE0-A0BDF9828F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1480" y="1363980"/>
            <a:ext cx="5608320" cy="4812983"/>
          </a:xfrm>
        </p:spPr>
        <p:txBody>
          <a:bodyPr>
            <a:normAutofit lnSpcReduction="10000"/>
          </a:bodyPr>
          <a:lstStyle/>
          <a:p>
            <a:r>
              <a:rPr lang="en-US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E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gwyddorion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allweddol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Froebel: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chwarae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hunan-weithgarwch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undod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rhyddid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, a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dysgu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trwy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wneud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(Lilley, 1967).</a:t>
            </a:r>
          </a:p>
          <a:p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Sefydlodd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Friedrich Froebel y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feithrinfa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gyntaf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1837,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gan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gredu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bod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chwarae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hanfodol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i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ddatblygiad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plant.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Roedd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pwysleisio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pwysigrwydd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yr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amgylchedd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dysgu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a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rôl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yr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oedolyn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fel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arweinydd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ac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arsylwr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tyner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.</a:t>
            </a:r>
            <a:endParaRPr lang="en-US" sz="2800" dirty="0"/>
          </a:p>
          <a:p>
            <a:endParaRPr lang="en-US" sz="2800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F4DCD5-0A81-52C8-64F8-6C5456627C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3180" y="1424940"/>
            <a:ext cx="5257800" cy="4752023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K</a:t>
            </a:r>
            <a:r>
              <a:rPr lang="en-US" sz="28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ey Froebel principles: play, self-activity, wholeness, freedom, and learning by doing. (Lilley, 1967)</a:t>
            </a:r>
          </a:p>
          <a:p>
            <a:r>
              <a:rPr lang="en-US" sz="28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Friedrich Froebel established the first kindergarten in 1837, believing play was essential to child development. He emphasized the importance of the learning environment and the adult's role as a gentle guide and observer</a:t>
            </a:r>
            <a:endParaRPr lang="en-US" sz="28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299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1644F-62D6-94CE-56E4-751F5B600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E3B4D-3E82-9B12-BAA9-0DA1783DC6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Myfyriwch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ar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eich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profiadau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personol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o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ddysgu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trwy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chwarae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. </a:t>
            </a:r>
          </a:p>
          <a:p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Pryd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oeddech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chi'n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dysgu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fwyaf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effeithiol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fel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plentyn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?</a:t>
            </a:r>
          </a:p>
          <a:p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Beth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oedd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nodweddion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yr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amgylchedd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hwnnw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?</a:t>
            </a:r>
            <a:endParaRPr lang="en-US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599EC3-3D2B-894E-4A38-6D9E514D4D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Reflect on your personal experiences of learning through play. </a:t>
            </a:r>
          </a:p>
          <a:p>
            <a:r>
              <a:rPr lang="en-US" sz="28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When were you learning most effectively as a child? </a:t>
            </a:r>
          </a:p>
          <a:p>
            <a:r>
              <a:rPr lang="en-US" sz="2800" dirty="0">
                <a:solidFill>
                  <a:srgbClr val="0070C0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What were the characteristics of that environment?</a:t>
            </a:r>
            <a:endParaRPr lang="en-US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622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C6441-DC63-6813-1009-C356D9437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1235"/>
          </a:xfrm>
        </p:spPr>
        <p:txBody>
          <a:bodyPr>
            <a:normAutofit fontScale="90000"/>
          </a:bodyPr>
          <a:lstStyle/>
          <a:p>
            <a:r>
              <a:rPr lang="en-GB" dirty="0"/>
              <a:t>Froebel Trust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8441F-C3A1-D528-C920-4F28F16D3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20" y="1253331"/>
            <a:ext cx="10515600" cy="4351338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https://www.froebel.org.uk/training-and-resources/pamphlets</a:t>
            </a:r>
          </a:p>
          <a:p>
            <a:r>
              <a:rPr lang="en-GB" dirty="0">
                <a:hlinkClick r:id="rId2"/>
              </a:rPr>
              <a:t>https://www.froebel.org.uk/uploads/documents/FT-Froebels-principles-and-practice-today.pdf</a:t>
            </a:r>
            <a:endParaRPr lang="en-GB" dirty="0"/>
          </a:p>
          <a:p>
            <a:r>
              <a:rPr lang="en-GB" dirty="0">
                <a:hlinkClick r:id="rId3"/>
              </a:rPr>
              <a:t>https://www.froebel.org.uk/uploads/documents/Froebels-gifts-and-block-play-today.pdf</a:t>
            </a:r>
            <a:endParaRPr lang="en-GB" dirty="0"/>
          </a:p>
          <a:p>
            <a:r>
              <a:rPr lang="en-GB" dirty="0">
                <a:hlinkClick r:id="rId4"/>
              </a:rPr>
              <a:t>https://www.froebel.org.uk/uploads/documents/An-introduction-to-Froebel-children-and-nature.pdf</a:t>
            </a:r>
            <a:endParaRPr lang="en-GB" dirty="0"/>
          </a:p>
          <a:p>
            <a:r>
              <a:rPr lang="en-GB" dirty="0">
                <a:hlinkClick r:id="rId5"/>
              </a:rPr>
              <a:t>https://www.froebel.org.uk/uploads/documents/FT-Sewing-with-Young-Children-%E2%80%93-interactive-pamphlet.pdf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823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0A000-8BA5-2C88-9E62-EA4B595AF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syniadau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Main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2840D-0267-F59B-2D9A-845F46E5B2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000000"/>
                </a:solidFill>
                <a:effectLst/>
              </a:rPr>
              <a:t>Rhoddion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Froebel</a:t>
            </a: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Galwedigaethau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Froebel</a:t>
            </a: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Plentyn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cyfan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Natur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Cysyniadau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fel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mathemateg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mewn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chwarae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3A5845-ED84-5BEC-E8A8-DAF38EF30D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Froebel Gifts</a:t>
            </a:r>
          </a:p>
          <a:p>
            <a:r>
              <a:rPr lang="en-GB" dirty="0">
                <a:solidFill>
                  <a:srgbClr val="0070C0"/>
                </a:solidFill>
              </a:rPr>
              <a:t>Froebel Occupations</a:t>
            </a:r>
          </a:p>
          <a:p>
            <a:r>
              <a:rPr lang="en-GB" dirty="0">
                <a:solidFill>
                  <a:srgbClr val="0070C0"/>
                </a:solidFill>
              </a:rPr>
              <a:t>Whole child</a:t>
            </a:r>
          </a:p>
          <a:p>
            <a:r>
              <a:rPr lang="en-GB" dirty="0">
                <a:solidFill>
                  <a:srgbClr val="0070C0"/>
                </a:solidFill>
              </a:rPr>
              <a:t>Nature</a:t>
            </a:r>
          </a:p>
          <a:p>
            <a:r>
              <a:rPr lang="en-GB" dirty="0">
                <a:solidFill>
                  <a:srgbClr val="0070C0"/>
                </a:solidFill>
              </a:rPr>
              <a:t>Concepts such as mathematics in play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769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0DB83-4586-6F2F-FD14-62D64065B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Rhoddion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Gifts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89830-A467-A473-A115-7C995D3693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282212"/>
          </a:xfrm>
        </p:spPr>
        <p:txBody>
          <a:bodyPr>
            <a:normAutofit fontScale="62500" lnSpcReduction="20000"/>
          </a:bodyPr>
          <a:lstStyle/>
          <a:p>
            <a:r>
              <a:rPr lang="en-US" sz="5100" dirty="0" err="1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Cyfres</a:t>
            </a:r>
            <a:r>
              <a:rPr lang="en-US" sz="5100" dirty="0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 o </a:t>
            </a:r>
            <a:r>
              <a:rPr lang="en-US" sz="5100" dirty="0" err="1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deganau</a:t>
            </a:r>
            <a:r>
              <a:rPr lang="en-US" sz="5100" dirty="0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5100" dirty="0" err="1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addysgol</a:t>
            </a:r>
            <a:r>
              <a:rPr lang="en-US" sz="5100" dirty="0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5100" dirty="0" err="1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strwythuredig</a:t>
            </a:r>
            <a:r>
              <a:rPr lang="en-US" sz="5100" dirty="0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 a </a:t>
            </a:r>
            <a:r>
              <a:rPr lang="en-US" sz="5100" dirty="0" err="1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ddyluniwyd</a:t>
            </a:r>
            <a:r>
              <a:rPr lang="en-US" sz="5100" dirty="0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5100" dirty="0" err="1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gan</a:t>
            </a:r>
            <a:r>
              <a:rPr lang="en-US" sz="5100" dirty="0">
                <a:solidFill>
                  <a:srgbClr val="3C3939"/>
                </a:solidFill>
                <a:ea typeface="Roboto" pitchFamily="34" charset="-122"/>
                <a:cs typeface="Arial" panose="020B0604020202020204" pitchFamily="34" charset="0"/>
              </a:rPr>
              <a:t> Froebel</a:t>
            </a:r>
          </a:p>
          <a:p>
            <a:r>
              <a:rPr lang="en-GB" sz="5100" dirty="0" err="1"/>
              <a:t>Cyflwynwyd</a:t>
            </a:r>
            <a:r>
              <a:rPr lang="en-GB" sz="5100" dirty="0"/>
              <a:t> 20 o </a:t>
            </a:r>
            <a:r>
              <a:rPr lang="en-GB" sz="5100" dirty="0" err="1"/>
              <a:t>rhoddion</a:t>
            </a:r>
            <a:r>
              <a:rPr lang="en-GB" sz="5100" dirty="0"/>
              <a:t> </a:t>
            </a:r>
            <a:r>
              <a:rPr lang="en-GB" sz="5100" dirty="0" err="1"/>
              <a:t>i</a:t>
            </a:r>
            <a:r>
              <a:rPr lang="en-GB" sz="5100" dirty="0"/>
              <a:t> </a:t>
            </a:r>
            <a:r>
              <a:rPr lang="en-GB" sz="5100" dirty="0" err="1"/>
              <a:t>ddatblygu</a:t>
            </a:r>
            <a:r>
              <a:rPr lang="en-GB" sz="5100" dirty="0"/>
              <a:t> </a:t>
            </a:r>
            <a:r>
              <a:rPr lang="en-GB" sz="5100" dirty="0" err="1"/>
              <a:t>sgiliau</a:t>
            </a:r>
            <a:r>
              <a:rPr lang="en-GB" sz="5100" dirty="0"/>
              <a:t> plant.</a:t>
            </a:r>
          </a:p>
          <a:p>
            <a:r>
              <a:rPr lang="en-GB" sz="5100" dirty="0" err="1"/>
              <a:t>Daeth</a:t>
            </a:r>
            <a:r>
              <a:rPr lang="en-GB" sz="5100" dirty="0"/>
              <a:t> </a:t>
            </a:r>
            <a:r>
              <a:rPr lang="en-GB" sz="5100" dirty="0" err="1"/>
              <a:t>yn</a:t>
            </a:r>
            <a:r>
              <a:rPr lang="en-GB" sz="5100" dirty="0"/>
              <a:t> </a:t>
            </a:r>
            <a:r>
              <a:rPr lang="en-GB" sz="5100" dirty="0" err="1"/>
              <a:t>sylfaen</a:t>
            </a:r>
            <a:r>
              <a:rPr lang="en-GB" sz="5100" dirty="0"/>
              <a:t> </a:t>
            </a:r>
            <a:r>
              <a:rPr lang="en-GB" sz="5100" dirty="0" err="1"/>
              <a:t>i'r</a:t>
            </a:r>
            <a:r>
              <a:rPr lang="en-GB" sz="5100" dirty="0"/>
              <a:t> </a:t>
            </a:r>
            <a:r>
              <a:rPr lang="en-GB" sz="5100" dirty="0" err="1"/>
              <a:t>addysg</a:t>
            </a:r>
            <a:r>
              <a:rPr lang="en-GB" sz="5100" dirty="0"/>
              <a:t> </a:t>
            </a:r>
            <a:r>
              <a:rPr lang="en-GB" sz="5100" dirty="0" err="1"/>
              <a:t>cynnar</a:t>
            </a:r>
            <a:r>
              <a:rPr lang="en-GB" sz="5100" dirty="0"/>
              <a:t> modern.</a:t>
            </a:r>
          </a:p>
          <a:p>
            <a:endParaRPr lang="en-GB" sz="51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9130A-675B-2783-DE82-63E739C7B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696286"/>
          </a:xfrm>
        </p:spPr>
        <p:txBody>
          <a:bodyPr>
            <a:normAutofit fontScale="62500" lnSpcReduction="20000"/>
          </a:bodyPr>
          <a:lstStyle/>
          <a:p>
            <a:r>
              <a:rPr lang="en-GB" sz="5100" dirty="0">
                <a:solidFill>
                  <a:srgbClr val="0070C0"/>
                </a:solidFill>
              </a:rPr>
              <a:t>Series of education structured  ‘toys’ designed by Froebel</a:t>
            </a:r>
          </a:p>
          <a:p>
            <a:r>
              <a:rPr lang="en-GB" sz="5100" dirty="0">
                <a:solidFill>
                  <a:srgbClr val="0070C0"/>
                </a:solidFill>
              </a:rPr>
              <a:t>20 original gifts introduced to develop children's skills.</a:t>
            </a:r>
          </a:p>
          <a:p>
            <a:r>
              <a:rPr lang="en-GB" sz="5100" dirty="0">
                <a:solidFill>
                  <a:srgbClr val="0070C0"/>
                </a:solidFill>
              </a:rPr>
              <a:t>Became the foundation of modern early education</a:t>
            </a:r>
            <a:r>
              <a:rPr lang="en-GB" sz="5100" dirty="0"/>
              <a:t>.</a:t>
            </a:r>
          </a:p>
          <a:p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889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9BE7E-06C0-9B02-1C83-92F4F1219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2137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Rhodd</a:t>
            </a:r>
            <a:r>
              <a:rPr lang="en-GB" b="1" dirty="0"/>
              <a:t> 1-3: </a:t>
            </a:r>
            <a:r>
              <a:rPr lang="en-GB" b="1" dirty="0" err="1"/>
              <a:t>Pêl</a:t>
            </a:r>
            <a:r>
              <a:rPr lang="en-GB" b="1" dirty="0"/>
              <a:t>, </a:t>
            </a:r>
            <a:r>
              <a:rPr lang="en-GB" b="1" dirty="0" err="1"/>
              <a:t>Ciwb</a:t>
            </a:r>
            <a:r>
              <a:rPr lang="en-GB" b="1" dirty="0"/>
              <a:t>, </a:t>
            </a:r>
            <a:r>
              <a:rPr lang="en-GB" b="1" dirty="0" err="1"/>
              <a:t>Sylinder</a:t>
            </a:r>
            <a:r>
              <a:rPr lang="en-GB" b="1" dirty="0"/>
              <a:t> a </a:t>
            </a:r>
            <a:r>
              <a:rPr lang="en-GB" b="1" dirty="0" err="1"/>
              <a:t>Sffêr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Gifts 1-3: Ball, Cube, Cylinder, Sphere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3B8E0-B968-CF10-43B8-6E17E6BB4D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87262"/>
            <a:ext cx="5181600" cy="488970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err="1"/>
              <a:t>Ffurfiau</a:t>
            </a:r>
            <a:r>
              <a:rPr lang="en-GB" b="1" dirty="0"/>
              <a:t> </a:t>
            </a:r>
            <a:r>
              <a:rPr lang="en-GB" b="1" dirty="0" err="1"/>
              <a:t>Sylfaenol</a:t>
            </a:r>
            <a:endParaRPr lang="en-GB" b="1" dirty="0"/>
          </a:p>
          <a:p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siapiau</a:t>
            </a:r>
            <a:r>
              <a:rPr lang="en-GB" dirty="0"/>
              <a:t> </a:t>
            </a:r>
            <a:r>
              <a:rPr lang="en-GB" dirty="0" err="1"/>
              <a:t>geometrig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. 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archwilio'r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siapiau</a:t>
            </a:r>
            <a:r>
              <a:rPr lang="en-GB" dirty="0"/>
              <a:t>.</a:t>
            </a:r>
          </a:p>
          <a:p>
            <a:r>
              <a:rPr lang="en-GB" b="1" dirty="0" err="1"/>
              <a:t>Profiad</a:t>
            </a:r>
            <a:r>
              <a:rPr lang="en-GB" b="1" dirty="0"/>
              <a:t> </a:t>
            </a:r>
            <a:r>
              <a:rPr lang="en-GB" b="1" dirty="0" err="1"/>
              <a:t>Corfforol</a:t>
            </a:r>
            <a:endParaRPr lang="en-GB" b="1" dirty="0"/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gyffwrdd</a:t>
            </a:r>
            <a:r>
              <a:rPr lang="en-GB" dirty="0"/>
              <a:t> a </a:t>
            </a:r>
            <a:r>
              <a:rPr lang="en-GB" dirty="0" err="1"/>
              <a:t>thrin</a:t>
            </a:r>
            <a:r>
              <a:rPr lang="en-GB" dirty="0"/>
              <a:t> </a:t>
            </a:r>
            <a:r>
              <a:rPr lang="en-GB" dirty="0" err="1"/>
              <a:t>gwrthrychau</a:t>
            </a:r>
            <a:r>
              <a:rPr lang="en-GB" dirty="0"/>
              <a:t> 3D.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cydlynu</a:t>
            </a:r>
            <a:r>
              <a:rPr lang="en-GB" dirty="0"/>
              <a:t> </a:t>
            </a:r>
            <a:r>
              <a:rPr lang="en-GB" dirty="0" err="1"/>
              <a:t>llygad-llaw</a:t>
            </a:r>
            <a:r>
              <a:rPr lang="en-GB" dirty="0"/>
              <a:t>.</a:t>
            </a:r>
          </a:p>
          <a:p>
            <a:r>
              <a:rPr lang="en-GB" b="1" dirty="0" err="1"/>
              <a:t>Dealltwriaeth</a:t>
            </a:r>
            <a:r>
              <a:rPr lang="en-GB" b="1" dirty="0"/>
              <a:t> </a:t>
            </a:r>
            <a:r>
              <a:rPr lang="en-GB" b="1" dirty="0" err="1"/>
              <a:t>Ofodol</a:t>
            </a:r>
            <a:endParaRPr lang="en-GB" b="1" dirty="0"/>
          </a:p>
          <a:p>
            <a:pPr marL="0" indent="0">
              <a:buNone/>
            </a:pP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ofod</a:t>
            </a:r>
            <a:r>
              <a:rPr lang="en-GB" dirty="0"/>
              <a:t>, </a:t>
            </a:r>
            <a:r>
              <a:rPr lang="en-GB" dirty="0" err="1"/>
              <a:t>siâp</a:t>
            </a:r>
            <a:r>
              <a:rPr lang="en-GB" dirty="0"/>
              <a:t> a </a:t>
            </a:r>
            <a:r>
              <a:rPr lang="en-GB" dirty="0" err="1"/>
              <a:t>pherthynas</a:t>
            </a:r>
            <a:r>
              <a:rPr lang="en-GB" dirty="0"/>
              <a:t>. Sylfaen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1C5942-3568-C087-1E36-567D60F00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207364"/>
            <a:ext cx="5257800" cy="49696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Basic Shapes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Introduction to basic geometric shapes. Children explore the world through shapes.</a:t>
            </a:r>
          </a:p>
          <a:p>
            <a:r>
              <a:rPr lang="en-GB" b="1" dirty="0">
                <a:solidFill>
                  <a:srgbClr val="0070C0"/>
                </a:solidFill>
              </a:rPr>
              <a:t>Physical Experience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Learning through touching and handling 3D objects. Developing hand-eye coordination</a:t>
            </a:r>
          </a:p>
          <a:p>
            <a:r>
              <a:rPr lang="en-GB" b="1" dirty="0">
                <a:solidFill>
                  <a:srgbClr val="0070C0"/>
                </a:solidFill>
              </a:rPr>
              <a:t>Understanding Space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Building understanding of space, shape and relationships. Foundation of early mathematics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195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6D48D8-5564-1625-7EA7-57B7BBECE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E9C8C0-1E67-7578-36E1-A45B6F6746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461" y="0"/>
            <a:ext cx="11921368" cy="61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226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A26DA-78CE-E1A3-2421-A3AB12870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57648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Rhodd</a:t>
            </a:r>
            <a:r>
              <a:rPr lang="en-GB" b="1" dirty="0"/>
              <a:t> 4-6: </a:t>
            </a:r>
            <a:r>
              <a:rPr lang="en-GB" b="1" dirty="0" err="1"/>
              <a:t>Blociau</a:t>
            </a:r>
            <a:r>
              <a:rPr lang="en-GB" b="1" dirty="0"/>
              <a:t> </a:t>
            </a:r>
            <a:r>
              <a:rPr lang="en-GB" b="1" dirty="0" err="1"/>
              <a:t>Adeiladu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Gifts 4-6 Building Blocks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8BD79-B283-2A0E-F5A8-7BAE3531B4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740" y="1402672"/>
            <a:ext cx="5638061" cy="4774291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Strwythurau</a:t>
            </a:r>
            <a:r>
              <a:rPr lang="en-GB" dirty="0"/>
              <a:t> </a:t>
            </a:r>
            <a:r>
              <a:rPr lang="en-GB" dirty="0" err="1"/>
              <a:t>Cymhleth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strwythurau</a:t>
            </a:r>
            <a:r>
              <a:rPr lang="en-GB" dirty="0"/>
              <a:t> </a:t>
            </a:r>
            <a:r>
              <a:rPr lang="en-GB" dirty="0" err="1"/>
              <a:t>aml-haenog</a:t>
            </a:r>
            <a:r>
              <a:rPr lang="en-GB" dirty="0"/>
              <a:t> a </a:t>
            </a:r>
            <a:r>
              <a:rPr lang="en-GB" dirty="0" err="1"/>
              <a:t>phensaernïol</a:t>
            </a:r>
            <a:r>
              <a:rPr lang="en-GB" dirty="0"/>
              <a:t>.</a:t>
            </a:r>
          </a:p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Peirianneg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gydbwysedd</a:t>
            </a:r>
            <a:r>
              <a:rPr lang="en-GB" dirty="0"/>
              <a:t>, </a:t>
            </a:r>
            <a:r>
              <a:rPr lang="en-GB" dirty="0" err="1"/>
              <a:t>strwythur</a:t>
            </a:r>
            <a:r>
              <a:rPr lang="en-GB" dirty="0"/>
              <a:t> a </a:t>
            </a:r>
            <a:r>
              <a:rPr lang="en-GB" dirty="0" err="1"/>
              <a:t>phensaernïaeth</a:t>
            </a:r>
            <a:r>
              <a:rPr lang="en-GB" dirty="0"/>
              <a:t>.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Chwarae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Cysylltiad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12C086-13B9-8FE6-0CA7-D8AADF49D3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1922" y="1322775"/>
            <a:ext cx="5708341" cy="437669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Complex structures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Children build multi-layered and architectural  structures. developing engineering thinking.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70C0"/>
                </a:solidFill>
              </a:rPr>
              <a:t>Engineering thinking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Developing understanding of balance, structure and architecture. </a:t>
            </a:r>
          </a:p>
          <a:p>
            <a:r>
              <a:rPr lang="en-GB" dirty="0">
                <a:solidFill>
                  <a:srgbClr val="0070C0"/>
                </a:solidFill>
              </a:rPr>
              <a:t>Learning trough play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The gifts establish direct connections between creative play and formal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747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4F553-CB35-165F-2932-FFC0CE1AE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B0094F-3B28-5298-8739-47597849F97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09220" y="1253331"/>
            <a:ext cx="4786343" cy="4351338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4B1D418-6052-B12F-92CA-D168CE4FFF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35899" y="1253331"/>
            <a:ext cx="5088921" cy="442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40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75DB8-9000-6100-5315-97E412B5C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Tina Bruce 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D6D6D-ABDA-B7E6-5593-4F30E43434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https://sk.sagepub.com/book/edvol/early-childhood-practice/chpt/gifts-occupations-froebels-gifts-wooden-block-play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324A09-80A2-BD87-DB03-6ACBCF0DC0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946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68804-96AC-1DAD-15B2-4F839CFF1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Galwedigaethau</a:t>
            </a:r>
            <a:r>
              <a:rPr lang="en-GB" dirty="0"/>
              <a:t> Froebel?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 What are Froebel's Occupations?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49064-61D9-BF79-9551-DDBA9BBA6F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crefft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endParaRPr lang="en-GB" dirty="0"/>
          </a:p>
          <a:p>
            <a:r>
              <a:rPr lang="en-GB" dirty="0"/>
              <a:t>Gwaith </a:t>
            </a:r>
            <a:r>
              <a:rPr lang="en-GB" dirty="0" err="1"/>
              <a:t>ymarferol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phrofiadau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proses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plant</a:t>
            </a:r>
          </a:p>
          <a:p>
            <a:r>
              <a:rPr lang="en-GB" dirty="0" err="1"/>
              <a:t>Enghreifftiau</a:t>
            </a:r>
            <a:r>
              <a:rPr lang="en-GB" dirty="0"/>
              <a:t>: </a:t>
            </a:r>
            <a:r>
              <a:rPr lang="en-GB" dirty="0" err="1"/>
              <a:t>gwehyddu</a:t>
            </a:r>
            <a:r>
              <a:rPr lang="en-GB" dirty="0"/>
              <a:t>, </a:t>
            </a:r>
            <a:r>
              <a:rPr lang="en-GB" dirty="0" err="1"/>
              <a:t>plygu</a:t>
            </a:r>
            <a:r>
              <a:rPr lang="en-GB" dirty="0"/>
              <a:t> </a:t>
            </a:r>
            <a:r>
              <a:rPr lang="en-GB" dirty="0" err="1"/>
              <a:t>papur</a:t>
            </a:r>
            <a:r>
              <a:rPr lang="en-GB" dirty="0"/>
              <a:t>, </a:t>
            </a:r>
            <a:r>
              <a:rPr lang="en-GB" dirty="0" err="1"/>
              <a:t>modelu</a:t>
            </a:r>
            <a:r>
              <a:rPr lang="en-GB" dirty="0"/>
              <a:t> </a:t>
            </a:r>
            <a:r>
              <a:rPr lang="en-GB" dirty="0" err="1"/>
              <a:t>clai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EDCC05-A6A7-E94C-2A85-DF499EE574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Craft activities fostering independence</a:t>
            </a:r>
          </a:p>
          <a:p>
            <a:r>
              <a:rPr lang="en-GB" dirty="0">
                <a:solidFill>
                  <a:srgbClr val="0070C0"/>
                </a:solidFill>
              </a:rPr>
              <a:t>Practical work linked to real-life experiences</a:t>
            </a:r>
          </a:p>
          <a:p>
            <a:r>
              <a:rPr lang="en-GB" dirty="0">
                <a:solidFill>
                  <a:srgbClr val="0070C0"/>
                </a:solidFill>
              </a:rPr>
              <a:t>Designed to support children's natural learning process</a:t>
            </a:r>
          </a:p>
          <a:p>
            <a:r>
              <a:rPr lang="en-GB" dirty="0">
                <a:solidFill>
                  <a:srgbClr val="0070C0"/>
                </a:solidFill>
              </a:rPr>
              <a:t>Examples: weaving, paper folding, clay modelling</a:t>
            </a:r>
          </a:p>
        </p:txBody>
      </p:sp>
    </p:spTree>
    <p:extLst>
      <p:ext uri="{BB962C8B-B14F-4D97-AF65-F5344CB8AC3E}">
        <p14:creationId xmlns:p14="http://schemas.microsoft.com/office/powerpoint/2010/main" val="14240112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901D3-EF32-30DE-7067-555BEEB44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The Principles Behind the Occupations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3F38-D2E1-DBBA-2DFA-1989B4519F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20427"/>
            <a:ext cx="5181600" cy="475653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https://youtu.be/or2Tx88FxO4</a:t>
            </a:r>
            <a:endParaRPr lang="en-GB" dirty="0"/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Dull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sy'n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canolbwyntio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y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plentyn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Pwyslais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greadigrwydd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hunanfynegiant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Cefnogi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datblygiad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unigol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</a:rPr>
              <a:t>Annog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archwilio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darganfod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4AF50F-6C6A-4689-7D4A-DC6CABB4D3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Child-centred learning approach</a:t>
            </a:r>
          </a:p>
          <a:p>
            <a:r>
              <a:rPr lang="en-GB" dirty="0">
                <a:solidFill>
                  <a:srgbClr val="0070C0"/>
                </a:solidFill>
              </a:rPr>
              <a:t>Emphasis on creativity and self-expression</a:t>
            </a:r>
          </a:p>
          <a:p>
            <a:r>
              <a:rPr lang="en-GB" dirty="0">
                <a:solidFill>
                  <a:srgbClr val="0070C0"/>
                </a:solidFill>
              </a:rPr>
              <a:t>Supporting individual development</a:t>
            </a:r>
          </a:p>
          <a:p>
            <a:r>
              <a:rPr lang="en-GB" dirty="0">
                <a:solidFill>
                  <a:srgbClr val="0070C0"/>
                </a:solidFill>
              </a:rPr>
              <a:t>Encouraging exploration and discovery</a:t>
            </a:r>
          </a:p>
        </p:txBody>
      </p:sp>
    </p:spTree>
    <p:extLst>
      <p:ext uri="{BB962C8B-B14F-4D97-AF65-F5344CB8AC3E}">
        <p14:creationId xmlns:p14="http://schemas.microsoft.com/office/powerpoint/2010/main" val="2516235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915712-3B69-C5FC-3B8F-10B64F3D557D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87085" y="0"/>
            <a:ext cx="12017829" cy="60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601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9141-84B2-9C2B-CBB5-CB1573624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Oes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gysylltiad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cwriwlwm</a:t>
            </a:r>
            <a:r>
              <a:rPr lang="en-GB" dirty="0"/>
              <a:t> Cymru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Are there links to Welsh curriculum?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9A757-EC6A-F5A4-3EFA-14E8E51178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Cwricwlm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ariannir</a:t>
            </a:r>
            <a:r>
              <a:rPr lang="en-GB" dirty="0"/>
              <a:t>  </a:t>
            </a:r>
            <a:r>
              <a:rPr lang="en-GB" dirty="0" err="1"/>
              <a:t>nas</a:t>
            </a:r>
            <a:r>
              <a:rPr lang="en-GB" dirty="0"/>
              <a:t> </a:t>
            </a:r>
            <a:r>
              <a:rPr lang="en-GB" dirty="0" err="1"/>
              <a:t>gynhelir</a:t>
            </a:r>
            <a:r>
              <a:rPr lang="en-GB" dirty="0"/>
              <a:t>?</a:t>
            </a:r>
          </a:p>
          <a:p>
            <a:r>
              <a:rPr lang="en-GB" dirty="0" err="1"/>
              <a:t>Cwriwlwm</a:t>
            </a:r>
            <a:r>
              <a:rPr lang="en-GB" dirty="0"/>
              <a:t> Cymru 2022,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?</a:t>
            </a:r>
          </a:p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odditano</a:t>
            </a:r>
            <a:endParaRPr lang="en-GB" dirty="0"/>
          </a:p>
          <a:p>
            <a:r>
              <a:rPr lang="en-GB" dirty="0" err="1">
                <a:hlinkClick r:id="rId2"/>
              </a:rPr>
              <a:t>Cwricwlwm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ar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gyfer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lleoliadau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meithrin</a:t>
            </a:r>
            <a:r>
              <a:rPr lang="en-GB" dirty="0">
                <a:hlinkClick r:id="rId2"/>
              </a:rPr>
              <a:t> a </a:t>
            </a:r>
            <a:r>
              <a:rPr lang="en-GB" dirty="0" err="1">
                <a:hlinkClick r:id="rId2"/>
              </a:rPr>
              <a:t>ariennir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nas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cynhelir</a:t>
            </a:r>
            <a:endParaRPr lang="en-GB" dirty="0"/>
          </a:p>
          <a:p>
            <a:r>
              <a:rPr lang="en-GB" dirty="0">
                <a:hlinkClick r:id="rId3"/>
              </a:rPr>
              <a:t>cwricwlwm-i-gymru-dysgu-sylfaen-mewn-ysgolion-a-lleoliadau-meithrin-a-ariennir-nas-cynhelir-cwestiynau-cyffredin.pdf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265B76-158C-7E2E-B771-37CCEB129A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Curriculum for funded non-maintained settings</a:t>
            </a:r>
          </a:p>
          <a:p>
            <a:r>
              <a:rPr lang="en-GB" dirty="0">
                <a:solidFill>
                  <a:srgbClr val="0070C0"/>
                </a:solidFill>
              </a:rPr>
              <a:t>Curriculum for Wales 2022- Foundation Learning?</a:t>
            </a:r>
          </a:p>
          <a:p>
            <a:r>
              <a:rPr lang="en-GB" dirty="0">
                <a:solidFill>
                  <a:srgbClr val="0070C0"/>
                </a:solidFill>
              </a:rPr>
              <a:t>See links below</a:t>
            </a:r>
          </a:p>
          <a:p>
            <a:r>
              <a:rPr lang="en-GB" dirty="0">
                <a:hlinkClick r:id="rId4"/>
              </a:rPr>
              <a:t>A curriculum for funded non-maintained nursery settings</a:t>
            </a:r>
            <a:endParaRPr lang="en-GB" dirty="0"/>
          </a:p>
          <a:p>
            <a:r>
              <a:rPr lang="en-GB" dirty="0">
                <a:hlinkClick r:id="rId5"/>
              </a:rPr>
              <a:t>curriculum-for-wales-foundation-learning-in-schools-and-funded-non-maintained-nursery-settings-faqs.pdf</a:t>
            </a:r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563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6720-996C-D79E-AE7B-996B1D13D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</a:t>
            </a:r>
            <a:r>
              <a:rPr lang="en-GB" dirty="0" err="1"/>
              <a:t>Diben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4 Purposes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9A4E6-6D3B-61D9-D9B9-0945B0A64A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89103"/>
            <a:ext cx="5181600" cy="4587860"/>
          </a:xfrm>
        </p:spPr>
        <p:txBody>
          <a:bodyPr>
            <a:normAutofit fontScale="92500" lnSpcReduction="1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ddysgwyr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uchelgeisiol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galluog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sy'n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barod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ddysgu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gydol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bywydau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gyfranwyr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mentrus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creadigol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barod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chwarae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rhan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lawn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bywyd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gwaith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ddinasyddion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egwyddorol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gwybodus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yng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Nghymru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unigolion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iach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hyderus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sy'n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barod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fyw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bywyd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cyflawn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fel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aelodau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gwerthfawr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gymdeithas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66CF58-12A4-7D55-9A94-1F7C11A513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89103"/>
            <a:ext cx="5257800" cy="4587860"/>
          </a:xfrm>
        </p:spPr>
        <p:txBody>
          <a:bodyPr>
            <a:normAutofit fontScale="92500" lnSpcReduction="1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ambitious, capable learners, ready to learn throughout their lives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enterprising, creative contributors, ready to play a full part in life and work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ethical, informed citizens of Wales and the world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healthy, confident individuals, ready to lead fulfilling lives as valued members of society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1121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64790-94B5-708B-A91B-A15D1A129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Oes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gysylltiad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cwriwlwm</a:t>
            </a:r>
            <a:r>
              <a:rPr lang="en-GB" dirty="0"/>
              <a:t> Cymru?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Are there links to Welsh curriculum?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FB512-AB0D-646F-36F5-DAF97F2C1B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Llwybrau</a:t>
            </a:r>
            <a:r>
              <a:rPr lang="en-GB" dirty="0"/>
              <a:t> </a:t>
            </a:r>
            <a:r>
              <a:rPr lang="en-GB" dirty="0" err="1"/>
              <a:t>datblygiadol</a:t>
            </a:r>
            <a:endParaRPr lang="en-GB" dirty="0"/>
          </a:p>
          <a:p>
            <a:r>
              <a:rPr lang="en-GB" dirty="0" err="1"/>
              <a:t>perthyn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cyfathrebu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• </a:t>
            </a:r>
            <a:r>
              <a:rPr lang="en-GB" dirty="0" err="1"/>
              <a:t>archwilio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•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• </a:t>
            </a:r>
            <a:r>
              <a:rPr lang="en-GB" dirty="0" err="1"/>
              <a:t>lles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BE7C6A-6965-6704-17A9-487E9A21AA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Developmental Pathways</a:t>
            </a:r>
          </a:p>
          <a:p>
            <a:r>
              <a:rPr lang="en-GB" dirty="0">
                <a:solidFill>
                  <a:srgbClr val="0070C0"/>
                </a:solidFill>
              </a:rPr>
              <a:t>Belonging</a:t>
            </a:r>
          </a:p>
          <a:p>
            <a:r>
              <a:rPr lang="en-GB" dirty="0">
                <a:solidFill>
                  <a:srgbClr val="0070C0"/>
                </a:solidFill>
              </a:rPr>
              <a:t>Communicate</a:t>
            </a:r>
          </a:p>
          <a:p>
            <a:r>
              <a:rPr lang="en-GB" dirty="0">
                <a:solidFill>
                  <a:srgbClr val="0070C0"/>
                </a:solidFill>
              </a:rPr>
              <a:t>Explore</a:t>
            </a:r>
          </a:p>
          <a:p>
            <a:r>
              <a:rPr lang="en-GB" dirty="0">
                <a:solidFill>
                  <a:srgbClr val="0070C0"/>
                </a:solidFill>
              </a:rPr>
              <a:t>Physical development</a:t>
            </a:r>
          </a:p>
          <a:p>
            <a:r>
              <a:rPr lang="en-GB" dirty="0">
                <a:solidFill>
                  <a:srgbClr val="0070C0"/>
                </a:solidFill>
              </a:rPr>
              <a:t>Wellbeing</a:t>
            </a:r>
          </a:p>
        </p:txBody>
      </p:sp>
    </p:spTree>
    <p:extLst>
      <p:ext uri="{BB962C8B-B14F-4D97-AF65-F5344CB8AC3E}">
        <p14:creationId xmlns:p14="http://schemas.microsoft.com/office/powerpoint/2010/main" val="21023837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D566E-B214-B525-4614-59F48039D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Oes yn a gysylltiad gyda’r Galluogwyr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Is there a link to the Enablers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EAC19-970D-48CD-AA19-ECD8C4C290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ennyn</a:t>
            </a:r>
            <a:r>
              <a:rPr lang="en-GB" dirty="0"/>
              <a:t> </a:t>
            </a:r>
            <a:r>
              <a:rPr lang="en-GB" dirty="0" err="1"/>
              <a:t>diddordeb</a:t>
            </a:r>
            <a:endParaRPr lang="en-GB" dirty="0"/>
          </a:p>
          <a:p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F66B30-1EE3-4C1B-230D-6A945DE429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Enabling adults</a:t>
            </a:r>
          </a:p>
          <a:p>
            <a:r>
              <a:rPr lang="en-GB" dirty="0">
                <a:solidFill>
                  <a:srgbClr val="0070C0"/>
                </a:solidFill>
              </a:rPr>
              <a:t>Engaging experiences</a:t>
            </a:r>
          </a:p>
          <a:p>
            <a:r>
              <a:rPr lang="en-GB" dirty="0">
                <a:solidFill>
                  <a:srgbClr val="0070C0"/>
                </a:solidFill>
              </a:rPr>
              <a:t>Effective environments</a:t>
            </a:r>
          </a:p>
        </p:txBody>
      </p:sp>
    </p:spTree>
    <p:extLst>
      <p:ext uri="{BB962C8B-B14F-4D97-AF65-F5344CB8AC3E}">
        <p14:creationId xmlns:p14="http://schemas.microsoft.com/office/powerpoint/2010/main" val="619482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1CCF1-E206-3622-30B2-B3C9B4A9F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 </a:t>
            </a:r>
            <a:r>
              <a:rPr lang="en-GB" dirty="0" err="1"/>
              <a:t>phrofiad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Areas of learning and experience?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8D02B5C-A208-74A3-8666-9C6CF36D16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90689"/>
            <a:ext cx="5181600" cy="3752168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F00B7FE-7C61-AEAD-4AC5-3DAE2284E9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91514" y="1844864"/>
            <a:ext cx="5181600" cy="3868511"/>
          </a:xfrm>
        </p:spPr>
      </p:pic>
    </p:spTree>
    <p:extLst>
      <p:ext uri="{BB962C8B-B14F-4D97-AF65-F5344CB8AC3E}">
        <p14:creationId xmlns:p14="http://schemas.microsoft.com/office/powerpoint/2010/main" val="6482686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C9B96-8A8A-2CC9-64E9-D40CBCADC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Cynaladwy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Sustainable development goals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874921-925A-166A-B0D7-E5F898F115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46323"/>
            <a:ext cx="9655629" cy="401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2337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970C-CEB1-D333-DA93-306ECFB97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Llesiant</a:t>
            </a:r>
            <a:r>
              <a:rPr lang="en-GB" dirty="0"/>
              <a:t> </a:t>
            </a:r>
            <a:r>
              <a:rPr lang="en-GB" dirty="0" err="1"/>
              <a:t>Cenedlaethau'r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 (2015)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Well-being of Future Generations Act (2015)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0534D-3ABD-F261-F6FC-4B2105A080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cynaliadwy</a:t>
            </a:r>
            <a:endParaRPr lang="en-GB" dirty="0"/>
          </a:p>
          <a:p>
            <a:r>
              <a:rPr lang="en-GB" dirty="0"/>
              <a:t>7 nod </a:t>
            </a:r>
            <a:r>
              <a:rPr lang="en-GB" dirty="0" err="1"/>
              <a:t>llesiant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r>
              <a:rPr lang="en-GB" dirty="0" err="1"/>
              <a:t>Ymrwymiad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gynnydd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amgylcheddol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C4AF51-35AC-AB03-F0FC-D85717EE2A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Sustainable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7 national well-being goals focused on holistic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Commitment to economic, social, environmental progress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7949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2943F-2C41-BBEA-F620-76572598C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</a:b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Ethical, informed citizens of Wales and the world</a:t>
            </a:r>
            <a:b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79276-10DD-D32C-5037-A3EE7929B8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24614"/>
            <a:ext cx="5181600" cy="7164279"/>
          </a:xfrm>
        </p:spPr>
        <p:txBody>
          <a:bodyPr>
            <a:normAutofit fontScale="55000" lnSpcReduction="20000"/>
          </a:bodyPr>
          <a:lstStyle/>
          <a:p>
            <a:r>
              <a:rPr lang="en-GB" sz="3300" dirty="0" err="1"/>
              <a:t>canfod</a:t>
            </a:r>
            <a:r>
              <a:rPr lang="en-GB" sz="3300" dirty="0"/>
              <a:t>,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gwerthuso</a:t>
            </a:r>
            <a:r>
              <a:rPr lang="en-GB" sz="3300" dirty="0"/>
              <a:t> ac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defnyddio</a:t>
            </a:r>
            <a:r>
              <a:rPr lang="en-GB" sz="3300" dirty="0"/>
              <a:t> </a:t>
            </a:r>
            <a:r>
              <a:rPr lang="en-GB" sz="3300" dirty="0" err="1"/>
              <a:t>tystiolaeth</a:t>
            </a:r>
            <a:r>
              <a:rPr lang="en-GB" sz="3300" dirty="0"/>
              <a:t> </a:t>
            </a:r>
            <a:r>
              <a:rPr lang="en-GB" sz="3300" dirty="0" err="1"/>
              <a:t>wrth</a:t>
            </a:r>
            <a:r>
              <a:rPr lang="en-GB" sz="3300" dirty="0"/>
              <a:t> </a:t>
            </a:r>
            <a:r>
              <a:rPr lang="en-GB" sz="3300" dirty="0" err="1"/>
              <a:t>ffurfio</a:t>
            </a:r>
            <a:r>
              <a:rPr lang="en-GB" sz="3300" dirty="0"/>
              <a:t> barn</a:t>
            </a:r>
          </a:p>
          <a:p>
            <a:r>
              <a:rPr lang="en-GB" sz="3300" dirty="0" err="1"/>
              <a:t>trafod</a:t>
            </a:r>
            <a:r>
              <a:rPr lang="en-GB" sz="3300" dirty="0"/>
              <a:t> </a:t>
            </a:r>
            <a:r>
              <a:rPr lang="en-GB" sz="3300" dirty="0" err="1"/>
              <a:t>materion</a:t>
            </a:r>
            <a:r>
              <a:rPr lang="en-GB" sz="3300" dirty="0"/>
              <a:t> </a:t>
            </a:r>
            <a:r>
              <a:rPr lang="en-GB" sz="3300" dirty="0" err="1"/>
              <a:t>cyfoes</a:t>
            </a:r>
            <a:r>
              <a:rPr lang="en-GB" sz="3300" dirty="0"/>
              <a:t> </a:t>
            </a:r>
            <a:r>
              <a:rPr lang="en-GB" sz="3300" dirty="0" err="1"/>
              <a:t>ar</a:t>
            </a:r>
            <a:r>
              <a:rPr lang="en-GB" sz="3300" dirty="0"/>
              <a:t> sail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gwybodaeth</a:t>
            </a:r>
            <a:r>
              <a:rPr lang="en-GB" sz="3300" dirty="0"/>
              <a:t> </a:t>
            </a:r>
            <a:r>
              <a:rPr lang="en-GB" sz="3300" dirty="0" err="1"/>
              <a:t>a'u</a:t>
            </a:r>
            <a:r>
              <a:rPr lang="en-GB" sz="3300" dirty="0"/>
              <a:t> </a:t>
            </a:r>
            <a:r>
              <a:rPr lang="en-GB" sz="3300" dirty="0" err="1"/>
              <a:t>gwerthoedd</a:t>
            </a:r>
            <a:endParaRPr lang="en-GB" sz="3300" dirty="0"/>
          </a:p>
          <a:p>
            <a:r>
              <a:rPr lang="en-GB" sz="3300" dirty="0" err="1"/>
              <a:t>deall</a:t>
            </a:r>
            <a:r>
              <a:rPr lang="en-GB" sz="3300" dirty="0"/>
              <a:t> ac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arfer</a:t>
            </a:r>
            <a:r>
              <a:rPr lang="en-GB" sz="3300" dirty="0"/>
              <a:t>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cyfrifoldebau</a:t>
            </a:r>
            <a:r>
              <a:rPr lang="en-GB" sz="3300" dirty="0"/>
              <a:t> </a:t>
            </a:r>
            <a:r>
              <a:rPr lang="en-GB" sz="3300" dirty="0" err="1"/>
              <a:t>a'u</a:t>
            </a:r>
            <a:r>
              <a:rPr lang="en-GB" sz="3300" dirty="0"/>
              <a:t> </a:t>
            </a:r>
            <a:r>
              <a:rPr lang="en-GB" sz="3300" dirty="0" err="1"/>
              <a:t>hawliau</a:t>
            </a:r>
            <a:r>
              <a:rPr lang="en-GB" sz="3300" dirty="0"/>
              <a:t> </a:t>
            </a:r>
            <a:r>
              <a:rPr lang="en-GB" sz="3300" dirty="0" err="1"/>
              <a:t>dynol</a:t>
            </a:r>
            <a:r>
              <a:rPr lang="en-GB" sz="3300" dirty="0"/>
              <a:t> a </a:t>
            </a:r>
            <a:r>
              <a:rPr lang="en-GB" sz="3300" dirty="0" err="1"/>
              <a:t>democrataidd</a:t>
            </a:r>
            <a:endParaRPr lang="en-GB" sz="3300" dirty="0"/>
          </a:p>
          <a:p>
            <a:r>
              <a:rPr lang="en-GB" sz="3300" dirty="0" err="1"/>
              <a:t>deall</a:t>
            </a:r>
            <a:r>
              <a:rPr lang="en-GB" sz="3300" dirty="0"/>
              <a:t> ac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ystyried</a:t>
            </a:r>
            <a:r>
              <a:rPr lang="en-GB" sz="3300" dirty="0"/>
              <a:t> </a:t>
            </a:r>
            <a:r>
              <a:rPr lang="en-GB" sz="3300" dirty="0" err="1"/>
              <a:t>effaith</a:t>
            </a:r>
            <a:r>
              <a:rPr lang="en-GB" sz="3300" dirty="0"/>
              <a:t>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gweithredoedd</a:t>
            </a:r>
            <a:r>
              <a:rPr lang="en-GB" sz="3300" dirty="0"/>
              <a:t> </a:t>
            </a:r>
            <a:r>
              <a:rPr lang="en-GB" sz="3300" dirty="0" err="1"/>
              <a:t>wrth</a:t>
            </a:r>
            <a:r>
              <a:rPr lang="en-GB" sz="3300" dirty="0"/>
              <a:t> </a:t>
            </a:r>
            <a:r>
              <a:rPr lang="en-GB" sz="3300" dirty="0" err="1"/>
              <a:t>ddewis</a:t>
            </a:r>
            <a:r>
              <a:rPr lang="en-GB" sz="3300" dirty="0"/>
              <a:t> a </a:t>
            </a:r>
            <a:r>
              <a:rPr lang="en-GB" sz="3300" dirty="0" err="1"/>
              <a:t>gweithredu</a:t>
            </a:r>
            <a:endParaRPr lang="en-GB" sz="3300" dirty="0"/>
          </a:p>
          <a:p>
            <a:r>
              <a:rPr lang="en-GB" sz="3300" dirty="0" err="1"/>
              <a:t>wybodus</a:t>
            </a:r>
            <a:r>
              <a:rPr lang="en-GB" sz="3300" dirty="0"/>
              <a:t> am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diwylliant</a:t>
            </a:r>
            <a:r>
              <a:rPr lang="en-GB" sz="3300" dirty="0"/>
              <a:t>,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cymuned</a:t>
            </a:r>
            <a:r>
              <a:rPr lang="en-GB" sz="3300" dirty="0"/>
              <a:t>,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cymdeithas</a:t>
            </a:r>
            <a:r>
              <a:rPr lang="en-GB" sz="3300" dirty="0"/>
              <a:t> </a:t>
            </a:r>
            <a:r>
              <a:rPr lang="en-GB" sz="3300" dirty="0" err="1"/>
              <a:t>a’r</a:t>
            </a:r>
            <a:r>
              <a:rPr lang="en-GB" sz="3300" dirty="0"/>
              <a:t> </a:t>
            </a:r>
            <a:r>
              <a:rPr lang="en-GB" sz="3300" dirty="0" err="1"/>
              <a:t>byd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awr</a:t>
            </a:r>
            <a:r>
              <a:rPr lang="en-GB" sz="3300" dirty="0"/>
              <a:t> ac </a:t>
            </a:r>
            <a:r>
              <a:rPr lang="en-GB" sz="3300" dirty="0" err="1"/>
              <a:t>yn</a:t>
            </a:r>
            <a:r>
              <a:rPr lang="en-GB" sz="3300" dirty="0"/>
              <a:t> y </a:t>
            </a:r>
            <a:r>
              <a:rPr lang="en-GB" sz="3300" dirty="0" err="1"/>
              <a:t>gorffennol</a:t>
            </a:r>
            <a:endParaRPr lang="en-GB" sz="3300" dirty="0"/>
          </a:p>
          <a:p>
            <a:r>
              <a:rPr lang="en-GB" sz="3300" dirty="0" err="1"/>
              <a:t>parchu</a:t>
            </a:r>
            <a:r>
              <a:rPr lang="en-GB" sz="3300" dirty="0"/>
              <a:t> </a:t>
            </a:r>
            <a:r>
              <a:rPr lang="en-GB" sz="3300" dirty="0" err="1"/>
              <a:t>anghenion</a:t>
            </a:r>
            <a:r>
              <a:rPr lang="en-GB" sz="3300" dirty="0"/>
              <a:t> a </a:t>
            </a:r>
            <a:r>
              <a:rPr lang="en-GB" sz="3300" dirty="0" err="1"/>
              <a:t>hawliau</a:t>
            </a:r>
            <a:r>
              <a:rPr lang="en-GB" sz="3300" dirty="0"/>
              <a:t> </a:t>
            </a:r>
            <a:r>
              <a:rPr lang="en-GB" sz="3300" dirty="0" err="1"/>
              <a:t>pobl</a:t>
            </a:r>
            <a:r>
              <a:rPr lang="en-GB" sz="3300" dirty="0"/>
              <a:t> </a:t>
            </a:r>
            <a:r>
              <a:rPr lang="en-GB" sz="3300" dirty="0" err="1"/>
              <a:t>eraill</a:t>
            </a:r>
            <a:r>
              <a:rPr lang="en-GB" sz="3300" dirty="0"/>
              <a:t>, </a:t>
            </a:r>
            <a:r>
              <a:rPr lang="en-GB" sz="3300" dirty="0" err="1"/>
              <a:t>fel</a:t>
            </a:r>
            <a:r>
              <a:rPr lang="en-GB" sz="3300" dirty="0"/>
              <a:t> </a:t>
            </a:r>
            <a:r>
              <a:rPr lang="en-GB" sz="3300" dirty="0" err="1"/>
              <a:t>aelod</a:t>
            </a:r>
            <a:r>
              <a:rPr lang="en-GB" sz="3300" dirty="0"/>
              <a:t> o </a:t>
            </a:r>
            <a:r>
              <a:rPr lang="en-GB" sz="3300" dirty="0" err="1"/>
              <a:t>gymdeithas</a:t>
            </a:r>
            <a:r>
              <a:rPr lang="en-GB" sz="3300" dirty="0"/>
              <a:t> </a:t>
            </a:r>
            <a:r>
              <a:rPr lang="en-GB" sz="3300" dirty="0" err="1"/>
              <a:t>amrywiol</a:t>
            </a:r>
            <a:endParaRPr lang="en-GB" sz="3300" dirty="0"/>
          </a:p>
          <a:p>
            <a:r>
              <a:rPr lang="en-GB" sz="3300" dirty="0" err="1"/>
              <a:t>dangos</a:t>
            </a:r>
            <a:r>
              <a:rPr lang="en-GB" sz="3300" dirty="0"/>
              <a:t>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hymrwymiad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sicrhau</a:t>
            </a:r>
            <a:r>
              <a:rPr lang="en-GB" sz="3300" dirty="0"/>
              <a:t> </a:t>
            </a:r>
            <a:r>
              <a:rPr lang="en-GB" sz="3300" dirty="0" err="1"/>
              <a:t>cynaladwyedd</a:t>
            </a:r>
            <a:r>
              <a:rPr lang="en-GB" sz="3300" dirty="0"/>
              <a:t> y </a:t>
            </a:r>
            <a:r>
              <a:rPr lang="en-GB" sz="3300" dirty="0" err="1"/>
              <a:t>blaned</a:t>
            </a:r>
            <a:endParaRPr lang="en-GB" sz="33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7454F2-684F-8AB9-68C0-9FBA0E32B3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60629"/>
            <a:ext cx="5181600" cy="491633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300" dirty="0">
                <a:solidFill>
                  <a:srgbClr val="0070C0"/>
                </a:solidFill>
              </a:rPr>
              <a:t>find, evaluate and use evidence in forming views</a:t>
            </a:r>
          </a:p>
          <a:p>
            <a:r>
              <a:rPr lang="en-GB" sz="3300" dirty="0">
                <a:solidFill>
                  <a:srgbClr val="0070C0"/>
                </a:solidFill>
              </a:rPr>
              <a:t>engage with contemporary issues based upon their knowledge and values</a:t>
            </a:r>
          </a:p>
          <a:p>
            <a:r>
              <a:rPr lang="en-GB" sz="3300" dirty="0">
                <a:solidFill>
                  <a:srgbClr val="0070C0"/>
                </a:solidFill>
              </a:rPr>
              <a:t>understand and exercise their human and democratic responsibilities and rights</a:t>
            </a:r>
          </a:p>
          <a:p>
            <a:r>
              <a:rPr lang="en-GB" sz="3300" dirty="0">
                <a:solidFill>
                  <a:srgbClr val="0070C0"/>
                </a:solidFill>
              </a:rPr>
              <a:t>understand and consider the impact of their actions when making choices and acting</a:t>
            </a:r>
          </a:p>
          <a:p>
            <a:r>
              <a:rPr lang="en-GB" sz="3300" dirty="0">
                <a:solidFill>
                  <a:srgbClr val="0070C0"/>
                </a:solidFill>
              </a:rPr>
              <a:t>are knowledgeable about their culture, community, society and the world, now and in the past</a:t>
            </a:r>
          </a:p>
          <a:p>
            <a:r>
              <a:rPr lang="en-GB" sz="3300" dirty="0">
                <a:solidFill>
                  <a:srgbClr val="0070C0"/>
                </a:solidFill>
              </a:rPr>
              <a:t>respect the needs and rights of others, as a member of a diverse society</a:t>
            </a:r>
          </a:p>
          <a:p>
            <a:r>
              <a:rPr lang="en-GB" sz="3300" dirty="0">
                <a:solidFill>
                  <a:srgbClr val="0070C0"/>
                </a:solidFill>
              </a:rPr>
              <a:t>show their commitment to the sustainability of the planet</a:t>
            </a:r>
          </a:p>
          <a:p>
            <a:r>
              <a:rPr lang="en-GB" sz="3300" dirty="0">
                <a:solidFill>
                  <a:srgbClr val="0070C0"/>
                </a:solidFill>
              </a:rPr>
              <a:t>and are ready to be citizens of Wales and the world</a:t>
            </a:r>
          </a:p>
        </p:txBody>
      </p:sp>
    </p:spTree>
    <p:extLst>
      <p:ext uri="{BB962C8B-B14F-4D97-AF65-F5344CB8AC3E}">
        <p14:creationId xmlns:p14="http://schemas.microsoft.com/office/powerpoint/2010/main" val="3944985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EC7DE-4564-61AE-4C9F-F0A1EA24B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04" y="500062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Sut y </a:t>
            </a:r>
            <a:r>
              <a:rPr lang="en-GB" dirty="0" err="1"/>
              <a:t>gallai</a:t>
            </a:r>
            <a:r>
              <a:rPr lang="en-GB" dirty="0"/>
              <a:t> dull Froebelian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dinasyddiaeth</a:t>
            </a:r>
            <a:r>
              <a:rPr lang="en-GB" dirty="0"/>
              <a:t> </a:t>
            </a:r>
            <a:r>
              <a:rPr lang="en-GB" dirty="0" err="1"/>
              <a:t>foesegol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How might Froebelian approach support ethical citizenship?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20271-011C-DE8C-E7B3-FF6C620714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BCCEA8-C3BB-0191-151D-D1ECD8AD30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8055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CE7D5-0D28-4B5F-35F2-268A80794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43" y="365125"/>
            <a:ext cx="11851689" cy="1325563"/>
          </a:xfrm>
        </p:spPr>
        <p:txBody>
          <a:bodyPr>
            <a:noAutofit/>
          </a:bodyPr>
          <a:lstStyle/>
          <a:p>
            <a:r>
              <a:rPr lang="en-GB" sz="3600" b="1" dirty="0" err="1"/>
              <a:t>Efallai</a:t>
            </a:r>
            <a:r>
              <a:rPr lang="en-GB" sz="3600" b="1" dirty="0"/>
              <a:t>: </a:t>
            </a:r>
            <a:br>
              <a:rPr lang="en-GB" sz="3600" b="1" dirty="0"/>
            </a:br>
            <a:r>
              <a:rPr lang="en-GB" sz="3600" b="1" dirty="0" err="1"/>
              <a:t>Athroniaeth</a:t>
            </a:r>
            <a:r>
              <a:rPr lang="en-GB" sz="3600" b="1" dirty="0"/>
              <a:t> Froebel: </a:t>
            </a:r>
            <a:r>
              <a:rPr lang="en-GB" sz="3600" b="1" dirty="0" err="1"/>
              <a:t>Cysylltu</a:t>
            </a:r>
            <a:r>
              <a:rPr lang="en-GB" sz="3600" b="1" dirty="0"/>
              <a:t> Plant </a:t>
            </a:r>
            <a:r>
              <a:rPr lang="en-GB" sz="3600" b="1" dirty="0" err="1"/>
              <a:t>gyda</a:t>
            </a:r>
            <a:r>
              <a:rPr lang="en-GB" sz="3600" b="1" dirty="0"/>
              <a:t> </a:t>
            </a:r>
            <a:r>
              <a:rPr lang="en-GB" sz="3600" b="1" dirty="0" err="1"/>
              <a:t>Natur</a:t>
            </a:r>
            <a:br>
              <a:rPr lang="en-GB" sz="3600" b="1" dirty="0"/>
            </a:br>
            <a:endParaRPr lang="en-GB" sz="36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941049-CF57-9943-0078-AECA992954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199" y="1825624"/>
            <a:ext cx="5025571" cy="402475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55643-D89D-481A-A5F6-7B8B444B0E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02475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"Kindergarten"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gardd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twf</a:t>
            </a:r>
            <a:r>
              <a:rPr lang="en-GB" dirty="0"/>
              <a:t> plant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r>
              <a:rPr lang="en-GB" dirty="0"/>
              <a:t> </a:t>
            </a:r>
            <a:r>
              <a:rPr lang="en-GB" dirty="0" err="1"/>
              <a:t>natur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Plant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cyfranogwyr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y </a:t>
            </a:r>
            <a:r>
              <a:rPr lang="en-GB" dirty="0" err="1"/>
              <a:t>byd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ryngweithio</a:t>
            </a:r>
            <a:r>
              <a:rPr lang="en-GB" dirty="0"/>
              <a:t> </a:t>
            </a:r>
            <a:r>
              <a:rPr lang="en-GB" dirty="0" err="1"/>
              <a:t>amgylcheddol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8591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D8715-71F6-A4CE-DD24-B1EBF490D4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7C669-6FE5-7AA3-786F-2B1D2E4EF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718" y="173483"/>
            <a:ext cx="11881282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dirty="0"/>
              <a:t>Maybe:</a:t>
            </a:r>
            <a:br>
              <a:rPr lang="en-GB" sz="4000" dirty="0"/>
            </a:br>
            <a:r>
              <a:rPr lang="en-GB" sz="4000" b="1" dirty="0"/>
              <a:t>Froebel's Philosophy: Connecting Children to Nature</a:t>
            </a:r>
            <a:br>
              <a:rPr lang="en-GB" sz="4000" b="1" dirty="0"/>
            </a:br>
            <a:endParaRPr lang="en-GB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335F08-7118-EECA-B9C8-639CCC7AC0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199" y="1499046"/>
            <a:ext cx="5025571" cy="435133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137EB-5D5A-4E20-D36E-B543273165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02475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"Kindergarten" as a garden for children's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Emphasis on hands-on learning and nature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Children as active participants in understanding the 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Learning through direct environmental interaction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094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35EEA-6D71-2BF6-5BCE-1EA98FD92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-417250"/>
            <a:ext cx="11549109" cy="2072427"/>
          </a:xfrm>
        </p:spPr>
        <p:txBody>
          <a:bodyPr>
            <a:noAutofit/>
          </a:bodyPr>
          <a:lstStyle/>
          <a:p>
            <a:b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sz="4000" b="1" dirty="0" err="1">
                <a:solidFill>
                  <a:prstClr val="black"/>
                </a:solidFill>
                <a:ea typeface="+mn-ea"/>
                <a:cs typeface="+mn-cs"/>
              </a:rPr>
              <a:t>Efallai</a:t>
            </a:r>
            <a: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  <a:t>: </a:t>
            </a:r>
            <a:b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  <a:t>Maybe: </a:t>
            </a:r>
            <a:r>
              <a:rPr lang="en-GB" sz="4000" b="1" dirty="0" err="1">
                <a:solidFill>
                  <a:prstClr val="black"/>
                </a:solidFill>
                <a:ea typeface="+mn-ea"/>
                <a:cs typeface="+mn-cs"/>
              </a:rPr>
              <a:t>Addysg</a:t>
            </a:r>
            <a: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sz="4000" b="1" dirty="0" err="1">
                <a:solidFill>
                  <a:prstClr val="black"/>
                </a:solidFill>
                <a:ea typeface="+mn-ea"/>
                <a:cs typeface="+mn-cs"/>
              </a:rPr>
              <a:t>Cynaladwy</a:t>
            </a:r>
            <a: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sz="4000" b="1" dirty="0" err="1">
                <a:solidFill>
                  <a:prstClr val="black"/>
                </a:solidFill>
                <a:ea typeface="+mn-ea"/>
                <a:cs typeface="+mn-cs"/>
              </a:rPr>
              <a:t>drwy</a:t>
            </a:r>
            <a: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  <a:t> lens Froebel </a:t>
            </a:r>
            <a:b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D16C1E-E498-903A-F11D-DBBC4ABFA63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825625"/>
            <a:ext cx="5334000" cy="351563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ABF8D-4213-3653-1685-4D709C36A3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655177"/>
            <a:ext cx="5726838" cy="4042391"/>
          </a:xfrm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Meithrin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rhyfeddod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a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gwerthfawrogiad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o'r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byd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naturiol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Annog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archwilio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cysyniadau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amgylcheddol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dan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arweiniad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plant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Defnyddio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chwarae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fel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prif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offeryn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ar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gyfer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dealltwriaeth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amgylcheddol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Datblygu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cysylltiad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emosiynol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â 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chynaliadwyedd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757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880B3-249D-D4D8-2484-8691EDA41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D4F09-5157-C82F-5698-7DE2BDCCE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214" y="329614"/>
            <a:ext cx="11131858" cy="1325563"/>
          </a:xfrm>
        </p:spPr>
        <p:txBody>
          <a:bodyPr>
            <a:noAutofit/>
          </a:bodyPr>
          <a:lstStyle/>
          <a:p>
            <a:b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  <a:t>Maybe: Sustainability Education through Froebel's Lens</a:t>
            </a:r>
            <a:br>
              <a:rPr lang="en-GB" sz="4000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CFD7F7-432F-48B7-399F-CC89D2FCA1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825625"/>
            <a:ext cx="5334000" cy="351563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44A3D5-5CFA-5DED-E67E-69E38204EB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346231"/>
            <a:ext cx="5181600" cy="4351338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Foster wonder and appreciation for the natural world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Encourage child-led exploration of environmental concepts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Use play as a primary tool for environmental understanding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Develop emotional connection to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6195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5D4FB-2277-E69E-FA56-09D0EB6FB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33165"/>
            <a:ext cx="11353800" cy="182385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Efallai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: 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Dulliau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ymarferol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i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gynladawyedd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wedi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arwain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gan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y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plentyn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978781-9B89-CC0D-5AA4-439BBFD6D0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addysgol</a:t>
            </a:r>
            <a:endParaRPr lang="en-GB" dirty="0"/>
          </a:p>
          <a:p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rhyng-gysylltiadau</a:t>
            </a:r>
            <a:r>
              <a:rPr lang="en-GB" dirty="0"/>
              <a:t> </a:t>
            </a:r>
            <a:r>
              <a:rPr lang="en-GB" dirty="0" err="1"/>
              <a:t>ecolegol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parch at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byw</a:t>
            </a:r>
            <a:endParaRPr lang="en-GB" dirty="0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09E87F58-0038-2717-5962-29ED850435E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8001" y="2380570"/>
            <a:ext cx="5181600" cy="324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9536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3D1A3-2122-27B2-4341-617F17336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BA99E-5941-FFCF-C889-D26E89186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Maybe: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Practical Approaches to Child-Centred Sustainability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6759F7-EF6B-778E-09EB-D8A59E643B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Outdoor learning experiences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Use of natural materials in educational activities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Observing ecological interconnections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Developing respect for living systems</a:t>
            </a:r>
          </a:p>
          <a:p>
            <a:endParaRPr lang="en-GB" dirty="0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6CD8B8DC-EEE2-34AA-6958-8CDB1CA8E91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8001" y="2380570"/>
            <a:ext cx="5181600" cy="324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550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DD88B-8073-80D1-A8F2-3951CC556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51" y="365125"/>
            <a:ext cx="12091387" cy="132556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Efallai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Adeiladu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Stiwardiaid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Amgylcheddol</a:t>
            </a: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 y </a:t>
            </a:r>
            <a:r>
              <a:rPr lang="en-GB" b="1" dirty="0" err="1">
                <a:solidFill>
                  <a:prstClr val="black"/>
                </a:solidFill>
                <a:ea typeface="+mn-ea"/>
                <a:cs typeface="+mn-cs"/>
              </a:rPr>
              <a:t>Dyfodol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0A1FA-996C-AE4D-2FC5-87B9C6571B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CE5DA7-74BB-C8E1-3935-1A595F2C49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953738"/>
          </a:xfrm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Plentyndod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cynnar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fel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cyfnod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critigol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gyfer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gwerthoedd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amgylcheddol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(Chawla, 1988)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Mynd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i'r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afael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â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chynaliadwyedd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trwy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lawenydd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a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chwilfrydedd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Osgoi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addysg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amgylcheddol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sy'n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seiliedig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ofn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Grymuso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plant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fel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dysgwyr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gweithredol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(CCUHP)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F2CB8C-7A61-6D2C-29C3-E28EF813118B}"/>
              </a:ext>
            </a:extLst>
          </p:cNvPr>
          <p:cNvSpPr txBox="1"/>
          <p:nvPr/>
        </p:nvSpPr>
        <p:spPr>
          <a:xfrm>
            <a:off x="3076113" y="3122266"/>
            <a:ext cx="61522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E9FFCA-0785-6294-B882-BA1010AC3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690688"/>
            <a:ext cx="5253361" cy="3953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8903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52904-8D8C-F240-108C-E6969E8C8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F568-6AF1-61F7-48A6-3E46FBBCE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Maybe: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b="1" dirty="0">
                <a:solidFill>
                  <a:prstClr val="black"/>
                </a:solidFill>
                <a:ea typeface="+mn-ea"/>
                <a:cs typeface="+mn-cs"/>
              </a:rPr>
              <a:t>Building Future Environmental Stewards</a:t>
            </a:r>
            <a:br>
              <a:rPr lang="en-GB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0B7BB-EDA1-A800-3E8F-84FAA08A21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D74265-2BC5-AB1F-4E6A-7C1F33C5E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953738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Early childhood as critical period for environmental values (Chawla, 1988)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Approach sustainability through joy and curiosity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Avoid fear-based environmental education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Empower children as active learners (UNCRC)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31A397-42D6-C948-5328-9B629DD4E15E}"/>
              </a:ext>
            </a:extLst>
          </p:cNvPr>
          <p:cNvSpPr txBox="1"/>
          <p:nvPr/>
        </p:nvSpPr>
        <p:spPr>
          <a:xfrm>
            <a:off x="3076113" y="3122266"/>
            <a:ext cx="61522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0BDCF8-7E50-42BF-8885-DA7F6840C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690688"/>
            <a:ext cx="5253361" cy="3953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435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93C58-F9CE-8060-DC03-0F31C378C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byd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Changing our place in the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49717-AF08-FE5C-CF56-D1DB4BFDBD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178" y="1506029"/>
            <a:ext cx="1102236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Ôl-ddyneiddiaet</a:t>
            </a:r>
            <a:r>
              <a:rPr lang="en-GB" b="1" dirty="0"/>
              <a:t>                                                 </a:t>
            </a:r>
            <a:r>
              <a:rPr lang="en-GB" b="1" dirty="0">
                <a:solidFill>
                  <a:srgbClr val="0070C0"/>
                </a:solidFill>
              </a:rPr>
              <a:t>Posthumanism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2A2A2A"/>
                </a:solidFill>
                <a:latin typeface="Merriweather" panose="00000500000000000000" pitchFamily="2" charset="0"/>
              </a:rPr>
              <a:t>a </a:t>
            </a:r>
            <a:r>
              <a:rPr lang="en-GB" dirty="0" err="1">
                <a:solidFill>
                  <a:srgbClr val="2A2A2A"/>
                </a:solidFill>
                <a:latin typeface="Merriweather" panose="00000500000000000000" pitchFamily="2" charset="0"/>
              </a:rPr>
              <a:t>posthumanist</a:t>
            </a:r>
            <a:r>
              <a:rPr lang="en-GB" dirty="0">
                <a:solidFill>
                  <a:srgbClr val="2A2A2A"/>
                </a:solidFill>
                <a:latin typeface="Merriweather" panose="00000500000000000000" pitchFamily="2" charset="0"/>
              </a:rPr>
              <a:t> perspective assumes agency is distributed through dynamic forces of which the human participates but does not completely intend or control.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2A2A2A"/>
              </a:solidFill>
              <a:latin typeface="Merriweather" panose="00000500000000000000" pitchFamily="2" charset="0"/>
            </a:endParaRPr>
          </a:p>
          <a:p>
            <a:pPr marL="0" indent="0">
              <a:buNone/>
              <a:defRPr/>
            </a:pPr>
            <a:r>
              <a:rPr lang="en-GB" dirty="0" err="1">
                <a:solidFill>
                  <a:srgbClr val="2A2A2A"/>
                </a:solidFill>
                <a:latin typeface="Merriweather" panose="00000500000000000000" pitchFamily="2" charset="0"/>
              </a:rPr>
              <a:t>Posthumanist</a:t>
            </a:r>
            <a:r>
              <a:rPr lang="en-GB" dirty="0">
                <a:solidFill>
                  <a:srgbClr val="2A2A2A"/>
                </a:solidFill>
                <a:latin typeface="Merriweather" panose="00000500000000000000" pitchFamily="2" charset="0"/>
              </a:rPr>
              <a:t> philosophy </a:t>
            </a:r>
            <a:r>
              <a:rPr lang="en-GB" b="1" dirty="0">
                <a:solidFill>
                  <a:srgbClr val="2A2A2A"/>
                </a:solidFill>
                <a:latin typeface="Merriweather" panose="00000500000000000000" pitchFamily="2" charset="0"/>
              </a:rPr>
              <a:t>constitutes the human as: physically, chemically, and biologically enmeshed and dependent on the environment</a:t>
            </a:r>
            <a:r>
              <a:rPr lang="en-GB" dirty="0">
                <a:solidFill>
                  <a:srgbClr val="2A2A2A"/>
                </a:solidFill>
                <a:latin typeface="Merriweather" panose="00000500000000000000" pitchFamily="2" charset="0"/>
              </a:rPr>
              <a:t>; 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2A2A2A"/>
                </a:solidFill>
                <a:latin typeface="Merriweather" panose="00000500000000000000" pitchFamily="2" charset="0"/>
              </a:rPr>
              <a:t>(Kelling and Lehman, 2018)</a:t>
            </a:r>
            <a:endParaRPr lang="en-GB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375822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3A785-5245-1664-B2FA-EA9D374C0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i="0" dirty="0" err="1">
                <a:solidFill>
                  <a:srgbClr val="000000"/>
                </a:solidFill>
                <a:effectLst/>
                <a:latin typeface="Segoe UI Web (West European)"/>
              </a:rPr>
              <a:t>Deall</a:t>
            </a:r>
            <a:r>
              <a:rPr lang="en-GB" b="1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1" i="0" dirty="0" err="1">
                <a:solidFill>
                  <a:srgbClr val="000000"/>
                </a:solidFill>
                <a:effectLst/>
                <a:latin typeface="Segoe UI Web (West European)"/>
              </a:rPr>
              <a:t>Ôl-ddyneiddiaeth</a:t>
            </a:r>
            <a:r>
              <a:rPr lang="en-GB" b="1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 Web (West European)"/>
              </a:rPr>
            </a:b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87F66-E77B-3D16-CF70-6C568FBCEB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Symud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safbwyntiau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dynol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deuaidd</a:t>
            </a:r>
            <a:r>
              <a:rPr lang="en-GB" dirty="0"/>
              <a:t> (</a:t>
            </a:r>
            <a:r>
              <a:rPr lang="en-GB" dirty="0" err="1"/>
              <a:t>dynol</a:t>
            </a:r>
            <a:r>
              <a:rPr lang="en-GB" dirty="0"/>
              <a:t>/an-</a:t>
            </a:r>
            <a:r>
              <a:rPr lang="en-GB" dirty="0" err="1"/>
              <a:t>ddynol</a:t>
            </a:r>
            <a:r>
              <a:rPr lang="en-GB" dirty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rhyng-gysylltiad</a:t>
            </a:r>
            <a:r>
              <a:rPr lang="en-GB" dirty="0"/>
              <a:t> </a:t>
            </a:r>
            <a:r>
              <a:rPr lang="en-GB" dirty="0" err="1"/>
              <a:t>bodau</a:t>
            </a:r>
            <a:r>
              <a:rPr lang="en-GB" dirty="0"/>
              <a:t> a </a:t>
            </a:r>
            <a:r>
              <a:rPr lang="en-GB" dirty="0" err="1"/>
              <a:t>systemau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gysyniad</a:t>
            </a:r>
            <a:r>
              <a:rPr lang="en-GB" dirty="0"/>
              <a:t> </a:t>
            </a:r>
            <a:r>
              <a:rPr lang="en-GB" dirty="0" err="1"/>
              <a:t>Braidotti</a:t>
            </a:r>
            <a:r>
              <a:rPr lang="en-GB" dirty="0"/>
              <a:t> o “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lluosog</a:t>
            </a:r>
            <a:r>
              <a:rPr lang="en-GB" dirty="0"/>
              <a:t>"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11A0A66-A428-4EC4-C3EC-D323613BE61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1" y="1825625"/>
            <a:ext cx="5181600" cy="342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4009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09C0C3-9836-6F95-91D7-2AD398DD6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41C6B-07DD-478F-6B5E-FC8100FFC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Understanding Post-Humanism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3B5F79-4774-0C5E-2901-1D2BFB385C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Moves beyond human-centred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Challenges binary distinctions (human/non-human)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Emphasizes interconnectedness of beings and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Inspired by </a:t>
            </a:r>
            <a:r>
              <a:rPr lang="en-GB" dirty="0" err="1"/>
              <a:t>Braidotti's</a:t>
            </a:r>
            <a:r>
              <a:rPr lang="en-GB" dirty="0"/>
              <a:t> concept of "multiple belongings"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CC0823A-B8C5-17C0-6183-4F45311623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1" y="1825625"/>
            <a:ext cx="5181600" cy="342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403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39212-9B1A-4491-106F-69C54714F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Egwyddorion</a:t>
            </a:r>
            <a:r>
              <a:rPr lang="en-GB" b="1" dirty="0"/>
              <a:t> </a:t>
            </a:r>
            <a:r>
              <a:rPr lang="en-GB" b="1" dirty="0" err="1"/>
              <a:t>Sylfaenol</a:t>
            </a:r>
            <a:r>
              <a:rPr lang="en-GB" b="1" dirty="0"/>
              <a:t> Froebel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08F4C0-3FBF-4301-B5AD-A07E97893F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86971" y="1825625"/>
            <a:ext cx="3964997" cy="353014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4918DC-2495-44CB-D8E9-3B2CC430F1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Undod</a:t>
            </a:r>
            <a:r>
              <a:rPr lang="en-GB" dirty="0"/>
              <a:t> a </a:t>
            </a:r>
            <a:r>
              <a:rPr lang="en-GB" dirty="0" err="1"/>
              <a:t>rhyng-gysylltiad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peth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, </a:t>
            </a:r>
            <a:r>
              <a:rPr lang="en-GB" dirty="0" err="1"/>
              <a:t>cyfannol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dynol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dirty="0" err="1"/>
              <a:t>gyda'r</a:t>
            </a:r>
            <a:r>
              <a:rPr lang="en-GB" dirty="0"/>
              <a:t> </a:t>
            </a:r>
            <a:r>
              <a:rPr lang="en-GB" dirty="0" err="1"/>
              <a:t>byd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7820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23E93-70ED-7132-A34F-EAC59EA4C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029F0-6BD2-011F-0451-1F6FC5996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Froebel's Foundational Principles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06A28F-8258-2594-B702-AB8817C1AF4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86971" y="1825625"/>
            <a:ext cx="3964997" cy="353014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120BD-FE50-4A7E-7B21-01A966232A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Unity and interconnectedness of all things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Child as an active, holistic learner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Play as fundamental to human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Learning through direct experience with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5353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CF55-BF3D-F075-4A76-677EC3E4F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31960"/>
            <a:ext cx="10515600" cy="1325563"/>
          </a:xfrm>
        </p:spPr>
        <p:txBody>
          <a:bodyPr/>
          <a:lstStyle/>
          <a:p>
            <a:r>
              <a:rPr lang="en-GB" b="1" dirty="0"/>
              <a:t>The Child as a Dynamic Agent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AF21CE-0F6A-3713-1BF1-F460955E2C7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20800" y="1253331"/>
            <a:ext cx="4775200" cy="435133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625A7D-3AA9-A0BB-B9E1-3E307D6EF6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derbynnydd</a:t>
            </a:r>
            <a:r>
              <a:rPr lang="en-GB" dirty="0"/>
              <a:t> </a:t>
            </a:r>
            <a:r>
              <a:rPr lang="en-GB" dirty="0" err="1"/>
              <a:t>goddefol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cyd-adeiladwr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gweithredol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gymhelliant</a:t>
            </a:r>
            <a:r>
              <a:rPr lang="en-GB" dirty="0"/>
              <a:t> </a:t>
            </a:r>
            <a:r>
              <a:rPr lang="en-GB" dirty="0" err="1"/>
              <a:t>cynhenid</a:t>
            </a:r>
            <a:r>
              <a:rPr lang="en-GB" dirty="0"/>
              <a:t> y </a:t>
            </a:r>
            <a:r>
              <a:rPr lang="en-GB" dirty="0" err="1"/>
              <a:t>plentyn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ddealltwriaeth</a:t>
            </a:r>
            <a:r>
              <a:rPr lang="en-GB" dirty="0"/>
              <a:t> </a:t>
            </a:r>
            <a:r>
              <a:rPr lang="en-GB" dirty="0" err="1"/>
              <a:t>gymhleth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strwythurau</a:t>
            </a:r>
            <a:r>
              <a:rPr lang="en-GB" dirty="0"/>
              <a:t> </a:t>
            </a:r>
            <a:r>
              <a:rPr lang="en-GB" dirty="0" err="1"/>
              <a:t>pŵer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796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75E43B-AC48-8083-41E6-ADF9FF035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4431-F19C-E50E-2C79-E785D1BA4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Child as a Dynamic Agent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3E0B0C-5B85-3A3A-E152-A78ED30786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20800" y="1253331"/>
            <a:ext cx="4775200" cy="435133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5616F1-BC8A-1205-6445-85ECD2310F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Child not passive recipient but active co-constructor of knowledge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Emphasis on child's intrinsic motivation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Recognizing children's capacity for complex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Challenging traditional power structures in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7219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DF49A-BAF7-FD92-0A2E-36F166677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Amgylchedd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gyd-addysgwr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966D9D-D09F-4DCF-44BA-03658E81C9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17249" y="1825625"/>
            <a:ext cx="5602551" cy="360271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79247-DDCF-06EE-19AB-E0C43F40AA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ffisegol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cyfranogwr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hanfodol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siapio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‘Blurring boundaries between human and non-human actors’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1434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CED41F-C21F-5244-A752-1971132DF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C301A-3C8D-E975-751E-983D96A4C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Environment as Co-Educator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8132D8-A2D9-3536-8B47-671BA85A0F4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17249" y="1825625"/>
            <a:ext cx="5602551" cy="360271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9976B-4BA4-FA73-FE37-868E467A23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Physical space as active participant in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Nature as crucial learning context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Materials and environment shape learning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Blurring boundaries between human and non-human 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7662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48265-01CE-5D11-AD98-C1CF50799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 err="1">
                <a:solidFill>
                  <a:srgbClr val="000000"/>
                </a:solidFill>
                <a:effectLst/>
                <a:latin typeface="Segoe UI Web (West European)"/>
              </a:rPr>
              <a:t>Goblygiadau</a:t>
            </a:r>
            <a:r>
              <a:rPr lang="en-GB" b="1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1" i="0" dirty="0" err="1">
                <a:solidFill>
                  <a:srgbClr val="000000"/>
                </a:solidFill>
                <a:effectLst/>
                <a:latin typeface="Segoe UI Web (West European)"/>
              </a:rPr>
              <a:t>Addysgegol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7672AF-5959-681E-238D-524A1E9C7FF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38374" y="1210668"/>
            <a:ext cx="4978655" cy="435133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875BF4-F929-19F8-C132-34C4D25023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Newid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cydweithredol</a:t>
            </a:r>
            <a:r>
              <a:rPr lang="en-GB" dirty="0"/>
              <a:t>.</a:t>
            </a:r>
          </a:p>
          <a:p>
            <a:r>
              <a:rPr lang="en-GB" dirty="0" err="1"/>
              <a:t>Gwerthfawrogi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plant a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wybod</a:t>
            </a:r>
            <a:r>
              <a:rPr lang="en-GB" dirty="0"/>
              <a:t>.</a:t>
            </a:r>
          </a:p>
          <a:p>
            <a:r>
              <a:rPr lang="en-GB" dirty="0" err="1"/>
              <a:t>Cofleidio</a:t>
            </a:r>
            <a:r>
              <a:rPr lang="en-GB" dirty="0"/>
              <a:t> </a:t>
            </a:r>
            <a:r>
              <a:rPr lang="en-GB" dirty="0" err="1"/>
              <a:t>ansicrwydd</a:t>
            </a:r>
            <a:r>
              <a:rPr lang="en-GB" dirty="0"/>
              <a:t> a </a:t>
            </a:r>
            <a:r>
              <a:rPr lang="en-GB" dirty="0" err="1"/>
              <a:t>chymhlethdod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ecolegol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8066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97FA8E-0020-B46C-456A-5F0B83A0C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60322-4859-9582-52A1-37996B180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Pedagogical Implications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7A23E9-8BFC-3E99-B1CB-D32CAB345B7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38374" y="1210668"/>
            <a:ext cx="4978655" cy="435133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3DF53-3999-07D2-92A1-E8B7E9DD1B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Shift from teacher-directed to collaborative learning.</a:t>
            </a:r>
          </a:p>
          <a:p>
            <a:r>
              <a:rPr lang="en-GB" dirty="0"/>
              <a:t>Valuing children's agency and multiple ways of knowing.</a:t>
            </a:r>
          </a:p>
          <a:p>
            <a:r>
              <a:rPr lang="en-GB" dirty="0"/>
              <a:t>Embracing uncertainty and complexity in learning</a:t>
            </a:r>
          </a:p>
          <a:p>
            <a:r>
              <a:rPr lang="en-GB" dirty="0"/>
              <a:t>Developing ecological consciousness</a:t>
            </a:r>
          </a:p>
        </p:txBody>
      </p:sp>
    </p:spTree>
    <p:extLst>
      <p:ext uri="{BB962C8B-B14F-4D97-AF65-F5344CB8AC3E}">
        <p14:creationId xmlns:p14="http://schemas.microsoft.com/office/powerpoint/2010/main" val="38838110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DD153-200D-62FF-1E46-D8AB9A9B4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455371" cy="1325563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Ôl-ddyneiddiaeth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Plentyndod</a:t>
            </a:r>
            <a:r>
              <a:rPr lang="en-GB" b="1" dirty="0"/>
              <a:t> </a:t>
            </a:r>
            <a:r>
              <a:rPr lang="en-GB" b="1" dirty="0" err="1"/>
              <a:t>Cynnar</a:t>
            </a:r>
            <a:r>
              <a:rPr lang="en-GB" b="1" dirty="0"/>
              <a:t>: Ail-</a:t>
            </a:r>
            <a:r>
              <a:rPr lang="en-GB" b="1" dirty="0" err="1"/>
              <a:t>ddychmygu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</a:t>
            </a:r>
            <a:r>
              <a:rPr lang="en-GB" b="1" dirty="0" err="1"/>
              <a:t>Egwyddorion</a:t>
            </a:r>
            <a:r>
              <a:rPr lang="en-GB" b="1" dirty="0"/>
              <a:t> </a:t>
            </a:r>
            <a:r>
              <a:rPr lang="en-GB" b="1" dirty="0" err="1"/>
              <a:t>Froebelaidd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C8B053-D229-B61B-5676-5CA4DEE399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safbwyntiau</a:t>
            </a:r>
            <a:r>
              <a:rPr lang="en-GB" dirty="0"/>
              <a:t> </a:t>
            </a:r>
            <a:r>
              <a:rPr lang="en-GB" dirty="0" err="1"/>
              <a:t>anthropocentrig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Dull </a:t>
            </a:r>
            <a:r>
              <a:rPr lang="en-GB" dirty="0" err="1"/>
              <a:t>rhyngddisgyblaethol</a:t>
            </a:r>
            <a:r>
              <a:rPr lang="en-GB" dirty="0"/>
              <a:t> o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2B6E10C-A5E4-507D-7AC6-DCCAB95420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4400" y="1377619"/>
            <a:ext cx="51816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5649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FDB70-896C-674E-ACA8-EDEEEC684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6461A-A162-88C6-6C19-366DC60D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09" y="365125"/>
            <a:ext cx="12304450" cy="1325563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Post-Humanism in Early Childhood:</a:t>
            </a:r>
            <a:br>
              <a:rPr lang="en-GB" sz="4000" b="1" dirty="0"/>
            </a:br>
            <a:r>
              <a:rPr lang="en-GB" sz="4000" b="1" dirty="0"/>
              <a:t>Reimagining Learning through Froebelian Principles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2782D-C031-C71A-C97E-9759887DB0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Challenging traditional anthropocentric views of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Exploring child's relationship with environment and knowledge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Interdisciplinary approach to early childhood learning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2A6E43A-AB21-A9E6-E104-9B17BB2B6A4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4400" y="1572927"/>
            <a:ext cx="51816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9467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88FB2-9CA6-2BE3-432B-38DFA0EAF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 err="1">
                <a:solidFill>
                  <a:srgbClr val="000000"/>
                </a:solidFill>
                <a:effectLst/>
                <a:latin typeface="Segoe UI Web (West European)"/>
              </a:rPr>
              <a:t>Ystyriaethau</a:t>
            </a:r>
            <a:r>
              <a:rPr lang="en-GB" b="1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b="1" i="0" dirty="0" err="1">
                <a:solidFill>
                  <a:srgbClr val="000000"/>
                </a:solidFill>
                <a:effectLst/>
                <a:latin typeface="Segoe UI Web (West European)"/>
              </a:rPr>
              <a:t>Moesegol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DEC9B2-3733-6550-3FF8-DCD507B414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1" y="1509486"/>
            <a:ext cx="4595812" cy="367290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6C1C5-36FC-06CA-8FBB-2F9D2331E17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tosturi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ffiniau</a:t>
            </a:r>
            <a:r>
              <a:rPr lang="en-GB" dirty="0"/>
              <a:t> </a:t>
            </a:r>
            <a:r>
              <a:rPr lang="en-GB" dirty="0" err="1"/>
              <a:t>dynol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rhyng-ddibyniaeth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naturiol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byd-olwg</a:t>
            </a:r>
            <a:r>
              <a:rPr lang="en-GB" dirty="0"/>
              <a:t> </a:t>
            </a:r>
            <a:r>
              <a:rPr lang="en-GB" dirty="0" err="1"/>
              <a:t>anthropocentrig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Paratoi</a:t>
            </a:r>
            <a:r>
              <a:rPr lang="en-GB" dirty="0"/>
              <a:t> plant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byd-eang</a:t>
            </a:r>
            <a:r>
              <a:rPr lang="en-GB" dirty="0"/>
              <a:t> </a:t>
            </a:r>
            <a:r>
              <a:rPr lang="en-GB" dirty="0" err="1"/>
              <a:t>cymhleth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542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28C41-5496-3E4D-8D8D-5A06A4C42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3D94E-6F44-D75E-C343-A25C13692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 Considerations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2D8EE8-C662-4B9E-54CA-DD5BD6C2B0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1" y="1509486"/>
            <a:ext cx="4595812" cy="367290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EB301F-E00A-E4B7-5256-2FC06FC59F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Developing compassion beyond human boundaries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Understanding interdependence with natural 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Challenging anthropocentric worldviews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Preparing children for complex global challenges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04565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0CBAB0-C7C1-70D8-681F-77B525E88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A2226-1D9E-C7B4-0A5F-470D26EB5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Casgliad</a:t>
            </a:r>
            <a:r>
              <a:rPr lang="en-GB" b="1" dirty="0"/>
              <a:t>: </a:t>
            </a:r>
            <a:r>
              <a:rPr lang="en-GB" b="1" dirty="0" err="1"/>
              <a:t>Tuag</a:t>
            </a:r>
            <a:r>
              <a:rPr lang="en-GB" b="1" dirty="0"/>
              <a:t> at </a:t>
            </a:r>
            <a:r>
              <a:rPr lang="en-GB" b="1" dirty="0" err="1"/>
              <a:t>Batrwm</a:t>
            </a:r>
            <a:r>
              <a:rPr lang="en-GB" b="1" dirty="0"/>
              <a:t> </a:t>
            </a:r>
            <a:r>
              <a:rPr lang="en-GB" b="1" dirty="0" err="1"/>
              <a:t>Addysgol</a:t>
            </a:r>
            <a:r>
              <a:rPr lang="en-GB" b="1" dirty="0"/>
              <a:t> </a:t>
            </a:r>
            <a:r>
              <a:rPr lang="en-GB" b="1" dirty="0" err="1"/>
              <a:t>Cyfannol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33686B-C6C1-E115-49B0-46910A2C34F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22086" y="1582057"/>
            <a:ext cx="4647217" cy="402261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9862EE-BE61-674B-276C-EAF62B7B0E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511800" cy="448627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Integreiddio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Froebelaidd</a:t>
            </a:r>
            <a:r>
              <a:rPr lang="en-GB" dirty="0"/>
              <a:t> â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ôl-ddyneiddiol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Ail-</a:t>
            </a:r>
            <a:r>
              <a:rPr lang="en-GB" dirty="0" err="1"/>
              <a:t>ddychmygu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o </a:t>
            </a:r>
            <a:r>
              <a:rPr lang="en-GB" dirty="0" err="1"/>
              <a:t>gysylltiad</a:t>
            </a:r>
            <a:r>
              <a:rPr lang="en-GB" dirty="0"/>
              <a:t> </a:t>
            </a:r>
            <a:r>
              <a:rPr lang="en-GB" dirty="0" err="1"/>
              <a:t>dwfn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proses </a:t>
            </a:r>
            <a:r>
              <a:rPr lang="en-GB" dirty="0" err="1"/>
              <a:t>drawsnewidiol</a:t>
            </a:r>
            <a:r>
              <a:rPr lang="en-GB" dirty="0"/>
              <a:t>, </a:t>
            </a:r>
            <a:r>
              <a:rPr lang="en-GB" dirty="0" err="1"/>
              <a:t>berthynasol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posibiliadau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bod</a:t>
            </a:r>
          </a:p>
        </p:txBody>
      </p:sp>
    </p:spTree>
    <p:extLst>
      <p:ext uri="{BB962C8B-B14F-4D97-AF65-F5344CB8AC3E}">
        <p14:creationId xmlns:p14="http://schemas.microsoft.com/office/powerpoint/2010/main" val="365091670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B4C8-D0B5-5CB8-6217-1BC356C3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Conclusion: Towards a Holistic Educational Paradigm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F57F77-D13F-D206-12B5-895D4BC2F83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22086" y="1582057"/>
            <a:ext cx="4647217" cy="402261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C7497C-FEE2-5DE7-51A4-A05DF251EC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511800" cy="448627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Integrating Froebelian principles with post-humanist thinking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Reimagining childhood as a time of profound connection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Education as a transformative, relational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Opening new possibilities for learning and 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13296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509" y="151457"/>
            <a:ext cx="4572000" cy="576629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165626" y="1194287"/>
            <a:ext cx="6506270" cy="2728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125"/>
              </a:lnSpc>
            </a:pPr>
            <a:r>
              <a:rPr lang="en-US" sz="2500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Posthumanism and Young Children: Activities</a:t>
            </a:r>
            <a:endParaRPr lang="en-US" sz="2500" dirty="0">
              <a:solidFill>
                <a:srgbClr val="0070C0"/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5165626" y="134460"/>
            <a:ext cx="6577112" cy="1814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125"/>
              </a:lnSpc>
            </a:pPr>
            <a:r>
              <a:rPr lang="en-US" sz="25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Ôl-ddynoliaeth a Phlant Bach: Gweithgareddau</a:t>
            </a:r>
            <a:endParaRPr lang="en-US" sz="2500" dirty="0"/>
          </a:p>
        </p:txBody>
      </p:sp>
      <p:sp>
        <p:nvSpPr>
          <p:cNvPr id="9" name="Text 6"/>
          <p:cNvSpPr/>
          <p:nvPr/>
        </p:nvSpPr>
        <p:spPr>
          <a:xfrm>
            <a:off x="5797351" y="1954663"/>
            <a:ext cx="1604566" cy="4443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Teithiau Natur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5797352" y="2310886"/>
            <a:ext cx="5945386" cy="646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Gofynnwch i blant archwilio amgylchedd naturiol a meddwl am sut mae pethau eraill (planhigion, pryfed) yn profi'r byd. Amcanion dysgu: empathi, rhyfeddod, cysylltiad.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5069335" y="3382615"/>
            <a:ext cx="192484" cy="2406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500"/>
              </a:lnSpc>
            </a:pP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5807472" y="3034605"/>
            <a:ext cx="1604566" cy="5083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Nature Walks</a:t>
            </a:r>
            <a:endParaRPr lang="en-US" sz="1250" dirty="0"/>
          </a:p>
        </p:txBody>
      </p:sp>
      <p:sp>
        <p:nvSpPr>
          <p:cNvPr id="15" name="Text 12"/>
          <p:cNvSpPr/>
          <p:nvPr/>
        </p:nvSpPr>
        <p:spPr>
          <a:xfrm>
            <a:off x="5807472" y="3429000"/>
            <a:ext cx="5935266" cy="601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Ask children to explore a natural environment and think about how other things (plants, insects) experience the world. Learning objectives: empathy, wonder, connection.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5069335" y="4455765"/>
            <a:ext cx="192484" cy="2406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500"/>
              </a:lnSpc>
            </a:pPr>
            <a:endParaRPr lang="en-US" sz="1500" dirty="0"/>
          </a:p>
        </p:txBody>
      </p:sp>
      <p:sp>
        <p:nvSpPr>
          <p:cNvPr id="19" name="Text 16"/>
          <p:cNvSpPr/>
          <p:nvPr/>
        </p:nvSpPr>
        <p:spPr>
          <a:xfrm>
            <a:off x="5807472" y="4030762"/>
            <a:ext cx="2409924" cy="5853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Straeon o Safbwyntiau Anhnynol</a:t>
            </a:r>
            <a:endParaRPr lang="en-US" sz="1250" dirty="0"/>
          </a:p>
        </p:txBody>
      </p:sp>
      <p:sp>
        <p:nvSpPr>
          <p:cNvPr id="20" name="Text 17"/>
          <p:cNvSpPr/>
          <p:nvPr/>
        </p:nvSpPr>
        <p:spPr>
          <a:xfrm>
            <a:off x="5807471" y="4269483"/>
            <a:ext cx="5935267" cy="8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Creu straeon o safbwynt creadur neu blanhigyn, gan archwilio sut fyddai'r byd yn edrych iddyn nhw. Amcanion dysgu: persbectif, creadigrwydd, dealltwriaeth ddofn.</a:t>
            </a:r>
            <a:endParaRPr lang="en-US" sz="1000" dirty="0"/>
          </a:p>
        </p:txBody>
      </p:sp>
      <p:sp>
        <p:nvSpPr>
          <p:cNvPr id="21" name="Shape 18"/>
          <p:cNvSpPr/>
          <p:nvPr/>
        </p:nvSpPr>
        <p:spPr>
          <a:xfrm>
            <a:off x="5290989" y="5639693"/>
            <a:ext cx="385068" cy="19050"/>
          </a:xfrm>
          <a:prstGeom prst="roundRect">
            <a:avLst>
              <a:gd name="adj" fmla="val 283020"/>
            </a:avLst>
          </a:prstGeom>
          <a:solidFill>
            <a:srgbClr val="C7C7D0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23" name="Text 20"/>
          <p:cNvSpPr/>
          <p:nvPr/>
        </p:nvSpPr>
        <p:spPr>
          <a:xfrm>
            <a:off x="4972993" y="5415905"/>
            <a:ext cx="288826" cy="353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>
              <a:lnSpc>
                <a:spcPts val="1500"/>
              </a:lnSpc>
            </a:pPr>
            <a:endParaRPr lang="en-US" sz="1500" dirty="0"/>
          </a:p>
        </p:txBody>
      </p:sp>
      <p:sp>
        <p:nvSpPr>
          <p:cNvPr id="24" name="Text 21"/>
          <p:cNvSpPr/>
          <p:nvPr/>
        </p:nvSpPr>
        <p:spPr>
          <a:xfrm>
            <a:off x="5797352" y="4757243"/>
            <a:ext cx="2834382" cy="9320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542"/>
              </a:lnSpc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Stories from Non-human Perspectives</a:t>
            </a:r>
            <a:endParaRPr lang="en-US" sz="1250" dirty="0"/>
          </a:p>
        </p:txBody>
      </p:sp>
      <p:sp>
        <p:nvSpPr>
          <p:cNvPr id="25" name="Text 22"/>
          <p:cNvSpPr/>
          <p:nvPr/>
        </p:nvSpPr>
        <p:spPr>
          <a:xfrm>
            <a:off x="5797351" y="5103913"/>
            <a:ext cx="6754379" cy="1073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83"/>
              </a:lnSpc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Create stories from the perspective of a creature or plant, exploring how the world would look to them. Learning objectives: perspective-taking, creativity, deep understanding.</a:t>
            </a:r>
            <a:endParaRPr lang="en-US" sz="1000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6FFB4-404E-D9B1-6301-AB28E364C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Syniadau</a:t>
            </a:r>
            <a:r>
              <a:rPr lang="en-GB" dirty="0"/>
              <a:t>                                    </a:t>
            </a:r>
            <a:r>
              <a:rPr lang="en-GB" dirty="0">
                <a:solidFill>
                  <a:srgbClr val="0070C0"/>
                </a:solidFill>
              </a:rPr>
              <a:t>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66CA4-6775-A950-C84A-D6F9EBF172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800" b="1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Gweithgaredd</a:t>
            </a:r>
            <a:r>
              <a:rPr lang="en-US" sz="2800" b="1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: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Syniadau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gweithgaredd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dysgu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awyr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agored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–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plannu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hadau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,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taith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natur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, ac </a:t>
            </a:r>
            <a:r>
              <a:rPr lang="en-US" sz="2800" dirty="0" err="1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ati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hlinkClick r:id="rId2"/>
              </a:rPr>
              <a:t>Tŷ</a:t>
            </a:r>
            <a:r>
              <a:rPr lang="en-GB" dirty="0">
                <a:hlinkClick r:id="rId2"/>
              </a:rPr>
              <a:t> Froebel - Froebel's principles and practices in Wales</a:t>
            </a:r>
            <a:endParaRPr lang="en-US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AD3D7-70B5-23CA-A41F-156E3DB827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800" b="1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Activity: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 Outdoor learning activity ideas – planting seeds, nature walk, etc.</a:t>
            </a:r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78667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3838" y="158105"/>
            <a:ext cx="9964638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625"/>
              </a:lnSpc>
            </a:pPr>
            <a:r>
              <a:rPr lang="en-US" sz="3708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Barriers and Challenges </a:t>
            </a:r>
          </a:p>
          <a:p>
            <a:pPr>
              <a:lnSpc>
                <a:spcPts val="4625"/>
              </a:lnSpc>
            </a:pPr>
            <a:r>
              <a:rPr lang="en-US" sz="3708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</a:t>
            </a:r>
            <a:r>
              <a:rPr lang="en-US" sz="3708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Rhwystrau a Heriau</a:t>
            </a:r>
            <a:endParaRPr lang="en-US" sz="3708" dirty="0">
              <a:solidFill>
                <a:srgbClr val="0070C0"/>
              </a:solidFill>
            </a:endParaRPr>
          </a:p>
        </p:txBody>
      </p:sp>
      <p:sp>
        <p:nvSpPr>
          <p:cNvPr id="3" name="Shape 1"/>
          <p:cNvSpPr/>
          <p:nvPr/>
        </p:nvSpPr>
        <p:spPr>
          <a:xfrm>
            <a:off x="194916" y="1582990"/>
            <a:ext cx="1811437" cy="1164729"/>
          </a:xfrm>
          <a:prstGeom prst="roundRect">
            <a:avLst>
              <a:gd name="adj" fmla="val 5275"/>
            </a:avLst>
          </a:prstGeom>
          <a:solidFill>
            <a:srgbClr val="E1E1EA"/>
          </a:solidFill>
          <a:ln w="7620">
            <a:solidFill>
              <a:srgbClr val="C7C7D0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34" y="1643869"/>
            <a:ext cx="914400" cy="114274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661940" y="1750418"/>
            <a:ext cx="2551113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Adnoddau / </a:t>
            </a:r>
            <a:r>
              <a:rPr lang="en-US" sz="1833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Resources</a:t>
            </a:r>
            <a:endParaRPr lang="en-US" sz="1833" dirty="0">
              <a:solidFill>
                <a:srgbClr val="0070C0"/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2661940" y="2159100"/>
            <a:ext cx="459740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Cyfyngiadau ariannol i brynu deunyddiau penodol.</a:t>
            </a:r>
            <a:endParaRPr lang="en-US" sz="1458" dirty="0"/>
          </a:p>
        </p:txBody>
      </p:sp>
      <p:sp>
        <p:nvSpPr>
          <p:cNvPr id="7" name="Text 4"/>
          <p:cNvSpPr/>
          <p:nvPr/>
        </p:nvSpPr>
        <p:spPr>
          <a:xfrm>
            <a:off x="2661940" y="2574926"/>
            <a:ext cx="459740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Financial constraints for purchasing specific materials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1458" dirty="0"/>
          </a:p>
        </p:txBody>
      </p:sp>
      <p:sp>
        <p:nvSpPr>
          <p:cNvPr id="8" name="Shape 5"/>
          <p:cNvSpPr/>
          <p:nvPr/>
        </p:nvSpPr>
        <p:spPr>
          <a:xfrm>
            <a:off x="2567384" y="3053656"/>
            <a:ext cx="8868668" cy="12700"/>
          </a:xfrm>
          <a:prstGeom prst="roundRect">
            <a:avLst>
              <a:gd name="adj" fmla="val 625116"/>
            </a:avLst>
          </a:prstGeom>
          <a:solidFill>
            <a:srgbClr val="C7C7D0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9" name="Shape 6"/>
          <p:cNvSpPr/>
          <p:nvPr/>
        </p:nvSpPr>
        <p:spPr>
          <a:xfrm>
            <a:off x="75654" y="3007659"/>
            <a:ext cx="3622973" cy="1504950"/>
          </a:xfrm>
          <a:prstGeom prst="roundRect">
            <a:avLst>
              <a:gd name="adj" fmla="val 5275"/>
            </a:avLst>
          </a:prstGeom>
          <a:solidFill>
            <a:srgbClr val="E1E1EA"/>
          </a:solidFill>
          <a:ln w="7620">
            <a:solidFill>
              <a:srgbClr val="C7C7D0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4816" y="2983519"/>
            <a:ext cx="1300937" cy="1625805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065974" y="3255367"/>
            <a:ext cx="2885888" cy="389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Hyfforddiant </a:t>
            </a:r>
            <a:r>
              <a:rPr lang="en-US" sz="1833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/ Training</a:t>
            </a:r>
            <a:endParaRPr lang="en-US" sz="1833" dirty="0">
              <a:solidFill>
                <a:srgbClr val="0070C0"/>
              </a:solidFill>
            </a:endParaRPr>
          </a:p>
        </p:txBody>
      </p:sp>
      <p:sp>
        <p:nvSpPr>
          <p:cNvPr id="12" name="Text 8"/>
          <p:cNvSpPr/>
          <p:nvPr/>
        </p:nvSpPr>
        <p:spPr>
          <a:xfrm>
            <a:off x="4065974" y="3671194"/>
            <a:ext cx="4130685" cy="389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Angen datblygiad proffesiynol ar gyfer staff.</a:t>
            </a:r>
            <a:endParaRPr lang="en-US" sz="1458" dirty="0"/>
          </a:p>
        </p:txBody>
      </p:sp>
      <p:sp>
        <p:nvSpPr>
          <p:cNvPr id="13" name="Text 9"/>
          <p:cNvSpPr/>
          <p:nvPr/>
        </p:nvSpPr>
        <p:spPr>
          <a:xfrm>
            <a:off x="4065974" y="4155381"/>
            <a:ext cx="4130685" cy="2897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Need for professional development for staff.</a:t>
            </a:r>
            <a:endParaRPr lang="en-US" sz="1458" dirty="0">
              <a:solidFill>
                <a:srgbClr val="0070C0"/>
              </a:solidFill>
            </a:endParaRPr>
          </a:p>
        </p:txBody>
      </p:sp>
      <p:sp>
        <p:nvSpPr>
          <p:cNvPr id="14" name="Shape 10"/>
          <p:cNvSpPr/>
          <p:nvPr/>
        </p:nvSpPr>
        <p:spPr>
          <a:xfrm>
            <a:off x="4378920" y="4653062"/>
            <a:ext cx="7057132" cy="12700"/>
          </a:xfrm>
          <a:prstGeom prst="roundRect">
            <a:avLst>
              <a:gd name="adj" fmla="val 625116"/>
            </a:avLst>
          </a:prstGeom>
          <a:solidFill>
            <a:srgbClr val="C7C7D0"/>
          </a:solidFill>
          <a:ln/>
        </p:spPr>
        <p:txBody>
          <a:bodyPr/>
          <a:lstStyle/>
          <a:p>
            <a:endParaRPr lang="en-GB" sz="1500"/>
          </a:p>
        </p:txBody>
      </p:sp>
      <p:sp>
        <p:nvSpPr>
          <p:cNvPr id="15" name="Shape 11"/>
          <p:cNvSpPr/>
          <p:nvPr/>
        </p:nvSpPr>
        <p:spPr>
          <a:xfrm>
            <a:off x="0" y="4618783"/>
            <a:ext cx="5434508" cy="1041549"/>
          </a:xfrm>
          <a:prstGeom prst="roundRect">
            <a:avLst>
              <a:gd name="adj" fmla="val 5275"/>
            </a:avLst>
          </a:prstGeom>
          <a:solidFill>
            <a:srgbClr val="E1E1EA"/>
          </a:solidFill>
          <a:ln w="7620">
            <a:solidFill>
              <a:srgbClr val="C7C7D0"/>
            </a:solidFill>
            <a:prstDash val="solid"/>
          </a:ln>
        </p:spPr>
        <p:txBody>
          <a:bodyPr/>
          <a:lstStyle/>
          <a:p>
            <a:endParaRPr lang="en-GB" sz="1500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176" y="4639655"/>
            <a:ext cx="2020354" cy="1172629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664498" y="4690449"/>
            <a:ext cx="5434508" cy="3468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92"/>
              </a:lnSpc>
            </a:pPr>
            <a:r>
              <a:rPr lang="en-US" sz="1833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Disgwyliadau Rhieni / </a:t>
            </a:r>
            <a:r>
              <a:rPr lang="en-US" sz="1833" dirty="0">
                <a:solidFill>
                  <a:srgbClr val="0070C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Parental Expectations</a:t>
            </a:r>
            <a:endParaRPr lang="en-US" sz="1833" dirty="0">
              <a:solidFill>
                <a:srgbClr val="0070C0"/>
              </a:solidFill>
            </a:endParaRPr>
          </a:p>
        </p:txBody>
      </p:sp>
      <p:sp>
        <p:nvSpPr>
          <p:cNvPr id="18" name="Text 13"/>
          <p:cNvSpPr/>
          <p:nvPr/>
        </p:nvSpPr>
        <p:spPr>
          <a:xfrm>
            <a:off x="5664498" y="5105998"/>
            <a:ext cx="5434508" cy="4780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Gwrthdaro rhwng dulliau traddodiadol a Froebelaidd.</a:t>
            </a:r>
            <a:endParaRPr lang="en-US" sz="1458" dirty="0"/>
          </a:p>
        </p:txBody>
      </p:sp>
      <p:sp>
        <p:nvSpPr>
          <p:cNvPr id="19" name="Text 14"/>
          <p:cNvSpPr/>
          <p:nvPr/>
        </p:nvSpPr>
        <p:spPr>
          <a:xfrm>
            <a:off x="5653026" y="5371258"/>
            <a:ext cx="5434508" cy="4653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375"/>
              </a:lnSpc>
            </a:pPr>
            <a:r>
              <a:rPr lang="en-US" sz="1458" dirty="0">
                <a:solidFill>
                  <a:srgbClr val="0070C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Conflict between traditional and Froebelian approaches</a:t>
            </a:r>
            <a:r>
              <a:rPr lang="en-US" sz="1458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1458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76035-B0AD-AC0A-E680-41494EA5D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06" y="88777"/>
            <a:ext cx="10918794" cy="1601911"/>
          </a:xfrm>
        </p:spPr>
        <p:txBody>
          <a:bodyPr/>
          <a:lstStyle/>
          <a:p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00B0F0"/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B736-C41F-BFF2-D036-CFB30A6E2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693"/>
            <a:ext cx="10515600" cy="47032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Lilley, I. (1967). </a:t>
            </a:r>
            <a:r>
              <a:rPr lang="en-US" sz="2800" i="1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Friedrich Froebel: A selection from his writings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. Cambridge: Cambridge University Press.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Tovey, H. (2017). </a:t>
            </a:r>
            <a:r>
              <a:rPr lang="en-US" sz="2800" i="1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Bringing the Froebel Approach to your Early Years Practice</a:t>
            </a:r>
            <a:r>
              <a:rPr lang="en-US" sz="2800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endParaRPr lang="en-US" sz="2800" dirty="0"/>
          </a:p>
          <a:p>
            <a:endParaRPr lang="en-US" sz="2800" dirty="0"/>
          </a:p>
          <a:p>
            <a:endParaRPr lang="en-GB" sz="2800" dirty="0">
              <a:solidFill>
                <a:srgbClr val="3C3939"/>
              </a:solidFill>
              <a:latin typeface="Arial" panose="020B0604020202020204" pitchFamily="34" charset="0"/>
              <a:ea typeface="Roboto" pitchFamily="34" charset="-122"/>
              <a:cs typeface="Arial" panose="020B0604020202020204" pitchFamily="34" charset="0"/>
            </a:endParaRPr>
          </a:p>
          <a:p>
            <a:endParaRPr lang="en-US" sz="2800" dirty="0">
              <a:solidFill>
                <a:srgbClr val="3C3939"/>
              </a:solidFill>
              <a:latin typeface="Arial" panose="020B0604020202020204" pitchFamily="34" charset="0"/>
              <a:ea typeface="Roboto" pitchFamily="34" charset="-122"/>
              <a:cs typeface="Arial" panose="020B0604020202020204" pitchFamily="34" charset="0"/>
            </a:endParaRPr>
          </a:p>
          <a:p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01017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A7142-82E1-39BB-05C0-38165A9DC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543" y="-43996"/>
            <a:ext cx="10515600" cy="1325563"/>
          </a:xfrm>
        </p:spPr>
        <p:txBody>
          <a:bodyPr/>
          <a:lstStyle/>
          <a:p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00B0F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C0FC8-44C9-F580-807F-5300B03E9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57" y="1281567"/>
            <a:ext cx="11466286" cy="473846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Barad, K. (2007). </a:t>
            </a:r>
            <a:r>
              <a:rPr lang="en-GB" i="1" dirty="0">
                <a:effectLst/>
                <a:latin typeface="Arial" panose="020B0604020202020204" pitchFamily="34" charset="0"/>
              </a:rPr>
              <a:t>Meeting the Universe Halfway: Quantum Physics and the Entanglement of Matter and Meaning</a:t>
            </a:r>
            <a:r>
              <a:rPr lang="en-GB" i="0" dirty="0">
                <a:effectLst/>
                <a:latin typeface="Arial" panose="020B0604020202020204" pitchFamily="34" charset="0"/>
              </a:rPr>
              <a:t>. Durham and London: Duke University Press.</a:t>
            </a:r>
          </a:p>
          <a:p>
            <a:pPr marL="0" indent="0">
              <a:buNone/>
            </a:pPr>
            <a:r>
              <a:rPr lang="en-GB" b="0" i="0" dirty="0" err="1">
                <a:effectLst/>
                <a:latin typeface="Roboto" panose="02000000000000000000" pitchFamily="2" charset="0"/>
              </a:rPr>
              <a:t>Braidotti</a:t>
            </a:r>
            <a:r>
              <a:rPr lang="en-GB" b="0" i="0" dirty="0">
                <a:effectLst/>
                <a:latin typeface="Roboto" panose="02000000000000000000" pitchFamily="2" charset="0"/>
              </a:rPr>
              <a:t>, R.(2013)  </a:t>
            </a:r>
            <a:r>
              <a:rPr lang="en-GB" b="0" i="1" dirty="0">
                <a:effectLst/>
                <a:latin typeface="Roboto" panose="02000000000000000000" pitchFamily="2" charset="0"/>
              </a:rPr>
              <a:t>The Posthuman</a:t>
            </a:r>
            <a:r>
              <a:rPr lang="en-GB" b="0" i="0" dirty="0">
                <a:effectLst/>
                <a:latin typeface="Roboto" panose="02000000000000000000" pitchFamily="2" charset="0"/>
              </a:rPr>
              <a:t>. London: Polity Press,.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Common Worlds (2025</a:t>
            </a: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 Commons World Research Collective 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https://www.commonworlds.net/about-the-collective</a:t>
            </a:r>
            <a:r>
              <a:rPr lang="en-GB" dirty="0"/>
              <a:t> (Accessed 1 April 2025).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DejaVuSerif_4l"/>
              </a:rPr>
              <a:t>Keeling, D.  and  Lehman M.  (2018) Subject: Critical/Cultural Studies, </a:t>
            </a:r>
            <a:r>
              <a:rPr lang="en-GB" b="0" i="1" dirty="0">
                <a:solidFill>
                  <a:srgbClr val="000000"/>
                </a:solidFill>
                <a:effectLst/>
                <a:latin typeface="DejaVuSerif_4l"/>
              </a:rPr>
              <a:t>Rhetorical Theory Online Publication Date</a:t>
            </a:r>
            <a:r>
              <a:rPr lang="en-GB" b="0" i="0" dirty="0">
                <a:solidFill>
                  <a:srgbClr val="000000"/>
                </a:solidFill>
                <a:effectLst/>
                <a:latin typeface="DejaVuSerif_4l"/>
              </a:rPr>
              <a:t>: April. DOI: 10.1093/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DejaVuSerif_4l"/>
              </a:rPr>
              <a:t>acrefore</a:t>
            </a:r>
            <a:r>
              <a:rPr lang="en-GB" b="0" i="0" dirty="0">
                <a:solidFill>
                  <a:srgbClr val="000000"/>
                </a:solidFill>
                <a:effectLst/>
                <a:latin typeface="DejaVuSerif_4l"/>
              </a:rPr>
              <a:t>/9780190228613.013.627</a:t>
            </a:r>
            <a:endParaRPr lang="en-GB" b="0" i="0" dirty="0"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Open Sans" panose="020B0606030504020204" pitchFamily="34" charset="0"/>
              </a:rPr>
              <a:t>Lenz Taguchi, H. (2009). 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Going beyond the theory/practice </a:t>
            </a:r>
            <a:r>
              <a:rPr lang="en-GB" i="1" dirty="0">
                <a:latin typeface="Open Sans" panose="020B0606030504020204" pitchFamily="34" charset="0"/>
              </a:rPr>
              <a:t>d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ivide in early </a:t>
            </a:r>
            <a:r>
              <a:rPr lang="en-GB" i="1" dirty="0">
                <a:latin typeface="Open Sans" panose="020B0606030504020204" pitchFamily="34" charset="0"/>
              </a:rPr>
              <a:t>c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hildhood Education: Introducing an Intra-Active Pedagogy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 (1st ed.). Routledge. </a:t>
            </a:r>
            <a:r>
              <a:rPr lang="en-GB" b="0" i="0" dirty="0">
                <a:effectLst/>
                <a:latin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https://doi.org/10.4324/9780203872956</a:t>
            </a:r>
            <a:endParaRPr lang="en-GB" b="0" i="0" dirty="0"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b="0" i="0" dirty="0" err="1">
                <a:effectLst/>
                <a:latin typeface="Open Sans" panose="020B0606030504020204" pitchFamily="34" charset="0"/>
              </a:rPr>
              <a:t>Murris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, K. (2016). 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The posthuman </a:t>
            </a:r>
            <a:r>
              <a:rPr lang="en-GB" i="1" dirty="0">
                <a:latin typeface="Open Sans" panose="020B0606030504020204" pitchFamily="34" charset="0"/>
              </a:rPr>
              <a:t>c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hild: educational transformation through philosophy with </a:t>
            </a:r>
            <a:r>
              <a:rPr lang="en-GB" b="0" i="1" dirty="0" err="1">
                <a:effectLst/>
                <a:latin typeface="Open Sans" panose="020B0606030504020204" pitchFamily="34" charset="0"/>
              </a:rPr>
              <a:t>picturebooks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 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(1st ed.). Routledge. https://doi.org/10.4324/9781315718002</a:t>
            </a: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Sterling, S. (2001). </a:t>
            </a:r>
            <a:r>
              <a:rPr lang="en-GB" i="1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Sustainable Education: Re-visioning Learning and Change</a:t>
            </a:r>
            <a:r>
              <a:rPr lang="en-GB" dirty="0">
                <a:solidFill>
                  <a:srgbClr val="3C3939"/>
                </a:solidFill>
                <a:latin typeface="Arial" panose="020B0604020202020204" pitchFamily="34" charset="0"/>
                <a:ea typeface="Roboto" pitchFamily="34" charset="-122"/>
                <a:cs typeface="Arial" panose="020B0604020202020204" pitchFamily="34" charset="0"/>
              </a:rPr>
              <a:t>. University of Minnesota: Green Books.</a:t>
            </a:r>
          </a:p>
          <a:p>
            <a:pPr marL="0" indent="0">
              <a:buNone/>
            </a:pPr>
            <a:r>
              <a:rPr lang="en-GB" dirty="0"/>
              <a:t>Taylor, A. (2014) ‘Situated and entangled childhoods: imagining and materializing children’s common world relations’ in M. Block, E. Blue </a:t>
            </a:r>
            <a:r>
              <a:rPr lang="en-GB" dirty="0" err="1"/>
              <a:t>Swadner</a:t>
            </a:r>
            <a:r>
              <a:rPr lang="en-GB" dirty="0"/>
              <a:t> &amp; G. Canella (Eds). </a:t>
            </a:r>
            <a:r>
              <a:rPr lang="en-GB" i="1" dirty="0"/>
              <a:t>Reconceptualizing Early Childhood Care and Education: Critical Questions, New Imaginaries and Social Activism</a:t>
            </a:r>
            <a:r>
              <a:rPr lang="en-GB" dirty="0"/>
              <a:t>, New York, Peter Lang, pp.121-130.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Open Sans" panose="020B0606030504020204" pitchFamily="34" charset="0"/>
              </a:rPr>
              <a:t>Taylor, A. (2017). ‘Beyond stewardship: common world pedagogies for the </a:t>
            </a:r>
            <a:r>
              <a:rPr lang="en-GB" b="0" i="0" dirty="0" err="1">
                <a:effectLst/>
                <a:latin typeface="Open Sans" panose="020B0606030504020204" pitchFamily="34" charset="0"/>
              </a:rPr>
              <a:t>anthropocene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’. 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Environmental Education Research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, 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23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(10), 1448–1461. </a:t>
            </a:r>
            <a:r>
              <a:rPr lang="en-GB" b="0" i="0" dirty="0">
                <a:effectLst/>
                <a:latin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https://doi.org/10.1080/13504622.2017.1325452</a:t>
            </a:r>
            <a:endParaRPr lang="en-GB" b="0" i="0" dirty="0"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Taylor, A. (2013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). Reconfiguring the Natures of Childhood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(1st ed.). London: Routledge. https://doi.org/10.4324/9780203582046</a:t>
            </a:r>
            <a:endParaRPr lang="en-GB" b="0" i="0" dirty="0"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Open Sans" panose="020B0606030504020204" pitchFamily="34" charset="0"/>
              </a:rPr>
              <a:t>Tesar, M. (2016). ‘Timing childhoods: An alternative reading of children’s development through philosophy of time, temporality, place and space’. </a:t>
            </a:r>
            <a:r>
              <a:rPr lang="en-GB" b="0" i="1" dirty="0">
                <a:effectLst/>
                <a:latin typeface="Open Sans" panose="020B0606030504020204" pitchFamily="34" charset="0"/>
              </a:rPr>
              <a:t>Contemporary Issues in Early Childhood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, 17(4), 399-408. https://doi.org/10.1177/1463949116677924 (Original work published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92564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1912</TotalTime>
  <Words>3048</Words>
  <Application>Microsoft Office PowerPoint</Application>
  <PresentationFormat>Widescreen</PresentationFormat>
  <Paragraphs>348</Paragraphs>
  <Slides>55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7" baseType="lpstr">
      <vt:lpstr>DejaVuSerif_4l</vt:lpstr>
      <vt:lpstr>Segoe UI Web (West European)</vt:lpstr>
      <vt:lpstr>Aptos</vt:lpstr>
      <vt:lpstr>Arial</vt:lpstr>
      <vt:lpstr>Calibri</vt:lpstr>
      <vt:lpstr>Merriweather</vt:lpstr>
      <vt:lpstr>Open Sans</vt:lpstr>
      <vt:lpstr>Raleway</vt:lpstr>
      <vt:lpstr>Roboto</vt:lpstr>
      <vt:lpstr>Roboto Bold</vt:lpstr>
      <vt:lpstr>Wingdings</vt:lpstr>
      <vt:lpstr>1_Office Theme</vt:lpstr>
      <vt:lpstr>               ECCP7007/C  Dysgu Gynnar: Froebel, cwriwclwm Ôl-ddynoliaeth a Chynaliadwyedd   Early Learning: Froebel, posthumanism and sustainability </vt:lpstr>
      <vt:lpstr>PowerPoint Presentation</vt:lpstr>
      <vt:lpstr>PowerPoint Presentation</vt:lpstr>
      <vt:lpstr>Egwyddorion Froebel Froebel Principles </vt:lpstr>
      <vt:lpstr>Gweithgaredd Activity</vt:lpstr>
      <vt:lpstr>Froebel Trust </vt:lpstr>
      <vt:lpstr>Prif syniadau Main ideas</vt:lpstr>
      <vt:lpstr>Rhoddion Gifts</vt:lpstr>
      <vt:lpstr>Rhodd 1-3: Pêl, Ciwb, Sylinder a Sffêr Gifts 1-3: Ball, Cube, Cylinder, Sphere </vt:lpstr>
      <vt:lpstr>PowerPoint Presentation</vt:lpstr>
      <vt:lpstr>Rhodd 4-6: Blociau Adeiladu Gifts 4-6 Building Blocks </vt:lpstr>
      <vt:lpstr>PowerPoint Presentation</vt:lpstr>
      <vt:lpstr>Links to Tina Bruce book</vt:lpstr>
      <vt:lpstr>Beth yw Galwedigaethau Froebel?  What are Froebel's Occupations?</vt:lpstr>
      <vt:lpstr> The Principles Behind the Occupations </vt:lpstr>
      <vt:lpstr>PowerPoint Presentation</vt:lpstr>
      <vt:lpstr>Oes yn gysylltiad gyda cwriwlwm Cymru Are there links to Welsh curriculum?</vt:lpstr>
      <vt:lpstr>4 Diben  4 Purposes</vt:lpstr>
      <vt:lpstr>Oes yna gysylltiad gyda cwriwlwm Cymru? Are there links to Welsh curriculum?</vt:lpstr>
      <vt:lpstr>Oes yn a gysylltiad gyda’r Galluogwyr Is there a link to the Enablers</vt:lpstr>
      <vt:lpstr>Meysydd dysgu a phrofiad? Areas of learning and experience?</vt:lpstr>
      <vt:lpstr>Amcanion Datblygiad Cynaladwy Sustainable development goals</vt:lpstr>
      <vt:lpstr>Deddf Llesiant Cenedlaethau'r Dyfodol (2015) Well-being of Future Generations Act (2015) </vt:lpstr>
      <vt:lpstr> Ethical, informed citizens of Wales and the world </vt:lpstr>
      <vt:lpstr> Sut y gallai dull Froebelian gefnogi dinasyddiaeth foesegol? How might Froebelian approach support ethical citizenship?</vt:lpstr>
      <vt:lpstr>Efallai:  Athroniaeth Froebel: Cysylltu Plant gyda Natur </vt:lpstr>
      <vt:lpstr> Maybe: Froebel's Philosophy: Connecting Children to Nature </vt:lpstr>
      <vt:lpstr> Efallai:  Maybe: Addysg Cynaladwy drwy lens Froebel  </vt:lpstr>
      <vt:lpstr> Maybe: Sustainability Education through Froebel's Lens </vt:lpstr>
      <vt:lpstr>   Efallai:  Dulliau ymarferol i gynladawyedd wedi arwain gan y plentyn </vt:lpstr>
      <vt:lpstr>  Maybe: Practical Approaches to Child-Centred Sustainability </vt:lpstr>
      <vt:lpstr>Efallai Adeiladu Stiwardiaid Amgylcheddol y Dyfodol </vt:lpstr>
      <vt:lpstr> Maybe: Building Future Environmental Stewards </vt:lpstr>
      <vt:lpstr>Newid ein lle yn y byd Changing our place in the world</vt:lpstr>
      <vt:lpstr> Deall Ôl-ddyneiddiaeth   </vt:lpstr>
      <vt:lpstr> Understanding Post-Humanism </vt:lpstr>
      <vt:lpstr>Egwyddorion Sylfaenol Froebel </vt:lpstr>
      <vt:lpstr>Froebel's Foundational Principles </vt:lpstr>
      <vt:lpstr>The Child as a Dynamic Agent </vt:lpstr>
      <vt:lpstr>The Child as a Dynamic Agent </vt:lpstr>
      <vt:lpstr>Amgylchedd yn gyd-addysgwr </vt:lpstr>
      <vt:lpstr>Environment as Co-Educator </vt:lpstr>
      <vt:lpstr>Goblygiadau Addysgegol </vt:lpstr>
      <vt:lpstr>Pedagogical Implications </vt:lpstr>
      <vt:lpstr>Ôl-ddyneiddiaeth mewn Plentyndod Cynnar: Ail-ddychmygu Dysgu trwy Egwyddorion Froebelaidd </vt:lpstr>
      <vt:lpstr>Post-Humanism in Early Childhood: Reimagining Learning through Froebelian Principles </vt:lpstr>
      <vt:lpstr>Ystyriaethau Moesegol </vt:lpstr>
      <vt:lpstr>Ethical Considerations </vt:lpstr>
      <vt:lpstr>Casgliad: Tuag at Batrwm Addysgol Cyfannol </vt:lpstr>
      <vt:lpstr>Conclusion: Towards a Holistic Educational Paradigm </vt:lpstr>
      <vt:lpstr>PowerPoint Presentation</vt:lpstr>
      <vt:lpstr>Syniadau                                    Ideas</vt:lpstr>
      <vt:lpstr>PowerPoint Presentation</vt:lpstr>
      <vt:lpstr>Cyfeirnodi References</vt:lpstr>
      <vt:lpstr>Cyfeirnodi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Glenda Tinney</dc:creator>
  <cp:lastModifiedBy>Glenda Tinney</cp:lastModifiedBy>
  <cp:revision>3</cp:revision>
  <dcterms:created xsi:type="dcterms:W3CDTF">2025-04-06T12:27:34Z</dcterms:created>
  <dcterms:modified xsi:type="dcterms:W3CDTF">2025-04-08T15:42:41Z</dcterms:modified>
</cp:coreProperties>
</file>