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28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3" r:id="rId13"/>
    <p:sldId id="292" r:id="rId14"/>
    <p:sldId id="294" r:id="rId15"/>
    <p:sldId id="295" r:id="rId16"/>
    <p:sldId id="296" r:id="rId17"/>
    <p:sldId id="297" r:id="rId18"/>
    <p:sldId id="298" r:id="rId19"/>
    <p:sldId id="360" r:id="rId20"/>
    <p:sldId id="300" r:id="rId21"/>
    <p:sldId id="301" r:id="rId22"/>
    <p:sldId id="302" r:id="rId23"/>
    <p:sldId id="361" r:id="rId24"/>
    <p:sldId id="362" r:id="rId25"/>
    <p:sldId id="363" r:id="rId26"/>
    <p:sldId id="309" r:id="rId27"/>
    <p:sldId id="31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389F42-F890-4608-AE0C-6BCF68B1030A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81AB61-EC29-468C-9B55-611553627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60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415175/bis-15-200-whistleblowing-guidance-for-employers-and-code-of-practice.pdf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ECAY5001 </a:t>
            </a:r>
            <a:r>
              <a:rPr lang="en-GB" sz="2800" b="1" dirty="0"/>
              <a:t>Advocacy in Partnership: Multi-Agency Working</a:t>
            </a:r>
            <a:r>
              <a:rPr lang="en-US" sz="2800" b="1" dirty="0"/>
              <a:t> – Theme 5– Personal Values in the Workplace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771800" y="404664"/>
            <a:ext cx="2561073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42" y="507960"/>
            <a:ext cx="2781499" cy="1854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947" y="3134474"/>
            <a:ext cx="1839595" cy="13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713" y="507959"/>
            <a:ext cx="2143708" cy="1393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2" y="536914"/>
            <a:ext cx="1620987" cy="225577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Recap of last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47664" y="206084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did we cover in the last session?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219" y="3322773"/>
            <a:ext cx="566793" cy="56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99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0" dirty="0"/>
              <a:t>What is a value?</a:t>
            </a:r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1979" y="2528900"/>
            <a:ext cx="8229600" cy="1800199"/>
          </a:xfrm>
        </p:spPr>
        <p:txBody>
          <a:bodyPr>
            <a:normAutofit/>
          </a:bodyPr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i="1" dirty="0"/>
              <a:t>As a group, share your thoughts on what we mean by the term Value.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170095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0" dirty="0"/>
              <a:t>What is a value?</a:t>
            </a:r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9"/>
            <a:ext cx="8229600" cy="41044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Qualities, characteristics, or ideas about which we feel strongly.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Our values affect our decisions, goals and behavior.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A belief or feeling that someone or something is worthwhile.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Values define what is of worth, what is beneficial, and what is harmful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Values are standards to guide your action, judgments, and attitudes.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0" dirty="0"/>
              <a:t>What </a:t>
            </a:r>
            <a:r>
              <a:rPr lang="en-US" altLang="en-US" dirty="0"/>
              <a:t>are our</a:t>
            </a:r>
            <a:r>
              <a:rPr lang="en-US" altLang="en-US" b="0" dirty="0"/>
              <a:t> values?</a:t>
            </a:r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9"/>
            <a:ext cx="8229600" cy="1800199"/>
          </a:xfrm>
        </p:spPr>
        <p:txBody>
          <a:bodyPr>
            <a:noAutofit/>
          </a:bodyPr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i="1" dirty="0"/>
              <a:t>Take a little time to think of at least five values that you believe are important to you.</a:t>
            </a:r>
          </a:p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i="1" dirty="0"/>
              <a:t>Share these with the group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67744" y="4365104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Which value is the most important to you?</a:t>
            </a:r>
          </a:p>
        </p:txBody>
      </p:sp>
    </p:spTree>
    <p:extLst>
      <p:ext uri="{BB962C8B-B14F-4D97-AF65-F5344CB8AC3E}">
        <p14:creationId xmlns:p14="http://schemas.microsoft.com/office/powerpoint/2010/main" val="223912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11560" y="40466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Group Task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898829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 have been given £100,000 to spend on whatever you want.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157382"/>
            <a:ext cx="566793" cy="56679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1560" y="2924944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Make a list of things that you would spend this money 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1560" y="3915053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Compare your list with the others in the group.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1560" y="4635133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what our lists tell us about our values.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119740"/>
            <a:ext cx="604435" cy="6044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240331" y="1187460"/>
            <a:ext cx="3716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Worksheet 1 – Individual Values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0" dirty="0"/>
              <a:t>What is </a:t>
            </a:r>
            <a:r>
              <a:rPr lang="en-US" altLang="en-US" dirty="0"/>
              <a:t>work</a:t>
            </a:r>
            <a:r>
              <a:rPr lang="en-US" altLang="en-US" b="0" dirty="0"/>
              <a:t>?</a:t>
            </a:r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6242" y="2708920"/>
            <a:ext cx="8229600" cy="1800199"/>
          </a:xfrm>
        </p:spPr>
        <p:txBody>
          <a:bodyPr>
            <a:normAutofit/>
          </a:bodyPr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i="1" dirty="0"/>
              <a:t>As a group, share your thoughts on what we mean by the term Work.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170095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0" dirty="0"/>
              <a:t>What is </a:t>
            </a:r>
            <a:r>
              <a:rPr lang="en-US" altLang="en-US" dirty="0"/>
              <a:t>work</a:t>
            </a:r>
            <a:r>
              <a:rPr lang="en-US" altLang="en-US" b="0" dirty="0"/>
              <a:t>?</a:t>
            </a:r>
            <a:r>
              <a:rPr lang="en-US" altLang="en-US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48478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Activity involving mental or physical effort done in order to achieve a result: ‘he was tired after a day's work in the fields’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908720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Work: noun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2492896"/>
            <a:ext cx="7787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 as a means of earning income; employment: </a:t>
            </a:r>
            <a:r>
              <a:rPr lang="en-GB" sz="2400" i="1" dirty="0"/>
              <a:t>‘I'm still looking for work’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395536" y="348184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Work: verb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3568" y="4077072"/>
            <a:ext cx="8003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 engaged in physical or mental activity in order to achieve a result; do work:</a:t>
            </a:r>
          </a:p>
          <a:p>
            <a:r>
              <a:rPr lang="en-GB" sz="2400" i="1" dirty="0"/>
              <a:t>‘new contracts forcing employees to work longer hours’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2339752" y="5646732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N.B. It does not always mean ‘paid’ work</a:t>
            </a:r>
          </a:p>
        </p:txBody>
      </p:sp>
    </p:spTree>
    <p:extLst>
      <p:ext uri="{BB962C8B-B14F-4D97-AF65-F5344CB8AC3E}">
        <p14:creationId xmlns:p14="http://schemas.microsoft.com/office/powerpoint/2010/main" val="422165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4" grpId="0"/>
      <p:bldP spid="5" grpId="0"/>
      <p:bldP spid="7" grpId="0"/>
      <p:bldP spid="10" grpId="0"/>
      <p:bldP spid="8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/>
              <a:t>Work in the context of Social Inclusion</a:t>
            </a:r>
            <a:r>
              <a:rPr lang="en-US" altLang="en-US" b="0" dirty="0"/>
              <a:t>?</a:t>
            </a:r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29558"/>
            <a:ext cx="8229600" cy="3471650"/>
          </a:xfrm>
        </p:spPr>
        <p:txBody>
          <a:bodyPr>
            <a:normAutofit/>
          </a:bodyPr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i="1" dirty="0"/>
              <a:t>Discuss the variety of work that is undertaken to support people in society.</a:t>
            </a:r>
          </a:p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i="1" dirty="0"/>
              <a:t>You should include roles, both unpaid and paid, that people undertake in supporting others.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355764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dirty="0"/>
              <a:t>Individual values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808"/>
            <a:ext cx="8229600" cy="2016224"/>
          </a:xfrm>
        </p:spPr>
        <p:txBody>
          <a:bodyPr>
            <a:normAutofit/>
          </a:bodyPr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2800" i="1" dirty="0"/>
              <a:t>Complete the Self-evaluation questionnaire on Work Values, identifying which of these values are important to you.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9399" y="4360207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Choose the three that you think are the most important to you and share these with the group.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940" y="3527472"/>
            <a:ext cx="748451" cy="7484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32219" y="3717032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Worksheet: Personal Values 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09593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3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/>
              <a:t>Values 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4525963"/>
          </a:xfrm>
        </p:spPr>
        <p:txBody>
          <a:bodyPr/>
          <a:lstStyle/>
          <a:p>
            <a:r>
              <a:rPr lang="en-GB" dirty="0"/>
              <a:t>We have now spent a little time reflecting on our own values.</a:t>
            </a:r>
          </a:p>
          <a:p>
            <a:r>
              <a:rPr lang="en-GB" dirty="0"/>
              <a:t>These shape the way we live our lives, the way we treat others, the jobs we tend to choose and the way we think about those jobs</a:t>
            </a:r>
          </a:p>
          <a:p>
            <a:r>
              <a:rPr lang="en-GB" dirty="0"/>
              <a:t>Each occupation and work-place has its own values</a:t>
            </a:r>
          </a:p>
          <a:p>
            <a:r>
              <a:rPr lang="en-GB" dirty="0"/>
              <a:t>These are influenced by many factors.</a:t>
            </a:r>
          </a:p>
        </p:txBody>
      </p:sp>
    </p:spTree>
    <p:extLst>
      <p:ext uri="{BB962C8B-B14F-4D97-AF65-F5344CB8AC3E}">
        <p14:creationId xmlns:p14="http://schemas.microsoft.com/office/powerpoint/2010/main" val="406770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/>
              <a:t>Workplace values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1600" y="1268760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values do you think that the following organisations might have?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5198BD-4A98-4ACD-A38F-D376D7B0AF12}"/>
              </a:ext>
            </a:extLst>
          </p:cNvPr>
          <p:cNvSpPr txBox="1"/>
          <p:nvPr/>
        </p:nvSpPr>
        <p:spPr>
          <a:xfrm>
            <a:off x="647564" y="2636912"/>
            <a:ext cx="78488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Local Authority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NHS Health Board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Third Sector Organisation providing support for people with learning difficulties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Private organisation providing social care for individuals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3669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/>
              <a:t>Workplace values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1600" y="2736502"/>
            <a:ext cx="7200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Thinking specifically about the types of work that we discussed previously, what influences on organisational values can you identify?</a:t>
            </a:r>
          </a:p>
        </p:txBody>
      </p:sp>
    </p:spTree>
    <p:extLst>
      <p:ext uri="{BB962C8B-B14F-4D97-AF65-F5344CB8AC3E}">
        <p14:creationId xmlns:p14="http://schemas.microsoft.com/office/powerpoint/2010/main" val="134954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Influences on workplace values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052736"/>
            <a:ext cx="822960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/>
              <a:t>The people in charge </a:t>
            </a:r>
            <a:r>
              <a:rPr lang="en-GB" sz="2400" dirty="0"/>
              <a:t>– organisations will often have values that are similar to those of the people in charge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For example, Local Authorities will be influenced by the Leader of the Council AND the Chief Executive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9795" y="2776285"/>
            <a:ext cx="79312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The nature and purpose of the organisation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 example a Social Care company that is driven by profit will have different values from a charity that does the same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However, they could also have the same values e.g. value for money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Why might a charitable social care organisation seek to ensure that services are delivered as cheaply as possible?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353508"/>
            <a:ext cx="422777" cy="42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91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Influences on workplace values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052736"/>
            <a:ext cx="822960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/>
              <a:t>Company polices</a:t>
            </a:r>
            <a:r>
              <a:rPr lang="en-GB" sz="2400" dirty="0"/>
              <a:t>– ideally the values and culture of an organisation will be matched and reflected in their policies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i="1" dirty="0"/>
              <a:t>What might happen if the values and the policies are not the same?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9795" y="2776285"/>
            <a:ext cx="7931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Customers and external funders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An organisation will often adopt the values of the people who are paying them (other organisations, Local Authorities, Health Boards etc.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9407" y="2060848"/>
            <a:ext cx="494785" cy="494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9208" y="4451628"/>
            <a:ext cx="7931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Clients and service users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Organisations that are truly ‘person centred’ will have values that have been influenced by the people they support</a:t>
            </a:r>
          </a:p>
        </p:txBody>
      </p:sp>
    </p:spTree>
    <p:extLst>
      <p:ext uri="{BB962C8B-B14F-4D97-AF65-F5344CB8AC3E}">
        <p14:creationId xmlns:p14="http://schemas.microsoft.com/office/powerpoint/2010/main" val="204125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Influences on workplace values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052736"/>
            <a:ext cx="82296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/>
              <a:t>The people who work in the organisation</a:t>
            </a:r>
            <a:endParaRPr lang="en-GB" sz="24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recruitment and selection of staff can influence the values of an organisation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i="1" dirty="0"/>
              <a:t>What would be the effect if an organisation recruits the wrong staff?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29208" y="3666798"/>
            <a:ext cx="79312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Government Policies and Legislation –</a:t>
            </a:r>
            <a:r>
              <a:rPr lang="en-GB" sz="2400" dirty="0"/>
              <a:t> we looked at this last time</a:t>
            </a: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This is how Governments try to change the values and cultures of organisations when they have been shown to be failing.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411" y="2894901"/>
            <a:ext cx="422777" cy="42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60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Revision of Policy and Legislation to support Multi Agency Working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altLang="en-US" dirty="0"/>
              <a:t>What is a Policy?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3528" y="4149080"/>
            <a:ext cx="822960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Char char="•"/>
            </a:pPr>
            <a:r>
              <a:rPr lang="en-GB" altLang="en-US" dirty="0"/>
              <a:t>What is legislation?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99592" y="2276872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Based on our discussions previously, what do you understand Government policy to mean? Can you give any examples?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33201" y="477204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Based on our discussions previously, what do you understand Legislation to mean? Can you give any examples?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4" grpId="0"/>
      <p:bldP spid="2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77028" y="164085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dirty="0"/>
              <a:t>Policy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251520" y="980729"/>
            <a:ext cx="8712968" cy="2088232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altLang="en-US" dirty="0"/>
              <a:t>Policy is a plan or course of action, as of a government, political party or business intended to influence and determine decisions, actions and other matters.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F6BC375-08DD-46B9-AF9F-2B778C14D0E2}"/>
              </a:ext>
            </a:extLst>
          </p:cNvPr>
          <p:cNvSpPr txBox="1">
            <a:spLocks/>
          </p:cNvSpPr>
          <p:nvPr/>
        </p:nvSpPr>
        <p:spPr>
          <a:xfrm>
            <a:off x="267969" y="296753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Legislation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D3324EB-32F1-48CC-867E-C516D2B2CC7B}"/>
              </a:ext>
            </a:extLst>
          </p:cNvPr>
          <p:cNvSpPr txBox="1">
            <a:spLocks/>
          </p:cNvSpPr>
          <p:nvPr/>
        </p:nvSpPr>
        <p:spPr>
          <a:xfrm>
            <a:off x="267969" y="4293096"/>
            <a:ext cx="8229600" cy="1143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Char char="•"/>
            </a:pPr>
            <a:r>
              <a:rPr lang="en-GB" altLang="en-US"/>
              <a:t>Legislation is a statute law. A law enacted by a legislative body.</a:t>
            </a: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4" grpId="0"/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/>
              <a:t>Individual &amp; Workplace values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1600" y="1772816"/>
            <a:ext cx="7200800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1200"/>
              </a:spcBef>
              <a:spcAft>
                <a:spcPts val="600"/>
              </a:spcAft>
            </a:pPr>
            <a:r>
              <a:rPr lang="en-GB" sz="2800" i="1" dirty="0"/>
              <a:t>Occasionally, an individual’s values and those of the organisation that they work for can come into conflict.</a:t>
            </a:r>
          </a:p>
          <a:p>
            <a:pPr algn="ctr">
              <a:spcBef>
                <a:spcPts val="1200"/>
              </a:spcBef>
              <a:spcAft>
                <a:spcPts val="600"/>
              </a:spcAft>
            </a:pPr>
            <a:r>
              <a:rPr lang="en-GB" sz="2800" i="1" dirty="0"/>
              <a:t>What examples of this can you think of?</a:t>
            </a:r>
          </a:p>
          <a:p>
            <a:pPr algn="ctr">
              <a:spcBef>
                <a:spcPts val="1200"/>
              </a:spcBef>
              <a:spcAft>
                <a:spcPts val="600"/>
              </a:spcAft>
            </a:pPr>
            <a:r>
              <a:rPr lang="en-GB" sz="2800" i="1" dirty="0"/>
              <a:t>In situations such as these what can the individual do?</a:t>
            </a:r>
          </a:p>
          <a:p>
            <a:pPr algn="ctr">
              <a:spcBef>
                <a:spcPts val="1200"/>
              </a:spcBef>
              <a:spcAft>
                <a:spcPts val="600"/>
              </a:spcAft>
            </a:pP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15367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altLang="en-US" dirty="0"/>
              <a:t>Concept of Multi-agency working revisited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dirty="0"/>
              <a:t>‘Healthy development, care and education of children and young people are the responsibility of all parents supported by a wide range of different agencies, professionals and voluntary organisations’.</a:t>
            </a:r>
          </a:p>
          <a:p>
            <a:pPr marL="0" indent="0" algn="r">
              <a:buFont typeface="Wingdings" pitchFamily="2" charset="2"/>
              <a:buNone/>
              <a:defRPr/>
            </a:pPr>
            <a:r>
              <a:rPr lang="en-GB" dirty="0"/>
              <a:t>   </a:t>
            </a:r>
            <a:r>
              <a:rPr lang="en-GB" sz="2400" dirty="0"/>
              <a:t>(</a:t>
            </a:r>
            <a:r>
              <a:rPr lang="en-GB" sz="2400" dirty="0" err="1"/>
              <a:t>Tarr</a:t>
            </a:r>
            <a:r>
              <a:rPr lang="en-GB" sz="2400" dirty="0"/>
              <a:t> &amp; Gardner in Oliver &amp; Pitt, 2011:103)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  <a:effectLst>
            <a:outerShdw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0" hangingPunct="0">
              <a:defRPr/>
            </a:pPr>
            <a:endParaRPr lang="en-US" sz="1400">
              <a:latin typeface="+mn-lt"/>
              <a:ea typeface="ＭＳ Ｐゴシック" charset="-128"/>
            </a:endParaRPr>
          </a:p>
        </p:txBody>
      </p:sp>
      <p:sp>
        <p:nvSpPr>
          <p:cNvPr id="5" name="Footer Placeholder 4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  <a:effectLst>
            <a:outerShdw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algn="ctr" eaLnBrk="0" hangingPunct="0">
              <a:defRPr/>
            </a:pPr>
            <a:endParaRPr lang="en-US" sz="1400">
              <a:latin typeface="+mn-lt"/>
              <a:ea typeface="ＭＳ Ｐゴシック" charset="-128"/>
            </a:endParaRPr>
          </a:p>
        </p:txBody>
      </p:sp>
      <p:sp>
        <p:nvSpPr>
          <p:cNvPr id="922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en-US" altLang="en-US"/>
              <a:t>Vision for working together 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US" altLang="en-US" sz="2800" dirty="0"/>
              <a:t>‘Non-judgmental and open approaches (to care) where dialogue, reflection and discussion help shape policy and practice and where contributions from all are encouraged and everyone is valued’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    (Gasper, 2010: xix)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100" dirty="0"/>
          </a:p>
          <a:p>
            <a:pPr eaLnBrk="1" hangingPunct="1">
              <a:lnSpc>
                <a:spcPct val="90000"/>
              </a:lnSpc>
            </a:pPr>
            <a:endParaRPr lang="en-US" altLang="en-US" sz="2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/>
              <a:t>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Bring colleagues together in meaningful dialogue to ensure that the best possible provision is accessible to families and their children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sz="2400" dirty="0"/>
          </a:p>
          <a:p>
            <a:pPr marL="0" indent="0" algn="r">
              <a:buFont typeface="Wingdings" pitchFamily="2" charset="2"/>
              <a:buNone/>
              <a:defRPr/>
            </a:pPr>
            <a:r>
              <a:rPr lang="en-GB" sz="2400" dirty="0"/>
              <a:t>(</a:t>
            </a:r>
            <a:r>
              <a:rPr lang="en-GB" sz="2400" dirty="0" err="1"/>
              <a:t>Tarr</a:t>
            </a:r>
            <a:r>
              <a:rPr lang="en-GB" sz="2400" dirty="0"/>
              <a:t> &amp; Gardner in Oliver &amp; Pitt, 2011: 103)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BE1EE-9BB1-4EC3-A953-BE21A8A6F432}"/>
              </a:ext>
            </a:extLst>
          </p:cNvPr>
          <p:cNvSpPr txBox="1">
            <a:spLocks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Individual vs. Workplace values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3E3804-C35F-44D9-8C0E-F9E1533EF581}"/>
              </a:ext>
            </a:extLst>
          </p:cNvPr>
          <p:cNvSpPr txBox="1"/>
          <p:nvPr/>
        </p:nvSpPr>
        <p:spPr>
          <a:xfrm>
            <a:off x="457200" y="1187624"/>
            <a:ext cx="843528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All of the above indicate that wherever possible, differences should be resolved by ‘professional dialogue’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in some cases this is not possible.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If a member of staff is in dispute with their employer over a clash of values they have a number of options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Having Union representation can help in such cases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final resort is to become what is known as a ‘</a:t>
            </a:r>
            <a:r>
              <a:rPr lang="en-GB" sz="2800" dirty="0" err="1"/>
              <a:t>whistleblower</a:t>
            </a:r>
            <a:r>
              <a:rPr lang="en-GB" sz="2800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19430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BE1EE-9BB1-4EC3-A953-BE21A8A6F432}"/>
              </a:ext>
            </a:extLst>
          </p:cNvPr>
          <p:cNvSpPr txBox="1">
            <a:spLocks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Individual vs. Workplace values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3E3804-C35F-44D9-8C0E-F9E1533EF581}"/>
              </a:ext>
            </a:extLst>
          </p:cNvPr>
          <p:cNvSpPr txBox="1"/>
          <p:nvPr/>
        </p:nvSpPr>
        <p:spPr>
          <a:xfrm>
            <a:off x="0" y="958160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UK Government has set out guidance on whistle-blowing for employers which sets out the following;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A8BCA-53E4-4828-8088-31815D59CF93}"/>
              </a:ext>
            </a:extLst>
          </p:cNvPr>
          <p:cNvSpPr txBox="1"/>
          <p:nvPr/>
        </p:nvSpPr>
        <p:spPr>
          <a:xfrm>
            <a:off x="125760" y="1912267"/>
            <a:ext cx="88924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Whistleblowing is the term used when a worker passes on information concerning wrongdoing. In this guidance, we call that “making a disclosure” or “blowing the whistle”. The wrongdoing will typically (although not necessarily) be something they have witnessed at work.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To be covered by whistleblowing law, a worker who makes a disclosure must reasonably believe two things.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first is that they are acting in the public interest. This means in particular that personal grievances and complaints are not usually covered by whistleblowing law.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3964B6-4FFF-439E-BD1D-C1B1DA70B682}"/>
              </a:ext>
            </a:extLst>
          </p:cNvPr>
          <p:cNvSpPr txBox="1"/>
          <p:nvPr/>
        </p:nvSpPr>
        <p:spPr>
          <a:xfrm>
            <a:off x="3635896" y="616530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for Business Innovation and Skills (2015)</a:t>
            </a:r>
          </a:p>
        </p:txBody>
      </p:sp>
    </p:spTree>
    <p:extLst>
      <p:ext uri="{BB962C8B-B14F-4D97-AF65-F5344CB8AC3E}">
        <p14:creationId xmlns:p14="http://schemas.microsoft.com/office/powerpoint/2010/main" val="71504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BE1EE-9BB1-4EC3-A953-BE21A8A6F432}"/>
              </a:ext>
            </a:extLst>
          </p:cNvPr>
          <p:cNvSpPr txBox="1">
            <a:spLocks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Individual vs. Workplace values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3E3804-C35F-44D9-8C0E-F9E1533EF581}"/>
              </a:ext>
            </a:extLst>
          </p:cNvPr>
          <p:cNvSpPr txBox="1"/>
          <p:nvPr/>
        </p:nvSpPr>
        <p:spPr>
          <a:xfrm>
            <a:off x="0" y="958160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UK Government has set out guidance on whistle-blowing for employers which sets out the following;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A8BCA-53E4-4828-8088-31815D59CF93}"/>
              </a:ext>
            </a:extLst>
          </p:cNvPr>
          <p:cNvSpPr txBox="1"/>
          <p:nvPr/>
        </p:nvSpPr>
        <p:spPr>
          <a:xfrm>
            <a:off x="125760" y="1912267"/>
            <a:ext cx="8892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second thing that a worker must reasonably believe is that the disclosure tends to show past, present or likely future wrongdoing falling into one or more of the following categories: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3964B6-4FFF-439E-BD1D-C1B1DA70B682}"/>
              </a:ext>
            </a:extLst>
          </p:cNvPr>
          <p:cNvSpPr txBox="1"/>
          <p:nvPr/>
        </p:nvSpPr>
        <p:spPr>
          <a:xfrm>
            <a:off x="3635896" y="616530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for Business Innovation and Skills (2015)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D74553-B381-4B37-91EC-B82DE9736CB2}"/>
              </a:ext>
            </a:extLst>
          </p:cNvPr>
          <p:cNvSpPr txBox="1"/>
          <p:nvPr/>
        </p:nvSpPr>
        <p:spPr>
          <a:xfrm>
            <a:off x="457200" y="3112596"/>
            <a:ext cx="856104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criminal offences (this may include, for example, types of financial impropriety such as fraud)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failure to comply with an obligation set out in law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miscarriages of justice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endangering of someone’s health and safety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damage to the environment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covering up wrongdoing in the above categories</a:t>
            </a:r>
          </a:p>
        </p:txBody>
      </p:sp>
    </p:spTree>
    <p:extLst>
      <p:ext uri="{BB962C8B-B14F-4D97-AF65-F5344CB8AC3E}">
        <p14:creationId xmlns:p14="http://schemas.microsoft.com/office/powerpoint/2010/main" val="304553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6566" y="1268760"/>
            <a:ext cx="8690867" cy="4006850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GB" altLang="en-US" sz="2000" dirty="0"/>
              <a:t>Cronin M &amp; Smith C (2010) in Brotherton G, Davies H &amp; McGillivray </a:t>
            </a:r>
            <a:r>
              <a:rPr lang="en-GB" altLang="en-US" sz="2000" i="1" dirty="0"/>
              <a:t>Working with Children, Young People and Families. </a:t>
            </a:r>
            <a:r>
              <a:rPr lang="en-GB" altLang="en-US" sz="2000" dirty="0"/>
              <a:t>London: Sage</a:t>
            </a:r>
          </a:p>
          <a:p>
            <a:pPr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altLang="en-US" sz="2000" dirty="0"/>
              <a:t>Department for Business Innovation and Skills (2015) Whistleblowing: Guidance for Employers and Code of Practice Available at: </a:t>
            </a:r>
            <a:r>
              <a:rPr lang="en-GB" altLang="en-US" sz="2000" dirty="0">
                <a:hlinkClick r:id="rId2"/>
              </a:rPr>
              <a:t>https://assets.publishing.service.gov.uk/government/uploads/system/uploads/attachment_data/file/415175/bis-15-200-whistleblowing-guidance-for-employers-and-code-of-practice.pdf</a:t>
            </a:r>
            <a:r>
              <a:rPr lang="en-GB" altLang="en-US" sz="2000" dirty="0"/>
              <a:t>  [Accessed 30 October 2019]</a:t>
            </a:r>
          </a:p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GB" altLang="en-US" sz="2000" dirty="0"/>
              <a:t>Estyn (2011) </a:t>
            </a:r>
            <a:r>
              <a:rPr lang="en-GB" altLang="en-US" sz="2000" i="1" dirty="0"/>
              <a:t>Tackling poverty and disadvantage in schools: working with the community and other services, </a:t>
            </a:r>
            <a:r>
              <a:rPr lang="en-GB" altLang="en-US" sz="2000" dirty="0"/>
              <a:t>Cardiff: Crown Copyright</a:t>
            </a:r>
          </a:p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GB" altLang="en-US" sz="2000" dirty="0"/>
              <a:t>Gasper M (2010) </a:t>
            </a:r>
            <a:r>
              <a:rPr lang="en-GB" altLang="en-US" sz="2000" i="1" dirty="0"/>
              <a:t>Multi-agency Working in the Early Years, </a:t>
            </a:r>
            <a:r>
              <a:rPr lang="en-GB" altLang="en-US" sz="2000" dirty="0"/>
              <a:t>London: Sage </a:t>
            </a:r>
            <a:r>
              <a:rPr lang="en-GB" altLang="en-US" sz="2000" i="1" dirty="0"/>
              <a:t> </a:t>
            </a:r>
          </a:p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GB" altLang="en-US" sz="2000" dirty="0"/>
              <a:t>Harris, A. &amp; Allen, T. (2011) 'Young people's views of multi-agency working', </a:t>
            </a:r>
            <a:r>
              <a:rPr lang="en-GB" altLang="en-US" sz="2000" i="1" dirty="0"/>
              <a:t>British Educational Research Journal</a:t>
            </a:r>
            <a:r>
              <a:rPr lang="en-GB" altLang="en-US" sz="2000" dirty="0"/>
              <a:t>, 37 (3) 405-419</a:t>
            </a:r>
          </a:p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GB" altLang="en-US" sz="2000" dirty="0"/>
              <a:t>Oliver, B and Pitt, B. (2011) ‘Working with Children, Young People and their Families: A course book for Foundation Degrees, Exeter: Learning Matters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8623" y="1417638"/>
            <a:ext cx="8229600" cy="2260848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000" dirty="0" err="1"/>
              <a:t>Spicker</a:t>
            </a:r>
            <a:r>
              <a:rPr lang="en-GB" altLang="en-US" sz="2000" dirty="0"/>
              <a:t> P, (2008) </a:t>
            </a:r>
            <a:r>
              <a:rPr lang="en-GB" altLang="en-US" sz="2000" i="1" dirty="0"/>
              <a:t>Social Policy: Themes and Approaches, </a:t>
            </a:r>
            <a:r>
              <a:rPr lang="en-GB" altLang="en-US" sz="2000" dirty="0"/>
              <a:t>Bristol: Policy Press, Welsh Assembly Government, </a:t>
            </a:r>
            <a:r>
              <a:rPr lang="en-GB" altLang="en-US" sz="2000" i="1" dirty="0"/>
              <a:t>Children and Young People: Rights to Action, </a:t>
            </a:r>
            <a:r>
              <a:rPr lang="en-GB" altLang="en-US" sz="2000" dirty="0"/>
              <a:t>Cardiff: WAG, 2004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000" dirty="0"/>
              <a:t>Wales: Welsh Assembly Government, (2009) </a:t>
            </a:r>
            <a:r>
              <a:rPr lang="en-GB" altLang="en-US" sz="2000" i="1" dirty="0"/>
              <a:t>Getting it right 2009: United Nations Convention on the Rights of the Child, </a:t>
            </a:r>
            <a:r>
              <a:rPr lang="en-GB" altLang="en-US" sz="2000" dirty="0"/>
              <a:t>Cardiff: WAG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000" dirty="0"/>
              <a:t>Wales: Welsh Assembly Government (2003) National Standards for the Provision of Children’s Advocacy Services, Cardiff: WAG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813</TotalTime>
  <Words>1668</Words>
  <Application>Microsoft Office PowerPoint</Application>
  <PresentationFormat>On-screen Show (4:3)</PresentationFormat>
  <Paragraphs>130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</vt:lpstr>
      <vt:lpstr>UWTSD PPT Template</vt:lpstr>
      <vt:lpstr>ECAY5001 Advocacy in Partnership: Multi-Agency Working – Theme 5– Personal Values in the Workplace</vt:lpstr>
      <vt:lpstr>Recap of last session</vt:lpstr>
      <vt:lpstr>What is a value? </vt:lpstr>
      <vt:lpstr>What is a value? </vt:lpstr>
      <vt:lpstr>What are our values? </vt:lpstr>
      <vt:lpstr>PowerPoint Presentation</vt:lpstr>
      <vt:lpstr>What is work? </vt:lpstr>
      <vt:lpstr>What is work? </vt:lpstr>
      <vt:lpstr>Work in the context of Social Inclusion? </vt:lpstr>
      <vt:lpstr>Individual values </vt:lpstr>
      <vt:lpstr>Values in the Workplace</vt:lpstr>
      <vt:lpstr>Workplace values</vt:lpstr>
      <vt:lpstr>Workplace values</vt:lpstr>
      <vt:lpstr>PowerPoint Presentation</vt:lpstr>
      <vt:lpstr>PowerPoint Presentation</vt:lpstr>
      <vt:lpstr>PowerPoint Presentation</vt:lpstr>
      <vt:lpstr>Revision of Policy and Legislation to support Multi Agency Working</vt:lpstr>
      <vt:lpstr>Policy</vt:lpstr>
      <vt:lpstr>Individual &amp; Workplace values</vt:lpstr>
      <vt:lpstr>Concept of Multi-agency working revisited</vt:lpstr>
      <vt:lpstr>Vision for working together </vt:lpstr>
      <vt:lpstr>Outcome</vt:lpstr>
      <vt:lpstr>PowerPoint Presentation</vt:lpstr>
      <vt:lpstr>PowerPoint Presentation</vt:lpstr>
      <vt:lpstr>PowerPoint Presentation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79</cp:revision>
  <dcterms:created xsi:type="dcterms:W3CDTF">2016-09-29T11:33:04Z</dcterms:created>
  <dcterms:modified xsi:type="dcterms:W3CDTF">2019-10-30T16:25:33Z</dcterms:modified>
</cp:coreProperties>
</file>