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9" r:id="rId4"/>
    <p:sldId id="260" r:id="rId5"/>
    <p:sldId id="258" r:id="rId6"/>
    <p:sldId id="261" r:id="rId7"/>
    <p:sldId id="272" r:id="rId8"/>
    <p:sldId id="280" r:id="rId9"/>
    <p:sldId id="275" r:id="rId10"/>
    <p:sldId id="276" r:id="rId11"/>
    <p:sldId id="277" r:id="rId12"/>
    <p:sldId id="278" r:id="rId13"/>
    <p:sldId id="281" r:id="rId14"/>
    <p:sldId id="28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7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12/10/2020</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dirty="0"/>
              <a:t>12/10/2020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12/10/2020</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dirty="0"/>
              <a:t>12/10/2020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dirty="0"/>
              <a:t>12/10/2020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dirty="0"/>
              <a:t>12/10/2020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12/10/2020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12/10/2020</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12/10/2020</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dirty="0"/>
              <a:t>12/10/2020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dirty="0"/>
              <a:t>12/10/2020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12/10/2020</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0B915-6BF4-4B7E-A29A-93B70E072C23}"/>
              </a:ext>
            </a:extLst>
          </p:cNvPr>
          <p:cNvSpPr>
            <a:spLocks noGrp="1"/>
          </p:cNvSpPr>
          <p:nvPr>
            <p:ph type="ctrTitle"/>
          </p:nvPr>
        </p:nvSpPr>
        <p:spPr/>
        <p:txBody>
          <a:bodyPr/>
          <a:lstStyle/>
          <a:p>
            <a:r>
              <a:rPr lang="en-GB" dirty="0"/>
              <a:t>Annals</a:t>
            </a:r>
          </a:p>
        </p:txBody>
      </p:sp>
      <p:sp>
        <p:nvSpPr>
          <p:cNvPr id="3" name="Subtitle 2">
            <a:extLst>
              <a:ext uri="{FF2B5EF4-FFF2-40B4-BE49-F238E27FC236}">
                <a16:creationId xmlns:a16="http://schemas.microsoft.com/office/drawing/2014/main" id="{7C779CBC-F07E-4CFC-A434-DDABB4DE547F}"/>
              </a:ext>
            </a:extLst>
          </p:cNvPr>
          <p:cNvSpPr>
            <a:spLocks noGrp="1"/>
          </p:cNvSpPr>
          <p:nvPr>
            <p:ph type="subTitle" idx="1"/>
          </p:nvPr>
        </p:nvSpPr>
        <p:spPr/>
        <p:txBody>
          <a:bodyPr/>
          <a:lstStyle/>
          <a:p>
            <a:r>
              <a:rPr lang="en-GB" dirty="0"/>
              <a:t>The decline of historical writing?</a:t>
            </a:r>
          </a:p>
        </p:txBody>
      </p:sp>
    </p:spTree>
    <p:extLst>
      <p:ext uri="{BB962C8B-B14F-4D97-AF65-F5344CB8AC3E}">
        <p14:creationId xmlns:p14="http://schemas.microsoft.com/office/powerpoint/2010/main" val="226925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F29F844-713A-4FCF-AAE0-F600375E7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C75EC574-A302-4180-8E31-8B5448B8A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9F4FAFE-A214-435D-A9ED-027531AC0B0C}"/>
              </a:ext>
            </a:extLst>
          </p:cNvPr>
          <p:cNvSpPr>
            <a:spLocks noGrp="1"/>
          </p:cNvSpPr>
          <p:nvPr>
            <p:ph type="title"/>
          </p:nvPr>
        </p:nvSpPr>
        <p:spPr>
          <a:xfrm>
            <a:off x="6579450" y="727627"/>
            <a:ext cx="4957553" cy="1645920"/>
          </a:xfrm>
        </p:spPr>
        <p:txBody>
          <a:bodyPr vert="horz" lIns="91440" tIns="45720" rIns="91440" bIns="45720" rtlCol="0" anchor="ctr">
            <a:normAutofit/>
          </a:bodyPr>
          <a:lstStyle/>
          <a:p>
            <a:r>
              <a:rPr lang="en-US" dirty="0"/>
              <a:t>The traditional narrative</a:t>
            </a:r>
          </a:p>
        </p:txBody>
      </p:sp>
      <p:sp>
        <p:nvSpPr>
          <p:cNvPr id="15" name="Rectangle 1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chemeClr val="tx1">
                <a:lumMod val="75000"/>
                <a:lumOff val="25000"/>
              </a:schemeClr>
            </a:solidFill>
            <a:prstDash val="solid"/>
            <a:miter lim="800000"/>
          </a:ln>
          <a:effectLst/>
        </p:spPr>
      </p:sp>
      <p:pic>
        <p:nvPicPr>
          <p:cNvPr id="6" name="Content Placeholder 5">
            <a:extLst>
              <a:ext uri="{FF2B5EF4-FFF2-40B4-BE49-F238E27FC236}">
                <a16:creationId xmlns:a16="http://schemas.microsoft.com/office/drawing/2014/main" id="{2179575B-8F27-4AA6-A2E9-030C34C56924}"/>
              </a:ext>
            </a:extLst>
          </p:cNvPr>
          <p:cNvPicPr>
            <a:picLocks noGrp="1" noChangeAspect="1"/>
          </p:cNvPicPr>
          <p:nvPr>
            <p:ph sz="half" idx="2"/>
          </p:nvPr>
        </p:nvPicPr>
        <p:blipFill>
          <a:blip r:embed="rId2"/>
          <a:stretch>
            <a:fillRect/>
          </a:stretch>
        </p:blipFill>
        <p:spPr>
          <a:xfrm>
            <a:off x="1205256" y="1319152"/>
            <a:ext cx="4414438" cy="4237860"/>
          </a:xfrm>
          <a:prstGeom prst="rect">
            <a:avLst/>
          </a:prstGeom>
        </p:spPr>
      </p:pic>
      <p:sp>
        <p:nvSpPr>
          <p:cNvPr id="3" name="Content Placeholder 2">
            <a:extLst>
              <a:ext uri="{FF2B5EF4-FFF2-40B4-BE49-F238E27FC236}">
                <a16:creationId xmlns:a16="http://schemas.microsoft.com/office/drawing/2014/main" id="{414B3669-DD1B-431E-9386-67009C7D7A68}"/>
              </a:ext>
            </a:extLst>
          </p:cNvPr>
          <p:cNvSpPr>
            <a:spLocks noGrp="1"/>
          </p:cNvSpPr>
          <p:nvPr>
            <p:ph sz="half" idx="1"/>
          </p:nvPr>
        </p:nvSpPr>
        <p:spPr>
          <a:xfrm>
            <a:off x="6579450" y="2538919"/>
            <a:ext cx="4957554" cy="3496120"/>
          </a:xfrm>
        </p:spPr>
        <p:txBody>
          <a:bodyPr vert="horz" lIns="91440" tIns="45720" rIns="91440" bIns="45720" rtlCol="0">
            <a:normAutofit/>
          </a:bodyPr>
          <a:lstStyle/>
          <a:p>
            <a:r>
              <a:rPr lang="en-US"/>
              <a:t>Twelfth-century ‘Golden Age’</a:t>
            </a:r>
          </a:p>
          <a:p>
            <a:r>
              <a:rPr lang="en-US"/>
              <a:t>Explosion in different forms of historical writing</a:t>
            </a:r>
          </a:p>
          <a:p>
            <a:r>
              <a:rPr lang="en-US"/>
              <a:t>Experimentation with form and content</a:t>
            </a:r>
          </a:p>
          <a:p>
            <a:r>
              <a:rPr lang="en-US"/>
              <a:t>Introduction of vernacular histories and Romance literature at the turn of the century</a:t>
            </a:r>
          </a:p>
          <a:p>
            <a:r>
              <a:rPr lang="en-US"/>
              <a:t>Necessitates decline in historical writing in the thirteenth century</a:t>
            </a:r>
          </a:p>
        </p:txBody>
      </p:sp>
    </p:spTree>
    <p:extLst>
      <p:ext uri="{BB962C8B-B14F-4D97-AF65-F5344CB8AC3E}">
        <p14:creationId xmlns:p14="http://schemas.microsoft.com/office/powerpoint/2010/main" val="176200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B5FF42-B17C-4F11-B93E-AF59A0B6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19D35415-1A65-4CA4-B8D6-E2A513C0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46311C3-9EB7-4FC0-982D-6883487EE640}"/>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Arguments for</a:t>
            </a:r>
          </a:p>
        </p:txBody>
      </p:sp>
      <p:sp>
        <p:nvSpPr>
          <p:cNvPr id="3" name="Content Placeholder 2">
            <a:extLst>
              <a:ext uri="{FF2B5EF4-FFF2-40B4-BE49-F238E27FC236}">
                <a16:creationId xmlns:a16="http://schemas.microsoft.com/office/drawing/2014/main" id="{91F9C725-0865-4BCE-8465-420DD6D3868D}"/>
              </a:ext>
            </a:extLst>
          </p:cNvPr>
          <p:cNvSpPr>
            <a:spLocks noGrp="1"/>
          </p:cNvSpPr>
          <p:nvPr>
            <p:ph sz="half" idx="1"/>
          </p:nvPr>
        </p:nvSpPr>
        <p:spPr>
          <a:xfrm>
            <a:off x="868680" y="2386584"/>
            <a:ext cx="6281928" cy="3648456"/>
          </a:xfrm>
        </p:spPr>
        <p:txBody>
          <a:bodyPr vert="horz" lIns="91440" tIns="45720" rIns="91440" bIns="45720" rtlCol="0">
            <a:normAutofit/>
          </a:bodyPr>
          <a:lstStyle/>
          <a:p>
            <a:pPr>
              <a:lnSpc>
                <a:spcPct val="200000"/>
              </a:lnSpc>
            </a:pPr>
            <a:r>
              <a:rPr lang="en-US" dirty="0"/>
              <a:t>No major biographies or ‘deeds’ of kings</a:t>
            </a:r>
          </a:p>
          <a:p>
            <a:pPr>
              <a:lnSpc>
                <a:spcPct val="200000"/>
              </a:lnSpc>
            </a:pPr>
            <a:r>
              <a:rPr lang="en-US" dirty="0"/>
              <a:t>No crusading narratives</a:t>
            </a:r>
          </a:p>
          <a:p>
            <a:pPr>
              <a:lnSpc>
                <a:spcPct val="200000"/>
              </a:lnSpc>
            </a:pPr>
            <a:r>
              <a:rPr lang="en-US" dirty="0"/>
              <a:t>No autobiographies</a:t>
            </a:r>
          </a:p>
          <a:p>
            <a:pPr>
              <a:lnSpc>
                <a:spcPct val="200000"/>
              </a:lnSpc>
            </a:pPr>
            <a:r>
              <a:rPr lang="en-US" dirty="0"/>
              <a:t>No bestselling mythology-histories</a:t>
            </a:r>
          </a:p>
        </p:txBody>
      </p:sp>
      <p:pic>
        <p:nvPicPr>
          <p:cNvPr id="6" name="Content Placeholder 5">
            <a:extLst>
              <a:ext uri="{FF2B5EF4-FFF2-40B4-BE49-F238E27FC236}">
                <a16:creationId xmlns:a16="http://schemas.microsoft.com/office/drawing/2014/main" id="{E6D87A85-5ADA-482C-B069-F36DE4EB30B5}"/>
              </a:ext>
            </a:extLst>
          </p:cNvPr>
          <p:cNvPicPr>
            <a:picLocks noGrp="1" noChangeAspect="1"/>
          </p:cNvPicPr>
          <p:nvPr>
            <p:ph sz="half" idx="2"/>
          </p:nvPr>
        </p:nvPicPr>
        <p:blipFill rotWithShape="1">
          <a:blip r:embed="rId2"/>
          <a:srcRect l="13749" r="13845" b="-2"/>
          <a:stretch/>
        </p:blipFill>
        <p:spPr>
          <a:xfrm>
            <a:off x="7837371" y="237744"/>
            <a:ext cx="4124416" cy="6382512"/>
          </a:xfrm>
          <a:prstGeom prst="rect">
            <a:avLst/>
          </a:prstGeom>
        </p:spPr>
      </p:pic>
    </p:spTree>
    <p:extLst>
      <p:ext uri="{BB962C8B-B14F-4D97-AF65-F5344CB8AC3E}">
        <p14:creationId xmlns:p14="http://schemas.microsoft.com/office/powerpoint/2010/main" val="1753311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9B5FF42-B17C-4F11-B93E-AF59A0B6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19D35415-1A65-4CA4-B8D6-E2A513C0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A7BFD08A-4BE9-42FC-B70E-82D8F84E8A8F}"/>
              </a:ext>
            </a:extLst>
          </p:cNvPr>
          <p:cNvPicPr>
            <a:picLocks noGrp="1" noChangeAspect="1"/>
          </p:cNvPicPr>
          <p:nvPr>
            <p:ph sz="half" idx="2"/>
          </p:nvPr>
        </p:nvPicPr>
        <p:blipFill rotWithShape="1">
          <a:blip r:embed="rId2"/>
          <a:srcRect t="19292" r="9091" b="4099"/>
          <a:stretch/>
        </p:blipFill>
        <p:spPr>
          <a:xfrm>
            <a:off x="20" y="-1"/>
            <a:ext cx="12191980" cy="6857999"/>
          </a:xfrm>
          <a:prstGeom prst="rect">
            <a:avLst/>
          </a:prstGeom>
        </p:spPr>
      </p:pic>
      <p:sp>
        <p:nvSpPr>
          <p:cNvPr id="17" name="Rectangle 1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E030F-19C5-4739-9408-4E49ABA64ADC}"/>
              </a:ext>
            </a:extLst>
          </p:cNvPr>
          <p:cNvSpPr>
            <a:spLocks noGrp="1"/>
          </p:cNvSpPr>
          <p:nvPr>
            <p:ph type="title"/>
          </p:nvPr>
        </p:nvSpPr>
        <p:spPr>
          <a:xfrm>
            <a:off x="774043" y="727626"/>
            <a:ext cx="4602152" cy="1718225"/>
          </a:xfrm>
        </p:spPr>
        <p:txBody>
          <a:bodyPr vert="horz" lIns="91440" tIns="45720" rIns="91440" bIns="45720" rtlCol="0" anchor="ctr">
            <a:normAutofit/>
          </a:bodyPr>
          <a:lstStyle/>
          <a:p>
            <a:r>
              <a:rPr lang="en-US"/>
              <a:t>Arguments against</a:t>
            </a:r>
          </a:p>
        </p:txBody>
      </p:sp>
      <p:sp>
        <p:nvSpPr>
          <p:cNvPr id="3" name="Content Placeholder 2">
            <a:extLst>
              <a:ext uri="{FF2B5EF4-FFF2-40B4-BE49-F238E27FC236}">
                <a16:creationId xmlns:a16="http://schemas.microsoft.com/office/drawing/2014/main" id="{6745D576-504B-4D1F-B308-352AB4EB2FBF}"/>
              </a:ext>
            </a:extLst>
          </p:cNvPr>
          <p:cNvSpPr>
            <a:spLocks noGrp="1"/>
          </p:cNvSpPr>
          <p:nvPr>
            <p:ph sz="half" idx="1"/>
          </p:nvPr>
        </p:nvSpPr>
        <p:spPr>
          <a:xfrm>
            <a:off x="774043" y="2538920"/>
            <a:ext cx="4602152" cy="3480066"/>
          </a:xfrm>
        </p:spPr>
        <p:txBody>
          <a:bodyPr vert="horz" lIns="91440" tIns="45720" rIns="91440" bIns="45720" rtlCol="0">
            <a:normAutofit/>
          </a:bodyPr>
          <a:lstStyle/>
          <a:p>
            <a:r>
              <a:rPr lang="en-US"/>
              <a:t>Still have ‘named’ historians</a:t>
            </a:r>
          </a:p>
          <a:p>
            <a:r>
              <a:rPr lang="en-US"/>
              <a:t>Popularity of annals in monastic houses</a:t>
            </a:r>
          </a:p>
          <a:p>
            <a:r>
              <a:rPr lang="en-US"/>
              <a:t>Increase in other forms of written record</a:t>
            </a:r>
          </a:p>
          <a:p>
            <a:r>
              <a:rPr lang="en-US"/>
              <a:t>Shift in cultural horizon?</a:t>
            </a:r>
          </a:p>
        </p:txBody>
      </p:sp>
    </p:spTree>
    <p:extLst>
      <p:ext uri="{BB962C8B-B14F-4D97-AF65-F5344CB8AC3E}">
        <p14:creationId xmlns:p14="http://schemas.microsoft.com/office/powerpoint/2010/main" val="2617656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D96BE-82C8-427C-8450-C8516EADEC46}"/>
              </a:ext>
            </a:extLst>
          </p:cNvPr>
          <p:cNvSpPr>
            <a:spLocks noGrp="1"/>
          </p:cNvSpPr>
          <p:nvPr>
            <p:ph type="title"/>
          </p:nvPr>
        </p:nvSpPr>
        <p:spPr/>
        <p:txBody>
          <a:bodyPr/>
          <a:lstStyle/>
          <a:p>
            <a:r>
              <a:rPr lang="en-GB" dirty="0"/>
              <a:t>Examples of thirteenth-century writing</a:t>
            </a:r>
          </a:p>
        </p:txBody>
      </p:sp>
      <p:sp>
        <p:nvSpPr>
          <p:cNvPr id="3" name="Content Placeholder 2">
            <a:extLst>
              <a:ext uri="{FF2B5EF4-FFF2-40B4-BE49-F238E27FC236}">
                <a16:creationId xmlns:a16="http://schemas.microsoft.com/office/drawing/2014/main" id="{E88EDAF9-D45E-46DF-87EF-FEBAB7A214CC}"/>
              </a:ext>
            </a:extLst>
          </p:cNvPr>
          <p:cNvSpPr>
            <a:spLocks noGrp="1"/>
          </p:cNvSpPr>
          <p:nvPr>
            <p:ph sz="half" idx="1"/>
          </p:nvPr>
        </p:nvSpPr>
        <p:spPr>
          <a:xfrm>
            <a:off x="865045" y="2014194"/>
            <a:ext cx="4754880" cy="3749040"/>
          </a:xfrm>
        </p:spPr>
        <p:txBody>
          <a:bodyPr/>
          <a:lstStyle/>
          <a:p>
            <a:r>
              <a:rPr lang="en-GB" dirty="0"/>
              <a:t>Annals survive from:</a:t>
            </a:r>
          </a:p>
          <a:p>
            <a:pPr lvl="1"/>
            <a:r>
              <a:rPr lang="en-GB" dirty="0"/>
              <a:t>Bury St Edmunds</a:t>
            </a:r>
          </a:p>
          <a:p>
            <a:pPr lvl="1"/>
            <a:r>
              <a:rPr lang="en-GB" dirty="0"/>
              <a:t>Canterbury</a:t>
            </a:r>
          </a:p>
          <a:p>
            <a:pPr lvl="1"/>
            <a:r>
              <a:rPr lang="en-GB" dirty="0" err="1"/>
              <a:t>Osney</a:t>
            </a:r>
            <a:endParaRPr lang="en-GB" dirty="0"/>
          </a:p>
          <a:p>
            <a:pPr lvl="1"/>
            <a:r>
              <a:rPr lang="en-GB" dirty="0"/>
              <a:t>Melrose</a:t>
            </a:r>
          </a:p>
          <a:p>
            <a:pPr lvl="1"/>
            <a:r>
              <a:rPr lang="en-GB" dirty="0"/>
              <a:t>Norwich</a:t>
            </a:r>
          </a:p>
          <a:p>
            <a:pPr lvl="1"/>
            <a:r>
              <a:rPr lang="en-GB" dirty="0"/>
              <a:t>Waverley</a:t>
            </a:r>
          </a:p>
          <a:p>
            <a:pPr lvl="1"/>
            <a:r>
              <a:rPr lang="en-GB" dirty="0"/>
              <a:t>Worcester</a:t>
            </a:r>
          </a:p>
          <a:p>
            <a:pPr lvl="1"/>
            <a:r>
              <a:rPr lang="en-GB" dirty="0"/>
              <a:t>Winchester</a:t>
            </a:r>
          </a:p>
        </p:txBody>
      </p:sp>
      <p:sp>
        <p:nvSpPr>
          <p:cNvPr id="4" name="Content Placeholder 3">
            <a:extLst>
              <a:ext uri="{FF2B5EF4-FFF2-40B4-BE49-F238E27FC236}">
                <a16:creationId xmlns:a16="http://schemas.microsoft.com/office/drawing/2014/main" id="{CE7DF253-5DA4-4FA7-A02B-1CD4A3D5AC76}"/>
              </a:ext>
            </a:extLst>
          </p:cNvPr>
          <p:cNvSpPr>
            <a:spLocks noGrp="1"/>
          </p:cNvSpPr>
          <p:nvPr>
            <p:ph sz="half" idx="2"/>
          </p:nvPr>
        </p:nvSpPr>
        <p:spPr>
          <a:xfrm>
            <a:off x="7919202" y="2014194"/>
            <a:ext cx="4754880" cy="3749040"/>
          </a:xfrm>
        </p:spPr>
        <p:txBody>
          <a:bodyPr/>
          <a:lstStyle/>
          <a:p>
            <a:r>
              <a:rPr lang="en-GB" dirty="0"/>
              <a:t>Named Historians:</a:t>
            </a:r>
          </a:p>
          <a:p>
            <a:pPr lvl="1"/>
            <a:r>
              <a:rPr lang="en-GB" dirty="0"/>
              <a:t>Matthew Paris</a:t>
            </a:r>
          </a:p>
          <a:p>
            <a:pPr lvl="1"/>
            <a:r>
              <a:rPr lang="en-GB" dirty="0"/>
              <a:t>Roger of Wendover</a:t>
            </a:r>
          </a:p>
          <a:p>
            <a:pPr lvl="1"/>
            <a:r>
              <a:rPr lang="en-GB" dirty="0"/>
              <a:t>Thomas Wykes</a:t>
            </a:r>
          </a:p>
          <a:p>
            <a:pPr lvl="1"/>
            <a:r>
              <a:rPr lang="en-GB" dirty="0"/>
              <a:t>Richard of Durham</a:t>
            </a:r>
          </a:p>
          <a:p>
            <a:pPr lvl="1"/>
            <a:r>
              <a:rPr lang="en-GB" dirty="0"/>
              <a:t>Bartholomew Cotton</a:t>
            </a:r>
          </a:p>
          <a:p>
            <a:pPr lvl="1"/>
            <a:r>
              <a:rPr lang="en-GB" dirty="0"/>
              <a:t>Walter of Guisborough</a:t>
            </a:r>
          </a:p>
        </p:txBody>
      </p:sp>
      <p:pic>
        <p:nvPicPr>
          <p:cNvPr id="6" name="Picture 5">
            <a:extLst>
              <a:ext uri="{FF2B5EF4-FFF2-40B4-BE49-F238E27FC236}">
                <a16:creationId xmlns:a16="http://schemas.microsoft.com/office/drawing/2014/main" id="{01F2CB25-B1DA-4907-925D-1369B4FD300F}"/>
              </a:ext>
            </a:extLst>
          </p:cNvPr>
          <p:cNvPicPr>
            <a:picLocks noChangeAspect="1"/>
          </p:cNvPicPr>
          <p:nvPr/>
        </p:nvPicPr>
        <p:blipFill>
          <a:blip r:embed="rId2"/>
          <a:stretch>
            <a:fillRect/>
          </a:stretch>
        </p:blipFill>
        <p:spPr>
          <a:xfrm>
            <a:off x="3643487" y="2730811"/>
            <a:ext cx="3952875" cy="2952750"/>
          </a:xfrm>
          <a:prstGeom prst="rect">
            <a:avLst/>
          </a:prstGeom>
        </p:spPr>
      </p:pic>
    </p:spTree>
    <p:extLst>
      <p:ext uri="{BB962C8B-B14F-4D97-AF65-F5344CB8AC3E}">
        <p14:creationId xmlns:p14="http://schemas.microsoft.com/office/powerpoint/2010/main" val="557428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A6BB0-CA06-4B3F-B8C6-26F22DF30138}"/>
              </a:ext>
            </a:extLst>
          </p:cNvPr>
          <p:cNvSpPr>
            <a:spLocks noGrp="1"/>
          </p:cNvSpPr>
          <p:nvPr>
            <p:ph type="title"/>
          </p:nvPr>
        </p:nvSpPr>
        <p:spPr/>
        <p:txBody>
          <a:bodyPr/>
          <a:lstStyle/>
          <a:p>
            <a:r>
              <a:rPr lang="en-GB" dirty="0"/>
              <a:t>The Annals of Dunstable Priory</a:t>
            </a:r>
          </a:p>
        </p:txBody>
      </p:sp>
      <p:pic>
        <p:nvPicPr>
          <p:cNvPr id="6" name="Content Placeholder 5">
            <a:extLst>
              <a:ext uri="{FF2B5EF4-FFF2-40B4-BE49-F238E27FC236}">
                <a16:creationId xmlns:a16="http://schemas.microsoft.com/office/drawing/2014/main" id="{F4353F5C-A84C-4925-81D5-575CD4CE5BFC}"/>
              </a:ext>
            </a:extLst>
          </p:cNvPr>
          <p:cNvPicPr>
            <a:picLocks noGrp="1" noChangeAspect="1"/>
          </p:cNvPicPr>
          <p:nvPr>
            <p:ph sz="half" idx="1"/>
          </p:nvPr>
        </p:nvPicPr>
        <p:blipFill>
          <a:blip r:embed="rId2"/>
          <a:stretch>
            <a:fillRect/>
          </a:stretch>
        </p:blipFill>
        <p:spPr>
          <a:xfrm>
            <a:off x="2093700" y="2175957"/>
            <a:ext cx="2700762" cy="3603048"/>
          </a:xfrm>
          <a:prstGeom prst="rect">
            <a:avLst/>
          </a:prstGeom>
        </p:spPr>
      </p:pic>
      <p:pic>
        <p:nvPicPr>
          <p:cNvPr id="5" name="Content Placeholder 4">
            <a:extLst>
              <a:ext uri="{FF2B5EF4-FFF2-40B4-BE49-F238E27FC236}">
                <a16:creationId xmlns:a16="http://schemas.microsoft.com/office/drawing/2014/main" id="{A278E151-2579-420F-9E55-6AF2EE0E22FD}"/>
              </a:ext>
            </a:extLst>
          </p:cNvPr>
          <p:cNvPicPr>
            <a:picLocks noGrp="1" noChangeAspect="1"/>
          </p:cNvPicPr>
          <p:nvPr>
            <p:ph sz="half" idx="2"/>
          </p:nvPr>
        </p:nvPicPr>
        <p:blipFill>
          <a:blip r:embed="rId3"/>
          <a:stretch>
            <a:fillRect/>
          </a:stretch>
        </p:blipFill>
        <p:spPr>
          <a:xfrm>
            <a:off x="6679784" y="2103438"/>
            <a:ext cx="4136270" cy="3748087"/>
          </a:xfrm>
          <a:prstGeom prst="rect">
            <a:avLst/>
          </a:prstGeom>
        </p:spPr>
      </p:pic>
    </p:spTree>
    <p:extLst>
      <p:ext uri="{BB962C8B-B14F-4D97-AF65-F5344CB8AC3E}">
        <p14:creationId xmlns:p14="http://schemas.microsoft.com/office/powerpoint/2010/main" val="1690027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p:cNvPicPr>
            <a:picLocks noGrp="1" noChangeAspect="1"/>
          </p:cNvPicPr>
          <p:nvPr>
            <p:ph type="pic" idx="1"/>
          </p:nvPr>
        </p:nvPicPr>
        <p:blipFill rotWithShape="1">
          <a:blip r:embed="rId2"/>
          <a:srcRect l="35692" t="11162" r="29486" b="8964"/>
          <a:stretch/>
        </p:blipFill>
        <p:spPr>
          <a:xfrm>
            <a:off x="3892240" y="149867"/>
            <a:ext cx="4531093" cy="5846305"/>
          </a:xfrm>
          <a:prstGeom prst="rect">
            <a:avLst/>
          </a:prstGeom>
        </p:spPr>
      </p:pic>
      <p:sp>
        <p:nvSpPr>
          <p:cNvPr id="2" name="Title 1"/>
          <p:cNvSpPr>
            <a:spLocks noGrp="1"/>
          </p:cNvSpPr>
          <p:nvPr>
            <p:ph type="title"/>
          </p:nvPr>
        </p:nvSpPr>
        <p:spPr>
          <a:xfrm>
            <a:off x="123410" y="5257376"/>
            <a:ext cx="6603961" cy="1450757"/>
          </a:xfrm>
          <a:noFill/>
          <a:ln>
            <a:noFill/>
          </a:ln>
        </p:spPr>
        <p:style>
          <a:lnRef idx="0">
            <a:scrgbClr r="0" g="0" b="0"/>
          </a:lnRef>
          <a:fillRef idx="0">
            <a:scrgbClr r="0" g="0" b="0"/>
          </a:fillRef>
          <a:effectRef idx="0">
            <a:scrgbClr r="0" g="0" b="0"/>
          </a:effectRef>
          <a:fontRef idx="minor">
            <a:schemeClr val="dk1"/>
          </a:fontRef>
        </p:style>
        <p:txBody>
          <a:bodyPr vert="horz" lIns="91440" tIns="45720" rIns="91440" bIns="45720" rtlCol="0" anchor="b">
            <a:normAutofit/>
          </a:bodyPr>
          <a:lstStyle/>
          <a:p>
            <a:r>
              <a:rPr lang="en-US" sz="4800" dirty="0">
                <a:solidFill>
                  <a:schemeClr val="tx1">
                    <a:lumMod val="75000"/>
                    <a:lumOff val="25000"/>
                  </a:schemeClr>
                </a:solidFill>
              </a:rPr>
              <a:t>The Dunstable Connection</a:t>
            </a:r>
          </a:p>
        </p:txBody>
      </p:sp>
      <p:sp>
        <p:nvSpPr>
          <p:cNvPr id="4" name="Text Placeholder 3"/>
          <p:cNvSpPr>
            <a:spLocks noGrp="1"/>
          </p:cNvSpPr>
          <p:nvPr>
            <p:ph type="body" sz="half" idx="2"/>
          </p:nvPr>
        </p:nvSpPr>
        <p:spPr>
          <a:xfrm>
            <a:off x="9255967" y="429207"/>
            <a:ext cx="2293775" cy="6018245"/>
          </a:xfrm>
        </p:spPr>
        <p:txBody>
          <a:bodyPr vert="horz" lIns="0" tIns="45720" rIns="0" bIns="45720" rtlCol="0">
            <a:normAutofit/>
          </a:bodyPr>
          <a:lstStyle/>
          <a:p>
            <a:pPr marL="285750" indent="-285750">
              <a:buFont typeface="Courier New" panose="02070309020205020404" pitchFamily="49" charset="0"/>
              <a:buChar char="o"/>
            </a:pPr>
            <a:r>
              <a:rPr lang="en-US" sz="2400" dirty="0">
                <a:solidFill>
                  <a:schemeClr val="tx1">
                    <a:lumMod val="75000"/>
                    <a:lumOff val="25000"/>
                  </a:schemeClr>
                </a:solidFill>
              </a:rPr>
              <a:t>Home to community of Augustinian Canons</a:t>
            </a:r>
          </a:p>
          <a:p>
            <a:pPr marL="285750" indent="-285750">
              <a:buFont typeface="Courier New" panose="02070309020205020404" pitchFamily="49" charset="0"/>
              <a:buChar char="o"/>
            </a:pPr>
            <a:endParaRPr lang="en-US" sz="2400" dirty="0">
              <a:solidFill>
                <a:schemeClr val="tx1">
                  <a:lumMod val="75000"/>
                  <a:lumOff val="25000"/>
                </a:schemeClr>
              </a:solidFill>
            </a:endParaRPr>
          </a:p>
          <a:p>
            <a:pPr marL="285750" indent="-285750">
              <a:buFont typeface="Courier New" panose="02070309020205020404" pitchFamily="49" charset="0"/>
              <a:buChar char="o"/>
            </a:pPr>
            <a:r>
              <a:rPr lang="en-US" sz="2400" dirty="0">
                <a:solidFill>
                  <a:schemeClr val="tx1">
                    <a:lumMod val="75000"/>
                    <a:lumOff val="25000"/>
                  </a:schemeClr>
                </a:solidFill>
              </a:rPr>
              <a:t>Henry I’s royal town</a:t>
            </a:r>
          </a:p>
          <a:p>
            <a:pPr marL="285750" indent="-285750">
              <a:buFont typeface="Courier New" panose="02070309020205020404" pitchFamily="49" charset="0"/>
              <a:buChar char="o"/>
            </a:pPr>
            <a:endParaRPr lang="en-US" sz="2400" dirty="0">
              <a:solidFill>
                <a:schemeClr val="tx1">
                  <a:lumMod val="75000"/>
                  <a:lumOff val="25000"/>
                </a:schemeClr>
              </a:solidFill>
            </a:endParaRPr>
          </a:p>
          <a:p>
            <a:pPr marL="285750" indent="-285750">
              <a:buFont typeface="Courier New" panose="02070309020205020404" pitchFamily="49" charset="0"/>
              <a:buChar char="o"/>
            </a:pPr>
            <a:r>
              <a:rPr lang="en-US" sz="2400" dirty="0">
                <a:solidFill>
                  <a:schemeClr val="tx1">
                    <a:lumMod val="75000"/>
                    <a:lumOff val="25000"/>
                  </a:schemeClr>
                </a:solidFill>
              </a:rPr>
              <a:t>Monastic town</a:t>
            </a:r>
          </a:p>
          <a:p>
            <a:pPr marL="285750" indent="-285750">
              <a:buFont typeface="Courier New" panose="02070309020205020404" pitchFamily="49" charset="0"/>
              <a:buChar char="o"/>
            </a:pPr>
            <a:endParaRPr lang="en-US" sz="2400" dirty="0">
              <a:solidFill>
                <a:schemeClr val="tx1">
                  <a:lumMod val="75000"/>
                  <a:lumOff val="25000"/>
                </a:schemeClr>
              </a:solidFill>
            </a:endParaRPr>
          </a:p>
          <a:p>
            <a:pPr marL="285750" indent="-285750">
              <a:buFont typeface="Courier New" panose="02070309020205020404" pitchFamily="49" charset="0"/>
              <a:buChar char="o"/>
            </a:pPr>
            <a:r>
              <a:rPr lang="en-US" sz="2400" dirty="0">
                <a:solidFill>
                  <a:schemeClr val="tx1">
                    <a:lumMod val="75000"/>
                    <a:lumOff val="25000"/>
                  </a:schemeClr>
                </a:solidFill>
              </a:rPr>
              <a:t>Market Town</a:t>
            </a:r>
          </a:p>
        </p:txBody>
      </p:sp>
      <p:pic>
        <p:nvPicPr>
          <p:cNvPr id="5" name="Picture 4">
            <a:extLst>
              <a:ext uri="{FF2B5EF4-FFF2-40B4-BE49-F238E27FC236}">
                <a16:creationId xmlns:a16="http://schemas.microsoft.com/office/drawing/2014/main" id="{8C2A3980-2A74-4EE0-91A1-10F06B61839E}"/>
              </a:ext>
            </a:extLst>
          </p:cNvPr>
          <p:cNvPicPr>
            <a:picLocks noChangeAspect="1"/>
          </p:cNvPicPr>
          <p:nvPr/>
        </p:nvPicPr>
        <p:blipFill>
          <a:blip r:embed="rId3"/>
          <a:stretch>
            <a:fillRect/>
          </a:stretch>
        </p:blipFill>
        <p:spPr>
          <a:xfrm>
            <a:off x="123410" y="136450"/>
            <a:ext cx="2724980" cy="3385789"/>
          </a:xfrm>
          <a:prstGeom prst="rect">
            <a:avLst/>
          </a:prstGeom>
        </p:spPr>
      </p:pic>
      <p:sp>
        <p:nvSpPr>
          <p:cNvPr id="6" name="Oval 5">
            <a:extLst>
              <a:ext uri="{FF2B5EF4-FFF2-40B4-BE49-F238E27FC236}">
                <a16:creationId xmlns:a16="http://schemas.microsoft.com/office/drawing/2014/main" id="{76855C57-2E56-4EFA-8A8F-FCE30F9C6C7B}"/>
              </a:ext>
            </a:extLst>
          </p:cNvPr>
          <p:cNvSpPr/>
          <p:nvPr/>
        </p:nvSpPr>
        <p:spPr>
          <a:xfrm>
            <a:off x="1819372" y="1989739"/>
            <a:ext cx="510169" cy="536646"/>
          </a:xfrm>
          <a:prstGeom prst="ellipse">
            <a:avLst/>
          </a:prstGeom>
          <a:noFill/>
          <a:ln w="1047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8019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9B5FF42-B17C-4F11-B93E-AF59A0B6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9D35415-1A65-4CA4-B8D6-E2A513C0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pic>
        <p:nvPicPr>
          <p:cNvPr id="5" name="Content Placeholder 4">
            <a:extLst>
              <a:ext uri="{FF2B5EF4-FFF2-40B4-BE49-F238E27FC236}">
                <a16:creationId xmlns:a16="http://schemas.microsoft.com/office/drawing/2014/main" id="{1A9D5CA3-BE72-4018-BECF-A012E0188AF1}"/>
              </a:ext>
            </a:extLst>
          </p:cNvPr>
          <p:cNvPicPr>
            <a:picLocks noGrp="1" noChangeAspect="1"/>
          </p:cNvPicPr>
          <p:nvPr>
            <p:ph sz="half" idx="2"/>
          </p:nvPr>
        </p:nvPicPr>
        <p:blipFill rotWithShape="1">
          <a:blip r:embed="rId2"/>
          <a:srcRect l="5171" r="-2" b="-2"/>
          <a:stretch/>
        </p:blipFill>
        <p:spPr>
          <a:xfrm>
            <a:off x="190846" y="237744"/>
            <a:ext cx="4040033" cy="6382512"/>
          </a:xfrm>
          <a:prstGeom prst="rect">
            <a:avLst/>
          </a:prstGeom>
        </p:spPr>
      </p:pic>
      <p:sp>
        <p:nvSpPr>
          <p:cNvPr id="14" name="Rectangle 13">
            <a:extLst>
              <a:ext uri="{FF2B5EF4-FFF2-40B4-BE49-F238E27FC236}">
                <a16:creationId xmlns:a16="http://schemas.microsoft.com/office/drawing/2014/main" id="{BDFE30F4-8284-432A-B7D0-0FAA2FDA8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0879" y="237744"/>
            <a:ext cx="7711563"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1D82B1D-1B41-46FB-8170-F9A0DC2CE503}"/>
              </a:ext>
            </a:extLst>
          </p:cNvPr>
          <p:cNvSpPr>
            <a:spLocks noGrp="1"/>
          </p:cNvSpPr>
          <p:nvPr>
            <p:ph type="title"/>
          </p:nvPr>
        </p:nvSpPr>
        <p:spPr>
          <a:xfrm>
            <a:off x="4965192" y="642593"/>
            <a:ext cx="6280826" cy="1746504"/>
          </a:xfrm>
        </p:spPr>
        <p:txBody>
          <a:bodyPr vert="horz" lIns="91440" tIns="45720" rIns="91440" bIns="45720" rtlCol="0" anchor="ctr">
            <a:normAutofit/>
          </a:bodyPr>
          <a:lstStyle/>
          <a:p>
            <a:r>
              <a:rPr lang="en-US"/>
              <a:t>London, British Library Cotton Tiberius AX</a:t>
            </a:r>
          </a:p>
        </p:txBody>
      </p:sp>
      <p:sp>
        <p:nvSpPr>
          <p:cNvPr id="3" name="Content Placeholder 2">
            <a:extLst>
              <a:ext uri="{FF2B5EF4-FFF2-40B4-BE49-F238E27FC236}">
                <a16:creationId xmlns:a16="http://schemas.microsoft.com/office/drawing/2014/main" id="{1701654C-80C7-4997-B2BF-7A9E205279AC}"/>
              </a:ext>
            </a:extLst>
          </p:cNvPr>
          <p:cNvSpPr>
            <a:spLocks noGrp="1"/>
          </p:cNvSpPr>
          <p:nvPr>
            <p:ph sz="half" idx="1"/>
          </p:nvPr>
        </p:nvSpPr>
        <p:spPr>
          <a:xfrm>
            <a:off x="4965192" y="2386584"/>
            <a:ext cx="6280826" cy="3648456"/>
          </a:xfrm>
        </p:spPr>
        <p:txBody>
          <a:bodyPr vert="horz" lIns="91440" tIns="45720" rIns="91440" bIns="45720" rtlCol="0">
            <a:normAutofit/>
          </a:bodyPr>
          <a:lstStyle/>
          <a:p>
            <a:pPr marL="285750"/>
            <a:r>
              <a:rPr lang="en-US"/>
              <a:t>Based upon Ralph of Diss’ </a:t>
            </a:r>
            <a:r>
              <a:rPr lang="en-US" i="1"/>
              <a:t>Ymagines Historiarum</a:t>
            </a:r>
          </a:p>
          <a:p>
            <a:pPr marL="285750"/>
            <a:endParaRPr lang="en-US"/>
          </a:p>
          <a:p>
            <a:pPr marL="285750"/>
            <a:r>
              <a:rPr lang="en-US"/>
              <a:t>London British Library Royal MS 13 EVI (from St Albans Abbey</a:t>
            </a:r>
          </a:p>
          <a:p>
            <a:endParaRPr lang="en-US"/>
          </a:p>
        </p:txBody>
      </p:sp>
      <p:sp>
        <p:nvSpPr>
          <p:cNvPr id="16" name="Rectangle 15">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027313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25E4D-78C3-491D-A3CD-0B64BCBC4B0C}"/>
              </a:ext>
            </a:extLst>
          </p:cNvPr>
          <p:cNvSpPr>
            <a:spLocks noGrp="1"/>
          </p:cNvSpPr>
          <p:nvPr>
            <p:ph type="title"/>
          </p:nvPr>
        </p:nvSpPr>
        <p:spPr>
          <a:xfrm>
            <a:off x="9364980" y="342432"/>
            <a:ext cx="3200400" cy="2029571"/>
          </a:xfrm>
        </p:spPr>
        <p:txBody>
          <a:bodyPr>
            <a:normAutofit/>
          </a:bodyPr>
          <a:lstStyle/>
          <a:p>
            <a:r>
              <a:rPr lang="en-GB" dirty="0"/>
              <a:t>The </a:t>
            </a:r>
            <a:br>
              <a:rPr lang="en-GB" dirty="0"/>
            </a:br>
            <a:r>
              <a:rPr lang="en-GB" sz="4400" dirty="0"/>
              <a:t>Priory</a:t>
            </a:r>
            <a:r>
              <a:rPr lang="en-GB" dirty="0"/>
              <a:t> </a:t>
            </a:r>
            <a:br>
              <a:rPr lang="en-GB" dirty="0"/>
            </a:br>
            <a:r>
              <a:rPr lang="en-GB" dirty="0"/>
              <a:t>and . . . </a:t>
            </a:r>
          </a:p>
        </p:txBody>
      </p:sp>
      <p:sp>
        <p:nvSpPr>
          <p:cNvPr id="3" name="Content Placeholder 2">
            <a:extLst>
              <a:ext uri="{FF2B5EF4-FFF2-40B4-BE49-F238E27FC236}">
                <a16:creationId xmlns:a16="http://schemas.microsoft.com/office/drawing/2014/main" id="{7E2A33B2-BA7D-4644-8483-301D6FDFEA20}"/>
              </a:ext>
            </a:extLst>
          </p:cNvPr>
          <p:cNvSpPr>
            <a:spLocks noGrp="1"/>
          </p:cNvSpPr>
          <p:nvPr>
            <p:ph idx="1"/>
          </p:nvPr>
        </p:nvSpPr>
        <p:spPr/>
        <p:txBody>
          <a:bodyPr>
            <a:normAutofit fontScale="92500"/>
          </a:bodyPr>
          <a:lstStyle/>
          <a:p>
            <a:pPr marL="0" indent="0" algn="just">
              <a:lnSpc>
                <a:spcPct val="200000"/>
              </a:lnSpc>
              <a:buNone/>
            </a:pPr>
            <a:r>
              <a:rPr lang="en-GB" sz="2800" dirty="0">
                <a:solidFill>
                  <a:schemeClr val="tx2"/>
                </a:solidFill>
              </a:rPr>
              <a:t>In the same year around the feast of St James [25 July] [William] archdeacon of Derby made us a new charter for </a:t>
            </a:r>
            <a:r>
              <a:rPr lang="en-GB" sz="2800" dirty="0" err="1">
                <a:solidFill>
                  <a:schemeClr val="tx2"/>
                </a:solidFill>
              </a:rPr>
              <a:t>Bradbourne</a:t>
            </a:r>
            <a:r>
              <a:rPr lang="en-GB" sz="2800" dirty="0">
                <a:solidFill>
                  <a:schemeClr val="tx2"/>
                </a:solidFill>
              </a:rPr>
              <a:t> church, as the former charter made for us by the archdeacon had been nibbled into bits by mice.</a:t>
            </a:r>
          </a:p>
          <a:p>
            <a:pPr marL="0" indent="0" algn="just">
              <a:lnSpc>
                <a:spcPct val="200000"/>
              </a:lnSpc>
              <a:buNone/>
            </a:pPr>
            <a:endParaRPr lang="en-GB" sz="2800" dirty="0">
              <a:solidFill>
                <a:schemeClr val="tx2"/>
              </a:solidFill>
            </a:endParaRPr>
          </a:p>
          <a:p>
            <a:pPr marL="0" indent="0" algn="just">
              <a:lnSpc>
                <a:spcPct val="200000"/>
              </a:lnSpc>
              <a:buNone/>
            </a:pPr>
            <a:r>
              <a:rPr lang="en-GB" sz="2800" dirty="0">
                <a:solidFill>
                  <a:schemeClr val="tx2"/>
                </a:solidFill>
              </a:rPr>
              <a:t>[1243 – p. 111]</a:t>
            </a:r>
          </a:p>
        </p:txBody>
      </p:sp>
      <p:sp>
        <p:nvSpPr>
          <p:cNvPr id="4" name="Text Placeholder 3">
            <a:extLst>
              <a:ext uri="{FF2B5EF4-FFF2-40B4-BE49-F238E27FC236}">
                <a16:creationId xmlns:a16="http://schemas.microsoft.com/office/drawing/2014/main" id="{66981B27-7E5C-4C27-9705-78CB66381963}"/>
              </a:ext>
            </a:extLst>
          </p:cNvPr>
          <p:cNvSpPr>
            <a:spLocks noGrp="1"/>
          </p:cNvSpPr>
          <p:nvPr>
            <p:ph type="body" sz="half" idx="2"/>
          </p:nvPr>
        </p:nvSpPr>
        <p:spPr/>
        <p:txBody>
          <a:bodyPr>
            <a:normAutofit/>
          </a:bodyPr>
          <a:lstStyle/>
          <a:p>
            <a:endParaRPr lang="en-GB" sz="3600" dirty="0">
              <a:solidFill>
                <a:schemeClr val="accent3"/>
              </a:solidFill>
            </a:endParaRPr>
          </a:p>
          <a:p>
            <a:r>
              <a:rPr lang="en-GB" sz="3600" dirty="0">
                <a:solidFill>
                  <a:schemeClr val="accent3"/>
                </a:solidFill>
              </a:rPr>
              <a:t>History</a:t>
            </a:r>
          </a:p>
        </p:txBody>
      </p:sp>
    </p:spTree>
    <p:extLst>
      <p:ext uri="{BB962C8B-B14F-4D97-AF65-F5344CB8AC3E}">
        <p14:creationId xmlns:p14="http://schemas.microsoft.com/office/powerpoint/2010/main" val="3349951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8BDC14-1FF3-4ACF-AF6A-CAE677333ED7}"/>
              </a:ext>
            </a:extLst>
          </p:cNvPr>
          <p:cNvSpPr>
            <a:spLocks noGrp="1"/>
          </p:cNvSpPr>
          <p:nvPr>
            <p:ph idx="1"/>
          </p:nvPr>
        </p:nvSpPr>
        <p:spPr>
          <a:xfrm>
            <a:off x="702231" y="622819"/>
            <a:ext cx="7123043" cy="5257800"/>
          </a:xfrm>
        </p:spPr>
        <p:txBody>
          <a:bodyPr>
            <a:noAutofit/>
          </a:bodyPr>
          <a:lstStyle/>
          <a:p>
            <a:pPr marL="0" indent="0" algn="just">
              <a:lnSpc>
                <a:spcPct val="150000"/>
              </a:lnSpc>
              <a:buNone/>
            </a:pPr>
            <a:r>
              <a:rPr lang="en-GB" sz="2200" dirty="0">
                <a:solidFill>
                  <a:schemeClr val="tx2"/>
                </a:solidFill>
              </a:rPr>
              <a:t>But the king would not allow his son Edward nor any who had given his son advice to come into his presence.</a:t>
            </a:r>
          </a:p>
          <a:p>
            <a:pPr marL="0" indent="0" algn="just">
              <a:lnSpc>
                <a:spcPct val="150000"/>
              </a:lnSpc>
              <a:buNone/>
            </a:pPr>
            <a:r>
              <a:rPr lang="en-GB" sz="2200" dirty="0">
                <a:solidFill>
                  <a:schemeClr val="tx2"/>
                </a:solidFill>
              </a:rPr>
              <a:t>‘My son Edward must not appear before me,’ he said, ‘because, if I see him, I shall not be able to stop myself from kissing him.’</a:t>
            </a:r>
          </a:p>
          <a:p>
            <a:pPr marL="0" indent="0" algn="just">
              <a:lnSpc>
                <a:spcPct val="150000"/>
              </a:lnSpc>
              <a:buNone/>
            </a:pPr>
            <a:r>
              <a:rPr lang="en-GB" sz="2200" dirty="0">
                <a:solidFill>
                  <a:schemeClr val="tx2"/>
                </a:solidFill>
              </a:rPr>
              <a:t>In the end, stirred to the depths by a father’s love and won over by the prayers of the magnates, he received his son with the kiss of peace, as did the queen his mother, who, as some said, had been the cause of the whole trouble.</a:t>
            </a:r>
          </a:p>
          <a:p>
            <a:pPr marL="0" indent="0" algn="just">
              <a:lnSpc>
                <a:spcPct val="150000"/>
              </a:lnSpc>
              <a:buNone/>
            </a:pPr>
            <a:r>
              <a:rPr lang="en-GB" sz="2200" dirty="0">
                <a:solidFill>
                  <a:schemeClr val="tx2"/>
                </a:solidFill>
              </a:rPr>
              <a:t>[1260 – p. 148]</a:t>
            </a:r>
          </a:p>
        </p:txBody>
      </p:sp>
      <p:sp>
        <p:nvSpPr>
          <p:cNvPr id="4" name="Text Placeholder 3">
            <a:extLst>
              <a:ext uri="{FF2B5EF4-FFF2-40B4-BE49-F238E27FC236}">
                <a16:creationId xmlns:a16="http://schemas.microsoft.com/office/drawing/2014/main" id="{C625A651-733D-4F41-B94D-F5AD184AB883}"/>
              </a:ext>
            </a:extLst>
          </p:cNvPr>
          <p:cNvSpPr>
            <a:spLocks noGrp="1"/>
          </p:cNvSpPr>
          <p:nvPr>
            <p:ph type="body" sz="half" idx="2"/>
          </p:nvPr>
        </p:nvSpPr>
        <p:spPr/>
        <p:txBody>
          <a:bodyPr>
            <a:normAutofit/>
          </a:bodyPr>
          <a:lstStyle/>
          <a:p>
            <a:endParaRPr lang="en-GB" sz="3600" dirty="0">
              <a:solidFill>
                <a:schemeClr val="accent3"/>
              </a:solidFill>
            </a:endParaRPr>
          </a:p>
          <a:p>
            <a:r>
              <a:rPr lang="en-GB" sz="3600" dirty="0">
                <a:solidFill>
                  <a:schemeClr val="accent3"/>
                </a:solidFill>
              </a:rPr>
              <a:t>The monarchy</a:t>
            </a:r>
          </a:p>
        </p:txBody>
      </p:sp>
      <p:sp>
        <p:nvSpPr>
          <p:cNvPr id="5" name="Title 1">
            <a:extLst>
              <a:ext uri="{FF2B5EF4-FFF2-40B4-BE49-F238E27FC236}">
                <a16:creationId xmlns:a16="http://schemas.microsoft.com/office/drawing/2014/main" id="{6B009621-A224-4915-A7F9-0806AEEE772D}"/>
              </a:ext>
            </a:extLst>
          </p:cNvPr>
          <p:cNvSpPr>
            <a:spLocks noGrp="1"/>
          </p:cNvSpPr>
          <p:nvPr>
            <p:ph type="title"/>
          </p:nvPr>
        </p:nvSpPr>
        <p:spPr>
          <a:xfrm>
            <a:off x="9367934" y="315429"/>
            <a:ext cx="3200400" cy="1970571"/>
          </a:xfrm>
        </p:spPr>
        <p:txBody>
          <a:bodyPr>
            <a:normAutofit/>
          </a:bodyPr>
          <a:lstStyle/>
          <a:p>
            <a:r>
              <a:rPr lang="en-GB" dirty="0"/>
              <a:t>The </a:t>
            </a:r>
            <a:br>
              <a:rPr lang="en-GB" dirty="0"/>
            </a:br>
            <a:r>
              <a:rPr lang="en-GB" sz="4400" dirty="0"/>
              <a:t>Priory</a:t>
            </a:r>
            <a:r>
              <a:rPr lang="en-GB" dirty="0"/>
              <a:t> </a:t>
            </a:r>
            <a:br>
              <a:rPr lang="en-GB" dirty="0"/>
            </a:br>
            <a:r>
              <a:rPr lang="en-GB" dirty="0"/>
              <a:t>and . . . </a:t>
            </a:r>
          </a:p>
        </p:txBody>
      </p:sp>
    </p:spTree>
    <p:extLst>
      <p:ext uri="{BB962C8B-B14F-4D97-AF65-F5344CB8AC3E}">
        <p14:creationId xmlns:p14="http://schemas.microsoft.com/office/powerpoint/2010/main" val="255725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8BDC14-1FF3-4ACF-AF6A-CAE677333ED7}"/>
              </a:ext>
            </a:extLst>
          </p:cNvPr>
          <p:cNvSpPr>
            <a:spLocks noGrp="1"/>
          </p:cNvSpPr>
          <p:nvPr>
            <p:ph idx="1"/>
          </p:nvPr>
        </p:nvSpPr>
        <p:spPr>
          <a:xfrm>
            <a:off x="674240" y="927461"/>
            <a:ext cx="7123043" cy="5291593"/>
          </a:xfrm>
        </p:spPr>
        <p:txBody>
          <a:bodyPr>
            <a:noAutofit/>
          </a:bodyPr>
          <a:lstStyle/>
          <a:p>
            <a:pPr marL="0" indent="0" algn="just">
              <a:lnSpc>
                <a:spcPct val="150000"/>
              </a:lnSpc>
              <a:buNone/>
            </a:pPr>
            <a:r>
              <a:rPr lang="en-GB" sz="2200" dirty="0">
                <a:solidFill>
                  <a:schemeClr val="tx2"/>
                </a:solidFill>
              </a:rPr>
              <a:t>In the same year, to stop the machinations and evil deeds of the Dominicans at Dunstable, we got our porter Thomas to buy a </a:t>
            </a:r>
            <a:r>
              <a:rPr lang="en-GB" sz="2200" dirty="0" err="1">
                <a:solidFill>
                  <a:schemeClr val="tx2"/>
                </a:solidFill>
              </a:rPr>
              <a:t>messuage</a:t>
            </a:r>
            <a:r>
              <a:rPr lang="en-GB" sz="2200" dirty="0">
                <a:solidFill>
                  <a:schemeClr val="tx2"/>
                </a:solidFill>
              </a:rPr>
              <a:t> next to the brothers’ land, which had once belonged to Robert Francis of Dunstable, and then we took the deed of conveyance for the </a:t>
            </a:r>
            <a:r>
              <a:rPr lang="en-GB" sz="2200" dirty="0" err="1">
                <a:solidFill>
                  <a:schemeClr val="tx2"/>
                </a:solidFill>
              </a:rPr>
              <a:t>messuage</a:t>
            </a:r>
            <a:r>
              <a:rPr lang="en-GB" sz="2200" dirty="0">
                <a:solidFill>
                  <a:schemeClr val="tx2"/>
                </a:solidFill>
              </a:rPr>
              <a:t> from Thomas. This would prevent the brothers enlarging their boundaries without our consent. The document drawn up between Thomas and the seller of the </a:t>
            </a:r>
            <a:r>
              <a:rPr lang="en-GB" sz="2200" dirty="0" err="1">
                <a:solidFill>
                  <a:schemeClr val="tx2"/>
                </a:solidFill>
              </a:rPr>
              <a:t>messuage</a:t>
            </a:r>
            <a:r>
              <a:rPr lang="en-GB" sz="2200" dirty="0">
                <a:solidFill>
                  <a:schemeClr val="tx2"/>
                </a:solidFill>
              </a:rPr>
              <a:t> is in the court of the lord king.</a:t>
            </a:r>
          </a:p>
          <a:p>
            <a:pPr marL="0" indent="0" algn="just">
              <a:lnSpc>
                <a:spcPct val="150000"/>
              </a:lnSpc>
              <a:buNone/>
            </a:pPr>
            <a:r>
              <a:rPr lang="en-GB" sz="2200" dirty="0">
                <a:solidFill>
                  <a:schemeClr val="tx2"/>
                </a:solidFill>
              </a:rPr>
              <a:t>[1287 – p. 230]</a:t>
            </a:r>
          </a:p>
        </p:txBody>
      </p:sp>
      <p:sp>
        <p:nvSpPr>
          <p:cNvPr id="4" name="Text Placeholder 3">
            <a:extLst>
              <a:ext uri="{FF2B5EF4-FFF2-40B4-BE49-F238E27FC236}">
                <a16:creationId xmlns:a16="http://schemas.microsoft.com/office/drawing/2014/main" id="{C625A651-733D-4F41-B94D-F5AD184AB883}"/>
              </a:ext>
            </a:extLst>
          </p:cNvPr>
          <p:cNvSpPr>
            <a:spLocks noGrp="1"/>
          </p:cNvSpPr>
          <p:nvPr>
            <p:ph type="body" sz="half" idx="2"/>
          </p:nvPr>
        </p:nvSpPr>
        <p:spPr/>
        <p:txBody>
          <a:bodyPr>
            <a:normAutofit/>
          </a:bodyPr>
          <a:lstStyle/>
          <a:p>
            <a:endParaRPr lang="en-GB" sz="3600" dirty="0">
              <a:solidFill>
                <a:schemeClr val="accent3"/>
              </a:solidFill>
            </a:endParaRPr>
          </a:p>
          <a:p>
            <a:r>
              <a:rPr lang="en-GB" sz="3600" dirty="0">
                <a:solidFill>
                  <a:schemeClr val="accent3"/>
                </a:solidFill>
              </a:rPr>
              <a:t>The Church</a:t>
            </a:r>
          </a:p>
        </p:txBody>
      </p:sp>
      <p:sp>
        <p:nvSpPr>
          <p:cNvPr id="5" name="Title 1">
            <a:extLst>
              <a:ext uri="{FF2B5EF4-FFF2-40B4-BE49-F238E27FC236}">
                <a16:creationId xmlns:a16="http://schemas.microsoft.com/office/drawing/2014/main" id="{6B009621-A224-4915-A7F9-0806AEEE772D}"/>
              </a:ext>
            </a:extLst>
          </p:cNvPr>
          <p:cNvSpPr>
            <a:spLocks noGrp="1"/>
          </p:cNvSpPr>
          <p:nvPr>
            <p:ph type="title"/>
          </p:nvPr>
        </p:nvSpPr>
        <p:spPr>
          <a:xfrm>
            <a:off x="9296400" y="315429"/>
            <a:ext cx="3200400" cy="1970571"/>
          </a:xfrm>
        </p:spPr>
        <p:txBody>
          <a:bodyPr>
            <a:normAutofit/>
          </a:bodyPr>
          <a:lstStyle/>
          <a:p>
            <a:r>
              <a:rPr lang="en-GB" dirty="0"/>
              <a:t>The </a:t>
            </a:r>
            <a:br>
              <a:rPr lang="en-GB" dirty="0"/>
            </a:br>
            <a:r>
              <a:rPr lang="en-GB" sz="4400" dirty="0"/>
              <a:t>Priory</a:t>
            </a:r>
            <a:r>
              <a:rPr lang="en-GB" dirty="0"/>
              <a:t> </a:t>
            </a:r>
            <a:br>
              <a:rPr lang="en-GB" dirty="0"/>
            </a:br>
            <a:r>
              <a:rPr lang="en-GB" dirty="0"/>
              <a:t>and . . . </a:t>
            </a:r>
          </a:p>
        </p:txBody>
      </p:sp>
    </p:spTree>
    <p:extLst>
      <p:ext uri="{BB962C8B-B14F-4D97-AF65-F5344CB8AC3E}">
        <p14:creationId xmlns:p14="http://schemas.microsoft.com/office/powerpoint/2010/main" val="3861522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8BDC14-1FF3-4ACF-AF6A-CAE677333ED7}"/>
              </a:ext>
            </a:extLst>
          </p:cNvPr>
          <p:cNvSpPr>
            <a:spLocks noGrp="1"/>
          </p:cNvSpPr>
          <p:nvPr>
            <p:ph idx="1"/>
          </p:nvPr>
        </p:nvSpPr>
        <p:spPr>
          <a:xfrm>
            <a:off x="720893" y="901635"/>
            <a:ext cx="6877878" cy="5291593"/>
          </a:xfrm>
        </p:spPr>
        <p:txBody>
          <a:bodyPr>
            <a:noAutofit/>
          </a:bodyPr>
          <a:lstStyle/>
          <a:p>
            <a:pPr marL="0" indent="0" algn="just">
              <a:lnSpc>
                <a:spcPct val="150000"/>
              </a:lnSpc>
              <a:buNone/>
            </a:pPr>
            <a:r>
              <a:rPr lang="en-GB" sz="2800" dirty="0">
                <a:solidFill>
                  <a:schemeClr val="tx2"/>
                </a:solidFill>
              </a:rPr>
              <a:t>In the same year, around the time of the feast of St John the Baptist [24 June], we had a beer failure. We bought on credit from Henry </a:t>
            </a:r>
            <a:r>
              <a:rPr lang="en-GB" sz="2800" dirty="0" err="1">
                <a:solidFill>
                  <a:schemeClr val="tx2"/>
                </a:solidFill>
              </a:rPr>
              <a:t>Chadde</a:t>
            </a:r>
            <a:r>
              <a:rPr lang="en-GB" sz="2800" dirty="0">
                <a:solidFill>
                  <a:schemeClr val="tx2"/>
                </a:solidFill>
              </a:rPr>
              <a:t> twenty pounds worth of malt, and also five casks of wine worth ten marks . . . We drank it all in the monastery, and it did us a power of good.</a:t>
            </a:r>
          </a:p>
          <a:p>
            <a:pPr marL="0" indent="0" algn="just">
              <a:lnSpc>
                <a:spcPct val="150000"/>
              </a:lnSpc>
              <a:buNone/>
            </a:pPr>
            <a:r>
              <a:rPr lang="en-GB" sz="2800" dirty="0">
                <a:solidFill>
                  <a:schemeClr val="tx2"/>
                </a:solidFill>
              </a:rPr>
              <a:t>[1262 – p. 151]</a:t>
            </a:r>
          </a:p>
        </p:txBody>
      </p:sp>
      <p:sp>
        <p:nvSpPr>
          <p:cNvPr id="4" name="Text Placeholder 3">
            <a:extLst>
              <a:ext uri="{FF2B5EF4-FFF2-40B4-BE49-F238E27FC236}">
                <a16:creationId xmlns:a16="http://schemas.microsoft.com/office/drawing/2014/main" id="{C625A651-733D-4F41-B94D-F5AD184AB883}"/>
              </a:ext>
            </a:extLst>
          </p:cNvPr>
          <p:cNvSpPr>
            <a:spLocks noGrp="1"/>
          </p:cNvSpPr>
          <p:nvPr>
            <p:ph type="body" sz="half" idx="2"/>
          </p:nvPr>
        </p:nvSpPr>
        <p:spPr/>
        <p:txBody>
          <a:bodyPr>
            <a:normAutofit/>
          </a:bodyPr>
          <a:lstStyle/>
          <a:p>
            <a:endParaRPr lang="en-GB" sz="3600" dirty="0">
              <a:solidFill>
                <a:schemeClr val="accent3"/>
              </a:solidFill>
            </a:endParaRPr>
          </a:p>
          <a:p>
            <a:r>
              <a:rPr lang="en-GB" sz="3600" dirty="0">
                <a:solidFill>
                  <a:schemeClr val="accent3"/>
                </a:solidFill>
              </a:rPr>
              <a:t>The town</a:t>
            </a:r>
          </a:p>
        </p:txBody>
      </p:sp>
      <p:sp>
        <p:nvSpPr>
          <p:cNvPr id="5" name="Title 1">
            <a:extLst>
              <a:ext uri="{FF2B5EF4-FFF2-40B4-BE49-F238E27FC236}">
                <a16:creationId xmlns:a16="http://schemas.microsoft.com/office/drawing/2014/main" id="{6B009621-A224-4915-A7F9-0806AEEE772D}"/>
              </a:ext>
            </a:extLst>
          </p:cNvPr>
          <p:cNvSpPr>
            <a:spLocks noGrp="1"/>
          </p:cNvSpPr>
          <p:nvPr>
            <p:ph type="title"/>
          </p:nvPr>
        </p:nvSpPr>
        <p:spPr>
          <a:xfrm>
            <a:off x="9296400" y="454577"/>
            <a:ext cx="3200400" cy="1970571"/>
          </a:xfrm>
        </p:spPr>
        <p:txBody>
          <a:bodyPr>
            <a:normAutofit/>
          </a:bodyPr>
          <a:lstStyle/>
          <a:p>
            <a:r>
              <a:rPr lang="en-GB" dirty="0"/>
              <a:t>The </a:t>
            </a:r>
            <a:br>
              <a:rPr lang="en-GB" dirty="0"/>
            </a:br>
            <a:r>
              <a:rPr lang="en-GB" sz="4400" dirty="0"/>
              <a:t>Priory</a:t>
            </a:r>
            <a:r>
              <a:rPr lang="en-GB" dirty="0"/>
              <a:t> </a:t>
            </a:r>
            <a:br>
              <a:rPr lang="en-GB" dirty="0"/>
            </a:br>
            <a:r>
              <a:rPr lang="en-GB" dirty="0"/>
              <a:t>and . . . </a:t>
            </a:r>
          </a:p>
        </p:txBody>
      </p:sp>
    </p:spTree>
    <p:extLst>
      <p:ext uri="{BB962C8B-B14F-4D97-AF65-F5344CB8AC3E}">
        <p14:creationId xmlns:p14="http://schemas.microsoft.com/office/powerpoint/2010/main" val="655524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06F54-CEAE-412B-B360-191D0C93A66E}"/>
              </a:ext>
            </a:extLst>
          </p:cNvPr>
          <p:cNvSpPr>
            <a:spLocks noGrp="1"/>
          </p:cNvSpPr>
          <p:nvPr>
            <p:ph type="title"/>
          </p:nvPr>
        </p:nvSpPr>
        <p:spPr>
          <a:xfrm>
            <a:off x="1066800" y="642594"/>
            <a:ext cx="10058400" cy="962271"/>
          </a:xfrm>
        </p:spPr>
        <p:txBody>
          <a:bodyPr/>
          <a:lstStyle/>
          <a:p>
            <a:pPr algn="ctr"/>
            <a:r>
              <a:rPr lang="en-GB" sz="4800" dirty="0"/>
              <a:t>Analysing the contents of the ‘Annals’</a:t>
            </a:r>
            <a:endParaRPr lang="en-GB" dirty="0"/>
          </a:p>
        </p:txBody>
      </p:sp>
      <p:pic>
        <p:nvPicPr>
          <p:cNvPr id="3" name="Picture 2">
            <a:extLst>
              <a:ext uri="{FF2B5EF4-FFF2-40B4-BE49-F238E27FC236}">
                <a16:creationId xmlns:a16="http://schemas.microsoft.com/office/drawing/2014/main" id="{3B18156B-5DCF-4CBA-BF86-893474869CFA}"/>
              </a:ext>
            </a:extLst>
          </p:cNvPr>
          <p:cNvPicPr>
            <a:picLocks noChangeAspect="1"/>
          </p:cNvPicPr>
          <p:nvPr/>
        </p:nvPicPr>
        <p:blipFill>
          <a:blip r:embed="rId2"/>
          <a:stretch>
            <a:fillRect/>
          </a:stretch>
        </p:blipFill>
        <p:spPr>
          <a:xfrm>
            <a:off x="701378" y="1867341"/>
            <a:ext cx="10789243" cy="4348065"/>
          </a:xfrm>
          <a:prstGeom prst="rect">
            <a:avLst/>
          </a:prstGeom>
        </p:spPr>
      </p:pic>
    </p:spTree>
    <p:extLst>
      <p:ext uri="{BB962C8B-B14F-4D97-AF65-F5344CB8AC3E}">
        <p14:creationId xmlns:p14="http://schemas.microsoft.com/office/powerpoint/2010/main" val="1474296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8E511-F1A2-4BA1-9382-2D133D8022A4}"/>
              </a:ext>
            </a:extLst>
          </p:cNvPr>
          <p:cNvSpPr>
            <a:spLocks noGrp="1"/>
          </p:cNvSpPr>
          <p:nvPr>
            <p:ph type="title"/>
          </p:nvPr>
        </p:nvSpPr>
        <p:spPr/>
        <p:txBody>
          <a:bodyPr/>
          <a:lstStyle/>
          <a:p>
            <a:pPr algn="ctr"/>
            <a:r>
              <a:rPr lang="en-GB" sz="4800" dirty="0"/>
              <a:t>The Priory and international news</a:t>
            </a:r>
            <a:endParaRPr lang="en-GB" dirty="0"/>
          </a:p>
        </p:txBody>
      </p:sp>
      <p:pic>
        <p:nvPicPr>
          <p:cNvPr id="4" name="Content Placeholder 3">
            <a:extLst>
              <a:ext uri="{FF2B5EF4-FFF2-40B4-BE49-F238E27FC236}">
                <a16:creationId xmlns:a16="http://schemas.microsoft.com/office/drawing/2014/main" id="{F0C20376-C3BD-4C37-89F4-55019FECFB09}"/>
              </a:ext>
            </a:extLst>
          </p:cNvPr>
          <p:cNvPicPr>
            <a:picLocks noGrp="1" noChangeAspect="1"/>
          </p:cNvPicPr>
          <p:nvPr>
            <p:ph idx="1"/>
          </p:nvPr>
        </p:nvPicPr>
        <p:blipFill>
          <a:blip r:embed="rId2"/>
          <a:stretch>
            <a:fillRect/>
          </a:stretch>
        </p:blipFill>
        <p:spPr>
          <a:xfrm>
            <a:off x="764286" y="2103438"/>
            <a:ext cx="10663428" cy="4297362"/>
          </a:xfrm>
          <a:prstGeom prst="rect">
            <a:avLst/>
          </a:prstGeom>
        </p:spPr>
      </p:pic>
      <p:pic>
        <p:nvPicPr>
          <p:cNvPr id="5" name="Picture 4">
            <a:extLst>
              <a:ext uri="{FF2B5EF4-FFF2-40B4-BE49-F238E27FC236}">
                <a16:creationId xmlns:a16="http://schemas.microsoft.com/office/drawing/2014/main" id="{C9BCBF78-ED02-4B20-B03F-82605A90789A}"/>
              </a:ext>
            </a:extLst>
          </p:cNvPr>
          <p:cNvPicPr>
            <a:picLocks noChangeAspect="1"/>
          </p:cNvPicPr>
          <p:nvPr/>
        </p:nvPicPr>
        <p:blipFill>
          <a:blip r:embed="rId3"/>
          <a:stretch>
            <a:fillRect/>
          </a:stretch>
        </p:blipFill>
        <p:spPr>
          <a:xfrm>
            <a:off x="268332" y="2985795"/>
            <a:ext cx="3318374" cy="2267340"/>
          </a:xfrm>
          <a:prstGeom prst="rect">
            <a:avLst/>
          </a:prstGeom>
        </p:spPr>
      </p:pic>
    </p:spTree>
    <p:extLst>
      <p:ext uri="{BB962C8B-B14F-4D97-AF65-F5344CB8AC3E}">
        <p14:creationId xmlns:p14="http://schemas.microsoft.com/office/powerpoint/2010/main" val="39522195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otalTime>17</TotalTime>
  <Words>575</Words>
  <Application>Microsoft Office PowerPoint</Application>
  <PresentationFormat>Widescreen</PresentationFormat>
  <Paragraphs>73</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Courier New</vt:lpstr>
      <vt:lpstr>Garamond</vt:lpstr>
      <vt:lpstr>Savon</vt:lpstr>
      <vt:lpstr>Annals</vt:lpstr>
      <vt:lpstr>The traditional narrative</vt:lpstr>
      <vt:lpstr>Arguments for</vt:lpstr>
      <vt:lpstr>Arguments against</vt:lpstr>
      <vt:lpstr>Examples of thirteenth-century writing</vt:lpstr>
      <vt:lpstr>The Annals of Dunstable Priory</vt:lpstr>
      <vt:lpstr>The Dunstable Connection</vt:lpstr>
      <vt:lpstr>London, British Library Cotton Tiberius AX</vt:lpstr>
      <vt:lpstr>The  Priory  and . . . </vt:lpstr>
      <vt:lpstr>The  Priory  and . . . </vt:lpstr>
      <vt:lpstr>The  Priory  and . . . </vt:lpstr>
      <vt:lpstr>The  Priory  and . . . </vt:lpstr>
      <vt:lpstr>Analysing the contents of the ‘Annals’</vt:lpstr>
      <vt:lpstr>The Priory and international news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Annals</dc:title>
  <dc:creator>Harriett Webster</dc:creator>
  <cp:lastModifiedBy>Harriett Webster</cp:lastModifiedBy>
  <cp:revision>3</cp:revision>
  <dcterms:created xsi:type="dcterms:W3CDTF">2020-12-10T08:48:55Z</dcterms:created>
  <dcterms:modified xsi:type="dcterms:W3CDTF">2020-12-10T09:40:43Z</dcterms:modified>
</cp:coreProperties>
</file>