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5.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68" r:id="rId5"/>
    <p:sldId id="260" r:id="rId6"/>
    <p:sldId id="261" r:id="rId7"/>
    <p:sldId id="262" r:id="rId8"/>
    <p:sldId id="270" r:id="rId9"/>
    <p:sldId id="263" r:id="rId10"/>
    <p:sldId id="264" r:id="rId11"/>
    <p:sldId id="271" r:id="rId12"/>
    <p:sldId id="269" r:id="rId13"/>
    <p:sldId id="259"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81" d="100"/>
          <a:sy n="81" d="100"/>
        </p:scale>
        <p:origin x="86" y="3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customXml" Target="../customXml/item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ustomXml" Target="../customXml/item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919F63-F55D-41F6-885C-B0A8BB1AAB24}" type="datetimeFigureOut">
              <a:rPr lang="en-GB" smtClean="0"/>
              <a:t>06/03/2020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070E07-CB60-4EFD-9621-2EF0A0F93900}" type="slidenum">
              <a:rPr lang="en-GB" smtClean="0"/>
              <a:t>‹#›</a:t>
            </a:fld>
            <a:endParaRPr lang="en-GB" dirty="0"/>
          </a:p>
        </p:txBody>
      </p:sp>
    </p:spTree>
    <p:extLst>
      <p:ext uri="{BB962C8B-B14F-4D97-AF65-F5344CB8AC3E}">
        <p14:creationId xmlns:p14="http://schemas.microsoft.com/office/powerpoint/2010/main" val="1114605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070E07-CB60-4EFD-9621-2EF0A0F93900}" type="slidenum">
              <a:rPr lang="en-GB" smtClean="0"/>
              <a:t>5</a:t>
            </a:fld>
            <a:endParaRPr lang="en-GB" dirty="0"/>
          </a:p>
        </p:txBody>
      </p:sp>
    </p:spTree>
    <p:extLst>
      <p:ext uri="{BB962C8B-B14F-4D97-AF65-F5344CB8AC3E}">
        <p14:creationId xmlns:p14="http://schemas.microsoft.com/office/powerpoint/2010/main" val="2838747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Jamarillo and McLaren (2009) that education is used as a means of promoting the values of a capitalist society, practicing the assimilation of consumerism, representative of corporations</a:t>
            </a:r>
          </a:p>
          <a:p>
            <a:r>
              <a:rPr lang="en-GB" dirty="0"/>
              <a:t>Educators argue that schools are merely churning out students who have been indoctrinated with capitalist values of individualism, competition and disdain for collective organisations. </a:t>
            </a:r>
          </a:p>
        </p:txBody>
      </p:sp>
      <p:sp>
        <p:nvSpPr>
          <p:cNvPr id="4" name="Slide Number Placeholder 3"/>
          <p:cNvSpPr>
            <a:spLocks noGrp="1"/>
          </p:cNvSpPr>
          <p:nvPr>
            <p:ph type="sldNum" sz="quarter" idx="5"/>
          </p:nvPr>
        </p:nvSpPr>
        <p:spPr/>
        <p:txBody>
          <a:bodyPr/>
          <a:lstStyle/>
          <a:p>
            <a:fld id="{58070E07-CB60-4EFD-9621-2EF0A0F93900}" type="slidenum">
              <a:rPr lang="en-GB" smtClean="0"/>
              <a:t>6</a:t>
            </a:fld>
            <a:endParaRPr lang="en-GB" dirty="0"/>
          </a:p>
        </p:txBody>
      </p:sp>
    </p:spTree>
    <p:extLst>
      <p:ext uri="{BB962C8B-B14F-4D97-AF65-F5344CB8AC3E}">
        <p14:creationId xmlns:p14="http://schemas.microsoft.com/office/powerpoint/2010/main" val="2633430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India the recognition that technical innovation and production are essential for the patent production and the monopolisation of the market.</a:t>
            </a:r>
          </a:p>
          <a:p>
            <a:r>
              <a:rPr lang="en-GB" dirty="0"/>
              <a:t>India has witnessed the introduction of the new skills development programmes due to influences of global capital, informing research and technical education.</a:t>
            </a:r>
          </a:p>
          <a:p>
            <a:r>
              <a:rPr lang="en-GB" dirty="0"/>
              <a:t>This approach is representative of the market model which responds to the needs of the economy whilst investing in human capital, recognising education no longer as a social development, but as an information society, underpinned by knowledge, research, creativity and innovation. </a:t>
            </a:r>
          </a:p>
          <a:p>
            <a:r>
              <a:rPr lang="en-GB" dirty="0"/>
              <a:t>Backward community parties and working class, nationalist ideas and peasantry strengthened the education system. Human development and well being have become central to policy makers, with no longer the need for welfare policies and education for social development. </a:t>
            </a:r>
          </a:p>
          <a:p>
            <a:r>
              <a:rPr lang="en-GB" dirty="0"/>
              <a:t>There is no reference to third world situations or the effects of globalisation on marginalised group. Instead the emphasis is on education In readiness for an knowledge economy, with students as competent human capital (Kareepadath, 2018)    </a:t>
            </a:r>
          </a:p>
        </p:txBody>
      </p:sp>
      <p:sp>
        <p:nvSpPr>
          <p:cNvPr id="4" name="Slide Number Placeholder 3"/>
          <p:cNvSpPr>
            <a:spLocks noGrp="1"/>
          </p:cNvSpPr>
          <p:nvPr>
            <p:ph type="sldNum" sz="quarter" idx="5"/>
          </p:nvPr>
        </p:nvSpPr>
        <p:spPr/>
        <p:txBody>
          <a:bodyPr/>
          <a:lstStyle/>
          <a:p>
            <a:fld id="{58070E07-CB60-4EFD-9621-2EF0A0F93900}" type="slidenum">
              <a:rPr lang="en-GB" smtClean="0"/>
              <a:t>7</a:t>
            </a:fld>
            <a:endParaRPr lang="en-GB" dirty="0"/>
          </a:p>
        </p:txBody>
      </p:sp>
    </p:spTree>
    <p:extLst>
      <p:ext uri="{BB962C8B-B14F-4D97-AF65-F5344CB8AC3E}">
        <p14:creationId xmlns:p14="http://schemas.microsoft.com/office/powerpoint/2010/main" val="580965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sz="1200" b="0" i="0" u="none" strike="noStrike" kern="1200" baseline="0" dirty="0" err="1">
                <a:solidFill>
                  <a:schemeClr val="tx1"/>
                </a:solidFill>
                <a:latin typeface="+mn-lt"/>
                <a:ea typeface="+mn-ea"/>
                <a:cs typeface="+mn-cs"/>
              </a:rPr>
              <a:t>Snehalatha</a:t>
            </a:r>
            <a:r>
              <a:rPr lang="en-GB" sz="1200" b="0" i="0" u="none" strike="noStrike" kern="1200" baseline="0" dirty="0">
                <a:solidFill>
                  <a:schemeClr val="tx1"/>
                </a:solidFill>
                <a:latin typeface="+mn-lt"/>
                <a:ea typeface="+mn-ea"/>
                <a:cs typeface="+mn-cs"/>
              </a:rPr>
              <a:t> (no. date)  refers to the inferences of other aspects which dominate education such as appropriate ways of behaviour, discipline, obedience, morals, values and most importantly ideas, opinions and perspectives that educational institutions try to develop in the students.</a:t>
            </a:r>
          </a:p>
          <a:p>
            <a:pPr marL="0" indent="0">
              <a:buFont typeface="Arial" panose="020B0604020202020204" pitchFamily="34" charset="0"/>
              <a:buNone/>
            </a:pPr>
            <a:r>
              <a:rPr lang="en-GB" sz="1200" b="0" i="0" u="none" strike="noStrike" kern="1200" baseline="0" dirty="0">
                <a:solidFill>
                  <a:schemeClr val="tx1"/>
                </a:solidFill>
                <a:latin typeface="+mn-lt"/>
                <a:ea typeface="+mn-ea"/>
                <a:cs typeface="+mn-cs"/>
              </a:rPr>
              <a:t> why learners from certain backgrounds and communities prefer to be rather silent in classroom interactions while certain others are very communicative; why students</a:t>
            </a:r>
          </a:p>
          <a:p>
            <a:pPr marL="0" indent="0">
              <a:buFont typeface="Arial" panose="020B0604020202020204" pitchFamily="34" charset="0"/>
              <a:buNone/>
            </a:pPr>
            <a:r>
              <a:rPr lang="en-GB" sz="1200" b="0" i="0" u="none" strike="noStrike" kern="1200" baseline="0" dirty="0">
                <a:solidFill>
                  <a:schemeClr val="tx1"/>
                </a:solidFill>
                <a:latin typeface="+mn-lt"/>
                <a:ea typeface="+mn-ea"/>
                <a:cs typeface="+mn-cs"/>
              </a:rPr>
              <a:t>belonging to certain sections are submissive while others are dominating.</a:t>
            </a:r>
          </a:p>
          <a:p>
            <a:pPr marL="0" indent="0">
              <a:buFont typeface="Arial" panose="020B0604020202020204" pitchFamily="34" charset="0"/>
              <a:buNone/>
            </a:pPr>
            <a:r>
              <a:rPr lang="en-GB" sz="1200" b="0" i="0" u="none" strike="noStrike" kern="1200" baseline="0" dirty="0">
                <a:solidFill>
                  <a:schemeClr val="tx1"/>
                </a:solidFill>
                <a:latin typeface="+mn-lt"/>
                <a:ea typeface="+mn-ea"/>
                <a:cs typeface="+mn-cs"/>
              </a:rPr>
              <a:t>Educational institutions are believed to be the reflections of a society, the discrimination and marginalization in terms of gender,</a:t>
            </a:r>
          </a:p>
          <a:p>
            <a:pPr marL="0" indent="0">
              <a:buFont typeface="Arial" panose="020B0604020202020204" pitchFamily="34" charset="0"/>
              <a:buNone/>
            </a:pPr>
            <a:r>
              <a:rPr lang="en-GB" sz="1200" b="0" i="0" u="none" strike="noStrike" kern="1200" baseline="0" dirty="0">
                <a:solidFill>
                  <a:schemeClr val="tx1"/>
                </a:solidFill>
                <a:latin typeface="+mn-lt"/>
                <a:ea typeface="+mn-ea"/>
                <a:cs typeface="+mn-cs"/>
              </a:rPr>
              <a:t>class, caste etc. prevalent in the society are more likely to manifest in the design and implementation of the curriculum as well</a:t>
            </a:r>
          </a:p>
          <a:p>
            <a:pPr marL="0" indent="0">
              <a:buFont typeface="Arial" panose="020B0604020202020204" pitchFamily="34" charset="0"/>
              <a:buNone/>
            </a:pPr>
            <a:r>
              <a:rPr lang="en-GB" sz="1200" b="0" i="0" u="none" strike="noStrike" kern="1200" baseline="0" dirty="0">
                <a:solidFill>
                  <a:schemeClr val="tx1"/>
                </a:solidFill>
                <a:latin typeface="+mn-lt"/>
                <a:ea typeface="+mn-ea"/>
                <a:cs typeface="+mn-cs"/>
              </a:rPr>
              <a:t>Besides, many issues are taught as normal to the learners and very rarely do learners muster the courage to question these practices</a:t>
            </a:r>
          </a:p>
          <a:p>
            <a:pPr marL="0" indent="0">
              <a:buFont typeface="Arial" panose="020B0604020202020204" pitchFamily="34" charset="0"/>
              <a:buNone/>
            </a:pPr>
            <a:r>
              <a:rPr lang="en-GB" sz="1200" b="0" i="0" u="none" strike="noStrike" kern="1200" baseline="0" dirty="0">
                <a:solidFill>
                  <a:schemeClr val="tx1"/>
                </a:solidFill>
                <a:latin typeface="+mn-lt"/>
                <a:ea typeface="+mn-ea"/>
                <a:cs typeface="+mn-cs"/>
              </a:rPr>
              <a:t>Practices may be telling us loudly about certain overt and covert social and cultural relations prevalent in society regarding gender, morals, social class, stereotypes, cultural expectations, politics, </a:t>
            </a:r>
          </a:p>
          <a:p>
            <a:pPr marL="0" indent="0">
              <a:buFont typeface="Arial" panose="020B0604020202020204" pitchFamily="34" charset="0"/>
              <a:buNone/>
            </a:pPr>
            <a:r>
              <a:rPr lang="en-GB" sz="1200" b="0" i="0" u="none" strike="noStrike" kern="1200" baseline="0" dirty="0">
                <a:solidFill>
                  <a:schemeClr val="tx1"/>
                </a:solidFill>
                <a:latin typeface="+mn-lt"/>
                <a:ea typeface="+mn-ea"/>
                <a:cs typeface="+mn-cs"/>
              </a:rPr>
              <a:t>Individuality can transcend the environmental influences or forces of society, experience and language, with the individual responsible for his or her progress.</a:t>
            </a:r>
          </a:p>
          <a:p>
            <a:pPr marL="0" indent="0">
              <a:buFont typeface="Arial" panose="020B0604020202020204" pitchFamily="34" charset="0"/>
              <a:buNone/>
            </a:pPr>
            <a:r>
              <a:rPr lang="en-GB" sz="1200" b="0" i="0" u="none" strike="noStrike" kern="1200" baseline="0" dirty="0">
                <a:solidFill>
                  <a:schemeClr val="tx1"/>
                </a:solidFill>
                <a:latin typeface="+mn-lt"/>
                <a:ea typeface="+mn-ea"/>
                <a:cs typeface="+mn-cs"/>
              </a:rPr>
              <a:t>Individuals are anything but free or equal in the structure of a society and refers largely to the social structure but does not discuss how social structures also profoundly affect the way people think..</a:t>
            </a:r>
          </a:p>
          <a:p>
            <a:pPr marL="0" indent="0">
              <a:buFont typeface="Arial" panose="020B0604020202020204" pitchFamily="34" charset="0"/>
              <a:buNone/>
            </a:pPr>
            <a:r>
              <a:rPr lang="en-GB" sz="1200" b="0" i="0" u="none" strike="noStrike" kern="1200" baseline="0" dirty="0">
                <a:solidFill>
                  <a:schemeClr val="tx1"/>
                </a:solidFill>
                <a:latin typeface="+mn-lt"/>
                <a:ea typeface="+mn-ea"/>
                <a:cs typeface="+mn-cs"/>
              </a:rPr>
              <a:t> According to the Marxist theory people live in ‘false consciousness’ that is produced by ideologies, which are in turn produced by the dominant class</a:t>
            </a:r>
          </a:p>
          <a:p>
            <a:pPr marL="0" indent="0">
              <a:buFont typeface="Arial" panose="020B0604020202020204" pitchFamily="34" charset="0"/>
              <a:buNone/>
            </a:pPr>
            <a:r>
              <a:rPr lang="en-GB" sz="1200" b="0" i="0" u="none" strike="noStrike" kern="1200" baseline="0" dirty="0">
                <a:solidFill>
                  <a:schemeClr val="tx1"/>
                </a:solidFill>
                <a:latin typeface="+mn-lt"/>
                <a:ea typeface="+mn-ea"/>
                <a:cs typeface="+mn-cs"/>
              </a:rPr>
              <a:t>Does this propose that those who and what one learns at home is not deviant from practices that are concomitant with </a:t>
            </a:r>
            <a:r>
              <a:rPr lang="en-GB" sz="1200" b="0" i="0" u="none" strike="noStrike" kern="1200" baseline="0" dirty="0" err="1">
                <a:solidFill>
                  <a:schemeClr val="tx1"/>
                </a:solidFill>
                <a:latin typeface="+mn-lt"/>
                <a:ea typeface="+mn-ea"/>
                <a:cs typeface="+mn-cs"/>
              </a:rPr>
              <a:t>thedominant</a:t>
            </a:r>
            <a:r>
              <a:rPr lang="en-GB" sz="1200" b="0" i="0" u="none" strike="noStrike" kern="1200" baseline="0" dirty="0">
                <a:solidFill>
                  <a:schemeClr val="tx1"/>
                </a:solidFill>
                <a:latin typeface="+mn-lt"/>
                <a:ea typeface="+mn-ea"/>
                <a:cs typeface="+mn-cs"/>
              </a:rPr>
              <a:t> ideologies of the society.</a:t>
            </a:r>
          </a:p>
          <a:p>
            <a:pPr marL="0" indent="0">
              <a:buFont typeface="Arial" panose="020B0604020202020204" pitchFamily="34" charset="0"/>
              <a:buNone/>
            </a:pPr>
            <a:r>
              <a:rPr lang="en-GB" dirty="0"/>
              <a:t>Cultural and knowledge capital of learners coming from different communities is valued differently in schools because of the popular conceptions about what constitutes knowledge and what does not.</a:t>
            </a:r>
          </a:p>
          <a:p>
            <a:pPr marL="0" indent="0">
              <a:buFont typeface="Arial" panose="020B0604020202020204" pitchFamily="34" charset="0"/>
              <a:buNone/>
            </a:pPr>
            <a:r>
              <a:rPr lang="en-GB" dirty="0"/>
              <a:t>Suggestion that refugees are skilled enough for higher paying jobs, they were only educated for work as waiters, janitors and other low-paying jobs.</a:t>
            </a:r>
          </a:p>
          <a:p>
            <a:pPr marL="0" indent="0">
              <a:buFont typeface="Arial" panose="020B0604020202020204" pitchFamily="34" charset="0"/>
              <a:buNone/>
            </a:pPr>
            <a:r>
              <a:rPr lang="en-GB" dirty="0"/>
              <a:t>With regard to English language education, content was geared more towards specific job-related vocabulary, literacy tasks and competency in functions such as</a:t>
            </a:r>
          </a:p>
          <a:p>
            <a:pPr marL="0" indent="0">
              <a:buFont typeface="Arial" panose="020B0604020202020204" pitchFamily="34" charset="0"/>
              <a:buNone/>
            </a:pPr>
            <a:r>
              <a:rPr lang="en-GB" dirty="0"/>
              <a:t>following instructions, making clarifications, etc.. This would explain social reproduction and function within the matrix of macro social and</a:t>
            </a:r>
          </a:p>
          <a:p>
            <a:pPr marL="0" indent="0">
              <a:buFont typeface="Arial" panose="020B0604020202020204" pitchFamily="34" charset="0"/>
              <a:buNone/>
            </a:pPr>
            <a:r>
              <a:rPr lang="en-GB" dirty="0"/>
              <a:t>economic policy.</a:t>
            </a:r>
          </a:p>
          <a:p>
            <a:pPr marL="0" indent="0">
              <a:buFont typeface="Arial" panose="020B0604020202020204" pitchFamily="34" charset="0"/>
              <a:buNone/>
            </a:pPr>
            <a:r>
              <a:rPr lang="en-GB" dirty="0"/>
              <a:t>Emphasis here suggests that a comprehensive and critical outlook gives the teachers and most importantly the students the confidence to contribute to transforming the ‘patriarchal, homophobic, racist world increasingly governed by the interests of multinational business’ .</a:t>
            </a:r>
          </a:p>
          <a:p>
            <a:pPr marL="0" indent="0">
              <a:buFont typeface="Arial" panose="020B0604020202020204" pitchFamily="34" charset="0"/>
              <a:buNone/>
            </a:pPr>
            <a:r>
              <a:rPr lang="en-GB" dirty="0"/>
              <a:t>Hidden curriculum is concerned with ‘what schooling does to people </a:t>
            </a:r>
            <a:r>
              <a:rPr lang="en-GB" dirty="0" err="1"/>
              <a:t>i.e</a:t>
            </a:r>
            <a:r>
              <a:rPr lang="en-GB" dirty="0"/>
              <a:t> .  An apprenticeship to craftsmen, internships in hospitals, private music lessons,</a:t>
            </a:r>
          </a:p>
          <a:p>
            <a:pPr marL="0" indent="0">
              <a:buFont typeface="Arial" panose="020B0604020202020204" pitchFamily="34" charset="0"/>
              <a:buNone/>
            </a:pPr>
            <a:r>
              <a:rPr lang="en-GB" dirty="0"/>
              <a:t>and summer camps</a:t>
            </a:r>
          </a:p>
          <a:p>
            <a:pPr marL="0" indent="0">
              <a:buFont typeface="Arial" panose="020B0604020202020204" pitchFamily="34" charset="0"/>
              <a:buNone/>
            </a:pPr>
            <a:r>
              <a:rPr lang="en-GB" dirty="0"/>
              <a:t>Studies have shown how researchers </a:t>
            </a:r>
            <a:r>
              <a:rPr lang="en-GB" dirty="0" err="1"/>
              <a:t>Regalsky</a:t>
            </a:r>
            <a:r>
              <a:rPr lang="en-GB" dirty="0"/>
              <a:t> and Laurie (2007) how teachers exercised their authority by implementing the hidden curriculum over indigenous peasant communities, who at the same time were also struggling for their own space. Teachers who come from the indigenous communities alienated themselves</a:t>
            </a:r>
          </a:p>
          <a:p>
            <a:pPr marL="0" indent="0">
              <a:buFont typeface="Arial" panose="020B0604020202020204" pitchFamily="34" charset="0"/>
              <a:buNone/>
            </a:pPr>
            <a:r>
              <a:rPr lang="en-GB" dirty="0"/>
              <a:t>from their place of origin and acquired the identity of a state authority.</a:t>
            </a:r>
          </a:p>
          <a:p>
            <a:pPr marL="0" indent="0">
              <a:buFont typeface="Arial" panose="020B0604020202020204" pitchFamily="34" charset="0"/>
              <a:buNone/>
            </a:pPr>
            <a:r>
              <a:rPr lang="en-GB" dirty="0"/>
              <a:t>The agricultural practices and forms of animal husbandry prevalent in peasant communities were considered backward</a:t>
            </a:r>
          </a:p>
          <a:p>
            <a:pPr marL="0" indent="0">
              <a:buFont typeface="Arial" panose="020B0604020202020204" pitchFamily="34" charset="0"/>
              <a:buNone/>
            </a:pPr>
            <a:r>
              <a:rPr lang="en-GB" dirty="0"/>
              <a:t>There is reference to how text books now have been developed to challenge post colonialism and are much more inclusive in terms of class and gender.</a:t>
            </a:r>
          </a:p>
          <a:p>
            <a:pPr marL="0" indent="0">
              <a:buFont typeface="Arial" panose="020B0604020202020204" pitchFamily="34" charset="0"/>
              <a:buNone/>
            </a:pPr>
            <a:r>
              <a:rPr lang="en-GB" dirty="0"/>
              <a:t>The JNTU has started a course on Gender Sensitization to raise students’ awareness about gender issues and other dimensions of inequality in the modern world such as caste, class, regional and religious affiliation.</a:t>
            </a:r>
          </a:p>
          <a:p>
            <a:pPr marL="0" indent="0">
              <a:buFont typeface="Arial" panose="020B0604020202020204" pitchFamily="34" charset="0"/>
              <a:buNone/>
            </a:pPr>
            <a:r>
              <a:rPr lang="en-GB" dirty="0"/>
              <a:t>Ramesh (2007) vehemently argues that the ‘the </a:t>
            </a:r>
            <a:r>
              <a:rPr lang="en-GB" dirty="0" err="1"/>
              <a:t>nama</a:t>
            </a:r>
            <a:r>
              <a:rPr lang="en-GB" dirty="0"/>
              <a:t>, </a:t>
            </a:r>
            <a:r>
              <a:rPr lang="en-GB" dirty="0" err="1"/>
              <a:t>rupa</a:t>
            </a:r>
            <a:r>
              <a:rPr lang="en-GB" dirty="0"/>
              <a:t> and </a:t>
            </a:r>
            <a:r>
              <a:rPr lang="en-GB" dirty="0" err="1"/>
              <a:t>guna</a:t>
            </a:r>
            <a:r>
              <a:rPr lang="en-GB" dirty="0"/>
              <a:t> of schooling in India has for centuries remained a reflection of the dominant culture’  and it is time to bring a change in the ‘culture of silence’ imposed on the learners belonging to marginalized sections in the classroom.</a:t>
            </a:r>
          </a:p>
        </p:txBody>
      </p:sp>
      <p:sp>
        <p:nvSpPr>
          <p:cNvPr id="4" name="Slide Number Placeholder 3"/>
          <p:cNvSpPr>
            <a:spLocks noGrp="1"/>
          </p:cNvSpPr>
          <p:nvPr>
            <p:ph type="sldNum" sz="quarter" idx="5"/>
          </p:nvPr>
        </p:nvSpPr>
        <p:spPr/>
        <p:txBody>
          <a:bodyPr/>
          <a:lstStyle/>
          <a:p>
            <a:fld id="{58070E07-CB60-4EFD-9621-2EF0A0F93900}" type="slidenum">
              <a:rPr lang="en-GB" smtClean="0"/>
              <a:t>8</a:t>
            </a:fld>
            <a:endParaRPr lang="en-GB" dirty="0"/>
          </a:p>
        </p:txBody>
      </p:sp>
    </p:spTree>
    <p:extLst>
      <p:ext uri="{BB962C8B-B14F-4D97-AF65-F5344CB8AC3E}">
        <p14:creationId xmlns:p14="http://schemas.microsoft.com/office/powerpoint/2010/main" val="36712621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Larson (2014) advocates that the Critical pedagogy approach to learning is ideal due to the diversity in Indonesian culture which could be supported through the use of materials based upon the experiences and issues relating to the students. </a:t>
            </a:r>
          </a:p>
          <a:p>
            <a:r>
              <a:rPr lang="en-GB" dirty="0"/>
              <a:t>Coleman cited in Larson (2014) indicates the necessity to assess the what the impact will be before implementing a new methodology.</a:t>
            </a:r>
          </a:p>
          <a:p>
            <a:r>
              <a:rPr lang="en-GB" dirty="0"/>
              <a:t>Academics and teachers have used it to identify the mismatch between curriculum and practice through a problem posing strategy.</a:t>
            </a:r>
          </a:p>
          <a:p>
            <a:endParaRPr lang="en-GB" dirty="0"/>
          </a:p>
          <a:p>
            <a:r>
              <a:rPr lang="en-GB" dirty="0"/>
              <a:t>Difficult to implement in the beginning due to the lack of experience in this area and the conflict with traditional learning styles.</a:t>
            </a:r>
          </a:p>
          <a:p>
            <a:r>
              <a:rPr lang="en-GB" dirty="0"/>
              <a:t>New approach to pedagogy is now student centred with students now able to choose which materials to use which have relevance to own lives and help to form some sort of solution.</a:t>
            </a:r>
          </a:p>
          <a:p>
            <a:r>
              <a:rPr lang="en-GB" dirty="0"/>
              <a:t>Greater emphasis placed upon the relationship between student, teacher, the environment and society, considered a transformative approach to education, underpinned by critical thinking and not just accepting what is taught.</a:t>
            </a:r>
          </a:p>
          <a:p>
            <a:r>
              <a:rPr lang="en-GB" dirty="0"/>
              <a:t>Critical pedagogy considered as a means of solving educational problems that exist in Indonesia which are influenced by Indonesian politics and economy</a:t>
            </a:r>
          </a:p>
          <a:p>
            <a:endParaRPr lang="en-GB" dirty="0"/>
          </a:p>
          <a:p>
            <a:endParaRPr lang="en-GB" dirty="0"/>
          </a:p>
        </p:txBody>
      </p:sp>
      <p:sp>
        <p:nvSpPr>
          <p:cNvPr id="4" name="Slide Number Placeholder 3"/>
          <p:cNvSpPr>
            <a:spLocks noGrp="1"/>
          </p:cNvSpPr>
          <p:nvPr>
            <p:ph type="sldNum" sz="quarter" idx="5"/>
          </p:nvPr>
        </p:nvSpPr>
        <p:spPr/>
        <p:txBody>
          <a:bodyPr/>
          <a:lstStyle/>
          <a:p>
            <a:fld id="{58070E07-CB60-4EFD-9621-2EF0A0F93900}" type="slidenum">
              <a:rPr lang="en-GB" smtClean="0"/>
              <a:t>9</a:t>
            </a:fld>
            <a:endParaRPr lang="en-GB" dirty="0"/>
          </a:p>
        </p:txBody>
      </p:sp>
    </p:spTree>
    <p:extLst>
      <p:ext uri="{BB962C8B-B14F-4D97-AF65-F5344CB8AC3E}">
        <p14:creationId xmlns:p14="http://schemas.microsoft.com/office/powerpoint/2010/main" val="33254722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interdependent nature of public policies is considered functioning along a complimentary principle.</a:t>
            </a:r>
          </a:p>
          <a:p>
            <a:r>
              <a:rPr lang="en-GB" dirty="0"/>
              <a:t>Educational reform has arisen from pedagogical conservatism from leaning from the past and learning for the future, recognising individual well being, equitable distribution of income and social capital have implications for student learning in international comparisons (Pasi Sahlberg, 2010)</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8070E07-CB60-4EFD-9621-2EF0A0F93900}" type="slidenum">
              <a:rPr lang="en-GB" smtClean="0"/>
              <a:t>10</a:t>
            </a:fld>
            <a:endParaRPr lang="en-GB" dirty="0"/>
          </a:p>
        </p:txBody>
      </p:sp>
    </p:spTree>
    <p:extLst>
      <p:ext uri="{BB962C8B-B14F-4D97-AF65-F5344CB8AC3E}">
        <p14:creationId xmlns:p14="http://schemas.microsoft.com/office/powerpoint/2010/main" val="2094538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official perspective is articulated by those who speak for the</a:t>
            </a:r>
          </a:p>
          <a:p>
            <a:r>
              <a:rPr lang="en-GB" sz="1200" b="0" i="0" u="none" strike="noStrike" kern="1200" baseline="0" dirty="0">
                <a:solidFill>
                  <a:schemeClr val="tx1"/>
                </a:solidFill>
                <a:latin typeface="+mn-lt"/>
                <a:ea typeface="+mn-ea"/>
                <a:cs typeface="+mn-cs"/>
              </a:rPr>
              <a:t>“State” (e.g. government ministers, conservative politicians, top security “experts”, etc.) and tends to stress terrorism’s criminality</a:t>
            </a:r>
          </a:p>
          <a:p>
            <a:r>
              <a:rPr lang="en-GB" sz="1200" b="0" i="0" u="none" strike="noStrike" kern="1200" baseline="0" dirty="0">
                <a:solidFill>
                  <a:schemeClr val="tx1"/>
                </a:solidFill>
                <a:latin typeface="+mn-lt"/>
                <a:ea typeface="+mn-ea"/>
                <a:cs typeface="+mn-cs"/>
              </a:rPr>
              <a:t>and irrationality and sometimes argues that responding to the threat of terrorism may require suspending certain</a:t>
            </a:r>
          </a:p>
          <a:p>
            <a:r>
              <a:rPr lang="en-GB" sz="1200" b="0" i="0" u="none" strike="noStrike" kern="1200" baseline="0" dirty="0">
                <a:solidFill>
                  <a:schemeClr val="tx1"/>
                </a:solidFill>
                <a:latin typeface="+mn-lt"/>
                <a:ea typeface="+mn-ea"/>
                <a:cs typeface="+mn-cs"/>
              </a:rPr>
              <a:t>civil and legal rights.</a:t>
            </a:r>
          </a:p>
          <a:p>
            <a:r>
              <a:rPr lang="en-GB" sz="1200" b="0" i="0" u="none" strike="noStrike" kern="1200" baseline="0" dirty="0">
                <a:solidFill>
                  <a:schemeClr val="tx1"/>
                </a:solidFill>
                <a:latin typeface="+mn-lt"/>
                <a:ea typeface="+mn-ea"/>
                <a:cs typeface="+mn-cs"/>
              </a:rPr>
              <a:t>The alternative perspective is articulated by those who dissent from the official view of terrorism but accept that violence is not legitimate within liberal-democracies (e.g. civil libertarians, critical academics, some journalists,</a:t>
            </a:r>
          </a:p>
          <a:p>
            <a:r>
              <a:rPr lang="en-GB" sz="1200" b="0" i="0" u="none" strike="noStrike" kern="1200" baseline="0" dirty="0">
                <a:solidFill>
                  <a:schemeClr val="tx1"/>
                </a:solidFill>
                <a:latin typeface="+mn-lt"/>
                <a:ea typeface="+mn-ea"/>
                <a:cs typeface="+mn-cs"/>
              </a:rPr>
              <a:t>Argument for the difference in opinions between that perceived as “wholesale terror”, produced by State actors and “retail terror”, produced by small groups, with State sponsored terror (including by democracies) causing the greater number of civilian casualties worldwide. </a:t>
            </a:r>
          </a:p>
          <a:p>
            <a:r>
              <a:rPr lang="en-GB" sz="1200" b="0" i="0" u="none" strike="noStrike" kern="1200" baseline="0" dirty="0">
                <a:solidFill>
                  <a:schemeClr val="tx1"/>
                </a:solidFill>
                <a:latin typeface="+mn-lt"/>
                <a:ea typeface="+mn-ea"/>
                <a:cs typeface="+mn-cs"/>
              </a:rPr>
              <a:t>The contentious issue that “speakers routinely brand their adversaries as ‘terrorists’ in order to discredit their opponents and avoid inquiry into the conditions that motivate their actions.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issue of what public relations students should be taught and how they should be taught while studying for an</a:t>
            </a:r>
          </a:p>
          <a:p>
            <a:r>
              <a:rPr lang="en-GB" sz="1200" b="0" i="0" u="none" strike="noStrike" kern="1200" baseline="0" dirty="0">
                <a:solidFill>
                  <a:schemeClr val="tx1"/>
                </a:solidFill>
                <a:latin typeface="+mn-lt"/>
                <a:ea typeface="+mn-ea"/>
                <a:cs typeface="+mn-cs"/>
              </a:rPr>
              <a:t>academic degree has led to significant discussion surrounding the issue of “relevance” and the higher education curriculum.</a:t>
            </a:r>
          </a:p>
          <a:p>
            <a:r>
              <a:rPr lang="en-GB" sz="1200" b="0" i="0" u="none" strike="noStrike" kern="1200" baseline="0" dirty="0">
                <a:solidFill>
                  <a:schemeClr val="tx1"/>
                </a:solidFill>
                <a:latin typeface="+mn-lt"/>
                <a:ea typeface="+mn-ea"/>
                <a:cs typeface="+mn-cs"/>
              </a:rPr>
              <a:t>The approach to teaching has led to concerns about “relevance” has led many PR textbooks and hence much PR teaching in higher education to approach the</a:t>
            </a:r>
          </a:p>
          <a:p>
            <a:r>
              <a:rPr lang="en-GB" sz="1200" b="0" i="0" u="none" strike="noStrike" kern="1200" baseline="0" dirty="0">
                <a:solidFill>
                  <a:schemeClr val="tx1"/>
                </a:solidFill>
                <a:latin typeface="+mn-lt"/>
                <a:ea typeface="+mn-ea"/>
                <a:cs typeface="+mn-cs"/>
              </a:rPr>
              <a:t>subject from a managerial and technocratic perspective.</a:t>
            </a:r>
          </a:p>
          <a:p>
            <a:r>
              <a:rPr lang="en-GB" sz="1200" b="0" i="0" u="none" strike="noStrike" kern="1200" baseline="0" dirty="0">
                <a:solidFill>
                  <a:schemeClr val="tx1"/>
                </a:solidFill>
                <a:latin typeface="+mn-lt"/>
                <a:ea typeface="+mn-ea"/>
                <a:cs typeface="+mn-cs"/>
              </a:rPr>
              <a:t>Focusing too narrowly on a managerialist orientation can lead to the exclusion, in any coherent sense, of consideration of the wider</a:t>
            </a:r>
          </a:p>
          <a:p>
            <a:r>
              <a:rPr lang="en-GB" sz="1200" b="0" i="0" u="none" strike="noStrike" kern="1200" baseline="0" dirty="0">
                <a:solidFill>
                  <a:schemeClr val="tx1"/>
                </a:solidFill>
                <a:latin typeface="+mn-lt"/>
                <a:ea typeface="+mn-ea"/>
                <a:cs typeface="+mn-cs"/>
              </a:rPr>
              <a:t>moral, political and social contexts of practice which in turn fails to meet the needs of students who work, or will work, </a:t>
            </a:r>
            <a:r>
              <a:rPr lang="en-GB" sz="1200" b="0" i="0" u="none" strike="noStrike" kern="1200" baseline="0" dirty="0" err="1">
                <a:solidFill>
                  <a:schemeClr val="tx1"/>
                </a:solidFill>
                <a:latin typeface="+mn-lt"/>
                <a:ea typeface="+mn-ea"/>
                <a:cs typeface="+mn-cs"/>
              </a:rPr>
              <a:t>ina</a:t>
            </a:r>
            <a:r>
              <a:rPr lang="en-GB" sz="1200" b="0" i="0" u="none" strike="noStrike" kern="1200" baseline="0" dirty="0">
                <a:solidFill>
                  <a:schemeClr val="tx1"/>
                </a:solidFill>
                <a:latin typeface="+mn-lt"/>
                <a:ea typeface="+mn-ea"/>
                <a:cs typeface="+mn-cs"/>
              </a:rPr>
              <a:t> “increasingly uncertain and complex world, a postmodern world characterized by ambiguity, uncertainty, diversity, disorganization, rapid change, the erosion of traditional divisions, questioning of received truths, and the undermining of established forms expert knowledge.</a:t>
            </a:r>
          </a:p>
          <a:p>
            <a:r>
              <a:rPr lang="en-GB" sz="1200" b="0" i="0" u="none" strike="noStrike" kern="1200" baseline="0" dirty="0">
                <a:solidFill>
                  <a:schemeClr val="tx1"/>
                </a:solidFill>
                <a:latin typeface="+mn-lt"/>
                <a:ea typeface="+mn-ea"/>
                <a:cs typeface="+mn-cs"/>
              </a:rPr>
              <a:t>Or the alternative “the other side of the coin” or plays “devil’s advocate” to test an argument considered the critical thinking element which could be perceived as taking a minority or unpopular view, criticizing those in power or exposing unfair practice. </a:t>
            </a:r>
          </a:p>
          <a:p>
            <a:r>
              <a:rPr lang="en-GB" sz="1200" b="0" i="0" u="none" strike="noStrike" kern="1200" baseline="0" dirty="0">
                <a:solidFill>
                  <a:schemeClr val="tx1"/>
                </a:solidFill>
                <a:latin typeface="+mn-lt"/>
                <a:ea typeface="+mn-ea"/>
                <a:cs typeface="+mn-cs"/>
              </a:rPr>
              <a:t>Critical thinking could be perceived as useful not just inside the academy but also in helping to prepare students for the postmodern world as opposed to the technocratic focus  which is considered a dominant feature of marketing education.</a:t>
            </a:r>
          </a:p>
          <a:p>
            <a:r>
              <a:rPr lang="en-GB" sz="1200" b="0" i="0" u="none" strike="noStrike" kern="1200" baseline="0" dirty="0">
                <a:solidFill>
                  <a:schemeClr val="tx1"/>
                </a:solidFill>
                <a:latin typeface="+mn-lt"/>
                <a:ea typeface="+mn-ea"/>
                <a:cs typeface="+mn-cs"/>
              </a:rPr>
              <a:t>Immediate and long term societal effects of this segregated schooling, resulting from 30 years of sectarian conflict has also encouraged the development of a social and cultural apartheid considered to the “hidden curriculum”, with the “the hidden curriculum concerns itself with school values, rituals, group loyalties, peer influences and friendship patterns, which established a basis upon which society later builds a superstructure of political,</a:t>
            </a:r>
          </a:p>
          <a:p>
            <a:r>
              <a:rPr lang="en-GB" sz="1200" b="0" i="0" u="none" strike="noStrike" kern="1200" baseline="0" dirty="0">
                <a:solidFill>
                  <a:schemeClr val="tx1"/>
                </a:solidFill>
                <a:latin typeface="+mn-lt"/>
                <a:ea typeface="+mn-ea"/>
                <a:cs typeface="+mn-cs"/>
              </a:rPr>
              <a:t>demographic, recreational and social segregation.</a:t>
            </a:r>
          </a:p>
          <a:p>
            <a:r>
              <a:rPr lang="en-GB" sz="1200" b="0" i="0" u="none" strike="noStrike" kern="1200" baseline="0" dirty="0">
                <a:solidFill>
                  <a:schemeClr val="tx1"/>
                </a:solidFill>
                <a:latin typeface="+mn-lt"/>
                <a:ea typeface="+mn-ea"/>
                <a:cs typeface="+mn-cs"/>
              </a:rPr>
              <a:t>Students entering higher education in Northern Ireland have experienced a highly segregated educational system, hence posing significant difficulties for the specific issues and problems for the educator who wishes to engage with students in a critical analysis of complex and controversial topics in the higher education curriculum, with the “hidden curriculum” may producing some differences in attitude between Catholic and Protestant students on a controversial issue </a:t>
            </a:r>
            <a:r>
              <a:rPr lang="en-GB" sz="1200" b="0" i="0" u="none" strike="noStrike" kern="1200" baseline="0">
                <a:solidFill>
                  <a:schemeClr val="tx1"/>
                </a:solidFill>
                <a:latin typeface="+mn-lt"/>
                <a:ea typeface="+mn-ea"/>
                <a:cs typeface="+mn-cs"/>
              </a:rPr>
              <a:t>like terrorism </a:t>
            </a:r>
            <a:endParaRPr lang="en-GB" sz="1200" b="0" i="0" u="none" strike="noStrike" kern="1200" baseline="0" dirty="0">
              <a:solidFill>
                <a:schemeClr val="tx1"/>
              </a:solidFill>
              <a:latin typeface="+mn-lt"/>
              <a:ea typeface="+mn-ea"/>
              <a:cs typeface="+mn-cs"/>
            </a:endParaRPr>
          </a:p>
          <a:p>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58070E07-CB60-4EFD-9621-2EF0A0F93900}" type="slidenum">
              <a:rPr lang="en-GB" smtClean="0"/>
              <a:t>11</a:t>
            </a:fld>
            <a:endParaRPr lang="en-GB" dirty="0"/>
          </a:p>
        </p:txBody>
      </p:sp>
    </p:spTree>
    <p:extLst>
      <p:ext uri="{BB962C8B-B14F-4D97-AF65-F5344CB8AC3E}">
        <p14:creationId xmlns:p14="http://schemas.microsoft.com/office/powerpoint/2010/main" val="1054572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dirty="0"/>
              <a:t>3/6/2020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dirty="0"/>
              <a:t>3/6/2020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3/6/2020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dirty="0"/>
              <a:t>3/6/2020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dirty="0"/>
              <a:t>3/6/2020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dirty="0"/>
              <a:t>3/6/2020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3/6/2020</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3/6/2020</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3/6/2020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dirty="0"/>
              <a:t>3/6/2020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dirty="0"/>
              <a:t>3/6/2020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3/6/2020</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hyperlink" Target="https://soundcloud.com/oecdtopclasspodcast/episode-5-educating-educators-training-teachers-and-school-leaders-for-the-21st-century"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pixabay.com/en/us-flag-american-us-flag-symbol-141923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https://lt.wikipedia.org/wiki/Kerala"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3rNhZu3ttIU"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www.worldbank.org/en/news/immersive-story/2019/01/22/pass-or-fail-how-can-the-world-do-its-homework"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hyperlink" Target="https://creativecommons.org/licenses/by-sa/3.0/" TargetMode="External"/><Relationship Id="rId4" Type="http://schemas.openxmlformats.org/officeDocument/2006/relationships/hyperlink" Target="https://en.m.wikipedia.org/wiki/File:Flag_of_Finland.sv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hyperlink" Target="https://creativecommons.org/licenses/by-nc-sa/3.0/" TargetMode="External"/><Relationship Id="rId4" Type="http://schemas.openxmlformats.org/officeDocument/2006/relationships/hyperlink" Target="http://www.all-flags-world.com/country-flag/Ireland/national-irish-flag.php"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search-proquest-com.ezproxy.uwtsd.ac.uk/indexingvolumeissuelinkhandler/23469/TEFLIN+Journal:+A+publication+on+the+teaching+and+learning+of+English/02014Y01Y01$23Jan+2014$3b++Vol.+25+$281$29/25/1?accountid=130472" TargetMode="External"/><Relationship Id="rId2" Type="http://schemas.openxmlformats.org/officeDocument/2006/relationships/hyperlink" Target="https://search-proquest-com.ezproxy.uwtsd.ac.uk/docview/2191689405/fulltextPDF/4FB98B50E6554F35PQ/1?accountid=130472" TargetMode="External"/><Relationship Id="rId1" Type="http://schemas.openxmlformats.org/officeDocument/2006/relationships/slideLayout" Target="../slideLayouts/slideLayout7.xml"/><Relationship Id="rId6" Type="http://schemas.openxmlformats.org/officeDocument/2006/relationships/hyperlink" Target="http://www.esocialsciences.org/eSSH_Journal/Repository/5_Hidden%20Curriculum_Salomi%20Snehalatha.pdf" TargetMode="External"/><Relationship Id="rId5" Type="http://schemas.openxmlformats.org/officeDocument/2006/relationships/hyperlink" Target="https://journals.openedition.org/poldev/1654" TargetMode="External"/><Relationship Id="rId4" Type="http://schemas.openxmlformats.org/officeDocument/2006/relationships/hyperlink" Target="https://search-proquest-com.ezproxy.uwtsd.ac.uk/docview/194875690/78823798A1CB4374PQ/1?accountid=130472"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esocialsciences.org/eSSH_Journal/Repository/5_Hidden%20Curriculum_Salomi%20Snehalatha.pdf(Accessed" TargetMode="External"/><Relationship Id="rId2" Type="http://schemas.openxmlformats.org/officeDocument/2006/relationships/hyperlink" Target="https://journals.openedition.org/poldev/1654" TargetMode="External"/><Relationship Id="rId1" Type="http://schemas.openxmlformats.org/officeDocument/2006/relationships/slideLayout" Target="../slideLayouts/slideLayout7.xml"/><Relationship Id="rId4" Type="http://schemas.openxmlformats.org/officeDocument/2006/relationships/hyperlink" Target="https://www.sciencedirect.com/science/article/abs/pii/S03638111110014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628E5-EB3A-4B6E-B527-6AC723A86D36}"/>
              </a:ext>
            </a:extLst>
          </p:cNvPr>
          <p:cNvSpPr>
            <a:spLocks noGrp="1"/>
          </p:cNvSpPr>
          <p:nvPr>
            <p:ph type="ctrTitle"/>
          </p:nvPr>
        </p:nvSpPr>
        <p:spPr/>
        <p:txBody>
          <a:bodyPr/>
          <a:lstStyle/>
          <a:p>
            <a:pPr algn="ctr"/>
            <a:r>
              <a:rPr lang="en-GB" dirty="0">
                <a:latin typeface="Arial" panose="020B0604020202020204" pitchFamily="34" charset="0"/>
                <a:cs typeface="Arial" panose="020B0604020202020204" pitchFamily="34" charset="0"/>
              </a:rPr>
              <a:t>Radical Education</a:t>
            </a:r>
          </a:p>
        </p:txBody>
      </p:sp>
    </p:spTree>
    <p:extLst>
      <p:ext uri="{BB962C8B-B14F-4D97-AF65-F5344CB8AC3E}">
        <p14:creationId xmlns:p14="http://schemas.microsoft.com/office/powerpoint/2010/main" val="1531903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FE18C-ADF6-46F8-BA9D-5B184B3D6980}"/>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Objectives</a:t>
            </a:r>
          </a:p>
        </p:txBody>
      </p:sp>
      <p:sp>
        <p:nvSpPr>
          <p:cNvPr id="3" name="TextBox 2">
            <a:extLst>
              <a:ext uri="{FF2B5EF4-FFF2-40B4-BE49-F238E27FC236}">
                <a16:creationId xmlns:a16="http://schemas.microsoft.com/office/drawing/2014/main" id="{965EBED2-2B00-4AEF-AD3F-A0955DC185C6}"/>
              </a:ext>
            </a:extLst>
          </p:cNvPr>
          <p:cNvSpPr txBox="1"/>
          <p:nvPr/>
        </p:nvSpPr>
        <p:spPr>
          <a:xfrm>
            <a:off x="1097280" y="2506133"/>
            <a:ext cx="10293209" cy="3539430"/>
          </a:xfrm>
          <a:prstGeom prst="rect">
            <a:avLst/>
          </a:prstGeom>
          <a:noFill/>
        </p:spPr>
        <p:txBody>
          <a:bodyPr wrap="square" rtlCol="0">
            <a:spAutoFit/>
          </a:bodyPr>
          <a:lstStyle/>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Explore International considerations of critical pedagogy</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Examine these considerations for the educational community</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5485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429AB-DF2E-46ED-B7A0-ADBE98E5EF8C}"/>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Definition</a:t>
            </a:r>
          </a:p>
        </p:txBody>
      </p:sp>
      <p:sp>
        <p:nvSpPr>
          <p:cNvPr id="3" name="TextBox 2">
            <a:extLst>
              <a:ext uri="{FF2B5EF4-FFF2-40B4-BE49-F238E27FC236}">
                <a16:creationId xmlns:a16="http://schemas.microsoft.com/office/drawing/2014/main" id="{DC49D3E5-83E3-42E4-B711-78CDC8EB6F3E}"/>
              </a:ext>
            </a:extLst>
          </p:cNvPr>
          <p:cNvSpPr txBox="1"/>
          <p:nvPr/>
        </p:nvSpPr>
        <p:spPr>
          <a:xfrm>
            <a:off x="569843" y="2226365"/>
            <a:ext cx="10880035" cy="3040063"/>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According to Macedo cited in Smith et al (2010) critical pedagogy  is defined as,</a:t>
            </a:r>
          </a:p>
          <a:p>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 a state of becoming, a way of being in the world and with worlds never ending process that involves struggle and pain but also hope and joy shaped and maintained by a humanizing pedagogy.’</a:t>
            </a:r>
          </a:p>
        </p:txBody>
      </p:sp>
    </p:spTree>
    <p:extLst>
      <p:ext uri="{BB962C8B-B14F-4D97-AF65-F5344CB8AC3E}">
        <p14:creationId xmlns:p14="http://schemas.microsoft.com/office/powerpoint/2010/main" val="254989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F93EB-1DB3-4036-AF0F-5ADD405087B2}"/>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The Educators Perspective</a:t>
            </a:r>
          </a:p>
        </p:txBody>
      </p:sp>
      <p:sp>
        <p:nvSpPr>
          <p:cNvPr id="3" name="TextBox 2">
            <a:extLst>
              <a:ext uri="{FF2B5EF4-FFF2-40B4-BE49-F238E27FC236}">
                <a16:creationId xmlns:a16="http://schemas.microsoft.com/office/drawing/2014/main" id="{DD7624A4-B82A-4405-A49F-7235B5F8CC05}"/>
              </a:ext>
            </a:extLst>
          </p:cNvPr>
          <p:cNvSpPr txBox="1"/>
          <p:nvPr/>
        </p:nvSpPr>
        <p:spPr>
          <a:xfrm>
            <a:off x="1097280" y="2208628"/>
            <a:ext cx="10058400" cy="3108543"/>
          </a:xfrm>
          <a:prstGeom prst="rect">
            <a:avLst/>
          </a:prstGeom>
          <a:noFill/>
        </p:spPr>
        <p:txBody>
          <a:bodyPr wrap="square" rtlCol="0">
            <a:spAutoFit/>
          </a:bodyPr>
          <a:lstStyle/>
          <a:p>
            <a:endParaRPr lang="en-GB" dirty="0"/>
          </a:p>
          <a:p>
            <a:endParaRPr lang="en-GB" dirty="0"/>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Listen to a podcast to explore the role of the educator in the 21</a:t>
            </a:r>
            <a:r>
              <a:rPr lang="en-GB" sz="2200" baseline="30000" dirty="0">
                <a:latin typeface="Arial" panose="020B0604020202020204" pitchFamily="34" charset="0"/>
                <a:cs typeface="Arial" panose="020B0604020202020204" pitchFamily="34" charset="0"/>
              </a:rPr>
              <a:t>st</a:t>
            </a:r>
            <a:r>
              <a:rPr lang="en-GB" sz="2200" dirty="0">
                <a:latin typeface="Arial" panose="020B0604020202020204" pitchFamily="34" charset="0"/>
                <a:cs typeface="Arial" panose="020B0604020202020204" pitchFamily="34" charset="0"/>
              </a:rPr>
              <a:t> Century educational system</a:t>
            </a:r>
          </a:p>
          <a:p>
            <a:endParaRPr lang="en-GB" sz="2200" dirty="0">
              <a:latin typeface="Arial" panose="020B0604020202020204" pitchFamily="34" charset="0"/>
              <a:cs typeface="Arial" panose="020B0604020202020204" pitchFamily="34" charset="0"/>
            </a:endParaRPr>
          </a:p>
          <a:p>
            <a:endParaRPr lang="en-GB" dirty="0"/>
          </a:p>
          <a:p>
            <a:r>
              <a:rPr lang="en-GB" dirty="0">
                <a:hlinkClick r:id="rId2"/>
              </a:rPr>
              <a:t>https://soundcloud.com/oecdtopclasspodcast/episode-5-educating-educators-training-teachers-and-school-leaders-for-the-21st-century</a:t>
            </a:r>
            <a:endParaRPr lang="en-GB" dirty="0"/>
          </a:p>
          <a:p>
            <a:endParaRPr lang="en-GB" dirty="0"/>
          </a:p>
        </p:txBody>
      </p:sp>
    </p:spTree>
    <p:extLst>
      <p:ext uri="{BB962C8B-B14F-4D97-AF65-F5344CB8AC3E}">
        <p14:creationId xmlns:p14="http://schemas.microsoft.com/office/powerpoint/2010/main" val="855341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840BA-5500-4141-A154-74AA39818F1C}"/>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The Process of Critical Pedagogy</a:t>
            </a:r>
          </a:p>
        </p:txBody>
      </p:sp>
      <p:sp>
        <p:nvSpPr>
          <p:cNvPr id="3" name="TextBox 2">
            <a:extLst>
              <a:ext uri="{FF2B5EF4-FFF2-40B4-BE49-F238E27FC236}">
                <a16:creationId xmlns:a16="http://schemas.microsoft.com/office/drawing/2014/main" id="{84A4BA11-3B6D-47FE-8750-34D3E35829FF}"/>
              </a:ext>
            </a:extLst>
          </p:cNvPr>
          <p:cNvSpPr txBox="1"/>
          <p:nvPr/>
        </p:nvSpPr>
        <p:spPr>
          <a:xfrm>
            <a:off x="397566" y="2067339"/>
            <a:ext cx="11237843" cy="396240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9095D115-C374-4AEF-BF55-B206E9B1D3FF}"/>
              </a:ext>
            </a:extLst>
          </p:cNvPr>
          <p:cNvSpPr txBox="1"/>
          <p:nvPr/>
        </p:nvSpPr>
        <p:spPr>
          <a:xfrm>
            <a:off x="397566" y="2160104"/>
            <a:ext cx="11463129" cy="4092211"/>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Evolved from the Paulo Friere’s work,  </a:t>
            </a:r>
            <a:r>
              <a:rPr lang="en-GB" sz="2200" i="1" dirty="0">
                <a:latin typeface="Arial" panose="020B0604020202020204" pitchFamily="34" charset="0"/>
                <a:cs typeface="Arial" panose="020B0604020202020204" pitchFamily="34" charset="0"/>
              </a:rPr>
              <a:t>Pedagogy of the Oppressed </a:t>
            </a:r>
          </a:p>
          <a:p>
            <a:pPr marL="342900" indent="-34290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Advocates the need to understand and engage with the political and economic realities of everyday life</a:t>
            </a:r>
          </a:p>
          <a:p>
            <a:pPr marL="342900" indent="-34290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Challenges the social, environmental and economic structures and social relations that shape the conditions in which they live and in which schools function</a:t>
            </a:r>
          </a:p>
          <a:p>
            <a:pPr marL="342900" indent="-34290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Thought provoking, questioning the roles in society as either coproducers in social and economic transformation or as agents in the reproduction of neo-liberal ideology              </a:t>
            </a:r>
          </a:p>
          <a:p>
            <a:pPr marL="342900" indent="-34290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                                                                                                           (Darder </a:t>
            </a:r>
            <a:r>
              <a:rPr lang="en-GB" sz="2200" i="1" dirty="0">
                <a:latin typeface="Arial" panose="020B0604020202020204" pitchFamily="34" charset="0"/>
                <a:cs typeface="Arial" panose="020B0604020202020204" pitchFamily="34" charset="0"/>
              </a:rPr>
              <a:t>et al</a:t>
            </a:r>
            <a:r>
              <a:rPr lang="en-GB" sz="2200" dirty="0">
                <a:latin typeface="Arial" panose="020B0604020202020204" pitchFamily="34" charset="0"/>
                <a:cs typeface="Arial" panose="020B0604020202020204" pitchFamily="34" charset="0"/>
              </a:rPr>
              <a:t>, 2009)</a:t>
            </a:r>
          </a:p>
        </p:txBody>
      </p:sp>
    </p:spTree>
    <p:extLst>
      <p:ext uri="{BB962C8B-B14F-4D97-AF65-F5344CB8AC3E}">
        <p14:creationId xmlns:p14="http://schemas.microsoft.com/office/powerpoint/2010/main" val="2697601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A5B61-6BFB-4022-84CB-73332A87398A}"/>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International Considerations</a:t>
            </a:r>
          </a:p>
        </p:txBody>
      </p:sp>
      <p:sp>
        <p:nvSpPr>
          <p:cNvPr id="3" name="TextBox 2">
            <a:extLst>
              <a:ext uri="{FF2B5EF4-FFF2-40B4-BE49-F238E27FC236}">
                <a16:creationId xmlns:a16="http://schemas.microsoft.com/office/drawing/2014/main" id="{F3FDEE1E-BAD1-4ADA-8547-0658784198DC}"/>
              </a:ext>
            </a:extLst>
          </p:cNvPr>
          <p:cNvSpPr txBox="1"/>
          <p:nvPr/>
        </p:nvSpPr>
        <p:spPr>
          <a:xfrm>
            <a:off x="815926" y="2278966"/>
            <a:ext cx="10686961" cy="3139321"/>
          </a:xfrm>
          <a:prstGeom prst="rect">
            <a:avLst/>
          </a:prstGeom>
          <a:noFill/>
        </p:spPr>
        <p:txBody>
          <a:bodyPr wrap="square" rtlCol="0">
            <a:spAutoFit/>
          </a:bodyPr>
          <a:lstStyle/>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Critical pedagogy is the contrast to the traditional education of the USA </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Corporatisation of education has resulted in diminishing the ideology of Marxism and socialism</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Suppressing and undermining any attempt to expose the intrinsic dynamic of capitalism and the resulting exploitation  </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                                         </a:t>
            </a:r>
          </a:p>
        </p:txBody>
      </p:sp>
      <p:pic>
        <p:nvPicPr>
          <p:cNvPr id="8" name="Picture 7" descr="A close up of a flag&#10;&#10;Description automatically generated">
            <a:extLst>
              <a:ext uri="{FF2B5EF4-FFF2-40B4-BE49-F238E27FC236}">
                <a16:creationId xmlns:a16="http://schemas.microsoft.com/office/drawing/2014/main" id="{7B1F06F5-9495-4161-9301-E60BD655429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790187" y="4670473"/>
            <a:ext cx="3200199" cy="1575581"/>
          </a:xfrm>
          <a:prstGeom prst="rect">
            <a:avLst/>
          </a:prstGeom>
        </p:spPr>
      </p:pic>
      <p:sp>
        <p:nvSpPr>
          <p:cNvPr id="4" name="Rectangle 3">
            <a:extLst>
              <a:ext uri="{FF2B5EF4-FFF2-40B4-BE49-F238E27FC236}">
                <a16:creationId xmlns:a16="http://schemas.microsoft.com/office/drawing/2014/main" id="{D9D0040C-7729-41B9-9ED7-11D190C1E894}"/>
              </a:ext>
            </a:extLst>
          </p:cNvPr>
          <p:cNvSpPr/>
          <p:nvPr/>
        </p:nvSpPr>
        <p:spPr>
          <a:xfrm>
            <a:off x="4401814" y="5148830"/>
            <a:ext cx="3318282" cy="369332"/>
          </a:xfrm>
          <a:prstGeom prst="rect">
            <a:avLst/>
          </a:prstGeom>
        </p:spPr>
        <p:txBody>
          <a:bodyPr wrap="square">
            <a:spAutoFit/>
          </a:bodyPr>
          <a:lstStyle/>
          <a:p>
            <a:r>
              <a:rPr lang="en-GB" dirty="0">
                <a:latin typeface="Arial" panose="020B0604020202020204" pitchFamily="34" charset="0"/>
                <a:cs typeface="Arial" panose="020B0604020202020204" pitchFamily="34" charset="0"/>
              </a:rPr>
              <a:t>             (Smith et al, 2010), </a:t>
            </a:r>
          </a:p>
        </p:txBody>
      </p:sp>
    </p:spTree>
    <p:extLst>
      <p:ext uri="{BB962C8B-B14F-4D97-AF65-F5344CB8AC3E}">
        <p14:creationId xmlns:p14="http://schemas.microsoft.com/office/powerpoint/2010/main" val="276316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45200-BF00-418C-8C85-9A0244CD5626}"/>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An Asian Affair</a:t>
            </a:r>
          </a:p>
        </p:txBody>
      </p:sp>
      <p:sp>
        <p:nvSpPr>
          <p:cNvPr id="3" name="TextBox 2">
            <a:extLst>
              <a:ext uri="{FF2B5EF4-FFF2-40B4-BE49-F238E27FC236}">
                <a16:creationId xmlns:a16="http://schemas.microsoft.com/office/drawing/2014/main" id="{30ED56EF-9B77-49D7-87D1-E2B5C04081D8}"/>
              </a:ext>
            </a:extLst>
          </p:cNvPr>
          <p:cNvSpPr txBox="1"/>
          <p:nvPr/>
        </p:nvSpPr>
        <p:spPr>
          <a:xfrm>
            <a:off x="900332" y="1855046"/>
            <a:ext cx="10789920" cy="4493538"/>
          </a:xfrm>
          <a:prstGeom prst="rect">
            <a:avLst/>
          </a:prstGeom>
          <a:noFill/>
        </p:spPr>
        <p:txBody>
          <a:bodyPr wrap="square" rtlCol="0">
            <a:spAutoFit/>
          </a:bodyPr>
          <a:lstStyle/>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Formulating educational practices which strive to create a democratic culture which challenges oppression within the classroom and society in general</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Teaching practice is considered to be transformative intellectuals, developing critical attitudes and skills amongst the students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New phase of globalisation is based upon the ‘Knowledge Economy’</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Considered as the market model, supported by knowledge, research, creativity and innovation.</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Human well being and social development central to </a:t>
            </a:r>
          </a:p>
          <a:p>
            <a:r>
              <a:rPr lang="en-GB" sz="2200" dirty="0">
                <a:latin typeface="Arial" panose="020B0604020202020204" pitchFamily="34" charset="0"/>
                <a:cs typeface="Arial" panose="020B0604020202020204" pitchFamily="34" charset="0"/>
              </a:rPr>
              <a:t>   education policy                                        </a:t>
            </a:r>
            <a:r>
              <a:rPr lang="en-GB" dirty="0">
                <a:latin typeface="Arial" panose="020B0604020202020204" pitchFamily="34" charset="0"/>
                <a:cs typeface="Arial" panose="020B0604020202020204" pitchFamily="34" charset="0"/>
              </a:rPr>
              <a:t>(Kareepadath, 2018)</a:t>
            </a:r>
          </a:p>
        </p:txBody>
      </p:sp>
      <p:pic>
        <p:nvPicPr>
          <p:cNvPr id="8" name="Picture 7" descr="A picture containing shirt&#10;&#10;Description automatically generated">
            <a:extLst>
              <a:ext uri="{FF2B5EF4-FFF2-40B4-BE49-F238E27FC236}">
                <a16:creationId xmlns:a16="http://schemas.microsoft.com/office/drawing/2014/main" id="{A3AB373D-15FC-4029-937B-0C8B4FCFA31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flipV="1">
            <a:off x="8609428" y="5002954"/>
            <a:ext cx="3080824" cy="1271237"/>
          </a:xfrm>
          <a:prstGeom prst="rect">
            <a:avLst/>
          </a:prstGeom>
        </p:spPr>
      </p:pic>
    </p:spTree>
    <p:extLst>
      <p:ext uri="{BB962C8B-B14F-4D97-AF65-F5344CB8AC3E}">
        <p14:creationId xmlns:p14="http://schemas.microsoft.com/office/powerpoint/2010/main" val="221305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03F14-CEDA-460A-AE95-11AF3972CAFB}"/>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Indian Perspective</a:t>
            </a:r>
          </a:p>
        </p:txBody>
      </p:sp>
      <p:sp>
        <p:nvSpPr>
          <p:cNvPr id="3" name="TextBox 2">
            <a:extLst>
              <a:ext uri="{FF2B5EF4-FFF2-40B4-BE49-F238E27FC236}">
                <a16:creationId xmlns:a16="http://schemas.microsoft.com/office/drawing/2014/main" id="{1DAAAFDB-FCF1-46A0-91C8-D1DEA82BE7E6}"/>
              </a:ext>
            </a:extLst>
          </p:cNvPr>
          <p:cNvSpPr txBox="1"/>
          <p:nvPr/>
        </p:nvSpPr>
        <p:spPr>
          <a:xfrm>
            <a:off x="797859" y="1801906"/>
            <a:ext cx="10611546" cy="5078313"/>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Critical Pedagogy addresses the covert nature of the ‘hidden curriculum’</a:t>
            </a: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 Explores the hidden agenda which underpins the contextual nature of the     curriculum and the pedagogy of the classroom</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 Challenges the social and culturally practices exercised in </a:t>
            </a:r>
            <a:r>
              <a:rPr lang="en-GB" sz="2200" dirty="0" err="1">
                <a:latin typeface="Arial" panose="020B0604020202020204" pitchFamily="34" charset="0"/>
                <a:cs typeface="Arial" panose="020B0604020202020204" pitchFamily="34" charset="0"/>
              </a:rPr>
              <a:t>bothe</a:t>
            </a:r>
            <a:r>
              <a:rPr lang="en-GB" sz="2200" dirty="0">
                <a:latin typeface="Arial" panose="020B0604020202020204" pitchFamily="34" charset="0"/>
                <a:cs typeface="Arial" panose="020B0604020202020204" pitchFamily="34" charset="0"/>
              </a:rPr>
              <a:t> homes and the institutions</a:t>
            </a:r>
          </a:p>
          <a:p>
            <a:pPr marL="285750" indent="-285750">
              <a:buFont typeface="Arial" panose="020B0604020202020204" pitchFamily="34" charset="0"/>
              <a:buChar char="•"/>
            </a:pPr>
            <a:endParaRPr lang="en-GB" dirty="0"/>
          </a:p>
          <a:p>
            <a:r>
              <a:rPr lang="en-GB" sz="2200" dirty="0">
                <a:latin typeface="Arial" panose="020B0604020202020204" pitchFamily="34" charset="0"/>
                <a:cs typeface="Arial" panose="020B0604020202020204" pitchFamily="34" charset="0"/>
              </a:rPr>
              <a:t>The complexity of education for all is advocated by Malala Yousafzai  who speaks out to the United Nations on the equality of opportunity for all to an education.</a:t>
            </a:r>
          </a:p>
          <a:p>
            <a:r>
              <a:rPr lang="en-GB" dirty="0">
                <a:hlinkClick r:id="rId3"/>
              </a:rPr>
              <a:t>https://www.youtube.com/watch?v=3rNhZu3ttIU</a:t>
            </a:r>
            <a:endParaRPr lang="en-GB" dirty="0"/>
          </a:p>
          <a:p>
            <a:endParaRPr lang="en-GB" dirty="0"/>
          </a:p>
          <a:p>
            <a:r>
              <a:rPr lang="en-GB" sz="2200" dirty="0">
                <a:latin typeface="Arial" panose="020B0604020202020204" pitchFamily="34" charset="0"/>
                <a:cs typeface="Arial" panose="020B0604020202020204" pitchFamily="34" charset="0"/>
              </a:rPr>
              <a:t>Transformational education through critical pedagogy transcends the divisions in society to secure a more inclusive educational experience  </a:t>
            </a:r>
          </a:p>
          <a:p>
            <a:r>
              <a:rPr lang="en-GB" dirty="0">
                <a:hlinkClick r:id="rId4"/>
              </a:rPr>
              <a:t>https://www.worldbank.org/en/news/immersive-story/2019/01/22/pass-or-fail-how-can-the-world-do-its-homework</a:t>
            </a:r>
            <a:endParaRPr lang="en-GB" dirty="0"/>
          </a:p>
          <a:p>
            <a:endParaRPr lang="en-GB" dirty="0"/>
          </a:p>
          <a:p>
            <a:endParaRPr lang="en-GB" dirty="0"/>
          </a:p>
        </p:txBody>
      </p:sp>
    </p:spTree>
    <p:extLst>
      <p:ext uri="{BB962C8B-B14F-4D97-AF65-F5344CB8AC3E}">
        <p14:creationId xmlns:p14="http://schemas.microsoft.com/office/powerpoint/2010/main" val="3456201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6A8E9-D96A-495A-B8E0-D94514FE5AA2}"/>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Ideology of Indonesia </a:t>
            </a:r>
          </a:p>
        </p:txBody>
      </p:sp>
      <p:sp>
        <p:nvSpPr>
          <p:cNvPr id="3" name="TextBox 2">
            <a:extLst>
              <a:ext uri="{FF2B5EF4-FFF2-40B4-BE49-F238E27FC236}">
                <a16:creationId xmlns:a16="http://schemas.microsoft.com/office/drawing/2014/main" id="{FE254168-B6B7-4ED1-AEB8-875AA3D3A391}"/>
              </a:ext>
            </a:extLst>
          </p:cNvPr>
          <p:cNvSpPr txBox="1"/>
          <p:nvPr/>
        </p:nvSpPr>
        <p:spPr>
          <a:xfrm>
            <a:off x="759655" y="2053883"/>
            <a:ext cx="10832123" cy="3938954"/>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3F000AE5-0495-4648-A130-796DA3B8C074}"/>
              </a:ext>
            </a:extLst>
          </p:cNvPr>
          <p:cNvSpPr txBox="1"/>
          <p:nvPr/>
        </p:nvSpPr>
        <p:spPr>
          <a:xfrm>
            <a:off x="633046" y="2053883"/>
            <a:ext cx="10958732" cy="4431983"/>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Critical pedagogy conflicts with their culture of learning, largely based upon banking model and teacher centred pedagogy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Class sizes are large, insufficient number of teachers, with a curriculum not reflecting the needs of the students</a:t>
            </a:r>
          </a:p>
          <a:p>
            <a:r>
              <a:rPr lang="en-GB" sz="2200" dirty="0">
                <a:latin typeface="Arial" panose="020B0604020202020204" pitchFamily="34" charset="0"/>
                <a:cs typeface="Arial" panose="020B0604020202020204" pitchFamily="34" charset="0"/>
              </a:rPr>
              <a:t> </a:t>
            </a:r>
          </a:p>
          <a:p>
            <a:r>
              <a:rPr lang="en-GB" sz="2200" dirty="0">
                <a:latin typeface="Arial" panose="020B0604020202020204" pitchFamily="34" charset="0"/>
                <a:cs typeface="Arial" panose="020B0604020202020204" pitchFamily="34" charset="0"/>
              </a:rPr>
              <a:t>Differences in classroom expectation cited to inhibit outcomes due to cultural structures</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Fall of the authoritarian president Soeharto (1998) considered as a turning point with the introduction of a new curriculum</a:t>
            </a:r>
          </a:p>
          <a:p>
            <a:r>
              <a:rPr lang="en-GB" sz="2000" dirty="0"/>
              <a:t>                                                                                                                                     </a:t>
            </a:r>
            <a:r>
              <a:rPr lang="en-GB" sz="2000" dirty="0">
                <a:latin typeface="Arial" panose="020B0604020202020204" pitchFamily="34" charset="0"/>
                <a:cs typeface="Arial" panose="020B0604020202020204" pitchFamily="34" charset="0"/>
              </a:rPr>
              <a:t>(Larson, 2014)</a:t>
            </a:r>
          </a:p>
          <a:p>
            <a:r>
              <a:rPr lang="en-GB" sz="2000" dirty="0"/>
              <a:t>  </a:t>
            </a:r>
          </a:p>
        </p:txBody>
      </p:sp>
    </p:spTree>
    <p:extLst>
      <p:ext uri="{BB962C8B-B14F-4D97-AF65-F5344CB8AC3E}">
        <p14:creationId xmlns:p14="http://schemas.microsoft.com/office/powerpoint/2010/main" val="4035752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D9DF7-56DE-4DE0-BB89-7DCBE2C6E794}"/>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The Finnish Line</a:t>
            </a:r>
          </a:p>
        </p:txBody>
      </p:sp>
      <p:sp>
        <p:nvSpPr>
          <p:cNvPr id="3" name="TextBox 2">
            <a:extLst>
              <a:ext uri="{FF2B5EF4-FFF2-40B4-BE49-F238E27FC236}">
                <a16:creationId xmlns:a16="http://schemas.microsoft.com/office/drawing/2014/main" id="{F8CC350E-E66D-4A02-95AC-8172A4072529}"/>
              </a:ext>
            </a:extLst>
          </p:cNvPr>
          <p:cNvSpPr txBox="1"/>
          <p:nvPr/>
        </p:nvSpPr>
        <p:spPr>
          <a:xfrm>
            <a:off x="793241" y="1683043"/>
            <a:ext cx="8605618" cy="5386090"/>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Since 1970 two separate educational periods suggestion for change and their relevant sources driving change</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Educational reforms have been devised interdependently from other public policy sectors</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Educational change developed from ideas concerning learning and teaching have been developed from past experiences and traditions.</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The development of educational reform in Finland has evolved from social and economic policies which take into consideration the context for achieving educational achievement </a:t>
            </a:r>
          </a:p>
          <a:p>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Sahlberg</a:t>
            </a:r>
            <a:r>
              <a:rPr lang="en-GB" sz="1600" dirty="0">
                <a:latin typeface="Arial" panose="020B0604020202020204" pitchFamily="34" charset="0"/>
                <a:cs typeface="Arial" panose="020B0604020202020204" pitchFamily="34" charset="0"/>
              </a:rPr>
              <a:t>. 2011)</a:t>
            </a:r>
          </a:p>
          <a:p>
            <a:endParaRPr lang="en-GB" dirty="0">
              <a:latin typeface="Arial" panose="020B0604020202020204" pitchFamily="34" charset="0"/>
              <a:cs typeface="Arial" panose="020B0604020202020204" pitchFamily="34" charset="0"/>
            </a:endParaRPr>
          </a:p>
          <a:p>
            <a:r>
              <a:rPr lang="en-GB" dirty="0"/>
              <a:t> </a:t>
            </a:r>
          </a:p>
        </p:txBody>
      </p:sp>
      <p:pic>
        <p:nvPicPr>
          <p:cNvPr id="5" name="Picture 4" descr="A close up of a logo&#10;&#10;Description automatically generated">
            <a:extLst>
              <a:ext uri="{FF2B5EF4-FFF2-40B4-BE49-F238E27FC236}">
                <a16:creationId xmlns:a16="http://schemas.microsoft.com/office/drawing/2014/main" id="{4217B9E4-A2BC-4293-A9A6-EA9AEB934D0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639299" y="4829176"/>
            <a:ext cx="2390776" cy="1352550"/>
          </a:xfrm>
          <a:prstGeom prst="rect">
            <a:avLst/>
          </a:prstGeom>
          <a:ln w="28575">
            <a:solidFill>
              <a:schemeClr val="tx1"/>
            </a:solidFill>
          </a:ln>
        </p:spPr>
      </p:pic>
      <p:sp>
        <p:nvSpPr>
          <p:cNvPr id="6" name="TextBox 5">
            <a:extLst>
              <a:ext uri="{FF2B5EF4-FFF2-40B4-BE49-F238E27FC236}">
                <a16:creationId xmlns:a16="http://schemas.microsoft.com/office/drawing/2014/main" id="{BA9B8FDD-3381-4C4E-A633-2AB90404B85D}"/>
              </a:ext>
            </a:extLst>
          </p:cNvPr>
          <p:cNvSpPr txBox="1"/>
          <p:nvPr/>
        </p:nvSpPr>
        <p:spPr>
          <a:xfrm>
            <a:off x="11085425" y="7232270"/>
            <a:ext cx="623260" cy="1200329"/>
          </a:xfrm>
          <a:prstGeom prst="rect">
            <a:avLst/>
          </a:prstGeom>
          <a:noFill/>
        </p:spPr>
        <p:txBody>
          <a:bodyPr wrap="square" rtlCol="0">
            <a:spAutoFit/>
          </a:bodyPr>
          <a:lstStyle/>
          <a:p>
            <a:r>
              <a:rPr lang="en-GB" sz="900">
                <a:hlinkClick r:id="rId4" tooltip="https://en.m.wikipedia.org/wiki/File:Flag_of_Finland.svg"/>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632140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111E3-350B-45EF-843B-A7B8043C2BE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The Irish Front</a:t>
            </a:r>
          </a:p>
        </p:txBody>
      </p:sp>
      <p:pic>
        <p:nvPicPr>
          <p:cNvPr id="5" name="Picture 4" descr="A close up of a logo&#10;&#10;Description automatically generated">
            <a:extLst>
              <a:ext uri="{FF2B5EF4-FFF2-40B4-BE49-F238E27FC236}">
                <a16:creationId xmlns:a16="http://schemas.microsoft.com/office/drawing/2014/main" id="{37DBE304-5768-4520-AD49-3568F66381A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925050" y="4279393"/>
            <a:ext cx="2131832" cy="1767840"/>
          </a:xfrm>
          <a:prstGeom prst="rect">
            <a:avLst/>
          </a:prstGeom>
        </p:spPr>
      </p:pic>
      <p:sp>
        <p:nvSpPr>
          <p:cNvPr id="6" name="TextBox 5">
            <a:extLst>
              <a:ext uri="{FF2B5EF4-FFF2-40B4-BE49-F238E27FC236}">
                <a16:creationId xmlns:a16="http://schemas.microsoft.com/office/drawing/2014/main" id="{6BC447FE-FDED-49BD-917C-D60A55B6FDDC}"/>
              </a:ext>
            </a:extLst>
          </p:cNvPr>
          <p:cNvSpPr txBox="1"/>
          <p:nvPr/>
        </p:nvSpPr>
        <p:spPr>
          <a:xfrm>
            <a:off x="9925050" y="6615138"/>
            <a:ext cx="2266950" cy="369332"/>
          </a:xfrm>
          <a:prstGeom prst="rect">
            <a:avLst/>
          </a:prstGeom>
          <a:noFill/>
        </p:spPr>
        <p:txBody>
          <a:bodyPr wrap="square" rtlCol="0">
            <a:spAutoFit/>
          </a:bodyPr>
          <a:lstStyle/>
          <a:p>
            <a:r>
              <a:rPr lang="en-GB" sz="900">
                <a:hlinkClick r:id="rId4" tooltip="http://www.all-flags-world.com/country-flag/Ireland/national-irish-flag.php"/>
              </a:rPr>
              <a:t>This Photo</a:t>
            </a:r>
            <a:r>
              <a:rPr lang="en-GB" sz="900"/>
              <a:t> by Unknown Author is licensed under </a:t>
            </a:r>
            <a:r>
              <a:rPr lang="en-GB" sz="900">
                <a:hlinkClick r:id="rId5" tooltip="https://creativecommons.org/licenses/by-nc-sa/3.0/"/>
              </a:rPr>
              <a:t>CC BY-SA-NC</a:t>
            </a:r>
            <a:endParaRPr lang="en-GB" sz="900"/>
          </a:p>
        </p:txBody>
      </p:sp>
      <p:sp>
        <p:nvSpPr>
          <p:cNvPr id="7" name="TextBox 6">
            <a:extLst>
              <a:ext uri="{FF2B5EF4-FFF2-40B4-BE49-F238E27FC236}">
                <a16:creationId xmlns:a16="http://schemas.microsoft.com/office/drawing/2014/main" id="{D37E292A-7CA7-418F-B7DC-E6FCFABE27DE}"/>
              </a:ext>
            </a:extLst>
          </p:cNvPr>
          <p:cNvSpPr txBox="1"/>
          <p:nvPr/>
        </p:nvSpPr>
        <p:spPr>
          <a:xfrm>
            <a:off x="461913" y="2271860"/>
            <a:ext cx="9463137" cy="3785652"/>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Significant and growing body of work on public relations (PR) and terrorism  developing a critical understanding of the role and function of PR and its relationship with politics and the media in contemporary society</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Considered as the “official” perspective and the “alternative” perspective.</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Recent growth in PR scholarship on the topic of PR and terrorism and the relationship between PR and terrorism, terrorism and the PR industry and  PR teaching and government</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Critical pedagogy could be perceived as more appropriate than the technocratic focus</a:t>
            </a:r>
          </a:p>
        </p:txBody>
      </p:sp>
    </p:spTree>
    <p:extLst>
      <p:ext uri="{BB962C8B-B14F-4D97-AF65-F5344CB8AC3E}">
        <p14:creationId xmlns:p14="http://schemas.microsoft.com/office/powerpoint/2010/main" val="558302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DBD27-8F21-41E3-8DCA-AA10971BFA97}"/>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What is your opinion of Critical Pedagogy ? </a:t>
            </a:r>
          </a:p>
        </p:txBody>
      </p:sp>
      <p:sp>
        <p:nvSpPr>
          <p:cNvPr id="3" name="TextBox 2">
            <a:extLst>
              <a:ext uri="{FF2B5EF4-FFF2-40B4-BE49-F238E27FC236}">
                <a16:creationId xmlns:a16="http://schemas.microsoft.com/office/drawing/2014/main" id="{CE7DABF0-8182-4188-9ABE-6778D87933EB}"/>
              </a:ext>
            </a:extLst>
          </p:cNvPr>
          <p:cNvSpPr txBox="1"/>
          <p:nvPr/>
        </p:nvSpPr>
        <p:spPr>
          <a:xfrm>
            <a:off x="844062" y="2166425"/>
            <a:ext cx="10592972" cy="464742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Task 1</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Using the information from the PowerPoint, devise an argument either in favour of Critical Pedagogy or against Critical Pedagogy and support your arguments with reference to literature</a:t>
            </a:r>
            <a:r>
              <a:rPr lang="en-GB" sz="2200" dirty="0">
                <a:latin typeface="Arial" panose="020B0604020202020204" pitchFamily="34" charset="0"/>
                <a:cs typeface="Arial" panose="020B0604020202020204" pitchFamily="34" charset="0"/>
              </a:rPr>
              <a:t>.</a:t>
            </a: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endParaRPr lang="en-GB" dirty="0"/>
          </a:p>
          <a:p>
            <a:endParaRPr lang="en-GB" dirty="0"/>
          </a:p>
          <a:p>
            <a:endParaRPr lang="en-GB" dirty="0"/>
          </a:p>
          <a:p>
            <a:r>
              <a:rPr lang="en-GB" dirty="0"/>
              <a:t> </a:t>
            </a:r>
          </a:p>
        </p:txBody>
      </p:sp>
    </p:spTree>
    <p:extLst>
      <p:ext uri="{BB962C8B-B14F-4D97-AF65-F5344CB8AC3E}">
        <p14:creationId xmlns:p14="http://schemas.microsoft.com/office/powerpoint/2010/main" val="3363038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AE159D-BCAE-43B5-AA67-D8AD1071EE00}"/>
              </a:ext>
            </a:extLst>
          </p:cNvPr>
          <p:cNvSpPr txBox="1"/>
          <p:nvPr/>
        </p:nvSpPr>
        <p:spPr>
          <a:xfrm>
            <a:off x="3541059" y="0"/>
            <a:ext cx="4609028" cy="369332"/>
          </a:xfrm>
          <a:prstGeom prst="rect">
            <a:avLst/>
          </a:prstGeom>
          <a:noFill/>
        </p:spPr>
        <p:txBody>
          <a:bodyPr wrap="square" rtlCol="0">
            <a:spAutoFit/>
          </a:bodyPr>
          <a:lstStyle/>
          <a:p>
            <a:pPr algn="ctr"/>
            <a:r>
              <a:rPr lang="en-GB" u="sng" dirty="0">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275797D6-6619-4BCD-BDCE-85A300F52132}"/>
              </a:ext>
            </a:extLst>
          </p:cNvPr>
          <p:cNvSpPr txBox="1"/>
          <p:nvPr/>
        </p:nvSpPr>
        <p:spPr>
          <a:xfrm>
            <a:off x="770965" y="582706"/>
            <a:ext cx="10851192" cy="5909310"/>
          </a:xfrm>
          <a:prstGeom prst="rect">
            <a:avLst/>
          </a:prstGeom>
          <a:noFill/>
        </p:spPr>
        <p:txBody>
          <a:bodyPr wrap="square" rtlCol="0">
            <a:spAutoFit/>
          </a:bodyPr>
          <a:lstStyle/>
          <a:p>
            <a:r>
              <a:rPr lang="en-GB" dirty="0"/>
              <a:t>Kareepadath, V (2018), Critical pedagogy in practice: A case study from Kerala, India, [Online] Available at: </a:t>
            </a:r>
            <a:r>
              <a:rPr lang="en-GB" dirty="0">
                <a:hlinkClick r:id="rId2"/>
              </a:rPr>
              <a:t>https://search-proquest-com.ezproxy.uwtsd.ac.uk/docview/2191689405/fulltextPDF/4FB98B50E6554F35PQ/1?accountid=130472</a:t>
            </a:r>
            <a:r>
              <a:rPr lang="en-GB" dirty="0"/>
              <a:t> (Accessed 3</a:t>
            </a:r>
            <a:r>
              <a:rPr lang="en-GB" baseline="30000" dirty="0"/>
              <a:t>rd</a:t>
            </a:r>
            <a:r>
              <a:rPr lang="en-GB" dirty="0"/>
              <a:t> March 2020)</a:t>
            </a:r>
          </a:p>
          <a:p>
            <a:r>
              <a:rPr lang="en-GB" dirty="0"/>
              <a:t>Larson, K (2014), CRITICAL PEDAGOGY(IES) FOR ELT IN INDONESIA, [Online] Available at: </a:t>
            </a:r>
            <a:r>
              <a:rPr lang="en-GB" dirty="0">
                <a:hlinkClick r:id="rId3"/>
              </a:rPr>
              <a:t>https://search-proquest-com.ezproxy.uwtsd.ac.uk/indexingvolumeissuelinkhandler/23469/TEFLIN+Journal:+A+publication+on+the+teaching+and+learning+of+English/02014Y01Y01$23Jan+2014$3b++Vol.+25+$281$29/25/1?accountid=130472</a:t>
            </a:r>
            <a:r>
              <a:rPr lang="en-GB" dirty="0"/>
              <a:t> (Accessed 3</a:t>
            </a:r>
            <a:r>
              <a:rPr lang="en-GB" baseline="30000" dirty="0"/>
              <a:t>rd</a:t>
            </a:r>
            <a:r>
              <a:rPr lang="en-GB" dirty="0"/>
              <a:t> March 2020)  </a:t>
            </a:r>
          </a:p>
          <a:p>
            <a:r>
              <a:rPr lang="en-GB" dirty="0"/>
              <a:t>Ramesh Babu, B. (2007). Schooling for social transformation: Need for critical pedagogy. </a:t>
            </a:r>
            <a:r>
              <a:rPr lang="en-GB" i="1" dirty="0"/>
              <a:t>Journal of Indian Education, </a:t>
            </a:r>
            <a:r>
              <a:rPr lang="en-GB" dirty="0"/>
              <a:t>23(1), 5-15. </a:t>
            </a:r>
          </a:p>
          <a:p>
            <a:r>
              <a:rPr lang="en-GB" dirty="0"/>
              <a:t>Sahlberg, P (2010), Finnish Lessons, London, Teachers College Press.</a:t>
            </a:r>
          </a:p>
          <a:p>
            <a:r>
              <a:rPr lang="en-GB" dirty="0"/>
              <a:t>Smith, M &amp; Mc Claren, P (2010), Critical Pedagogy: An Overview, </a:t>
            </a:r>
            <a:r>
              <a:rPr lang="nl-NL" dirty="0"/>
              <a:t> Vol. 86, Iss. 5,  (2010): 332-334. [Online] Avaialble at: </a:t>
            </a:r>
            <a:r>
              <a:rPr lang="en-GB" dirty="0"/>
              <a:t> </a:t>
            </a:r>
            <a:r>
              <a:rPr lang="en-GB" dirty="0">
                <a:hlinkClick r:id="rId4"/>
              </a:rPr>
              <a:t>https://search-proquest-com.ezproxy.uwtsd.ac.uk/docview/194875690/78823798A1CB4374PQ/1?accountid=130472</a:t>
            </a:r>
            <a:r>
              <a:rPr lang="en-GB" dirty="0"/>
              <a:t> (Accessed 3</a:t>
            </a:r>
            <a:r>
              <a:rPr lang="en-GB" baseline="30000" dirty="0"/>
              <a:t>rd</a:t>
            </a:r>
            <a:r>
              <a:rPr lang="en-GB" dirty="0"/>
              <a:t> March 2020)</a:t>
            </a:r>
          </a:p>
          <a:p>
            <a:r>
              <a:rPr lang="en-GB" dirty="0"/>
              <a:t>Skinner, A, Blum, N &amp;Bourn, D (2013), Development Education and Education in International Development Policy: Raising Quality through Critical Pedagogy and Global Skills, [Online] Available at: </a:t>
            </a:r>
            <a:r>
              <a:rPr lang="en-GB" dirty="0">
                <a:hlinkClick r:id="rId5"/>
              </a:rPr>
              <a:t>https://journals.openedition.org/poldev/1654</a:t>
            </a:r>
            <a:r>
              <a:rPr lang="en-GB" dirty="0"/>
              <a:t> (Accessed 3</a:t>
            </a:r>
            <a:r>
              <a:rPr lang="en-GB" baseline="30000" dirty="0"/>
              <a:t>rd</a:t>
            </a:r>
            <a:r>
              <a:rPr lang="en-GB" dirty="0"/>
              <a:t> March 2020)</a:t>
            </a:r>
          </a:p>
          <a:p>
            <a:r>
              <a:rPr lang="en-GB" dirty="0" err="1"/>
              <a:t>Snehalatha</a:t>
            </a:r>
            <a:r>
              <a:rPr lang="en-GB" dirty="0"/>
              <a:t>, S (no. date) Hidden Curriculum and the Need for Critical Pedagogy, {Online] Available at: </a:t>
            </a:r>
            <a:r>
              <a:rPr lang="en-GB" dirty="0">
                <a:hlinkClick r:id="rId6"/>
              </a:rPr>
              <a:t>http://www.esocialsciences.org/eSSH_Journal/Repository/5_Hidden%20Curriculum_Salomi%20Snehalatha.pdf</a:t>
            </a:r>
            <a:endParaRPr lang="en-GB" dirty="0"/>
          </a:p>
          <a:p>
            <a:r>
              <a:rPr lang="en-GB" dirty="0"/>
              <a:t> </a:t>
            </a:r>
          </a:p>
        </p:txBody>
      </p:sp>
    </p:spTree>
    <p:extLst>
      <p:ext uri="{BB962C8B-B14F-4D97-AF65-F5344CB8AC3E}">
        <p14:creationId xmlns:p14="http://schemas.microsoft.com/office/powerpoint/2010/main" val="790313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A7AD40-25DB-48D7-9644-2AEF2D97CDCB}"/>
              </a:ext>
            </a:extLst>
          </p:cNvPr>
          <p:cNvSpPr txBox="1"/>
          <p:nvPr/>
        </p:nvSpPr>
        <p:spPr>
          <a:xfrm>
            <a:off x="5147034" y="527901"/>
            <a:ext cx="2799761"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F84C6D5E-0E8A-4284-A781-2CC262F958FB}"/>
              </a:ext>
            </a:extLst>
          </p:cNvPr>
          <p:cNvSpPr txBox="1"/>
          <p:nvPr/>
        </p:nvSpPr>
        <p:spPr>
          <a:xfrm>
            <a:off x="791852" y="1055802"/>
            <a:ext cx="10671142" cy="3693319"/>
          </a:xfrm>
          <a:prstGeom prst="rect">
            <a:avLst/>
          </a:prstGeom>
          <a:noFill/>
        </p:spPr>
        <p:txBody>
          <a:bodyPr wrap="square" rtlCol="0">
            <a:spAutoFit/>
          </a:bodyPr>
          <a:lstStyle/>
          <a:p>
            <a:r>
              <a:rPr lang="en-GB" dirty="0"/>
              <a:t>Skinner, A, Blum, N &amp;Bourn, D (2013), Development Education and Education in International Development Policy: Raising Quality through Critical Pedagogy and Global Skills, [Online] Available at: </a:t>
            </a:r>
            <a:r>
              <a:rPr lang="en-GB" dirty="0">
                <a:hlinkClick r:id="rId2"/>
              </a:rPr>
              <a:t>https://journals.openedition.org/poldev/1654</a:t>
            </a:r>
            <a:r>
              <a:rPr lang="en-GB" dirty="0"/>
              <a:t> (Accessed 3</a:t>
            </a:r>
            <a:r>
              <a:rPr lang="en-GB" baseline="30000" dirty="0"/>
              <a:t>rd</a:t>
            </a:r>
            <a:r>
              <a:rPr lang="en-GB" dirty="0"/>
              <a:t> March 2020)</a:t>
            </a:r>
          </a:p>
          <a:p>
            <a:r>
              <a:rPr lang="en-GB" dirty="0" err="1"/>
              <a:t>Snehalatha</a:t>
            </a:r>
            <a:r>
              <a:rPr lang="en-GB" dirty="0"/>
              <a:t>, S (no. date) Hidden Curriculum and the Need for Critical Pedagogy, {Online] Available at: </a:t>
            </a:r>
            <a:r>
              <a:rPr lang="en-GB" dirty="0">
                <a:hlinkClick r:id="rId3"/>
              </a:rPr>
              <a:t>http://www.esocialsciences.org/eSSH_Journal/Repository/5_Hidden%20Curriculum_Salomi%20Snehalatha.pdf(Accessed</a:t>
            </a:r>
            <a:r>
              <a:rPr lang="en-GB" dirty="0"/>
              <a:t> (4</a:t>
            </a:r>
            <a:r>
              <a:rPr lang="en-GB" baseline="30000" dirty="0"/>
              <a:t>th</a:t>
            </a:r>
            <a:r>
              <a:rPr lang="en-GB" dirty="0"/>
              <a:t> March 2020)</a:t>
            </a:r>
          </a:p>
          <a:p>
            <a:endParaRPr lang="en-GB" dirty="0"/>
          </a:p>
          <a:p>
            <a:r>
              <a:rPr lang="en-GB" dirty="0"/>
              <a:t>Somerville, I, Purcell, A  &amp; Morrison, F (2011), Public relations education in a divided society: PR, terrorism and</a:t>
            </a:r>
          </a:p>
          <a:p>
            <a:r>
              <a:rPr lang="en-GB" dirty="0"/>
              <a:t>critical pedagogy in post-conflict Northern Ireland, Public Relations Review 37 (2011) 548– 555, [Online] Available at; </a:t>
            </a:r>
            <a:r>
              <a:rPr lang="en-GB" dirty="0">
                <a:hlinkClick r:id="rId4"/>
              </a:rPr>
              <a:t>https://www.sciencedirect.com/science/article/abs/pii/S0363811111001408</a:t>
            </a:r>
            <a:r>
              <a:rPr lang="en-GB" dirty="0"/>
              <a:t> (Accessed 4</a:t>
            </a:r>
            <a:r>
              <a:rPr lang="en-GB" baseline="30000" dirty="0"/>
              <a:t>th</a:t>
            </a:r>
            <a:r>
              <a:rPr lang="en-GB" dirty="0"/>
              <a:t> March 2020) </a:t>
            </a:r>
          </a:p>
          <a:p>
            <a:endParaRPr lang="en-GB" dirty="0"/>
          </a:p>
          <a:p>
            <a:endParaRPr lang="en-GB" dirty="0"/>
          </a:p>
        </p:txBody>
      </p:sp>
    </p:spTree>
    <p:extLst>
      <p:ext uri="{BB962C8B-B14F-4D97-AF65-F5344CB8AC3E}">
        <p14:creationId xmlns:p14="http://schemas.microsoft.com/office/powerpoint/2010/main" val="236116025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2" ma:contentTypeDescription="Create a new document." ma:contentTypeScope="" ma:versionID="83224ee233100db48a5927eaad2f6da3">
  <xsd:schema xmlns:xsd="http://www.w3.org/2001/XMLSchema" xmlns:xs="http://www.w3.org/2001/XMLSchema" xmlns:p="http://schemas.microsoft.com/office/2006/metadata/properties" xmlns:ns2="8f3237d2-625f-43bb-8348-f3f22b69b297" targetNamespace="http://schemas.microsoft.com/office/2006/metadata/properties" ma:root="true" ma:fieldsID="117122ceeba1aa0e008290442945f7a7" ns2:_="">
    <xsd:import namespace="8f3237d2-625f-43bb-8348-f3f22b69b297"/>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3C928F8-32FF-47D2-A0E9-AA645F29F4D3}"/>
</file>

<file path=customXml/itemProps2.xml><?xml version="1.0" encoding="utf-8"?>
<ds:datastoreItem xmlns:ds="http://schemas.openxmlformats.org/officeDocument/2006/customXml" ds:itemID="{0260769F-26CB-4271-BDF3-93451C055DF1}"/>
</file>

<file path=customXml/itemProps3.xml><?xml version="1.0" encoding="utf-8"?>
<ds:datastoreItem xmlns:ds="http://schemas.openxmlformats.org/officeDocument/2006/customXml" ds:itemID="{5F671BAD-5127-4DB7-B804-AF6157EC19FE}"/>
</file>

<file path=docProps/app.xml><?xml version="1.0" encoding="utf-8"?>
<Properties xmlns="http://schemas.openxmlformats.org/officeDocument/2006/extended-properties" xmlns:vt="http://schemas.openxmlformats.org/officeDocument/2006/docPropsVTypes">
  <Template>Retrospect</Template>
  <TotalTime>1326</TotalTime>
  <Words>3047</Words>
  <Application>Microsoft Office PowerPoint</Application>
  <PresentationFormat>Widescreen</PresentationFormat>
  <Paragraphs>182</Paragraphs>
  <Slides>14</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Retrospect</vt:lpstr>
      <vt:lpstr>Radical Education</vt:lpstr>
      <vt:lpstr>Objectives</vt:lpstr>
      <vt:lpstr>Definition</vt:lpstr>
      <vt:lpstr>The Educators Perspective</vt:lpstr>
      <vt:lpstr>The Process of Critical Pedagogy</vt:lpstr>
      <vt:lpstr>International Considerations</vt:lpstr>
      <vt:lpstr>An Asian Affair</vt:lpstr>
      <vt:lpstr>Indian Perspective</vt:lpstr>
      <vt:lpstr>Ideology of Indonesia </vt:lpstr>
      <vt:lpstr>The Finnish Line</vt:lpstr>
      <vt:lpstr>The Irish Front</vt:lpstr>
      <vt:lpstr>What is your opinion of Critical Pedagogy ?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Radical Education</dc:title>
  <dc:creator>Tracy Taylor (1804033)</dc:creator>
  <cp:lastModifiedBy>Tracy Taylor (1804033)</cp:lastModifiedBy>
  <cp:revision>57</cp:revision>
  <dcterms:created xsi:type="dcterms:W3CDTF">2020-03-03T15:01:26Z</dcterms:created>
  <dcterms:modified xsi:type="dcterms:W3CDTF">2020-03-06T14:26:19Z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ies>
</file>