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5"/>
  </p:notesMasterIdLst>
  <p:handoutMasterIdLst>
    <p:handoutMasterId r:id="rId6"/>
  </p:handoutMasterIdLst>
  <p:sldIdLst>
    <p:sldId id="326" r:id="rId2"/>
    <p:sldId id="337" r:id="rId3"/>
    <p:sldId id="327" r:id="rId4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06" autoAdjust="0"/>
    <p:restoredTop sz="86817" autoAdjust="0"/>
  </p:normalViewPr>
  <p:slideViewPr>
    <p:cSldViewPr>
      <p:cViewPr varScale="1">
        <p:scale>
          <a:sx n="99" d="100"/>
          <a:sy n="99" d="100"/>
        </p:scale>
        <p:origin x="912" y="3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2021/11/16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26FA672B-00B3-44AD-97D9-02220C9243B6}"/>
              </a:ext>
            </a:extLst>
          </p:cNvPr>
          <p:cNvSpPr txBox="1"/>
          <p:nvPr/>
        </p:nvSpPr>
        <p:spPr>
          <a:xfrm>
            <a:off x="78761" y="325763"/>
            <a:ext cx="3877985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八十歲時，佛陀在毗舍離城坐雨安居，宣布將在三個月後般涅槃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。三個月後，當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走到拘尸那揭羅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Kuśi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-nagara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醯連尼耶跋提河的岸邊，佛告知弟子們將入涅槃，命阿難在兩棵娑羅樹中間鋪下臥具，佛陀頭部向北躺下，向右側偃臥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弟子們都守候在身邊，聆聽佛陀的最後教誨。夜裡須跋陀羅（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Subhadra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）去求佛開示，成為佛陀的最後弟子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佛陀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當夜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圓寂。火化後的舍利由摩揭陀國王阿闍世和釋迦族等八王帶回建塔供養。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BFAB28B-4EE4-477F-AB49-DEE4C700C693}"/>
              </a:ext>
            </a:extLst>
          </p:cNvPr>
          <p:cNvSpPr txBox="1"/>
          <p:nvPr/>
        </p:nvSpPr>
        <p:spPr>
          <a:xfrm>
            <a:off x="10051804" y="362956"/>
            <a:ext cx="923330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與五比丘在苦行林中修苦行 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6 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年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，將苦行做到了極致，但仍達不到解脫。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221C170-91E8-4C93-B312-A223456BC04B}"/>
              </a:ext>
            </a:extLst>
          </p:cNvPr>
          <p:cNvSpPr txBox="1"/>
          <p:nvPr/>
        </p:nvSpPr>
        <p:spPr>
          <a:xfrm>
            <a:off x="7175326" y="362956"/>
            <a:ext cx="2769989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決定放棄苦行，在尼連禪河沐浴。而後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巧遇一位牧羊女供養羊乳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恢復精神體力。於是轉往菩提伽耶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Buddha-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gayā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，於菩提樹下舖設吉祥草，跏趺而座。下定決心：「除非能證悟一切知智，否則絕不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起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座。」入四種禪，得三明，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深觀過去生與未來生。黎明之際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，證得無上正等正覺，而成為佛陀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6C37BB3-A2C0-4691-9772-D529FA7EC05B}"/>
              </a:ext>
            </a:extLst>
          </p:cNvPr>
          <p:cNvSpPr txBox="1"/>
          <p:nvPr/>
        </p:nvSpPr>
        <p:spPr>
          <a:xfrm>
            <a:off x="3956746" y="350849"/>
            <a:ext cx="3139321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佛陀悟道之後，在鹿野苑為憍陳如等五比丘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開示中道（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madhyamā-pratipad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；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middle way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），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宣說「四聖諦」，此為出家僧團的開端。後來波羅奈國長者之子耶舍，與其他豪族五十人也加入。舍利弗、目犍連在聽到馬勝比丘說法後，率二百弟子加入僧團；隨後迦葉三兄弟率領一千名弟子加入，佛陀的千二百五十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五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弟子常隨遊行，又稱常隨眾。 </a:t>
            </a: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99A04CFF-D51D-4688-B7F7-BF52EF6C62B8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第四講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8119900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16F67946-87C4-4A4E-B6EF-60D88F6AE2CB}"/>
              </a:ext>
            </a:extLst>
          </p:cNvPr>
          <p:cNvSpPr txBox="1"/>
          <p:nvPr/>
        </p:nvSpPr>
        <p:spPr>
          <a:xfrm>
            <a:off x="10261757" y="171575"/>
            <a:ext cx="553998" cy="150818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先明佛義</a:t>
            </a:r>
            <a:endParaRPr lang="zh-TW" altLang="en-US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F4BD834-7AE6-409F-9DA5-B78CD0C05AC3}"/>
              </a:ext>
            </a:extLst>
          </p:cNvPr>
          <p:cNvSpPr txBox="1"/>
          <p:nvPr/>
        </p:nvSpPr>
        <p:spPr>
          <a:xfrm>
            <a:off x="5034840" y="93327"/>
            <a:ext cx="923330" cy="81651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佛之釋義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右大括弧 5">
            <a:extLst>
              <a:ext uri="{FF2B5EF4-FFF2-40B4-BE49-F238E27FC236}">
                <a16:creationId xmlns:a16="http://schemas.microsoft.com/office/drawing/2014/main" id="{546F239D-598B-40A6-B19E-7F083419049C}"/>
              </a:ext>
            </a:extLst>
          </p:cNvPr>
          <p:cNvSpPr/>
          <p:nvPr/>
        </p:nvSpPr>
        <p:spPr>
          <a:xfrm rot="16200000">
            <a:off x="5392441" y="-1687791"/>
            <a:ext cx="320339" cy="5226916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08E711AD-0660-46CD-B705-D67677F4D07F}"/>
              </a:ext>
            </a:extLst>
          </p:cNvPr>
          <p:cNvSpPr txBox="1"/>
          <p:nvPr/>
        </p:nvSpPr>
        <p:spPr>
          <a:xfrm>
            <a:off x="7889070" y="1096634"/>
            <a:ext cx="553998" cy="7920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智者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753CDEAE-C5D6-4AD9-BDBC-CB5F000AEF36}"/>
              </a:ext>
            </a:extLst>
          </p:cNvPr>
          <p:cNvSpPr txBox="1"/>
          <p:nvPr/>
        </p:nvSpPr>
        <p:spPr>
          <a:xfrm>
            <a:off x="2721172" y="1094108"/>
            <a:ext cx="553998" cy="7920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覺者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右大括弧 8">
            <a:extLst>
              <a:ext uri="{FF2B5EF4-FFF2-40B4-BE49-F238E27FC236}">
                <a16:creationId xmlns:a16="http://schemas.microsoft.com/office/drawing/2014/main" id="{5A85BFA1-1983-42D7-8B44-9FC5C96013A0}"/>
              </a:ext>
            </a:extLst>
          </p:cNvPr>
          <p:cNvSpPr/>
          <p:nvPr/>
        </p:nvSpPr>
        <p:spPr>
          <a:xfrm rot="16200000">
            <a:off x="8041903" y="582736"/>
            <a:ext cx="248331" cy="2606919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5739BCB5-B5F3-45DB-9963-8A007D30A6AD}"/>
              </a:ext>
            </a:extLst>
          </p:cNvPr>
          <p:cNvSpPr txBox="1"/>
          <p:nvPr/>
        </p:nvSpPr>
        <p:spPr>
          <a:xfrm>
            <a:off x="9223958" y="1989633"/>
            <a:ext cx="553998" cy="10801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一切智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7A7159C5-DF94-46BC-9428-AB7C954621ED}"/>
              </a:ext>
            </a:extLst>
          </p:cNvPr>
          <p:cNvSpPr txBox="1"/>
          <p:nvPr/>
        </p:nvSpPr>
        <p:spPr>
          <a:xfrm>
            <a:off x="7927814" y="1989633"/>
            <a:ext cx="553998" cy="10801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道種智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0AB344AC-47EF-4720-AD2E-D2D2C565F456}"/>
              </a:ext>
            </a:extLst>
          </p:cNvPr>
          <p:cNvSpPr txBox="1"/>
          <p:nvPr/>
        </p:nvSpPr>
        <p:spPr>
          <a:xfrm>
            <a:off x="6631670" y="1921611"/>
            <a:ext cx="553998" cy="1368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一切種智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F59E4E09-BCF9-4F1D-89BE-2CDF965B0A7B}"/>
              </a:ext>
            </a:extLst>
          </p:cNvPr>
          <p:cNvSpPr txBox="1"/>
          <p:nvPr/>
        </p:nvSpPr>
        <p:spPr>
          <a:xfrm>
            <a:off x="9243443" y="3069752"/>
            <a:ext cx="553998" cy="158417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知法總相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DA9FDAA6-8A7D-425A-93F2-D4BA039F8500}"/>
              </a:ext>
            </a:extLst>
          </p:cNvPr>
          <p:cNvSpPr txBox="1"/>
          <p:nvPr/>
        </p:nvSpPr>
        <p:spPr>
          <a:xfrm>
            <a:off x="9757305" y="2604296"/>
            <a:ext cx="553998" cy="30359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因緣所生，空而不實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9DFDBDAD-92F0-4237-8A59-5FCBDCA83308}"/>
              </a:ext>
            </a:extLst>
          </p:cNvPr>
          <p:cNvSpPr txBox="1"/>
          <p:nvPr/>
        </p:nvSpPr>
        <p:spPr>
          <a:xfrm>
            <a:off x="8772088" y="2637706"/>
            <a:ext cx="553998" cy="16719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斷見思惑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26CF3F1C-118C-494A-AFB1-23CC3E274C58}"/>
              </a:ext>
            </a:extLst>
          </p:cNvPr>
          <p:cNvSpPr txBox="1"/>
          <p:nvPr/>
        </p:nvSpPr>
        <p:spPr>
          <a:xfrm>
            <a:off x="8791910" y="4231077"/>
            <a:ext cx="553998" cy="158417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阿羅漢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91BAAE52-AA88-4A8C-8B71-1EE709DD0E94}"/>
              </a:ext>
            </a:extLst>
          </p:cNvPr>
          <p:cNvSpPr txBox="1"/>
          <p:nvPr/>
        </p:nvSpPr>
        <p:spPr>
          <a:xfrm>
            <a:off x="7967414" y="3069753"/>
            <a:ext cx="553998" cy="158417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知法別相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C293A0AB-D7AE-4E6F-83C8-A4783656292B}"/>
              </a:ext>
            </a:extLst>
          </p:cNvPr>
          <p:cNvSpPr txBox="1"/>
          <p:nvPr/>
        </p:nvSpPr>
        <p:spPr>
          <a:xfrm>
            <a:off x="6671270" y="3285777"/>
            <a:ext cx="553998" cy="158417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(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通達總別</a:t>
            </a:r>
            <a:r>
              <a:rPr lang="en-US" altLang="zh-TW" dirty="0">
                <a:solidFill>
                  <a:schemeClr val="bg1">
                    <a:lumMod val="95000"/>
                  </a:schemeClr>
                </a:solidFill>
              </a:rPr>
              <a:t>)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AC180D57-906A-4A42-9CB7-A996AC6650D0}"/>
              </a:ext>
            </a:extLst>
          </p:cNvPr>
          <p:cNvSpPr txBox="1"/>
          <p:nvPr/>
        </p:nvSpPr>
        <p:spPr>
          <a:xfrm>
            <a:off x="7545708" y="2637706"/>
            <a:ext cx="553998" cy="174013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斷塵沙惑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5C5EA664-EFEE-4E6D-B84C-6E64901A0A1D}"/>
              </a:ext>
            </a:extLst>
          </p:cNvPr>
          <p:cNvSpPr txBox="1"/>
          <p:nvPr/>
        </p:nvSpPr>
        <p:spPr>
          <a:xfrm>
            <a:off x="7545708" y="4200055"/>
            <a:ext cx="553998" cy="158417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菩薩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36422104-3C0C-46BE-A48F-37400BB010E2}"/>
              </a:ext>
            </a:extLst>
          </p:cNvPr>
          <p:cNvSpPr txBox="1"/>
          <p:nvPr/>
        </p:nvSpPr>
        <p:spPr>
          <a:xfrm>
            <a:off x="6117272" y="2709714"/>
            <a:ext cx="553998" cy="16501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斷無明惑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A7FE9E38-D771-472A-8C10-D23C1077EBE0}"/>
              </a:ext>
            </a:extLst>
          </p:cNvPr>
          <p:cNvSpPr txBox="1"/>
          <p:nvPr/>
        </p:nvSpPr>
        <p:spPr>
          <a:xfrm>
            <a:off x="6117272" y="4359830"/>
            <a:ext cx="553998" cy="158417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—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佛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3" name="右大括弧 22">
            <a:extLst>
              <a:ext uri="{FF2B5EF4-FFF2-40B4-BE49-F238E27FC236}">
                <a16:creationId xmlns:a16="http://schemas.microsoft.com/office/drawing/2014/main" id="{0E9D2BC1-E4F4-47D4-B504-223ED6C58B7D}"/>
              </a:ext>
            </a:extLst>
          </p:cNvPr>
          <p:cNvSpPr/>
          <p:nvPr/>
        </p:nvSpPr>
        <p:spPr>
          <a:xfrm rot="5400000">
            <a:off x="5460227" y="1559689"/>
            <a:ext cx="234861" cy="8439567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32ACB23E-4790-472E-A2ED-B3FD88ADE8EC}"/>
              </a:ext>
            </a:extLst>
          </p:cNvPr>
          <p:cNvSpPr txBox="1"/>
          <p:nvPr/>
        </p:nvSpPr>
        <p:spPr>
          <a:xfrm>
            <a:off x="5821597" y="6094089"/>
            <a:ext cx="553998" cy="158417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自行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FB006CF8-E2E6-4256-AF78-8AD877DDC984}"/>
              </a:ext>
            </a:extLst>
          </p:cNvPr>
          <p:cNvSpPr txBox="1"/>
          <p:nvPr/>
        </p:nvSpPr>
        <p:spPr>
          <a:xfrm>
            <a:off x="5331001" y="6078993"/>
            <a:ext cx="553998" cy="158417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化他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6" name="文字方塊 25">
            <a:extLst>
              <a:ext uri="{FF2B5EF4-FFF2-40B4-BE49-F238E27FC236}">
                <a16:creationId xmlns:a16="http://schemas.microsoft.com/office/drawing/2014/main" id="{2BD2ECE5-B675-4672-80BA-FE1021194468}"/>
              </a:ext>
            </a:extLst>
          </p:cNvPr>
          <p:cNvSpPr txBox="1"/>
          <p:nvPr/>
        </p:nvSpPr>
        <p:spPr>
          <a:xfrm>
            <a:off x="4809404" y="6078992"/>
            <a:ext cx="553998" cy="158417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行滿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8" name="右大括弧 27">
            <a:extLst>
              <a:ext uri="{FF2B5EF4-FFF2-40B4-BE49-F238E27FC236}">
                <a16:creationId xmlns:a16="http://schemas.microsoft.com/office/drawing/2014/main" id="{4238B8B0-5E2D-4B49-A695-5906BA08A890}"/>
              </a:ext>
            </a:extLst>
          </p:cNvPr>
          <p:cNvSpPr/>
          <p:nvPr/>
        </p:nvSpPr>
        <p:spPr>
          <a:xfrm rot="16200000">
            <a:off x="2901873" y="708183"/>
            <a:ext cx="159581" cy="2267275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9" name="文字方塊 28">
            <a:extLst>
              <a:ext uri="{FF2B5EF4-FFF2-40B4-BE49-F238E27FC236}">
                <a16:creationId xmlns:a16="http://schemas.microsoft.com/office/drawing/2014/main" id="{BE75782E-8D1A-4461-9BE5-CF7A1D5BCD45}"/>
              </a:ext>
            </a:extLst>
          </p:cNvPr>
          <p:cNvSpPr txBox="1"/>
          <p:nvPr/>
        </p:nvSpPr>
        <p:spPr>
          <a:xfrm>
            <a:off x="3866675" y="2010361"/>
            <a:ext cx="553998" cy="10801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覺察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0" name="文字方塊 29">
            <a:extLst>
              <a:ext uri="{FF2B5EF4-FFF2-40B4-BE49-F238E27FC236}">
                <a16:creationId xmlns:a16="http://schemas.microsoft.com/office/drawing/2014/main" id="{8B62A136-B8FE-4329-A047-D6621BF25D83}"/>
              </a:ext>
            </a:extLst>
          </p:cNvPr>
          <p:cNvSpPr txBox="1"/>
          <p:nvPr/>
        </p:nvSpPr>
        <p:spPr>
          <a:xfrm>
            <a:off x="1582815" y="1954496"/>
            <a:ext cx="553998" cy="1368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覺悟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1" name="右大括弧 30">
            <a:extLst>
              <a:ext uri="{FF2B5EF4-FFF2-40B4-BE49-F238E27FC236}">
                <a16:creationId xmlns:a16="http://schemas.microsoft.com/office/drawing/2014/main" id="{4BEF73D0-C763-4E80-A245-2E79F5EC6560}"/>
              </a:ext>
            </a:extLst>
          </p:cNvPr>
          <p:cNvSpPr/>
          <p:nvPr/>
        </p:nvSpPr>
        <p:spPr>
          <a:xfrm rot="16200000">
            <a:off x="4009145" y="2218923"/>
            <a:ext cx="269059" cy="1413626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2" name="文字方塊 31">
            <a:extLst>
              <a:ext uri="{FF2B5EF4-FFF2-40B4-BE49-F238E27FC236}">
                <a16:creationId xmlns:a16="http://schemas.microsoft.com/office/drawing/2014/main" id="{6171DDF4-9A7E-471D-87AF-0C6D0F8ACBFD}"/>
              </a:ext>
            </a:extLst>
          </p:cNvPr>
          <p:cNvSpPr txBox="1"/>
          <p:nvPr/>
        </p:nvSpPr>
        <p:spPr>
          <a:xfrm>
            <a:off x="4543438" y="3137775"/>
            <a:ext cx="553998" cy="15256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對煩惱障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3" name="文字方塊 32">
            <a:extLst>
              <a:ext uri="{FF2B5EF4-FFF2-40B4-BE49-F238E27FC236}">
                <a16:creationId xmlns:a16="http://schemas.microsoft.com/office/drawing/2014/main" id="{54873AB2-464F-42DB-9BCF-04377406D540}"/>
              </a:ext>
            </a:extLst>
          </p:cNvPr>
          <p:cNvSpPr txBox="1"/>
          <p:nvPr/>
        </p:nvSpPr>
        <p:spPr>
          <a:xfrm>
            <a:off x="3867283" y="3137775"/>
            <a:ext cx="553998" cy="158816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侵害如賊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4" name="文字方塊 33">
            <a:extLst>
              <a:ext uri="{FF2B5EF4-FFF2-40B4-BE49-F238E27FC236}">
                <a16:creationId xmlns:a16="http://schemas.microsoft.com/office/drawing/2014/main" id="{F2CF0885-FF6B-4793-8010-FB681B646F28}"/>
              </a:ext>
            </a:extLst>
          </p:cNvPr>
          <p:cNvSpPr txBox="1"/>
          <p:nvPr/>
        </p:nvSpPr>
        <p:spPr>
          <a:xfrm>
            <a:off x="3191128" y="3157035"/>
            <a:ext cx="553998" cy="1368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覺賊無能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5" name="右大括弧 34">
            <a:extLst>
              <a:ext uri="{FF2B5EF4-FFF2-40B4-BE49-F238E27FC236}">
                <a16:creationId xmlns:a16="http://schemas.microsoft.com/office/drawing/2014/main" id="{61CE0E05-1814-4292-9E3C-9BA82A03C23D}"/>
              </a:ext>
            </a:extLst>
          </p:cNvPr>
          <p:cNvSpPr/>
          <p:nvPr/>
        </p:nvSpPr>
        <p:spPr>
          <a:xfrm rot="16200000">
            <a:off x="1738989" y="2209438"/>
            <a:ext cx="269059" cy="1413626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6" name="文字方塊 35">
            <a:extLst>
              <a:ext uri="{FF2B5EF4-FFF2-40B4-BE49-F238E27FC236}">
                <a16:creationId xmlns:a16="http://schemas.microsoft.com/office/drawing/2014/main" id="{CED48F8F-803C-4B94-BA28-C2611FF9DB77}"/>
              </a:ext>
            </a:extLst>
          </p:cNvPr>
          <p:cNvSpPr txBox="1"/>
          <p:nvPr/>
        </p:nvSpPr>
        <p:spPr>
          <a:xfrm>
            <a:off x="2273282" y="3128290"/>
            <a:ext cx="553998" cy="152564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對所知障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7" name="文字方塊 36">
            <a:extLst>
              <a:ext uri="{FF2B5EF4-FFF2-40B4-BE49-F238E27FC236}">
                <a16:creationId xmlns:a16="http://schemas.microsoft.com/office/drawing/2014/main" id="{613A9E04-9482-43E2-984F-639C5DFA9849}"/>
              </a:ext>
            </a:extLst>
          </p:cNvPr>
          <p:cNvSpPr txBox="1"/>
          <p:nvPr/>
        </p:nvSpPr>
        <p:spPr>
          <a:xfrm>
            <a:off x="1597127" y="3128290"/>
            <a:ext cx="553998" cy="158816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昏昧如睡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8" name="文字方塊 37">
            <a:extLst>
              <a:ext uri="{FF2B5EF4-FFF2-40B4-BE49-F238E27FC236}">
                <a16:creationId xmlns:a16="http://schemas.microsoft.com/office/drawing/2014/main" id="{B3026876-5E2A-4128-8FB0-A1FDB7BF0F83}"/>
              </a:ext>
            </a:extLst>
          </p:cNvPr>
          <p:cNvSpPr txBox="1"/>
          <p:nvPr/>
        </p:nvSpPr>
        <p:spPr>
          <a:xfrm>
            <a:off x="920972" y="3147550"/>
            <a:ext cx="553998" cy="136815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覺即分明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9" name="文字方塊 38">
            <a:extLst>
              <a:ext uri="{FF2B5EF4-FFF2-40B4-BE49-F238E27FC236}">
                <a16:creationId xmlns:a16="http://schemas.microsoft.com/office/drawing/2014/main" id="{D7405958-9962-48F3-8C00-2BCA209DB94B}"/>
              </a:ext>
            </a:extLst>
          </p:cNvPr>
          <p:cNvSpPr txBox="1"/>
          <p:nvPr/>
        </p:nvSpPr>
        <p:spPr>
          <a:xfrm>
            <a:off x="252667" y="1015580"/>
            <a:ext cx="553998" cy="491538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（</a:t>
            </a:r>
            <a:r>
              <a:rPr lang="zh-CN" altLang="en-US" sz="1600" dirty="0">
                <a:solidFill>
                  <a:srgbClr val="FFFF00"/>
                </a:solidFill>
              </a:rPr>
              <a:t>參考：</a:t>
            </a:r>
            <a:r>
              <a:rPr lang="en-US" altLang="zh-CN" sz="1600" dirty="0">
                <a:solidFill>
                  <a:srgbClr val="FFFF00"/>
                </a:solidFill>
              </a:rPr>
              <a:t>《</a:t>
            </a:r>
            <a:r>
              <a:rPr lang="zh-CN" altLang="en-US" sz="1600" dirty="0">
                <a:solidFill>
                  <a:srgbClr val="FFFF00"/>
                </a:solidFill>
              </a:rPr>
              <a:t>佛學概要十四講表述記 </a:t>
            </a:r>
            <a:r>
              <a:rPr lang="en-US" altLang="zh-CN" sz="1600" dirty="0">
                <a:solidFill>
                  <a:srgbClr val="FFFF00"/>
                </a:solidFill>
              </a:rPr>
              <a:t>• </a:t>
            </a:r>
            <a:r>
              <a:rPr lang="zh-CN" altLang="en-US" sz="1600" dirty="0">
                <a:solidFill>
                  <a:srgbClr val="FFFF00"/>
                </a:solidFill>
              </a:rPr>
              <a:t>第一講表</a:t>
            </a:r>
            <a:r>
              <a:rPr lang="en-US" altLang="zh-CN" sz="1600" dirty="0">
                <a:solidFill>
                  <a:srgbClr val="FFFF00"/>
                </a:solidFill>
              </a:rPr>
              <a:t>》</a:t>
            </a:r>
            <a:r>
              <a:rPr lang="zh-CN" altLang="en-US" dirty="0">
                <a:solidFill>
                  <a:srgbClr val="FFFF00"/>
                </a:solidFill>
              </a:rPr>
              <a:t>）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41" name="矩形 40">
            <a:extLst>
              <a:ext uri="{FF2B5EF4-FFF2-40B4-BE49-F238E27FC236}">
                <a16:creationId xmlns:a16="http://schemas.microsoft.com/office/drawing/2014/main" id="{C6F1E5E1-F2F6-44B1-9398-C1C75160A0BD}"/>
              </a:ext>
            </a:extLst>
          </p:cNvPr>
          <p:cNvSpPr/>
          <p:nvPr/>
        </p:nvSpPr>
        <p:spPr>
          <a:xfrm>
            <a:off x="4543438" y="3429794"/>
            <a:ext cx="553998" cy="1131727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43" name="直線單箭頭接點 42">
            <a:extLst>
              <a:ext uri="{FF2B5EF4-FFF2-40B4-BE49-F238E27FC236}">
                <a16:creationId xmlns:a16="http://schemas.microsoft.com/office/drawing/2014/main" id="{7BD192F3-02D7-4E6C-82B5-BDEF9F683C78}"/>
              </a:ext>
            </a:extLst>
          </p:cNvPr>
          <p:cNvCxnSpPr/>
          <p:nvPr/>
        </p:nvCxnSpPr>
        <p:spPr>
          <a:xfrm flipV="1">
            <a:off x="5097436" y="4077866"/>
            <a:ext cx="3674652" cy="72008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矩形 43">
            <a:extLst>
              <a:ext uri="{FF2B5EF4-FFF2-40B4-BE49-F238E27FC236}">
                <a16:creationId xmlns:a16="http://schemas.microsoft.com/office/drawing/2014/main" id="{3D93CE92-94F0-4B7E-9561-BDC72CC605DF}"/>
              </a:ext>
            </a:extLst>
          </p:cNvPr>
          <p:cNvSpPr/>
          <p:nvPr/>
        </p:nvSpPr>
        <p:spPr>
          <a:xfrm>
            <a:off x="8791910" y="3213770"/>
            <a:ext cx="451533" cy="1023873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45" name="矩形 44">
            <a:extLst>
              <a:ext uri="{FF2B5EF4-FFF2-40B4-BE49-F238E27FC236}">
                <a16:creationId xmlns:a16="http://schemas.microsoft.com/office/drawing/2014/main" id="{8FE8EB00-CE7E-4E6D-BF72-43B21718A6CF}"/>
              </a:ext>
            </a:extLst>
          </p:cNvPr>
          <p:cNvSpPr/>
          <p:nvPr/>
        </p:nvSpPr>
        <p:spPr>
          <a:xfrm>
            <a:off x="2273282" y="3429794"/>
            <a:ext cx="553998" cy="113172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cxnSp>
        <p:nvCxnSpPr>
          <p:cNvPr id="47" name="直線單箭頭接點 46">
            <a:extLst>
              <a:ext uri="{FF2B5EF4-FFF2-40B4-BE49-F238E27FC236}">
                <a16:creationId xmlns:a16="http://schemas.microsoft.com/office/drawing/2014/main" id="{F790AE9A-8E20-48AE-A8D1-C9BCCABDED91}"/>
              </a:ext>
            </a:extLst>
          </p:cNvPr>
          <p:cNvCxnSpPr/>
          <p:nvPr/>
        </p:nvCxnSpPr>
        <p:spPr>
          <a:xfrm flipV="1">
            <a:off x="2827280" y="2421682"/>
            <a:ext cx="4397989" cy="1008112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直線單箭頭接點 48">
            <a:extLst>
              <a:ext uri="{FF2B5EF4-FFF2-40B4-BE49-F238E27FC236}">
                <a16:creationId xmlns:a16="http://schemas.microsoft.com/office/drawing/2014/main" id="{91237AF2-9C3A-45DE-A2F7-0F418C36F2DB}"/>
              </a:ext>
            </a:extLst>
          </p:cNvPr>
          <p:cNvCxnSpPr>
            <a:cxnSpLocks/>
          </p:cNvCxnSpPr>
          <p:nvPr/>
        </p:nvCxnSpPr>
        <p:spPr>
          <a:xfrm>
            <a:off x="7225269" y="2493690"/>
            <a:ext cx="388536" cy="679415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直線單箭頭接點 49">
            <a:extLst>
              <a:ext uri="{FF2B5EF4-FFF2-40B4-BE49-F238E27FC236}">
                <a16:creationId xmlns:a16="http://schemas.microsoft.com/office/drawing/2014/main" id="{C99E849D-3D8C-4B2B-9673-D8291752ED04}"/>
              </a:ext>
            </a:extLst>
          </p:cNvPr>
          <p:cNvCxnSpPr>
            <a:cxnSpLocks/>
          </p:cNvCxnSpPr>
          <p:nvPr/>
        </p:nvCxnSpPr>
        <p:spPr>
          <a:xfrm flipH="1">
            <a:off x="6566646" y="2493690"/>
            <a:ext cx="680689" cy="824395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矩形 54">
            <a:extLst>
              <a:ext uri="{FF2B5EF4-FFF2-40B4-BE49-F238E27FC236}">
                <a16:creationId xmlns:a16="http://schemas.microsoft.com/office/drawing/2014/main" id="{9862BA4E-7241-461D-BECC-05C1BA4957C1}"/>
              </a:ext>
            </a:extLst>
          </p:cNvPr>
          <p:cNvSpPr/>
          <p:nvPr/>
        </p:nvSpPr>
        <p:spPr>
          <a:xfrm>
            <a:off x="7611286" y="3213770"/>
            <a:ext cx="409642" cy="1014346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6" name="矩形 55">
            <a:extLst>
              <a:ext uri="{FF2B5EF4-FFF2-40B4-BE49-F238E27FC236}">
                <a16:creationId xmlns:a16="http://schemas.microsoft.com/office/drawing/2014/main" id="{BD7C52ED-D95F-453E-B52C-812EA4F63F54}"/>
              </a:ext>
            </a:extLst>
          </p:cNvPr>
          <p:cNvSpPr/>
          <p:nvPr/>
        </p:nvSpPr>
        <p:spPr>
          <a:xfrm>
            <a:off x="6189620" y="3213770"/>
            <a:ext cx="409642" cy="1014346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57" name="文字方塊 56">
            <a:extLst>
              <a:ext uri="{FF2B5EF4-FFF2-40B4-BE49-F238E27FC236}">
                <a16:creationId xmlns:a16="http://schemas.microsoft.com/office/drawing/2014/main" id="{D33BB7D8-0F3A-4622-BA6D-F64199B37631}"/>
              </a:ext>
            </a:extLst>
          </p:cNvPr>
          <p:cNvSpPr txBox="1"/>
          <p:nvPr/>
        </p:nvSpPr>
        <p:spPr>
          <a:xfrm>
            <a:off x="5198702" y="2637706"/>
            <a:ext cx="553998" cy="303591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rgbClr val="FFFF00"/>
                </a:solidFill>
              </a:rPr>
              <a:t>不怕念起，只怕覺遲</a:t>
            </a:r>
            <a:endParaRPr lang="zh-TW" altLang="en-US" dirty="0">
              <a:solidFill>
                <a:srgbClr val="FFFF00"/>
              </a:solidFill>
            </a:endParaRPr>
          </a:p>
        </p:txBody>
      </p:sp>
      <p:sp>
        <p:nvSpPr>
          <p:cNvPr id="48" name="匾額 47" descr="佛學概要十四講表 習講">
            <a:extLst>
              <a:ext uri="{FF2B5EF4-FFF2-40B4-BE49-F238E27FC236}">
                <a16:creationId xmlns:a16="http://schemas.microsoft.com/office/drawing/2014/main" id="{F388F6CB-CEF6-4EC9-980D-ABC628C5F6F0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第四講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339027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  <p:bldP spid="8" grpId="0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 animBg="1"/>
      <p:bldP spid="24" grpId="0"/>
      <p:bldP spid="25" grpId="0"/>
      <p:bldP spid="26" grpId="0"/>
      <p:bldP spid="28" grpId="0" animBg="1"/>
      <p:bldP spid="29" grpId="0"/>
      <p:bldP spid="30" grpId="0"/>
      <p:bldP spid="31" grpId="0" animBg="1"/>
      <p:bldP spid="32" grpId="0"/>
      <p:bldP spid="33" grpId="0"/>
      <p:bldP spid="34" grpId="0"/>
      <p:bldP spid="35" grpId="0" animBg="1"/>
      <p:bldP spid="36" grpId="0"/>
      <p:bldP spid="37" grpId="0"/>
      <p:bldP spid="38" grpId="0"/>
      <p:bldP spid="39" grpId="0"/>
      <p:bldP spid="41" grpId="0" animBg="1"/>
      <p:bldP spid="44" grpId="0" animBg="1"/>
      <p:bldP spid="45" grpId="0" animBg="1"/>
      <p:bldP spid="55" grpId="0" animBg="1"/>
      <p:bldP spid="56" grpId="0" animBg="1"/>
      <p:bldP spid="5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89E7B3BB-972C-4225-A13E-59579441263F}"/>
              </a:ext>
            </a:extLst>
          </p:cNvPr>
          <p:cNvSpPr txBox="1"/>
          <p:nvPr/>
        </p:nvSpPr>
        <p:spPr>
          <a:xfrm>
            <a:off x="8039422" y="358004"/>
            <a:ext cx="2400657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五、</a:t>
            </a:r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處成就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在娑竭羅龍宮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」。娑竭羅：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海名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譯為鹹海。娑竭羅龍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：法華經中八大龍王之一。八大龍王：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難陀龍王、跋難陀龍王、娑伽羅龍王、和修吉龍王、德叉迦龍王、阿那婆達多龍王、摩那斯龍王、優缽羅龍王。娑伽羅龍王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女八歲示現成佛。</a:t>
            </a:r>
            <a:endParaRPr lang="zh-TW" alt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31EB71F0-7B81-4CA6-9EE9-9F16C50B2DA5}"/>
              </a:ext>
            </a:extLst>
          </p:cNvPr>
          <p:cNvSpPr txBox="1"/>
          <p:nvPr/>
        </p:nvSpPr>
        <p:spPr>
          <a:xfrm>
            <a:off x="838622" y="333450"/>
            <a:ext cx="5355312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b="1" dirty="0">
                <a:solidFill>
                  <a:schemeClr val="bg1">
                    <a:lumMod val="95000"/>
                  </a:schemeClr>
                </a:solidFill>
              </a:rPr>
              <a:t>比丘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 ：梵 </a:t>
            </a:r>
            <a:r>
              <a:rPr lang="en-US" altLang="zh-CN" dirty="0" err="1">
                <a:solidFill>
                  <a:schemeClr val="bg1">
                    <a:lumMod val="95000"/>
                  </a:schemeClr>
                </a:solidFill>
              </a:rPr>
              <a:t>Bhiksu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，巴 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bhikkhu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出家受具足戒者的通稱，男的叫比丘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250 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戒）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，女的叫比丘尼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（</a:t>
            </a:r>
            <a:r>
              <a:rPr lang="en-US" altLang="zh-CN" dirty="0">
                <a:solidFill>
                  <a:schemeClr val="bg1">
                    <a:lumMod val="95000"/>
                  </a:schemeClr>
                </a:solidFill>
              </a:rPr>
              <a:t>348 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戒）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。比丘含有三義，即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一、乞士，就是一面向社會群眾乞化飲食，以資維持色身，一面又向慈悲的佛陀乞化法食，以資長養法身。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二、破惡，此惡是指心中的種種煩惱而言，出家人修戒定慧三學，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息</a:t>
            </a:r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滅貪瞋痴等煩惱，以便達到了生脫死的目的。</a:t>
            </a:r>
            <a:endParaRPr lang="en-US" altLang="zh-TW" dirty="0">
              <a:solidFill>
                <a:schemeClr val="bg1">
                  <a:lumMod val="95000"/>
                </a:schemeClr>
              </a:solidFill>
            </a:endParaRPr>
          </a:p>
          <a:p>
            <a:r>
              <a:rPr lang="zh-TW" altLang="en-US" dirty="0">
                <a:solidFill>
                  <a:schemeClr val="bg1">
                    <a:lumMod val="95000"/>
                  </a:schemeClr>
                </a:solidFill>
              </a:rPr>
              <a:t>三、怖魔，六欲天的天魔希望一切的眾生皆為魔子魔孫，永遠受他的控制，可是出家的佛弟子目的卻在跳出三界，以解脫為期，大家都很認真修行，不為天魔外道所擾亂，於是魔宮震動，魔王怖畏起來，故謂之怖魔。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3B2DAD1-5C58-45A5-B4B1-7C497BE6C2D7}"/>
              </a:ext>
            </a:extLst>
          </p:cNvPr>
          <p:cNvSpPr txBox="1"/>
          <p:nvPr/>
        </p:nvSpPr>
        <p:spPr>
          <a:xfrm>
            <a:off x="6589392" y="358861"/>
            <a:ext cx="923330" cy="6192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六、眾成就：「</a:t>
            </a:r>
            <a:r>
              <a:rPr lang="zh-TW" altLang="en-US" b="1" dirty="0">
                <a:solidFill>
                  <a:schemeClr val="bg1">
                    <a:lumMod val="95000"/>
                  </a:schemeClr>
                </a:solidFill>
              </a:rPr>
              <a:t>與八千大比丘眾、三萬二千菩薩摩訶薩俱</a:t>
            </a:r>
            <a:r>
              <a:rPr lang="zh-CN" altLang="en-US" dirty="0">
                <a:solidFill>
                  <a:schemeClr val="bg1">
                    <a:lumMod val="95000"/>
                  </a:schemeClr>
                </a:solidFill>
              </a:rPr>
              <a:t>」。</a:t>
            </a:r>
            <a:endParaRPr lang="en-US" altLang="zh-CN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匾額 7" descr="佛學概要十四講表 習講">
            <a:extLst>
              <a:ext uri="{FF2B5EF4-FFF2-40B4-BE49-F238E27FC236}">
                <a16:creationId xmlns:a16="http://schemas.microsoft.com/office/drawing/2014/main" id="{3EC8B504-6DB6-40BE-8955-9C21B3857CBC}"/>
              </a:ext>
            </a:extLst>
          </p:cNvPr>
          <p:cNvSpPr/>
          <p:nvPr/>
        </p:nvSpPr>
        <p:spPr>
          <a:xfrm>
            <a:off x="11233205" y="161527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十善業道經 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第四講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220429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24038</TotalTime>
  <Words>833</Words>
  <Application>Microsoft Office PowerPoint</Application>
  <PresentationFormat>自訂</PresentationFormat>
  <Paragraphs>55</Paragraphs>
  <Slides>3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2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3</vt:i4>
      </vt:variant>
    </vt:vector>
  </HeadingPairs>
  <TitlesOfParts>
    <vt:vector size="6" baseType="lpstr">
      <vt:lpstr>Arial</vt:lpstr>
      <vt:lpstr>Calibri</vt:lpstr>
      <vt:lpstr>Office 主题</vt:lpstr>
      <vt:lpstr>PowerPoint 簡報</vt:lpstr>
      <vt:lpstr>PowerPoint 簡報</vt:lpstr>
      <vt:lpstr>PowerPoint 簡報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 Shi</cp:lastModifiedBy>
  <cp:revision>656</cp:revision>
  <dcterms:created xsi:type="dcterms:W3CDTF">2019-12-17T19:51:00Z</dcterms:created>
  <dcterms:modified xsi:type="dcterms:W3CDTF">2021-11-16T11:35:45Z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