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363" r:id="rId2"/>
    <p:sldId id="331" r:id="rId3"/>
    <p:sldId id="423" r:id="rId4"/>
    <p:sldId id="458" r:id="rId5"/>
    <p:sldId id="460" r:id="rId6"/>
    <p:sldId id="461" r:id="rId7"/>
    <p:sldId id="462" r:id="rId8"/>
    <p:sldId id="463" r:id="rId9"/>
    <p:sldId id="464" r:id="rId10"/>
    <p:sldId id="465" r:id="rId11"/>
    <p:sldId id="467" r:id="rId12"/>
    <p:sldId id="466" r:id="rId13"/>
    <p:sldId id="468" r:id="rId14"/>
    <p:sldId id="469" r:id="rId15"/>
    <p:sldId id="470" r:id="rId16"/>
    <p:sldId id="471" r:id="rId17"/>
    <p:sldId id="472" r:id="rId18"/>
    <p:sldId id="473" r:id="rId19"/>
    <p:sldId id="474" r:id="rId20"/>
    <p:sldId id="475" r:id="rId21"/>
    <p:sldId id="426" r:id="rId22"/>
    <p:sldId id="476" r:id="rId23"/>
    <p:sldId id="478" r:id="rId24"/>
    <p:sldId id="436" r:id="rId25"/>
    <p:sldId id="425" r:id="rId26"/>
    <p:sldId id="453" r:id="rId27"/>
    <p:sldId id="454" r:id="rId28"/>
    <p:sldId id="369" r:id="rId29"/>
    <p:sldId id="455"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2384" autoAdjust="0"/>
  </p:normalViewPr>
  <p:slideViewPr>
    <p:cSldViewPr>
      <p:cViewPr varScale="1">
        <p:scale>
          <a:sx n="72" d="100"/>
          <a:sy n="72" d="100"/>
        </p:scale>
        <p:origin x="1890" y="6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261099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033200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703383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2069187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953066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3903952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1616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872343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i="0" u="none" strike="noStrike" kern="1200" baseline="0" dirty="0">
                <a:solidFill>
                  <a:schemeClr val="tx1">
                    <a:lumMod val="50000"/>
                  </a:schemeClr>
                </a:solidFill>
                <a:latin typeface="+mn-lt"/>
                <a:ea typeface="+mn-ea"/>
                <a:cs typeface="+mn-cs"/>
              </a:rPr>
              <a:t>Transactional leadership</a:t>
            </a:r>
            <a:r>
              <a:rPr lang="en-GB" sz="1200" b="0" i="0" u="none" strike="noStrike" kern="1200" baseline="0" dirty="0">
                <a:solidFill>
                  <a:schemeClr val="tx1">
                    <a:lumMod val="50000"/>
                  </a:schemeClr>
                </a:solidFill>
                <a:latin typeface="+mn-lt"/>
                <a:ea typeface="+mn-ea"/>
                <a:cs typeface="+mn-cs"/>
              </a:rPr>
              <a:t> is based on legitimate authority within the bureaucratic structure of the organisation.</a:t>
            </a:r>
          </a:p>
          <a:p>
            <a:endParaRPr lang="en-GB" sz="1200" b="0" i="0" u="none" strike="noStrike" kern="1200" baseline="0" dirty="0">
              <a:solidFill>
                <a:schemeClr val="tx1">
                  <a:lumMod val="50000"/>
                </a:schemeClr>
              </a:solidFill>
              <a:latin typeface="+mn-lt"/>
              <a:ea typeface="+mn-ea"/>
              <a:cs typeface="+mn-cs"/>
            </a:endParaRPr>
          </a:p>
          <a:p>
            <a:r>
              <a:rPr lang="en-GB" sz="1200" b="0" i="0" u="none" strike="noStrike" kern="1200" baseline="0" dirty="0">
                <a:solidFill>
                  <a:schemeClr val="tx1">
                    <a:lumMod val="50000"/>
                  </a:schemeClr>
                </a:solidFill>
                <a:latin typeface="+mn-lt"/>
                <a:ea typeface="+mn-ea"/>
                <a:cs typeface="+mn-cs"/>
              </a:rPr>
              <a:t>The emphasis is on the clarification of goals and objectives, work task and outcomes, and organisational rewards and punishments.</a:t>
            </a:r>
          </a:p>
          <a:p>
            <a:endParaRPr lang="en-GB" sz="1200" b="0" i="0" u="none" strike="noStrike" kern="1200" baseline="0" dirty="0">
              <a:solidFill>
                <a:schemeClr val="tx1">
                  <a:lumMod val="50000"/>
                </a:schemeClr>
              </a:solidFill>
              <a:latin typeface="+mn-lt"/>
              <a:ea typeface="+mn-ea"/>
              <a:cs typeface="+mn-cs"/>
            </a:endParaRPr>
          </a:p>
          <a:p>
            <a:r>
              <a:rPr lang="en-GB" sz="1200" b="0" i="0" u="none" strike="noStrike" kern="1200" baseline="0" dirty="0">
                <a:solidFill>
                  <a:schemeClr val="tx1">
                    <a:lumMod val="50000"/>
                  </a:schemeClr>
                </a:solidFill>
                <a:latin typeface="+mn-lt"/>
                <a:ea typeface="+mn-ea"/>
                <a:cs typeface="+mn-cs"/>
              </a:rPr>
              <a:t>Transactional leadership appeals to the self-interest of followers. It is based on a relationship of mutual dependence and an exchange process of ‘I will give you this, if you do that.’</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756653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i="0" u="none" strike="noStrike" kern="1200" baseline="0" dirty="0">
                <a:solidFill>
                  <a:schemeClr val="tx1">
                    <a:lumMod val="50000"/>
                  </a:schemeClr>
                </a:solidFill>
                <a:latin typeface="+mn-lt"/>
                <a:ea typeface="+mn-ea"/>
                <a:cs typeface="+mn-cs"/>
              </a:rPr>
              <a:t>Transformational (or creative) leadership</a:t>
            </a:r>
            <a:r>
              <a:rPr lang="en-GB" sz="1200" b="0" i="0" u="none" strike="noStrike" kern="1200" baseline="0" dirty="0">
                <a:solidFill>
                  <a:schemeClr val="tx1">
                    <a:lumMod val="50000"/>
                  </a:schemeClr>
                </a:solidFill>
                <a:latin typeface="+mn-lt"/>
                <a:ea typeface="+mn-ea"/>
                <a:cs typeface="+mn-cs"/>
              </a:rPr>
              <a:t>, by contrast, is a process of engendering higher levels of motivation and commitment among followers.</a:t>
            </a:r>
          </a:p>
          <a:p>
            <a:endParaRPr lang="en-GB" sz="1200" b="0" i="0" u="none" strike="noStrike" kern="1200" baseline="0" dirty="0">
              <a:solidFill>
                <a:schemeClr val="tx1">
                  <a:lumMod val="50000"/>
                </a:schemeClr>
              </a:solidFill>
              <a:latin typeface="+mn-lt"/>
              <a:ea typeface="+mn-ea"/>
              <a:cs typeface="+mn-cs"/>
            </a:endParaRPr>
          </a:p>
          <a:p>
            <a:r>
              <a:rPr lang="en-GB" sz="1200" b="0" i="0" u="none" strike="noStrike" kern="1200" baseline="0" dirty="0">
                <a:solidFill>
                  <a:schemeClr val="tx1">
                    <a:lumMod val="50000"/>
                  </a:schemeClr>
                </a:solidFill>
                <a:latin typeface="+mn-lt"/>
                <a:ea typeface="+mn-ea"/>
                <a:cs typeface="+mn-cs"/>
              </a:rPr>
              <a:t>The emphasis is on generating a vision for the organisation and the leader’s ability to appeal to higher ideals and values of followers, and creating a feeling of justice, loyalty and trust.</a:t>
            </a:r>
          </a:p>
          <a:p>
            <a:endParaRPr lang="en-GB" sz="1200" b="0" i="0" u="none" strike="noStrike" kern="1200" baseline="0" dirty="0">
              <a:solidFill>
                <a:schemeClr val="tx1">
                  <a:lumMod val="50000"/>
                </a:schemeClr>
              </a:solidFill>
              <a:latin typeface="+mn-lt"/>
              <a:ea typeface="+mn-ea"/>
              <a:cs typeface="+mn-cs"/>
            </a:endParaRPr>
          </a:p>
          <a:p>
            <a:r>
              <a:rPr lang="en-GB" sz="1200" b="0" i="0" u="none" strike="noStrike" kern="1200" baseline="0" dirty="0">
                <a:solidFill>
                  <a:schemeClr val="tx1">
                    <a:lumMod val="50000"/>
                  </a:schemeClr>
                </a:solidFill>
                <a:latin typeface="+mn-lt"/>
                <a:ea typeface="+mn-ea"/>
                <a:cs typeface="+mn-cs"/>
              </a:rPr>
              <a:t>In the organisational sense, transformational leadership is about transforming the performance or fortunes of a business.</a:t>
            </a:r>
            <a:endParaRPr lang="en-GB"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3558462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273616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u="none" strike="noStrike" kern="1200" dirty="0">
                <a:solidFill>
                  <a:schemeClr val="tx1">
                    <a:lumMod val="50000"/>
                  </a:schemeClr>
                </a:solidFill>
                <a:effectLst/>
                <a:latin typeface="+mn-lt"/>
                <a:ea typeface="+mn-ea"/>
                <a:cs typeface="+mn-cs"/>
              </a:rPr>
              <a:t>Creating high-performance workforce has become increasingly important and to do so business leaders must be able to inspire organizational members to go beyond their task requirements.</a:t>
            </a:r>
          </a:p>
          <a:p>
            <a:endParaRPr lang="en-GB" sz="1200" b="0" i="0" u="none" strike="noStrike" kern="1200" dirty="0">
              <a:solidFill>
                <a:schemeClr val="tx1">
                  <a:lumMod val="50000"/>
                </a:schemeClr>
              </a:solidFill>
              <a:effectLst/>
              <a:latin typeface="+mn-lt"/>
              <a:ea typeface="+mn-ea"/>
              <a:cs typeface="+mn-cs"/>
            </a:endParaRPr>
          </a:p>
          <a:p>
            <a:r>
              <a:rPr lang="en-GB" sz="1200" b="0" i="0" u="none" strike="noStrike" kern="1200" dirty="0">
                <a:solidFill>
                  <a:schemeClr val="tx1">
                    <a:lumMod val="50000"/>
                  </a:schemeClr>
                </a:solidFill>
                <a:effectLst/>
                <a:latin typeface="+mn-lt"/>
                <a:ea typeface="+mn-ea"/>
                <a:cs typeface="+mn-cs"/>
              </a:rPr>
              <a:t>As a result, new concepts of leadership have emerged - transformational leadership being one of them.</a:t>
            </a:r>
          </a:p>
          <a:p>
            <a:endParaRPr lang="en-GB" sz="1200" b="0" i="0" u="none" strike="noStrike" kern="1200" dirty="0">
              <a:solidFill>
                <a:schemeClr val="tx1">
                  <a:lumMod val="50000"/>
                </a:schemeClr>
              </a:solidFill>
              <a:effectLst/>
              <a:latin typeface="+mn-lt"/>
              <a:ea typeface="+mn-ea"/>
              <a:cs typeface="+mn-cs"/>
            </a:endParaRPr>
          </a:p>
          <a:p>
            <a:r>
              <a:rPr lang="en-GB" sz="1200" b="0" i="0" u="none" strike="noStrike" kern="1200" dirty="0">
                <a:solidFill>
                  <a:schemeClr val="tx1">
                    <a:lumMod val="50000"/>
                  </a:schemeClr>
                </a:solidFill>
                <a:effectLst/>
                <a:latin typeface="+mn-lt"/>
                <a:ea typeface="+mn-ea"/>
                <a:cs typeface="+mn-cs"/>
              </a:rPr>
              <a:t>Transformational leadership may be found at all levels of the organization: teams, departments, divisions, and organization as a whole.</a:t>
            </a:r>
          </a:p>
          <a:p>
            <a:endParaRPr lang="en-GB" sz="1200" b="0" i="0" u="none" strike="noStrike" kern="1200" dirty="0">
              <a:solidFill>
                <a:schemeClr val="tx1">
                  <a:lumMod val="50000"/>
                </a:schemeClr>
              </a:solidFill>
              <a:effectLst/>
              <a:latin typeface="+mn-lt"/>
              <a:ea typeface="+mn-ea"/>
              <a:cs typeface="+mn-cs"/>
            </a:endParaRPr>
          </a:p>
          <a:p>
            <a:r>
              <a:rPr lang="en-GB" sz="1200" b="0" i="0" u="none" strike="noStrike" kern="1200" dirty="0">
                <a:solidFill>
                  <a:schemeClr val="tx1">
                    <a:lumMod val="50000"/>
                  </a:schemeClr>
                </a:solidFill>
                <a:effectLst/>
                <a:latin typeface="+mn-lt"/>
                <a:ea typeface="+mn-ea"/>
                <a:cs typeface="+mn-cs"/>
              </a:rPr>
              <a:t>Such leaders are visionary, inspiring, daring, risk-takers, and thoughtful thinkers. They have a charismatic appeal. But charisma alone is insufficient for changing the way an organization operates.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42250351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24496417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41175146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rPr>
              <a:t>Idealized Influence:</a:t>
            </a:r>
            <a:r>
              <a:rPr lang="en-GB" dirty="0">
                <a:effectLst/>
              </a:rPr>
              <a:t> They believe in the philosophy that a leader can influence followers only when he practices what he preaches. The leaders act as role models that followers seek to emulate. Such leaders always win the trust and respect of their followers through their action. They typically place their followers needs over their own, sacrifice their personal gains for them, ad demonstrate high standards of ethical conduct. The use of power by such leaders is aimed at influencing them to strive for the common goals of the organization.</a:t>
            </a:r>
          </a:p>
          <a:p>
            <a:endParaRPr lang="en-GB" b="1" dirty="0">
              <a:effectLst/>
            </a:endParaRPr>
          </a:p>
          <a:p>
            <a:r>
              <a:rPr lang="en-GB" b="1" dirty="0">
                <a:effectLst/>
              </a:rPr>
              <a:t>Inspirational Motivation:</a:t>
            </a:r>
            <a:r>
              <a:rPr lang="en-GB" dirty="0">
                <a:effectLst/>
              </a:rPr>
              <a:t> The foundation of transformational leadership is the promotion of consistent vision, mission, and a set of values to the members. Their vision is so compelling that they know what they want from every interaction. Transformational leaders guide followers by providing them with a sense of meaning and challenge. They work enthusiastically and optimistically to foster the spirit of teamwork and commitment.</a:t>
            </a:r>
          </a:p>
          <a:p>
            <a:endParaRPr lang="en-GB" b="1" dirty="0">
              <a:effectLst/>
            </a:endParaRPr>
          </a:p>
          <a:p>
            <a:r>
              <a:rPr lang="en-GB" b="1" dirty="0">
                <a:effectLst/>
              </a:rPr>
              <a:t>Intellectual Stimulation:</a:t>
            </a:r>
            <a:r>
              <a:rPr lang="en-GB" dirty="0">
                <a:effectLst/>
              </a:rPr>
              <a:t> Such leaders encourage their followers to be innovative and creative. They encourage new ideas from their followers and never criticize them publicly for the mistakes committed by them. The leaders focus on the “what” in problems and do not focus on the blaming part of it. They have no hesitation in discarding an old practice set by them if it is found ineffective.</a:t>
            </a:r>
          </a:p>
          <a:p>
            <a:endParaRPr lang="en-GB" b="1" dirty="0">
              <a:effectLst/>
            </a:endParaRPr>
          </a:p>
          <a:p>
            <a:r>
              <a:rPr lang="en-GB" b="1" dirty="0">
                <a:effectLst/>
              </a:rPr>
              <a:t>Individualized Consideration:</a:t>
            </a:r>
            <a:r>
              <a:rPr lang="en-GB" dirty="0">
                <a:effectLst/>
              </a:rPr>
              <a:t> Leaders act as mentors to their followers and reward them for creativity and innovation. The followers are treated differently according to their talents and knowledge. They are empowered to make decisions and are always provided with the needed support to implement their decisions.</a:t>
            </a:r>
            <a:endParaRPr lang="en-US" altLang="en-US" dirty="0">
              <a:latin typeface="Arial" panose="020B0604020202020204" pitchFamily="34" charset="0"/>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1805225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8380781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2875382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10014111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4989261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18713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39119099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0434241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32091467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40850684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12764138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1693095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42260957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13/02/2022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13/02/2022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13/02/2022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13/02/2022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13/02/2022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13/02/2022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13/02/2022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13/02/2022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13/02/2022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13/02/2022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13/02/2022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13/02/2022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6L9t12Aw4O4?feature=oembed" TargetMode="External"/><Relationship Id="rId5" Type="http://schemas.openxmlformats.org/officeDocument/2006/relationships/image" Target="../media/image3.jpeg"/><Relationship Id="rId4" Type="http://schemas.openxmlformats.org/officeDocument/2006/relationships/hyperlink" Target="https://www.youtube.com/watch?v=6L9t12Aw4O4"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hyperlink" Target="https://assets.kpmg/content/dam/kpmg/xx/pdf/2019/05/kpmg-global-ceo-outlook-2019.pdf"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hyperlink" Target="https://www.london.edu/-/media/files/faculty-and-research/research-centres/lbs-leadership-institute-leadership-survey-2017.pdf?la=en" TargetMode="External"/><Relationship Id="rId5" Type="http://schemas.openxmlformats.org/officeDocument/2006/relationships/image" Target="../media/image11.emf"/><Relationship Id="rId4" Type="http://schemas.openxmlformats.org/officeDocument/2006/relationships/image" Target="../media/image10.emf"/></Relationships>
</file>

<file path=ppt/slides/_rels/slide22.xml.rels><?xml version="1.0" encoding="UTF-8" standalone="yes"?>
<Relationships xmlns="http://schemas.openxmlformats.org/package/2006/relationships"><Relationship Id="rId3" Type="http://schemas.openxmlformats.org/officeDocument/2006/relationships/hyperlink" Target="https://assets.kpmg/content/dam/kpmg/xx/pdf/2019/05/kpmg-global-ceo-outlook-2019.pdf"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video" Target="https://www.youtube.com/embed/Cxf_SRCcaGo?feature=oembed" TargetMode="External"/><Relationship Id="rId5" Type="http://schemas.openxmlformats.org/officeDocument/2006/relationships/image" Target="../media/image12.jpeg"/><Relationship Id="rId4" Type="http://schemas.openxmlformats.org/officeDocument/2006/relationships/hyperlink" Target="https://www.youtube.com/watch?v=Cxf_SRCcaGo"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hyperlink" Target="https://assets.kpmg/content/dam/kpmg/xx/pdf/2019/05/kpmg-global-ceo-outlook-2019.pdf" TargetMode="External"/><Relationship Id="rId5" Type="http://schemas.openxmlformats.org/officeDocument/2006/relationships/hyperlink" Target="https://www.mckinsey.com/~/media/McKinsey/Business%20Functions/Organization/Our%20Insights/How%20to%20create%20an%20agile%20organization/How-to-create-an-agile-organization.ashx" TargetMode="External"/><Relationship Id="rId4" Type="http://schemas.openxmlformats.org/officeDocument/2006/relationships/image" Target="../media/image14.emf"/></Relationships>
</file>

<file path=ppt/slides/_rels/slide2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hyperlink" Target="https://www.mckinsey.com/~/media/McKinsey/Business%20Functions/Organization/Our%20Insights/The%20people%20power%20of%20transformations/The-people-power-of-transformations.ashx"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BMSW6101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839416" y="3717032"/>
            <a:ext cx="10513168"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3600" b="1" dirty="0">
                <a:solidFill>
                  <a:srgbClr val="FFFF00"/>
                </a:solidFill>
              </a:rPr>
              <a:t>Week 6</a:t>
            </a:r>
          </a:p>
          <a:p>
            <a:pPr eaLnBrk="1" hangingPunct="1"/>
            <a:r>
              <a:rPr lang="en-GB" altLang="en-US" sz="4800" dirty="0">
                <a:solidFill>
                  <a:srgbClr val="FFFF00"/>
                </a:solidFill>
              </a:rPr>
              <a:t>Leadership in Uncertain Times</a:t>
            </a:r>
            <a:endParaRPr lang="en-GB" altLang="en-US" sz="40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Emergent Leadership Skills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altLang="en-US" sz="3200" dirty="0"/>
              <a:t>Explain the </a:t>
            </a:r>
            <a:r>
              <a:rPr lang="en-GB" altLang="en-US" dirty="0"/>
              <a:t>importance of leadership in the modern organization</a:t>
            </a:r>
          </a:p>
          <a:p>
            <a:pPr algn="just"/>
            <a:r>
              <a:rPr lang="en-GB" altLang="en-US" sz="3200" dirty="0"/>
              <a:t>Describe the leadership theories </a:t>
            </a:r>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Importance of Leadership</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43124"/>
            <a:ext cx="10531171" cy="4371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None/>
            </a:pPr>
            <a:r>
              <a:rPr lang="en-GB" altLang="en-US" sz="3200" dirty="0">
                <a:cs typeface="Tahoma" panose="020B0604030504040204" pitchFamily="34" charset="0"/>
              </a:rPr>
              <a:t>Leadership is key to organizational success as a result of:</a:t>
            </a:r>
          </a:p>
          <a:p>
            <a:pPr marL="45720" indent="0">
              <a:buNone/>
            </a:pPr>
            <a:endParaRPr lang="en-GB" altLang="en-US" sz="2400" i="1" dirty="0">
              <a:cs typeface="Tahoma" panose="020B0604030504040204" pitchFamily="34" charset="0"/>
            </a:endParaRPr>
          </a:p>
          <a:p>
            <a:pPr algn="just"/>
            <a:r>
              <a:rPr lang="en-GB" altLang="en-US" sz="2800" dirty="0">
                <a:cs typeface="Tahoma" panose="020B0604030504040204" pitchFamily="34" charset="0"/>
              </a:rPr>
              <a:t>With flatter organizations, traditional systems of hierarchical authority are inappropriate.</a:t>
            </a:r>
          </a:p>
          <a:p>
            <a:pPr algn="just"/>
            <a:r>
              <a:rPr lang="en-GB" altLang="en-US" sz="2800" dirty="0">
                <a:cs typeface="Tahoma" panose="020B0604030504040204" pitchFamily="34" charset="0"/>
              </a:rPr>
              <a:t>Organizations facing rapid and constant change need vision, creativity and leadership.</a:t>
            </a:r>
          </a:p>
          <a:p>
            <a:pPr algn="just"/>
            <a:r>
              <a:rPr lang="en-GB" altLang="en-US" sz="2800" dirty="0">
                <a:cs typeface="Tahoma" panose="020B0604030504040204" pitchFamily="34" charset="0"/>
              </a:rPr>
              <a:t>Effective control is best achieved through strong values embodied in leadership.</a:t>
            </a:r>
          </a:p>
          <a:p>
            <a:pPr algn="just"/>
            <a:r>
              <a:rPr lang="en-GB" altLang="en-US" sz="2800" dirty="0">
                <a:cs typeface="Tahoma" panose="020B0604030504040204" pitchFamily="34" charset="0"/>
              </a:rPr>
              <a:t>Employees are more demanding and require strong leadership.</a:t>
            </a:r>
            <a:endParaRPr lang="en-GB" altLang="en-US" sz="2800" i="1" dirty="0">
              <a:cs typeface="Tahoma" panose="020B0604030504040204" pitchFamily="34" charset="0"/>
            </a:endParaRP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84146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How To Lead In A Crisis</a:t>
            </a:r>
          </a:p>
        </p:txBody>
      </p:sp>
      <p:sp>
        <p:nvSpPr>
          <p:cNvPr id="7" name="TextBox 6">
            <a:extLst>
              <a:ext uri="{FF2B5EF4-FFF2-40B4-BE49-F238E27FC236}">
                <a16:creationId xmlns:a16="http://schemas.microsoft.com/office/drawing/2014/main" id="{CA0B26EE-C988-483E-8B8E-A56F03013FA7}"/>
              </a:ext>
            </a:extLst>
          </p:cNvPr>
          <p:cNvSpPr txBox="1"/>
          <p:nvPr/>
        </p:nvSpPr>
        <p:spPr>
          <a:xfrm>
            <a:off x="3046971" y="5373216"/>
            <a:ext cx="6098058" cy="923330"/>
          </a:xfrm>
          <a:prstGeom prst="rect">
            <a:avLst/>
          </a:prstGeom>
          <a:noFill/>
        </p:spPr>
        <p:txBody>
          <a:bodyPr wrap="square">
            <a:spAutoFit/>
          </a:bodyPr>
          <a:lstStyle/>
          <a:p>
            <a:pPr algn="ctr"/>
            <a:r>
              <a:rPr lang="en-GB" dirty="0">
                <a:hlinkClick r:id="rId4"/>
              </a:rPr>
              <a:t>https://www.youtube.com/watch?v=6L9t12Aw4O4</a:t>
            </a:r>
            <a:endParaRPr lang="en-GB" dirty="0"/>
          </a:p>
          <a:p>
            <a:pPr algn="ctr"/>
            <a:endParaRPr lang="en-GB" dirty="0"/>
          </a:p>
          <a:p>
            <a:pPr algn="ctr"/>
            <a:endParaRPr lang="en-GB" dirty="0"/>
          </a:p>
        </p:txBody>
      </p:sp>
      <p:pic>
        <p:nvPicPr>
          <p:cNvPr id="2" name="Online Media 1" title="How to be a Confident Leader in Uncertain Situations | Brian Tracy">
            <a:hlinkClick r:id="" action="ppaction://media"/>
            <a:extLst>
              <a:ext uri="{FF2B5EF4-FFF2-40B4-BE49-F238E27FC236}">
                <a16:creationId xmlns:a16="http://schemas.microsoft.com/office/drawing/2014/main" id="{567E81DF-8895-4A47-9C6F-B9B1B73C55B1}"/>
              </a:ext>
            </a:extLst>
          </p:cNvPr>
          <p:cNvPicPr>
            <a:picLocks noRot="1" noChangeAspect="1"/>
          </p:cNvPicPr>
          <p:nvPr>
            <a:videoFile r:link="rId1"/>
          </p:nvPr>
        </p:nvPicPr>
        <p:blipFill>
          <a:blip r:embed="rId5"/>
          <a:stretch>
            <a:fillRect/>
          </a:stretch>
        </p:blipFill>
        <p:spPr>
          <a:xfrm>
            <a:off x="2076624" y="838453"/>
            <a:ext cx="8038752" cy="4541895"/>
          </a:xfrm>
          <a:prstGeom prst="rect">
            <a:avLst/>
          </a:prstGeom>
        </p:spPr>
      </p:pic>
    </p:spTree>
    <p:extLst>
      <p:ext uri="{BB962C8B-B14F-4D97-AF65-F5344CB8AC3E}">
        <p14:creationId xmlns:p14="http://schemas.microsoft.com/office/powerpoint/2010/main" val="2045676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Leadership Roles – Top Management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43124"/>
            <a:ext cx="10531171" cy="4371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lgn="just">
              <a:buNone/>
            </a:pPr>
            <a:r>
              <a:rPr lang="en-GB" altLang="en-US" sz="3200" dirty="0">
                <a:cs typeface="Tahoma" panose="020B0604030504040204" pitchFamily="34" charset="0"/>
              </a:rPr>
              <a:t>Leadership is the process of influencing an organisation (or group within an organisation) in its efforts towards achieving an aim or goal.</a:t>
            </a:r>
          </a:p>
          <a:p>
            <a:pPr marL="45720" indent="0" algn="just">
              <a:buNone/>
            </a:pPr>
            <a:endParaRPr lang="en-GB" altLang="en-US" sz="1800" dirty="0">
              <a:cs typeface="Tahoma" panose="020B0604030504040204" pitchFamily="34" charset="0"/>
            </a:endParaRPr>
          </a:p>
          <a:p>
            <a:pPr marL="45720" indent="0" algn="just">
              <a:buNone/>
            </a:pPr>
            <a:r>
              <a:rPr lang="en-GB" altLang="en-US" sz="3200" dirty="0">
                <a:cs typeface="Tahoma" panose="020B0604030504040204" pitchFamily="34" charset="0"/>
              </a:rPr>
              <a:t>Three key roles of top management in leading strategic change:</a:t>
            </a:r>
          </a:p>
          <a:p>
            <a:pPr marL="902970" lvl="1" indent="-457200">
              <a:buFont typeface="Wingdings" panose="05000000000000000000" pitchFamily="2" charset="2"/>
              <a:buChar char="§"/>
            </a:pPr>
            <a:r>
              <a:rPr lang="en-GB" altLang="en-US" dirty="0">
                <a:cs typeface="Tahoma" panose="020B0604030504040204" pitchFamily="34" charset="0"/>
              </a:rPr>
              <a:t>Envisioning future strategy</a:t>
            </a:r>
          </a:p>
          <a:p>
            <a:pPr marL="902970" lvl="1" indent="-457200">
              <a:buFont typeface="Wingdings" panose="05000000000000000000" pitchFamily="2" charset="2"/>
              <a:buChar char="§"/>
            </a:pPr>
            <a:r>
              <a:rPr lang="en-GB" altLang="en-US" dirty="0">
                <a:cs typeface="Tahoma" panose="020B0604030504040204" pitchFamily="34" charset="0"/>
              </a:rPr>
              <a:t>Aligning the organisation to deliver that strategy.</a:t>
            </a:r>
          </a:p>
          <a:p>
            <a:pPr marL="902970" lvl="1" indent="-457200">
              <a:buFont typeface="Wingdings" panose="05000000000000000000" pitchFamily="2" charset="2"/>
              <a:buChar char="§"/>
            </a:pPr>
            <a:r>
              <a:rPr lang="en-GB" altLang="en-US" dirty="0">
                <a:cs typeface="Tahoma" panose="020B0604030504040204" pitchFamily="34" charset="0"/>
              </a:rPr>
              <a:t>Embodying change.</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257335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Leadership Roles – Middle Management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151371"/>
            <a:ext cx="10531171" cy="4371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lgn="just">
              <a:buNone/>
            </a:pPr>
            <a:r>
              <a:rPr lang="en-GB" altLang="en-US" sz="3200" dirty="0">
                <a:cs typeface="Tahoma" panose="020B0604030504040204" pitchFamily="34" charset="0"/>
              </a:rPr>
              <a:t>Middle managers do not just implement strategy but have key roles in leading change:</a:t>
            </a:r>
          </a:p>
          <a:p>
            <a:pPr marL="45720" indent="0" algn="just">
              <a:buNone/>
            </a:pPr>
            <a:endParaRPr lang="en-GB" altLang="en-US" sz="1800" dirty="0">
              <a:cs typeface="Tahoma" panose="020B0604030504040204" pitchFamily="34" charset="0"/>
            </a:endParaRPr>
          </a:p>
          <a:p>
            <a:pPr marL="902970" lvl="1" indent="-457200" algn="just">
              <a:spcBef>
                <a:spcPts val="0"/>
              </a:spcBef>
              <a:buFont typeface="Wingdings" panose="05000000000000000000" pitchFamily="2" charset="2"/>
              <a:buChar char="§"/>
            </a:pPr>
            <a:r>
              <a:rPr lang="en-GB" altLang="en-US" sz="2600" dirty="0">
                <a:cs typeface="Tahoma" panose="020B0604030504040204" pitchFamily="34" charset="0"/>
              </a:rPr>
              <a:t>Advisers – on requirements for change and the likely blockages to change.</a:t>
            </a:r>
          </a:p>
          <a:p>
            <a:pPr marL="902970" lvl="1" indent="-457200" algn="just">
              <a:spcBef>
                <a:spcPts val="0"/>
              </a:spcBef>
              <a:buFont typeface="Wingdings" panose="05000000000000000000" pitchFamily="2" charset="2"/>
              <a:buChar char="§"/>
            </a:pPr>
            <a:r>
              <a:rPr lang="en-GB" altLang="en-US" sz="2600" dirty="0">
                <a:cs typeface="Tahoma" panose="020B0604030504040204" pitchFamily="34" charset="0"/>
              </a:rPr>
              <a:t>Sense making – interpreting the intended strategy for their specific part of the organisation.</a:t>
            </a:r>
          </a:p>
          <a:p>
            <a:pPr marL="902970" lvl="1" indent="-457200" algn="just">
              <a:spcBef>
                <a:spcPts val="0"/>
              </a:spcBef>
              <a:buFont typeface="Wingdings" panose="05000000000000000000" pitchFamily="2" charset="2"/>
              <a:buChar char="§"/>
            </a:pPr>
            <a:r>
              <a:rPr lang="en-GB" altLang="en-US" sz="2600" dirty="0">
                <a:cs typeface="Tahoma" panose="020B0604030504040204" pitchFamily="34" charset="0"/>
              </a:rPr>
              <a:t>Reinterpretation and adjustment – of strategic responses and relationships as events unfold.</a:t>
            </a:r>
          </a:p>
          <a:p>
            <a:pPr marL="902970" lvl="1" indent="-457200" algn="just">
              <a:spcBef>
                <a:spcPts val="0"/>
              </a:spcBef>
              <a:buFont typeface="Wingdings" panose="05000000000000000000" pitchFamily="2" charset="2"/>
              <a:buChar char="§"/>
            </a:pPr>
            <a:r>
              <a:rPr lang="en-GB" altLang="en-US" sz="2600" dirty="0">
                <a:cs typeface="Tahoma" panose="020B0604030504040204" pitchFamily="34" charset="0"/>
              </a:rPr>
              <a:t>Local leadership of change – aligning and embodying change at the local level.</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19352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Theories of Leadership</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412776"/>
            <a:ext cx="10531171" cy="4110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sz="3600" dirty="0">
                <a:cs typeface="Tahoma" panose="020B0604030504040204" pitchFamily="34" charset="0"/>
              </a:rPr>
              <a:t>Theories based on traits and skills</a:t>
            </a:r>
          </a:p>
          <a:p>
            <a:pPr algn="just"/>
            <a:r>
              <a:rPr lang="en-GB" altLang="en-US" sz="3600" dirty="0">
                <a:cs typeface="Tahoma" panose="020B0604030504040204" pitchFamily="34" charset="0"/>
              </a:rPr>
              <a:t>Theories based on the leader’s behaviour and style</a:t>
            </a:r>
          </a:p>
          <a:p>
            <a:pPr algn="just"/>
            <a:r>
              <a:rPr lang="en-GB" altLang="en-US" sz="3600" dirty="0">
                <a:cs typeface="Tahoma" panose="020B0604030504040204" pitchFamily="34" charset="0"/>
              </a:rPr>
              <a:t>Situational and contingency models</a:t>
            </a:r>
          </a:p>
          <a:p>
            <a:pPr algn="just"/>
            <a:r>
              <a:rPr lang="en-GB" altLang="en-US" sz="3600" dirty="0">
                <a:cs typeface="Tahoma" panose="020B0604030504040204" pitchFamily="34" charset="0"/>
              </a:rPr>
              <a:t>Transactional-transformational leadership</a:t>
            </a:r>
          </a:p>
          <a:p>
            <a:pPr algn="just"/>
            <a:r>
              <a:rPr lang="en-GB" altLang="en-US" sz="3600" dirty="0">
                <a:cs typeface="Tahoma" panose="020B0604030504040204" pitchFamily="34" charset="0"/>
              </a:rPr>
              <a:t>Leadership as a function of the organization</a:t>
            </a:r>
          </a:p>
          <a:p>
            <a:pPr>
              <a:buClr>
                <a:schemeClr val="tx1"/>
              </a:buClr>
            </a:pPr>
            <a:endParaRPr lang="en-GB" sz="36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1719336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Evolution of Leadership Theories (1)</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68760"/>
            <a:ext cx="1053117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lnSpc>
                <a:spcPct val="90000"/>
              </a:lnSpc>
              <a:defRPr/>
            </a:pPr>
            <a:r>
              <a:rPr lang="en-US" sz="2800" b="1" dirty="0"/>
              <a:t>Great Man Theory (1840s)</a:t>
            </a:r>
          </a:p>
          <a:p>
            <a:pPr lvl="1" algn="just" eaLnBrk="1" hangingPunct="1">
              <a:lnSpc>
                <a:spcPct val="90000"/>
              </a:lnSpc>
              <a:defRPr/>
            </a:pPr>
            <a:r>
              <a:rPr lang="en-US" sz="2200" dirty="0"/>
              <a:t>Assumed that leadership was intrinsic </a:t>
            </a:r>
          </a:p>
          <a:p>
            <a:pPr lvl="1" algn="just" eaLnBrk="1" hangingPunct="1">
              <a:lnSpc>
                <a:spcPct val="90000"/>
              </a:lnSpc>
              <a:defRPr/>
            </a:pPr>
            <a:r>
              <a:rPr lang="en-US" sz="2200" dirty="0"/>
              <a:t>Leaders are born…not made</a:t>
            </a:r>
          </a:p>
          <a:p>
            <a:pPr lvl="1" algn="just">
              <a:defRPr/>
            </a:pPr>
            <a:r>
              <a:rPr lang="en-GB" sz="2200" dirty="0"/>
              <a:t>Based on the belief that leaders are exceptional people, born with innate qualities, destined to lead. The use of the term 'man' was intentional since until the latter part of the twentieth century leadership was thought of as a concept which is primarily male, military and Western. </a:t>
            </a:r>
            <a:r>
              <a:rPr lang="en-GB" sz="2000" dirty="0"/>
              <a:t>	</a:t>
            </a:r>
            <a:endParaRPr lang="en-US" sz="2000" dirty="0"/>
          </a:p>
          <a:p>
            <a:pPr lvl="1" algn="just" eaLnBrk="1" hangingPunct="1">
              <a:lnSpc>
                <a:spcPct val="90000"/>
              </a:lnSpc>
              <a:buFontTx/>
              <a:buNone/>
              <a:defRPr/>
            </a:pPr>
            <a:endParaRPr lang="en-US" sz="2000" dirty="0"/>
          </a:p>
          <a:p>
            <a:pPr algn="just" eaLnBrk="1" hangingPunct="1">
              <a:lnSpc>
                <a:spcPct val="90000"/>
              </a:lnSpc>
              <a:defRPr/>
            </a:pPr>
            <a:r>
              <a:rPr lang="en-US" sz="2800" b="1" dirty="0"/>
              <a:t>Trait Leadership Theory (1930’s-1940’s)</a:t>
            </a:r>
          </a:p>
          <a:p>
            <a:pPr lvl="1" algn="just" eaLnBrk="1" hangingPunct="1">
              <a:lnSpc>
                <a:spcPct val="90000"/>
              </a:lnSpc>
              <a:defRPr/>
            </a:pPr>
            <a:r>
              <a:rPr lang="en-US" sz="2000" dirty="0"/>
              <a:t>People are made with certain qualities that will make them excel in leadership roles </a:t>
            </a:r>
          </a:p>
          <a:p>
            <a:pPr lvl="1" algn="just" eaLnBrk="1" hangingPunct="1">
              <a:lnSpc>
                <a:spcPct val="90000"/>
              </a:lnSpc>
              <a:defRPr/>
            </a:pPr>
            <a:r>
              <a:rPr lang="en-US" sz="2200" dirty="0"/>
              <a:t>Which qualities and in what combination?</a:t>
            </a:r>
          </a:p>
          <a:p>
            <a:pPr lvl="1" algn="just" eaLnBrk="1" hangingPunct="1">
              <a:lnSpc>
                <a:spcPct val="90000"/>
              </a:lnSpc>
              <a:defRPr/>
            </a:pPr>
            <a:r>
              <a:rPr lang="en-US" sz="2200" dirty="0"/>
              <a:t>Early start to behavioral theories</a:t>
            </a:r>
          </a:p>
          <a:p>
            <a:pPr>
              <a:buClr>
                <a:schemeClr val="tx1"/>
              </a:buClr>
            </a:pPr>
            <a:endParaRPr lang="en-GB" sz="36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1928243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Evolution of Leadership Theories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68760"/>
            <a:ext cx="1053117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lnSpc>
                <a:spcPct val="90000"/>
              </a:lnSpc>
              <a:defRPr/>
            </a:pPr>
            <a:r>
              <a:rPr lang="en-GB" sz="2800" b="1" dirty="0"/>
              <a:t>Behavioural Theories (1940’s-1950’s)</a:t>
            </a:r>
          </a:p>
          <a:p>
            <a:pPr lvl="1" algn="just" eaLnBrk="1" hangingPunct="1">
              <a:lnSpc>
                <a:spcPct val="90000"/>
              </a:lnSpc>
              <a:defRPr/>
            </a:pPr>
            <a:r>
              <a:rPr lang="en-GB" sz="2400" dirty="0"/>
              <a:t>A leader’s behaviour is the best predictor of his leadership influence and success</a:t>
            </a:r>
          </a:p>
          <a:p>
            <a:pPr lvl="1" algn="just" eaLnBrk="1" hangingPunct="1">
              <a:lnSpc>
                <a:spcPct val="90000"/>
              </a:lnSpc>
              <a:defRPr/>
            </a:pPr>
            <a:r>
              <a:rPr lang="en-GB" sz="2400" dirty="0"/>
              <a:t>2 groups of leaders: people oriented and task oriented</a:t>
            </a:r>
          </a:p>
          <a:p>
            <a:pPr lvl="1" algn="just" eaLnBrk="1" hangingPunct="1">
              <a:lnSpc>
                <a:spcPct val="90000"/>
              </a:lnSpc>
              <a:defRPr/>
            </a:pPr>
            <a:r>
              <a:rPr lang="en-GB" sz="2400" dirty="0"/>
              <a:t>Leadership can be taught</a:t>
            </a:r>
          </a:p>
          <a:p>
            <a:pPr algn="just" eaLnBrk="1" hangingPunct="1">
              <a:lnSpc>
                <a:spcPct val="90000"/>
              </a:lnSpc>
              <a:defRPr/>
            </a:pPr>
            <a:endParaRPr lang="en-GB" sz="2800" b="1" dirty="0"/>
          </a:p>
          <a:p>
            <a:pPr algn="just" eaLnBrk="1" hangingPunct="1">
              <a:lnSpc>
                <a:spcPct val="90000"/>
              </a:lnSpc>
              <a:defRPr/>
            </a:pPr>
            <a:r>
              <a:rPr lang="en-GB" sz="2800" b="1" dirty="0"/>
              <a:t>Contingency Theories (1960’s)</a:t>
            </a:r>
          </a:p>
          <a:p>
            <a:pPr lvl="1" algn="just" eaLnBrk="1" hangingPunct="1">
              <a:lnSpc>
                <a:spcPct val="90000"/>
              </a:lnSpc>
              <a:defRPr/>
            </a:pPr>
            <a:r>
              <a:rPr lang="en-GB" sz="2400" dirty="0"/>
              <a:t>There is no single way of leading: leadership style should be based on the situation.</a:t>
            </a:r>
          </a:p>
          <a:p>
            <a:pPr>
              <a:buClr>
                <a:schemeClr val="tx1"/>
              </a:buClr>
            </a:pPr>
            <a:endParaRPr lang="en-GB" sz="36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1276945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Evolution of Leadership Theories (3.1)</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68760"/>
            <a:ext cx="1053117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90000"/>
              </a:lnSpc>
              <a:defRPr/>
            </a:pPr>
            <a:r>
              <a:rPr lang="en-US" b="1" dirty="0"/>
              <a:t>Transactional Leadership Theories (1970’s)</a:t>
            </a:r>
            <a:endParaRPr lang="en-GB" b="1" dirty="0"/>
          </a:p>
          <a:p>
            <a:pPr eaLnBrk="1" hangingPunct="1">
              <a:lnSpc>
                <a:spcPct val="90000"/>
              </a:lnSpc>
              <a:defRPr/>
            </a:pPr>
            <a:endParaRPr lang="en-US" b="1" dirty="0"/>
          </a:p>
          <a:p>
            <a:pPr lvl="1" algn="just" eaLnBrk="1" hangingPunct="1">
              <a:lnSpc>
                <a:spcPct val="90000"/>
              </a:lnSpc>
              <a:defRPr/>
            </a:pPr>
            <a:r>
              <a:rPr lang="en-US" sz="2800" dirty="0"/>
              <a:t>Leadership is formed through a series of mutually beneficial exchanges: if you do this for me, I will do this for you</a:t>
            </a:r>
          </a:p>
          <a:p>
            <a:pPr lvl="1" algn="just">
              <a:defRPr/>
            </a:pPr>
            <a:r>
              <a:rPr lang="en-GB" altLang="en-US" sz="2800" dirty="0"/>
              <a:t>Emphasises</a:t>
            </a:r>
            <a:r>
              <a:rPr lang="en-US" altLang="en-US" sz="2800" dirty="0"/>
              <a:t> ‘hard’ levers of change </a:t>
            </a:r>
            <a:r>
              <a:rPr lang="en-GB" altLang="en-US" sz="2800" dirty="0"/>
              <a:t>e.g. designing systems, targets, financial incentives, project management and careful monitoring.</a:t>
            </a:r>
            <a:endParaRPr lang="en-US" sz="2800" dirty="0"/>
          </a:p>
          <a:p>
            <a:pPr lvl="1" algn="just" eaLnBrk="1" hangingPunct="1">
              <a:lnSpc>
                <a:spcPct val="90000"/>
              </a:lnSpc>
              <a:defRPr/>
            </a:pPr>
            <a:r>
              <a:rPr lang="en-US" sz="2800" dirty="0"/>
              <a:t>Followers will choose a leader that maximizes their pleasurable experiences and minimizes negatives</a:t>
            </a:r>
          </a:p>
          <a:p>
            <a:pPr>
              <a:buClr>
                <a:schemeClr val="tx1"/>
              </a:buClr>
            </a:pPr>
            <a:endParaRPr lang="en-GB" sz="36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2406700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Evolution of Leadership Theories (3.2)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68760"/>
            <a:ext cx="1053117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90000"/>
              </a:lnSpc>
              <a:defRPr/>
            </a:pPr>
            <a:r>
              <a:rPr lang="en-US" b="1" dirty="0"/>
              <a:t>Transactional Leadership Theories (1970’s)</a:t>
            </a:r>
            <a:endParaRPr lang="en-GB" b="1" dirty="0"/>
          </a:p>
          <a:p>
            <a:pPr eaLnBrk="1" hangingPunct="1">
              <a:lnSpc>
                <a:spcPct val="90000"/>
              </a:lnSpc>
              <a:defRPr/>
            </a:pPr>
            <a:endParaRPr lang="en-US" b="1" dirty="0"/>
          </a:p>
          <a:p>
            <a:pPr lvl="1" algn="just" eaLnBrk="1" hangingPunct="1">
              <a:lnSpc>
                <a:spcPct val="90000"/>
              </a:lnSpc>
              <a:defRPr/>
            </a:pPr>
            <a:r>
              <a:rPr lang="en-GB" sz="2800" dirty="0"/>
              <a:t>Leader’s transform their followers through their inspirational nature and charismatic personalities such that followers identify with the leader and its purpose</a:t>
            </a:r>
          </a:p>
          <a:p>
            <a:pPr lvl="1" algn="just" eaLnBrk="1" hangingPunct="1">
              <a:lnSpc>
                <a:spcPct val="90000"/>
              </a:lnSpc>
              <a:defRPr/>
            </a:pPr>
            <a:r>
              <a:rPr lang="en-GB" sz="2800" dirty="0"/>
              <a:t>Emphasises building a vision for their organisations; an organisational identity built on collective values and beliefs and energising people to achieve the vision.</a:t>
            </a:r>
          </a:p>
          <a:p>
            <a:pPr lvl="1" algn="just" eaLnBrk="1" hangingPunct="1">
              <a:lnSpc>
                <a:spcPct val="90000"/>
              </a:lnSpc>
              <a:defRPr/>
            </a:pPr>
            <a:r>
              <a:rPr lang="en-GB" sz="2800" dirty="0"/>
              <a:t>Rules and regulations are guided by group norms</a:t>
            </a:r>
          </a:p>
          <a:p>
            <a:pPr>
              <a:buClr>
                <a:schemeClr val="tx1"/>
              </a:buClr>
            </a:pPr>
            <a:endParaRPr lang="en-GB" sz="36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844011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Transactional versus Transformational Leaders</a:t>
            </a:r>
          </a:p>
        </p:txBody>
      </p:sp>
      <p:pic>
        <p:nvPicPr>
          <p:cNvPr id="4" name="Picture 3">
            <a:extLst>
              <a:ext uri="{FF2B5EF4-FFF2-40B4-BE49-F238E27FC236}">
                <a16:creationId xmlns:a16="http://schemas.microsoft.com/office/drawing/2014/main" id="{1C659224-6364-4466-BA33-F6E60CAAEA60}"/>
              </a:ext>
            </a:extLst>
          </p:cNvPr>
          <p:cNvPicPr>
            <a:picLocks noChangeAspect="1"/>
          </p:cNvPicPr>
          <p:nvPr/>
        </p:nvPicPr>
        <p:blipFill>
          <a:blip r:embed="rId3"/>
          <a:stretch>
            <a:fillRect/>
          </a:stretch>
        </p:blipFill>
        <p:spPr>
          <a:xfrm>
            <a:off x="405780" y="1556792"/>
            <a:ext cx="11377264" cy="3744416"/>
          </a:xfrm>
          <a:prstGeom prst="rect">
            <a:avLst/>
          </a:prstGeom>
        </p:spPr>
      </p:pic>
    </p:spTree>
    <p:extLst>
      <p:ext uri="{BB962C8B-B14F-4D97-AF65-F5344CB8AC3E}">
        <p14:creationId xmlns:p14="http://schemas.microsoft.com/office/powerpoint/2010/main" val="2290394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Transformational Leadership</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0414" y="1268760"/>
            <a:ext cx="1053117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3000" b="1" dirty="0"/>
              <a:t>In transformational leadership the leader transforms and motivates followers by:</a:t>
            </a:r>
          </a:p>
          <a:p>
            <a:pPr marL="0" indent="0">
              <a:buNone/>
            </a:pPr>
            <a:endParaRPr lang="en-GB" dirty="0"/>
          </a:p>
          <a:p>
            <a:pPr marL="914400" lvl="1" indent="-514350" algn="just">
              <a:buAutoNum type="arabicPeriod"/>
            </a:pPr>
            <a:r>
              <a:rPr lang="en-GB" dirty="0"/>
              <a:t>Generating greater awareness of the importance of the purpose of the organisation and task outcomes.</a:t>
            </a:r>
          </a:p>
          <a:p>
            <a:pPr marL="914400" lvl="1" indent="-514350" algn="just">
              <a:buAutoNum type="arabicPeriod"/>
            </a:pPr>
            <a:r>
              <a:rPr lang="en-GB" dirty="0"/>
              <a:t>Inducing them to transcend their own self-interests for the sake of the organisation or team.</a:t>
            </a:r>
          </a:p>
          <a:p>
            <a:pPr marL="914400" lvl="1" indent="-514350" algn="just">
              <a:buAutoNum type="arabicPeriod"/>
            </a:pPr>
            <a:r>
              <a:rPr lang="en-GB" dirty="0"/>
              <a:t>Activating their higher-level needs.</a:t>
            </a:r>
          </a:p>
          <a:p>
            <a:pPr>
              <a:buClr>
                <a:schemeClr val="tx1"/>
              </a:buClr>
            </a:pPr>
            <a:endParaRPr lang="en-GB" sz="36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2588116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Transformational Leadership Characteristics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1384" y="980728"/>
            <a:ext cx="11089232"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3000" b="1" dirty="0"/>
              <a:t>A transformational leader is someone who:</a:t>
            </a:r>
          </a:p>
          <a:p>
            <a:pPr marL="914400" lvl="1" indent="-514350" algn="just">
              <a:spcBef>
                <a:spcPts val="0"/>
              </a:spcBef>
              <a:buFont typeface="Wingdings" panose="05000000000000000000" pitchFamily="2" charset="2"/>
              <a:buChar char="§"/>
            </a:pPr>
            <a:r>
              <a:rPr lang="en-GB" sz="2400" dirty="0"/>
              <a:t>Encourages the motivation and positive development of followers</a:t>
            </a:r>
          </a:p>
          <a:p>
            <a:pPr marL="914400" lvl="1" indent="-514350" algn="just">
              <a:spcBef>
                <a:spcPts val="0"/>
              </a:spcBef>
              <a:buFont typeface="Wingdings" panose="05000000000000000000" pitchFamily="2" charset="2"/>
              <a:buChar char="§"/>
            </a:pPr>
            <a:r>
              <a:rPr lang="en-GB" sz="2400" dirty="0"/>
              <a:t>Exemplifies moral standards within the organization and encourages the same of others</a:t>
            </a:r>
          </a:p>
          <a:p>
            <a:pPr marL="914400" lvl="1" indent="-514350" algn="just">
              <a:spcBef>
                <a:spcPts val="0"/>
              </a:spcBef>
              <a:buFont typeface="Wingdings" panose="05000000000000000000" pitchFamily="2" charset="2"/>
              <a:buChar char="§"/>
            </a:pPr>
            <a:r>
              <a:rPr lang="en-GB" sz="2400" dirty="0"/>
              <a:t>Fosters an ethical work environment with clear values, priorities and standards.</a:t>
            </a:r>
          </a:p>
          <a:p>
            <a:pPr marL="914400" lvl="1" indent="-514350" algn="just">
              <a:spcBef>
                <a:spcPts val="0"/>
              </a:spcBef>
              <a:buFont typeface="Wingdings" panose="05000000000000000000" pitchFamily="2" charset="2"/>
              <a:buChar char="§"/>
            </a:pPr>
            <a:r>
              <a:rPr lang="en-GB" sz="2400" dirty="0"/>
              <a:t>Builds company culture by encouraging employees to move from an attitude of self-interest to a mindset where they are working for the common good</a:t>
            </a:r>
          </a:p>
          <a:p>
            <a:pPr marL="914400" lvl="1" indent="-514350" algn="just">
              <a:spcBef>
                <a:spcPts val="0"/>
              </a:spcBef>
              <a:buFont typeface="Wingdings" panose="05000000000000000000" pitchFamily="2" charset="2"/>
              <a:buChar char="§"/>
            </a:pPr>
            <a:r>
              <a:rPr lang="en-GB" sz="2400" dirty="0"/>
              <a:t>Holds an emphasis on authenticity, cooperation and open communication</a:t>
            </a:r>
          </a:p>
          <a:p>
            <a:pPr marL="914400" lvl="1" indent="-514350" algn="just">
              <a:spcBef>
                <a:spcPts val="0"/>
              </a:spcBef>
              <a:buFont typeface="Wingdings" panose="05000000000000000000" pitchFamily="2" charset="2"/>
              <a:buChar char="§"/>
            </a:pPr>
            <a:r>
              <a:rPr lang="en-GB" sz="2400" dirty="0"/>
              <a:t>Provides coaching and mentoring but allowing employees to make decisions and take ownership of tasks</a:t>
            </a:r>
          </a:p>
          <a:p>
            <a:pPr>
              <a:buClr>
                <a:schemeClr val="tx1"/>
              </a:buClr>
            </a:pPr>
            <a:endParaRPr lang="en-GB" sz="36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15199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Process Of Transformational Leadership</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1384" y="980728"/>
            <a:ext cx="11089232"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914400" lvl="1" indent="-514350" algn="just">
              <a:spcBef>
                <a:spcPts val="0"/>
              </a:spcBef>
              <a:buFont typeface="Wingdings" panose="05000000000000000000" pitchFamily="2" charset="2"/>
              <a:buChar char="§"/>
            </a:pPr>
            <a:r>
              <a:rPr lang="en-GB" dirty="0"/>
              <a:t>Leaders have the skill to recognize the need for change.</a:t>
            </a:r>
          </a:p>
          <a:p>
            <a:pPr marL="914400" lvl="1" indent="-514350" algn="just">
              <a:spcBef>
                <a:spcPts val="0"/>
              </a:spcBef>
              <a:buFont typeface="Wingdings" panose="05000000000000000000" pitchFamily="2" charset="2"/>
              <a:buChar char="§"/>
            </a:pPr>
            <a:r>
              <a:rPr lang="en-GB" dirty="0"/>
              <a:t>The leader uses charisma to appeal to employees’ ideals, values and emotions.</a:t>
            </a:r>
          </a:p>
          <a:p>
            <a:pPr marL="914400" lvl="1" indent="-514350" algn="just">
              <a:spcBef>
                <a:spcPts val="0"/>
              </a:spcBef>
              <a:buFont typeface="Wingdings" panose="05000000000000000000" pitchFamily="2" charset="2"/>
              <a:buChar char="§"/>
            </a:pPr>
            <a:r>
              <a:rPr lang="en-GB" dirty="0"/>
              <a:t>Employees are inspired and stimulated to think differently about their job and their contribution to the organization.</a:t>
            </a:r>
          </a:p>
          <a:p>
            <a:pPr marL="914400" lvl="1" indent="-514350" algn="just">
              <a:spcBef>
                <a:spcPts val="0"/>
              </a:spcBef>
              <a:buFont typeface="Wingdings" panose="05000000000000000000" pitchFamily="2" charset="2"/>
              <a:buChar char="§"/>
            </a:pPr>
            <a:r>
              <a:rPr lang="en-GB" dirty="0"/>
              <a:t>Employees are encouraged to seek new ways of solving work problems.</a:t>
            </a:r>
          </a:p>
          <a:p>
            <a:pPr marL="914400" lvl="1" indent="-514350" algn="just">
              <a:spcBef>
                <a:spcPts val="0"/>
              </a:spcBef>
              <a:buFont typeface="Wingdings" panose="05000000000000000000" pitchFamily="2" charset="2"/>
              <a:buChar char="§"/>
            </a:pPr>
            <a:r>
              <a:rPr lang="en-GB" dirty="0"/>
              <a:t>The leader addresses and meet employees’ emotional needs.</a:t>
            </a:r>
          </a:p>
          <a:p>
            <a:pPr marL="914400" lvl="1" indent="-514350" algn="just">
              <a:spcBef>
                <a:spcPts val="0"/>
              </a:spcBef>
              <a:buFont typeface="Wingdings" panose="05000000000000000000" pitchFamily="2" charset="2"/>
              <a:buChar char="§"/>
            </a:pPr>
            <a:r>
              <a:rPr lang="en-GB" dirty="0"/>
              <a:t>This creates high performance employees and groups and enhances organization effectiveness and its ability to cope with change.</a:t>
            </a:r>
            <a:endParaRPr lang="en-GB" sz="4000" dirty="0"/>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4015216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Components of Transformational Leadership</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1384" y="908720"/>
            <a:ext cx="6768752"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ts val="0"/>
              </a:spcBef>
              <a:buNone/>
            </a:pPr>
            <a:r>
              <a:rPr lang="en-GB" sz="2400" b="1" dirty="0"/>
              <a:t>Transformational leadership comprises four basic components:</a:t>
            </a:r>
          </a:p>
          <a:p>
            <a:pPr marL="914400" lvl="1" indent="-514350" algn="just">
              <a:spcBef>
                <a:spcPts val="0"/>
              </a:spcBef>
              <a:buFont typeface="Wingdings" panose="05000000000000000000" pitchFamily="2" charset="2"/>
              <a:buChar char="§"/>
            </a:pPr>
            <a:endParaRPr lang="en-GB" sz="2000" dirty="0"/>
          </a:p>
          <a:p>
            <a:pPr marL="914400" lvl="1" indent="-514350" algn="just">
              <a:spcBef>
                <a:spcPts val="0"/>
              </a:spcBef>
              <a:buFont typeface="Wingdings" panose="05000000000000000000" pitchFamily="2" charset="2"/>
              <a:buChar char="§"/>
            </a:pPr>
            <a:r>
              <a:rPr lang="en-GB" sz="2000" dirty="0"/>
              <a:t>Idealised influence – the charisma of the leader, and the respect and admiration of the followers;</a:t>
            </a:r>
          </a:p>
          <a:p>
            <a:pPr marL="914400" lvl="1" indent="-514350" algn="just">
              <a:spcBef>
                <a:spcPts val="0"/>
              </a:spcBef>
              <a:buFont typeface="Wingdings" panose="05000000000000000000" pitchFamily="2" charset="2"/>
              <a:buChar char="§"/>
            </a:pPr>
            <a:r>
              <a:rPr lang="en-GB" sz="2000" dirty="0"/>
              <a:t>Inspirational motivation – the behaviour of the leader, which provides meaning and challenge to the work of the followers;</a:t>
            </a:r>
          </a:p>
          <a:p>
            <a:pPr marL="914400" lvl="1" indent="-514350" algn="just">
              <a:spcBef>
                <a:spcPts val="0"/>
              </a:spcBef>
              <a:buFont typeface="Wingdings" panose="05000000000000000000" pitchFamily="2" charset="2"/>
              <a:buChar char="§"/>
            </a:pPr>
            <a:r>
              <a:rPr lang="en-GB" sz="2000" dirty="0"/>
              <a:t>Intellectual stimulation – leaders who solicit new and novel approaches for the performance of work and creative problem solutions from followers; and</a:t>
            </a:r>
          </a:p>
          <a:p>
            <a:pPr marL="914400" lvl="1" indent="-514350" algn="just">
              <a:spcBef>
                <a:spcPts val="0"/>
              </a:spcBef>
              <a:buFont typeface="Wingdings" panose="05000000000000000000" pitchFamily="2" charset="2"/>
              <a:buChar char="§"/>
            </a:pPr>
            <a:r>
              <a:rPr lang="en-GB" sz="2000" dirty="0"/>
              <a:t>Individualised consideration – leaders who listen and give special concern to the growth and developmental needs of the followers.</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E603DD7A-93B1-4AE8-926A-00458E42A2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27963" y="840226"/>
            <a:ext cx="4964037" cy="4964037"/>
          </a:xfrm>
          <a:prstGeom prst="rect">
            <a:avLst/>
          </a:prstGeom>
        </p:spPr>
      </p:pic>
    </p:spTree>
    <p:extLst>
      <p:ext uri="{BB962C8B-B14F-4D97-AF65-F5344CB8AC3E}">
        <p14:creationId xmlns:p14="http://schemas.microsoft.com/office/powerpoint/2010/main" val="98759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General Theories of Leadership: A Summary</a:t>
            </a:r>
          </a:p>
        </p:txBody>
      </p:sp>
      <p:pic>
        <p:nvPicPr>
          <p:cNvPr id="5" name="Content Placeholder 3">
            <a:extLst>
              <a:ext uri="{FF2B5EF4-FFF2-40B4-BE49-F238E27FC236}">
                <a16:creationId xmlns:a16="http://schemas.microsoft.com/office/drawing/2014/main" id="{ECA77B14-3B57-45A4-96DB-BCC49494A20E}"/>
              </a:ext>
            </a:extLst>
          </p:cNvPr>
          <p:cNvPicPr>
            <a:picLocks noChangeAspect="1"/>
          </p:cNvPicPr>
          <p:nvPr/>
        </p:nvPicPr>
        <p:blipFill>
          <a:blip r:embed="rId3"/>
          <a:stretch>
            <a:fillRect/>
          </a:stretch>
        </p:blipFill>
        <p:spPr>
          <a:xfrm>
            <a:off x="282685" y="918844"/>
            <a:ext cx="11623452" cy="4526380"/>
          </a:xfrm>
          <a:prstGeom prst="rect">
            <a:avLst/>
          </a:prstGeom>
        </p:spPr>
      </p:pic>
      <p:sp>
        <p:nvSpPr>
          <p:cNvPr id="7" name="Rectangle 6">
            <a:extLst>
              <a:ext uri="{FF2B5EF4-FFF2-40B4-BE49-F238E27FC236}">
                <a16:creationId xmlns:a16="http://schemas.microsoft.com/office/drawing/2014/main" id="{6C6C0A01-A2B1-483C-B781-46638778B32D}"/>
              </a:ext>
            </a:extLst>
          </p:cNvPr>
          <p:cNvSpPr/>
          <p:nvPr/>
        </p:nvSpPr>
        <p:spPr>
          <a:xfrm>
            <a:off x="282685" y="5445224"/>
            <a:ext cx="11866430" cy="253916"/>
          </a:xfrm>
          <a:prstGeom prst="rect">
            <a:avLst/>
          </a:prstGeom>
        </p:spPr>
        <p:txBody>
          <a:bodyPr wrap="square">
            <a:spAutoFit/>
          </a:bodyPr>
          <a:lstStyle/>
          <a:p>
            <a:r>
              <a:rPr lang="en-GB" sz="1000" b="1" dirty="0"/>
              <a:t>Source: Institute for Sustainability Leadership (2017). Global definitions of leadership and theories of leadership development: Literature review. Cambridge: University of Cambridge.</a:t>
            </a:r>
          </a:p>
        </p:txBody>
      </p:sp>
    </p:spTree>
    <p:extLst>
      <p:ext uri="{BB962C8B-B14F-4D97-AF65-F5344CB8AC3E}">
        <p14:creationId xmlns:p14="http://schemas.microsoft.com/office/powerpoint/2010/main" val="3711970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as a Function of the Organization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1384" y="980728"/>
            <a:ext cx="11089232"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lgn="just">
              <a:buNone/>
            </a:pPr>
            <a:r>
              <a:rPr lang="en-GB" altLang="en-US" dirty="0">
                <a:cs typeface="Tahoma" panose="020B0604030504040204" pitchFamily="34" charset="0"/>
              </a:rPr>
              <a:t>A number of factors shape or inhibit a leader’s action and effectiveness:</a:t>
            </a:r>
          </a:p>
          <a:p>
            <a:pPr marL="617220" lvl="1" indent="-171450" algn="just">
              <a:buFont typeface="Wingdings" panose="05000000000000000000" pitchFamily="2" charset="2"/>
              <a:buChar char="§"/>
            </a:pPr>
            <a:endParaRPr lang="en-GB" altLang="en-US" sz="500" dirty="0">
              <a:cs typeface="Tahoma" panose="020B0604030504040204" pitchFamily="34" charset="0"/>
            </a:endParaRPr>
          </a:p>
          <a:p>
            <a:pPr lvl="1" algn="just">
              <a:buFont typeface="Wingdings" panose="05000000000000000000" pitchFamily="2" charset="2"/>
              <a:buChar char="§"/>
            </a:pPr>
            <a:r>
              <a:rPr lang="en-GB" altLang="en-US" sz="3200" dirty="0">
                <a:cs typeface="Tahoma" panose="020B0604030504040204" pitchFamily="34" charset="0"/>
              </a:rPr>
              <a:t>Age and history of the organization</a:t>
            </a:r>
          </a:p>
          <a:p>
            <a:pPr lvl="1" algn="just">
              <a:buFont typeface="Wingdings" panose="05000000000000000000" pitchFamily="2" charset="2"/>
              <a:buChar char="§"/>
            </a:pPr>
            <a:r>
              <a:rPr lang="en-GB" altLang="en-US" sz="3200" dirty="0">
                <a:cs typeface="Tahoma" panose="020B0604030504040204" pitchFamily="34" charset="0"/>
              </a:rPr>
              <a:t>Size of the organization</a:t>
            </a:r>
          </a:p>
          <a:p>
            <a:pPr lvl="1" algn="just">
              <a:buFont typeface="Wingdings" panose="05000000000000000000" pitchFamily="2" charset="2"/>
              <a:buChar char="§"/>
            </a:pPr>
            <a:r>
              <a:rPr lang="en-GB" altLang="en-US" sz="3200" dirty="0">
                <a:cs typeface="Tahoma" panose="020B0604030504040204" pitchFamily="34" charset="0"/>
              </a:rPr>
              <a:t>Structure of the organization</a:t>
            </a:r>
          </a:p>
          <a:p>
            <a:pPr lvl="1" algn="just">
              <a:buFont typeface="Wingdings" panose="05000000000000000000" pitchFamily="2" charset="2"/>
              <a:buChar char="§"/>
            </a:pPr>
            <a:r>
              <a:rPr lang="en-GB" altLang="en-US" sz="3200" dirty="0">
                <a:cs typeface="Tahoma" panose="020B0604030504040204" pitchFamily="34" charset="0"/>
              </a:rPr>
              <a:t>Stability or crisis situation</a:t>
            </a:r>
          </a:p>
          <a:p>
            <a:pPr lvl="1" algn="just">
              <a:buFont typeface="Wingdings" panose="05000000000000000000" pitchFamily="2" charset="2"/>
              <a:buChar char="§"/>
            </a:pPr>
            <a:r>
              <a:rPr lang="en-GB" altLang="en-US" sz="3200" dirty="0">
                <a:cs typeface="Tahoma" panose="020B0604030504040204" pitchFamily="34" charset="0"/>
              </a:rPr>
              <a:t>The nature of leadership varies in different cultures</a:t>
            </a:r>
          </a:p>
          <a:p>
            <a:pPr lvl="1" algn="just">
              <a:buFont typeface="Wingdings" panose="05000000000000000000" pitchFamily="2" charset="2"/>
              <a:buChar char="§"/>
            </a:pPr>
            <a:r>
              <a:rPr lang="en-GB" altLang="en-US" sz="3200" dirty="0">
                <a:cs typeface="Tahoma" panose="020B0604030504040204" pitchFamily="34" charset="0"/>
              </a:rPr>
              <a:t>Employee reaction to leader initiatives</a:t>
            </a:r>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6952547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Traits, Styles, And Skills Of Global Leaders</a:t>
            </a:r>
          </a:p>
        </p:txBody>
      </p:sp>
      <p:sp>
        <p:nvSpPr>
          <p:cNvPr id="7" name="Rectangle 6">
            <a:extLst>
              <a:ext uri="{FF2B5EF4-FFF2-40B4-BE49-F238E27FC236}">
                <a16:creationId xmlns:a16="http://schemas.microsoft.com/office/drawing/2014/main" id="{6C6C0A01-A2B1-483C-B781-46638778B32D}"/>
              </a:ext>
            </a:extLst>
          </p:cNvPr>
          <p:cNvSpPr/>
          <p:nvPr/>
        </p:nvSpPr>
        <p:spPr>
          <a:xfrm>
            <a:off x="282685" y="5445224"/>
            <a:ext cx="11866430" cy="246221"/>
          </a:xfrm>
          <a:prstGeom prst="rect">
            <a:avLst/>
          </a:prstGeom>
        </p:spPr>
        <p:txBody>
          <a:bodyPr wrap="square">
            <a:spAutoFit/>
          </a:bodyPr>
          <a:lstStyle/>
          <a:p>
            <a:r>
              <a:rPr lang="en-GB" sz="1000" b="1" dirty="0"/>
              <a:t>Source: Institute for Sustainability Leadership (2017). Global definitions of leadership and theories of leadership development: Literature review. Cambridge: University of Cambridge..</a:t>
            </a:r>
          </a:p>
        </p:txBody>
      </p:sp>
      <p:pic>
        <p:nvPicPr>
          <p:cNvPr id="6" name="Content Placeholder 3">
            <a:extLst>
              <a:ext uri="{FF2B5EF4-FFF2-40B4-BE49-F238E27FC236}">
                <a16:creationId xmlns:a16="http://schemas.microsoft.com/office/drawing/2014/main" id="{AC9D905D-6EB1-4A4E-8047-2B4E56CCB68C}"/>
              </a:ext>
            </a:extLst>
          </p:cNvPr>
          <p:cNvPicPr>
            <a:picLocks noChangeAspect="1"/>
          </p:cNvPicPr>
          <p:nvPr/>
        </p:nvPicPr>
        <p:blipFill>
          <a:blip r:embed="rId3"/>
          <a:stretch>
            <a:fillRect/>
          </a:stretch>
        </p:blipFill>
        <p:spPr>
          <a:xfrm>
            <a:off x="119098" y="815417"/>
            <a:ext cx="12014943" cy="4644516"/>
          </a:xfrm>
          <a:prstGeom prst="rect">
            <a:avLst/>
          </a:prstGeom>
        </p:spPr>
      </p:pic>
    </p:spTree>
    <p:extLst>
      <p:ext uri="{BB962C8B-B14F-4D97-AF65-F5344CB8AC3E}">
        <p14:creationId xmlns:p14="http://schemas.microsoft.com/office/powerpoint/2010/main" val="3497088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Declining Confidence In The Global Economy Calls For Agility and Resilience</a:t>
            </a:r>
          </a:p>
        </p:txBody>
      </p:sp>
      <p:pic>
        <p:nvPicPr>
          <p:cNvPr id="4" name="Content Placeholder 3">
            <a:extLst>
              <a:ext uri="{FF2B5EF4-FFF2-40B4-BE49-F238E27FC236}">
                <a16:creationId xmlns:a16="http://schemas.microsoft.com/office/drawing/2014/main" id="{5C107D5C-5EB8-438C-94FA-5F9EE1395760}"/>
              </a:ext>
            </a:extLst>
          </p:cNvPr>
          <p:cNvPicPr>
            <a:picLocks noChangeAspect="1"/>
          </p:cNvPicPr>
          <p:nvPr/>
        </p:nvPicPr>
        <p:blipFill>
          <a:blip r:embed="rId3"/>
          <a:stretch>
            <a:fillRect/>
          </a:stretch>
        </p:blipFill>
        <p:spPr>
          <a:xfrm>
            <a:off x="6093342" y="1059292"/>
            <a:ext cx="5834236" cy="4608512"/>
          </a:xfrm>
          <a:prstGeom prst="rect">
            <a:avLst/>
          </a:prstGeom>
          <a:ln w="3175">
            <a:solidFill>
              <a:schemeClr val="tx1"/>
            </a:solidFill>
          </a:ln>
        </p:spPr>
      </p:pic>
      <p:sp>
        <p:nvSpPr>
          <p:cNvPr id="7" name="TextBox 6">
            <a:extLst>
              <a:ext uri="{FF2B5EF4-FFF2-40B4-BE49-F238E27FC236}">
                <a16:creationId xmlns:a16="http://schemas.microsoft.com/office/drawing/2014/main" id="{3F5BB85E-ECD9-412A-ABC8-873F87398CEF}"/>
              </a:ext>
            </a:extLst>
          </p:cNvPr>
          <p:cNvSpPr txBox="1"/>
          <p:nvPr/>
        </p:nvSpPr>
        <p:spPr>
          <a:xfrm>
            <a:off x="695400" y="2519005"/>
            <a:ext cx="4896544" cy="1255728"/>
          </a:xfrm>
          <a:prstGeom prst="rect">
            <a:avLst/>
          </a:prstGeom>
          <a:noFill/>
        </p:spPr>
        <p:txBody>
          <a:bodyPr wrap="square">
            <a:spAutoFit/>
          </a:bodyPr>
          <a:lstStyle/>
          <a:p>
            <a:pPr algn="just">
              <a:lnSpc>
                <a:spcPct val="90000"/>
              </a:lnSpc>
            </a:pPr>
            <a:r>
              <a:rPr lang="en-GB" sz="2800" b="1" i="1" dirty="0"/>
              <a:t>How does a leader lead in an unfavourable business environment?</a:t>
            </a:r>
          </a:p>
        </p:txBody>
      </p:sp>
      <p:sp>
        <p:nvSpPr>
          <p:cNvPr id="8" name="TextBox 7">
            <a:extLst>
              <a:ext uri="{FF2B5EF4-FFF2-40B4-BE49-F238E27FC236}">
                <a16:creationId xmlns:a16="http://schemas.microsoft.com/office/drawing/2014/main" id="{830EC254-7F22-4693-B517-16FB558823F1}"/>
              </a:ext>
            </a:extLst>
          </p:cNvPr>
          <p:cNvSpPr txBox="1"/>
          <p:nvPr/>
        </p:nvSpPr>
        <p:spPr>
          <a:xfrm>
            <a:off x="1608" y="4917820"/>
            <a:ext cx="6098058" cy="738664"/>
          </a:xfrm>
          <a:prstGeom prst="rect">
            <a:avLst/>
          </a:prstGeom>
          <a:noFill/>
        </p:spPr>
        <p:txBody>
          <a:bodyPr wrap="square">
            <a:spAutoFit/>
          </a:bodyPr>
          <a:lstStyle/>
          <a:p>
            <a:pPr marL="45720" indent="0" algn="ctr">
              <a:buNone/>
            </a:pPr>
            <a:r>
              <a:rPr lang="en-GB" sz="1400" dirty="0"/>
              <a:t>Source:</a:t>
            </a:r>
          </a:p>
          <a:p>
            <a:pPr marL="45720" indent="0" algn="ctr">
              <a:buNone/>
            </a:pPr>
            <a:r>
              <a:rPr lang="en-GB" sz="1400" dirty="0"/>
              <a:t> </a:t>
            </a:r>
            <a:r>
              <a:rPr lang="en-GB" sz="1400" dirty="0">
                <a:hlinkClick r:id="rId4"/>
              </a:rPr>
              <a:t>https://assets.kpmg/content/dam/kpmg/xx/pdf/2019/05/kpmg-global-ceo-outlook-2019.pdf</a:t>
            </a:r>
            <a:endParaRPr lang="en-GB" sz="1400" dirty="0"/>
          </a:p>
        </p:txBody>
      </p:sp>
    </p:spTree>
    <p:extLst>
      <p:ext uri="{BB962C8B-B14F-4D97-AF65-F5344CB8AC3E}">
        <p14:creationId xmlns:p14="http://schemas.microsoft.com/office/powerpoint/2010/main" val="294003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Challenges, Skills, and Barriers</a:t>
            </a:r>
          </a:p>
        </p:txBody>
      </p:sp>
      <p:pic>
        <p:nvPicPr>
          <p:cNvPr id="7" name="Picture 6">
            <a:extLst>
              <a:ext uri="{FF2B5EF4-FFF2-40B4-BE49-F238E27FC236}">
                <a16:creationId xmlns:a16="http://schemas.microsoft.com/office/drawing/2014/main" id="{BEAD5EEC-7992-45FF-B02F-0779EBA85C87}"/>
              </a:ext>
            </a:extLst>
          </p:cNvPr>
          <p:cNvPicPr>
            <a:picLocks noChangeAspect="1"/>
          </p:cNvPicPr>
          <p:nvPr/>
        </p:nvPicPr>
        <p:blipFill>
          <a:blip r:embed="rId3"/>
          <a:stretch>
            <a:fillRect/>
          </a:stretch>
        </p:blipFill>
        <p:spPr>
          <a:xfrm>
            <a:off x="290763" y="960681"/>
            <a:ext cx="5589213" cy="2815600"/>
          </a:xfrm>
          <a:prstGeom prst="rect">
            <a:avLst/>
          </a:prstGeom>
          <a:ln w="3175">
            <a:solidFill>
              <a:schemeClr val="tx1"/>
            </a:solidFill>
          </a:ln>
        </p:spPr>
      </p:pic>
      <p:pic>
        <p:nvPicPr>
          <p:cNvPr id="8" name="Picture 7">
            <a:extLst>
              <a:ext uri="{FF2B5EF4-FFF2-40B4-BE49-F238E27FC236}">
                <a16:creationId xmlns:a16="http://schemas.microsoft.com/office/drawing/2014/main" id="{14F6B8D9-41C4-4EC9-A8F4-C9D9FD2D63E0}"/>
              </a:ext>
            </a:extLst>
          </p:cNvPr>
          <p:cNvPicPr>
            <a:picLocks noChangeAspect="1"/>
          </p:cNvPicPr>
          <p:nvPr/>
        </p:nvPicPr>
        <p:blipFill>
          <a:blip r:embed="rId4"/>
          <a:stretch>
            <a:fillRect/>
          </a:stretch>
        </p:blipFill>
        <p:spPr>
          <a:xfrm>
            <a:off x="6672063" y="960681"/>
            <a:ext cx="4723379" cy="2815600"/>
          </a:xfrm>
          <a:prstGeom prst="rect">
            <a:avLst/>
          </a:prstGeom>
          <a:ln w="3175">
            <a:solidFill>
              <a:schemeClr val="tx1"/>
            </a:solidFill>
          </a:ln>
        </p:spPr>
      </p:pic>
      <p:pic>
        <p:nvPicPr>
          <p:cNvPr id="9" name="Picture 8">
            <a:extLst>
              <a:ext uri="{FF2B5EF4-FFF2-40B4-BE49-F238E27FC236}">
                <a16:creationId xmlns:a16="http://schemas.microsoft.com/office/drawing/2014/main" id="{A5792E69-5C39-4581-A75A-4891B7F226B9}"/>
              </a:ext>
            </a:extLst>
          </p:cNvPr>
          <p:cNvPicPr>
            <a:picLocks noChangeAspect="1"/>
          </p:cNvPicPr>
          <p:nvPr/>
        </p:nvPicPr>
        <p:blipFill>
          <a:blip r:embed="rId5"/>
          <a:stretch>
            <a:fillRect/>
          </a:stretch>
        </p:blipFill>
        <p:spPr>
          <a:xfrm>
            <a:off x="306211" y="3776281"/>
            <a:ext cx="11089232" cy="1884967"/>
          </a:xfrm>
          <a:prstGeom prst="rect">
            <a:avLst/>
          </a:prstGeom>
          <a:ln w="3175">
            <a:solidFill>
              <a:schemeClr val="tx1"/>
            </a:solidFill>
          </a:ln>
        </p:spPr>
      </p:pic>
      <p:sp>
        <p:nvSpPr>
          <p:cNvPr id="10" name="TextBox 9">
            <a:extLst>
              <a:ext uri="{FF2B5EF4-FFF2-40B4-BE49-F238E27FC236}">
                <a16:creationId xmlns:a16="http://schemas.microsoft.com/office/drawing/2014/main" id="{A5824630-F9CA-4268-8BB7-0D7C000E0886}"/>
              </a:ext>
            </a:extLst>
          </p:cNvPr>
          <p:cNvSpPr txBox="1"/>
          <p:nvPr/>
        </p:nvSpPr>
        <p:spPr>
          <a:xfrm rot="16200000">
            <a:off x="9234592" y="2898144"/>
            <a:ext cx="5184576" cy="341632"/>
          </a:xfrm>
          <a:prstGeom prst="rect">
            <a:avLst/>
          </a:prstGeom>
          <a:noFill/>
        </p:spPr>
        <p:txBody>
          <a:bodyPr wrap="square" rtlCol="0">
            <a:spAutoFit/>
          </a:bodyPr>
          <a:lstStyle/>
          <a:p>
            <a:pPr algn="ctr">
              <a:lnSpc>
                <a:spcPct val="90000"/>
              </a:lnSpc>
            </a:pPr>
            <a:r>
              <a:rPr lang="en-GB" sz="900" dirty="0"/>
              <a:t>Source: </a:t>
            </a:r>
            <a:r>
              <a:rPr lang="en-GB" sz="900" dirty="0">
                <a:hlinkClick r:id="rId6"/>
              </a:rPr>
              <a:t>https://www.london.edu/-/media/files/faculty-and-research/research-centres/lbs-leadership-institute-leadership-survey-2017.pdf?la=en</a:t>
            </a:r>
            <a:endParaRPr lang="en-GB" sz="900" dirty="0"/>
          </a:p>
        </p:txBody>
      </p:sp>
    </p:spTree>
    <p:extLst>
      <p:ext uri="{BB962C8B-B14F-4D97-AF65-F5344CB8AC3E}">
        <p14:creationId xmlns:p14="http://schemas.microsoft.com/office/powerpoint/2010/main" val="13663855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19336" y="0"/>
            <a:ext cx="11881320" cy="1143000"/>
          </a:xfrm>
        </p:spPr>
        <p:txBody>
          <a:bodyPr/>
          <a:lstStyle/>
          <a:p>
            <a:pPr eaLnBrk="1" hangingPunct="1"/>
            <a:r>
              <a:rPr lang="en-GB" altLang="en-US" sz="3200" b="1" dirty="0">
                <a:solidFill>
                  <a:schemeClr val="tx2">
                    <a:lumMod val="75000"/>
                  </a:schemeClr>
                </a:solidFill>
              </a:rPr>
              <a:t>Leading In Uncertain Times: The Practitioners Perspective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1384" y="980728"/>
            <a:ext cx="11089232"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Complexities and uncertainties in the global economy highlights the need for an agile organization, as well as agile leadership.</a:t>
            </a:r>
          </a:p>
          <a:p>
            <a:pPr algn="just"/>
            <a:r>
              <a:rPr lang="en-GB" sz="2400" dirty="0"/>
              <a:t>The social, economic and technological headwinds we have seen emerge in recent years are no longer short term. While leaders continue to see exciting growth opportunities, they are set against a complex, volatile and increasingly uncertain environment. To be resilient, organizations need to be comfortable disrupting their business models if they want to continue to grow.</a:t>
            </a:r>
          </a:p>
          <a:p>
            <a:pPr algn="just"/>
            <a:r>
              <a:rPr lang="en-GB" sz="2400" dirty="0"/>
              <a:t>One of the most compelling findings in this year’s Global CEO Outlook survey by KPMG is that over two-thirds of chief executive officers believe that agility is the new currency of business. If they fail to adapt to a constantly changing world, their business will become irrelevant.</a:t>
            </a:r>
            <a:endParaRPr lang="en-US" dirty="0"/>
          </a:p>
          <a:p>
            <a:pPr marL="0" indent="0" eaLnBrk="1" hangingPunct="1">
              <a:buFont typeface="Arial" panose="020B0604020202020204" pitchFamily="34" charset="0"/>
              <a:buNone/>
              <a:defRPr/>
            </a:pPr>
            <a:endParaRPr lang="en-GB" altLang="en-US" sz="2800" dirty="0"/>
          </a:p>
        </p:txBody>
      </p:sp>
      <p:sp>
        <p:nvSpPr>
          <p:cNvPr id="4" name="TextBox 3">
            <a:extLst>
              <a:ext uri="{FF2B5EF4-FFF2-40B4-BE49-F238E27FC236}">
                <a16:creationId xmlns:a16="http://schemas.microsoft.com/office/drawing/2014/main" id="{DF1DD3B7-4E29-4606-B69B-A9DA2EFF34BE}"/>
              </a:ext>
            </a:extLst>
          </p:cNvPr>
          <p:cNvSpPr txBox="1"/>
          <p:nvPr/>
        </p:nvSpPr>
        <p:spPr>
          <a:xfrm>
            <a:off x="5591944" y="5445224"/>
            <a:ext cx="6696744" cy="216982"/>
          </a:xfrm>
          <a:prstGeom prst="rect">
            <a:avLst/>
          </a:prstGeom>
          <a:noFill/>
        </p:spPr>
        <p:txBody>
          <a:bodyPr wrap="square" rtlCol="0">
            <a:spAutoFit/>
          </a:bodyPr>
          <a:lstStyle/>
          <a:p>
            <a:pPr algn="ctr">
              <a:lnSpc>
                <a:spcPct val="90000"/>
              </a:lnSpc>
            </a:pPr>
            <a:r>
              <a:rPr lang="en-GB" sz="900" dirty="0"/>
              <a:t>Source: </a:t>
            </a:r>
            <a:r>
              <a:rPr lang="fr-FR" sz="900" dirty="0"/>
              <a:t>Source: </a:t>
            </a:r>
            <a:r>
              <a:rPr lang="fr-FR" sz="900" dirty="0">
                <a:hlinkClick r:id="rId3"/>
              </a:rPr>
              <a:t>https://assets.kpmg/content/dam/kpmg/xx/pdf/2019/05/kpmg-global-ceo-outlook-2019.pdf</a:t>
            </a:r>
            <a:endParaRPr lang="en-GB" sz="900" dirty="0"/>
          </a:p>
        </p:txBody>
      </p:sp>
    </p:spTree>
    <p:extLst>
      <p:ext uri="{BB962C8B-B14F-4D97-AF65-F5344CB8AC3E}">
        <p14:creationId xmlns:p14="http://schemas.microsoft.com/office/powerpoint/2010/main" val="1956344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How To Lead In A Crisis</a:t>
            </a:r>
          </a:p>
        </p:txBody>
      </p:sp>
      <p:sp>
        <p:nvSpPr>
          <p:cNvPr id="7" name="TextBox 6">
            <a:extLst>
              <a:ext uri="{FF2B5EF4-FFF2-40B4-BE49-F238E27FC236}">
                <a16:creationId xmlns:a16="http://schemas.microsoft.com/office/drawing/2014/main" id="{CA0B26EE-C988-483E-8B8E-A56F03013FA7}"/>
              </a:ext>
            </a:extLst>
          </p:cNvPr>
          <p:cNvSpPr txBox="1"/>
          <p:nvPr/>
        </p:nvSpPr>
        <p:spPr>
          <a:xfrm>
            <a:off x="3046971" y="5373216"/>
            <a:ext cx="6098058" cy="646331"/>
          </a:xfrm>
          <a:prstGeom prst="rect">
            <a:avLst/>
          </a:prstGeom>
          <a:noFill/>
        </p:spPr>
        <p:txBody>
          <a:bodyPr wrap="square">
            <a:spAutoFit/>
          </a:bodyPr>
          <a:lstStyle/>
          <a:p>
            <a:pPr algn="ctr"/>
            <a:r>
              <a:rPr lang="en-GB" dirty="0">
                <a:hlinkClick r:id="rId4"/>
              </a:rPr>
              <a:t>https://www.youtube.com/watch?v=Cxf_SRCcaGo</a:t>
            </a:r>
            <a:endParaRPr lang="en-GB" dirty="0"/>
          </a:p>
          <a:p>
            <a:pPr algn="ctr"/>
            <a:endParaRPr lang="en-GB" dirty="0"/>
          </a:p>
        </p:txBody>
      </p:sp>
      <p:pic>
        <p:nvPicPr>
          <p:cNvPr id="3" name="Online Media 2" title="How to lead in a crisis | The Way We Work, a TED series">
            <a:hlinkClick r:id="" action="ppaction://media"/>
            <a:extLst>
              <a:ext uri="{FF2B5EF4-FFF2-40B4-BE49-F238E27FC236}">
                <a16:creationId xmlns:a16="http://schemas.microsoft.com/office/drawing/2014/main" id="{EEBCC631-01D4-46CD-863A-DDD2DC90C78E}"/>
              </a:ext>
            </a:extLst>
          </p:cNvPr>
          <p:cNvPicPr>
            <a:picLocks noRot="1" noChangeAspect="1"/>
          </p:cNvPicPr>
          <p:nvPr>
            <a:videoFile r:link="rId1"/>
          </p:nvPr>
        </p:nvPicPr>
        <p:blipFill>
          <a:blip r:embed="rId5"/>
          <a:stretch>
            <a:fillRect/>
          </a:stretch>
        </p:blipFill>
        <p:spPr>
          <a:xfrm>
            <a:off x="1649257" y="836171"/>
            <a:ext cx="8893485" cy="4534763"/>
          </a:xfrm>
          <a:prstGeom prst="rect">
            <a:avLst/>
          </a:prstGeom>
        </p:spPr>
      </p:pic>
    </p:spTree>
    <p:extLst>
      <p:ext uri="{BB962C8B-B14F-4D97-AF65-F5344CB8AC3E}">
        <p14:creationId xmlns:p14="http://schemas.microsoft.com/office/powerpoint/2010/main" val="160747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55340" y="8709"/>
            <a:ext cx="11881320" cy="1143000"/>
          </a:xfrm>
        </p:spPr>
        <p:txBody>
          <a:bodyPr/>
          <a:lstStyle/>
          <a:p>
            <a:pPr eaLnBrk="1" hangingPunct="1"/>
            <a:r>
              <a:rPr lang="en-GB" altLang="en-US" sz="3200" b="1" dirty="0">
                <a:solidFill>
                  <a:schemeClr val="tx2">
                    <a:lumMod val="75000"/>
                  </a:schemeClr>
                </a:solidFill>
              </a:rPr>
              <a:t>Agile Organizations Excel At Both Stability And Dynamism</a:t>
            </a:r>
          </a:p>
        </p:txBody>
      </p:sp>
      <p:sp>
        <p:nvSpPr>
          <p:cNvPr id="5" name="TextBox 4">
            <a:extLst>
              <a:ext uri="{FF2B5EF4-FFF2-40B4-BE49-F238E27FC236}">
                <a16:creationId xmlns:a16="http://schemas.microsoft.com/office/drawing/2014/main" id="{9815F8B6-ECBE-4E7F-84C7-4BEB8059AF16}"/>
              </a:ext>
            </a:extLst>
          </p:cNvPr>
          <p:cNvSpPr txBox="1"/>
          <p:nvPr/>
        </p:nvSpPr>
        <p:spPr>
          <a:xfrm>
            <a:off x="551384" y="3933056"/>
            <a:ext cx="11305256" cy="1508105"/>
          </a:xfrm>
          <a:prstGeom prst="rect">
            <a:avLst/>
          </a:prstGeom>
          <a:noFill/>
        </p:spPr>
        <p:txBody>
          <a:bodyPr wrap="square">
            <a:spAutoFit/>
          </a:bodyPr>
          <a:lstStyle/>
          <a:p>
            <a:pPr algn="just"/>
            <a:r>
              <a:rPr lang="en-GB" sz="2000" dirty="0"/>
              <a:t>Dynamic practices enable companies to respond nimbly and quickly to new challenges and opportunities, while stable practices cultivate reliability and efficiency by establishing a backbone of elements that don’t need to change frequently</a:t>
            </a:r>
          </a:p>
          <a:p>
            <a:endParaRPr lang="en-GB" sz="1200" dirty="0"/>
          </a:p>
          <a:p>
            <a:r>
              <a:rPr lang="en-GB" sz="1800" dirty="0"/>
              <a:t>How to create an agile organization? – Refer to page 14 in source 1 below.</a:t>
            </a:r>
          </a:p>
        </p:txBody>
      </p:sp>
      <p:pic>
        <p:nvPicPr>
          <p:cNvPr id="6" name="Content Placeholder 3">
            <a:extLst>
              <a:ext uri="{FF2B5EF4-FFF2-40B4-BE49-F238E27FC236}">
                <a16:creationId xmlns:a16="http://schemas.microsoft.com/office/drawing/2014/main" id="{82D1BAE8-4CC9-47C0-92D2-6E9A81B85F85}"/>
              </a:ext>
            </a:extLst>
          </p:cNvPr>
          <p:cNvPicPr>
            <a:picLocks noChangeAspect="1"/>
          </p:cNvPicPr>
          <p:nvPr/>
        </p:nvPicPr>
        <p:blipFill>
          <a:blip r:embed="rId3"/>
          <a:stretch>
            <a:fillRect/>
          </a:stretch>
        </p:blipFill>
        <p:spPr>
          <a:xfrm>
            <a:off x="551384" y="858811"/>
            <a:ext cx="4824537" cy="3074245"/>
          </a:xfrm>
          <a:prstGeom prst="rect">
            <a:avLst/>
          </a:prstGeom>
          <a:ln w="3175">
            <a:solidFill>
              <a:schemeClr val="tx1"/>
            </a:solidFill>
          </a:ln>
        </p:spPr>
      </p:pic>
      <p:pic>
        <p:nvPicPr>
          <p:cNvPr id="7" name="Picture 6">
            <a:extLst>
              <a:ext uri="{FF2B5EF4-FFF2-40B4-BE49-F238E27FC236}">
                <a16:creationId xmlns:a16="http://schemas.microsoft.com/office/drawing/2014/main" id="{EE6B5F82-0AEA-4091-A7A0-E736BCEAD756}"/>
              </a:ext>
            </a:extLst>
          </p:cNvPr>
          <p:cNvPicPr>
            <a:picLocks noChangeAspect="1"/>
          </p:cNvPicPr>
          <p:nvPr/>
        </p:nvPicPr>
        <p:blipFill>
          <a:blip r:embed="rId4"/>
          <a:stretch>
            <a:fillRect/>
          </a:stretch>
        </p:blipFill>
        <p:spPr>
          <a:xfrm>
            <a:off x="5436047" y="858811"/>
            <a:ext cx="6420594" cy="3074245"/>
          </a:xfrm>
          <a:prstGeom prst="rect">
            <a:avLst/>
          </a:prstGeom>
          <a:ln w="3175">
            <a:solidFill>
              <a:schemeClr val="tx1"/>
            </a:solidFill>
          </a:ln>
        </p:spPr>
      </p:pic>
      <p:sp>
        <p:nvSpPr>
          <p:cNvPr id="8" name="Rectangle 7">
            <a:extLst>
              <a:ext uri="{FF2B5EF4-FFF2-40B4-BE49-F238E27FC236}">
                <a16:creationId xmlns:a16="http://schemas.microsoft.com/office/drawing/2014/main" id="{529D66EC-87C1-4701-B4DE-061491BA7855}"/>
              </a:ext>
            </a:extLst>
          </p:cNvPr>
          <p:cNvSpPr/>
          <p:nvPr/>
        </p:nvSpPr>
        <p:spPr>
          <a:xfrm>
            <a:off x="538523" y="5408072"/>
            <a:ext cx="12005594" cy="338554"/>
          </a:xfrm>
          <a:prstGeom prst="rect">
            <a:avLst/>
          </a:prstGeom>
        </p:spPr>
        <p:txBody>
          <a:bodyPr wrap="square">
            <a:spAutoFit/>
          </a:bodyPr>
          <a:lstStyle/>
          <a:p>
            <a:pPr marL="45720" indent="0">
              <a:buNone/>
            </a:pPr>
            <a:r>
              <a:rPr lang="en-GB" sz="800" dirty="0"/>
              <a:t>Source 1: </a:t>
            </a:r>
            <a:r>
              <a:rPr lang="en-GB" sz="800" dirty="0">
                <a:hlinkClick r:id="rId5"/>
              </a:rPr>
              <a:t>https://www.mckinsey.com/~/media/McKinsey/Business%20Functions/Organization/Our%20Insights/How%20to%20create%20an%20agile%20organization/How-to-create-an-agile-organization.ashx</a:t>
            </a:r>
            <a:endParaRPr lang="en-GB" sz="800" dirty="0"/>
          </a:p>
          <a:p>
            <a:pPr marL="45720" indent="0">
              <a:buNone/>
            </a:pPr>
            <a:r>
              <a:rPr lang="en-GB" sz="800" dirty="0"/>
              <a:t>Source 2: </a:t>
            </a:r>
            <a:r>
              <a:rPr lang="en-GB" sz="800" dirty="0">
                <a:hlinkClick r:id="rId6"/>
              </a:rPr>
              <a:t>https://assets.kpmg/content/dam/kpmg/xx/pdf/2019/05/kpmg-global-ceo-outlook-2019.pdf</a:t>
            </a:r>
            <a:endParaRPr lang="en-GB" sz="800" dirty="0"/>
          </a:p>
        </p:txBody>
      </p:sp>
    </p:spTree>
    <p:extLst>
      <p:ext uri="{BB962C8B-B14F-4D97-AF65-F5344CB8AC3E}">
        <p14:creationId xmlns:p14="http://schemas.microsoft.com/office/powerpoint/2010/main" val="1559364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25759" y="0"/>
            <a:ext cx="11740482" cy="1143000"/>
          </a:xfrm>
        </p:spPr>
        <p:txBody>
          <a:bodyPr/>
          <a:lstStyle/>
          <a:p>
            <a:pPr eaLnBrk="1" hangingPunct="1"/>
            <a:r>
              <a:rPr lang="en-GB" altLang="en-US" sz="3100" b="1" dirty="0">
                <a:solidFill>
                  <a:schemeClr val="tx2">
                    <a:lumMod val="75000"/>
                  </a:schemeClr>
                </a:solidFill>
              </a:rPr>
              <a:t>Leading Transformational Change and Employee Engagement</a:t>
            </a:r>
          </a:p>
        </p:txBody>
      </p:sp>
      <p:pic>
        <p:nvPicPr>
          <p:cNvPr id="4" name="Picture 3">
            <a:extLst>
              <a:ext uri="{FF2B5EF4-FFF2-40B4-BE49-F238E27FC236}">
                <a16:creationId xmlns:a16="http://schemas.microsoft.com/office/drawing/2014/main" id="{66517245-FBBD-4417-B48F-71E62C0F3022}"/>
              </a:ext>
            </a:extLst>
          </p:cNvPr>
          <p:cNvPicPr>
            <a:picLocks noChangeAspect="1"/>
          </p:cNvPicPr>
          <p:nvPr/>
        </p:nvPicPr>
        <p:blipFill>
          <a:blip r:embed="rId3"/>
          <a:stretch>
            <a:fillRect/>
          </a:stretch>
        </p:blipFill>
        <p:spPr>
          <a:xfrm>
            <a:off x="2924870" y="980728"/>
            <a:ext cx="6342260" cy="4659221"/>
          </a:xfrm>
          <a:prstGeom prst="rect">
            <a:avLst/>
          </a:prstGeom>
          <a:ln w="3175">
            <a:solidFill>
              <a:schemeClr val="tx1"/>
            </a:solidFill>
          </a:ln>
        </p:spPr>
      </p:pic>
      <p:sp>
        <p:nvSpPr>
          <p:cNvPr id="5" name="Content Placeholder 2">
            <a:extLst>
              <a:ext uri="{FF2B5EF4-FFF2-40B4-BE49-F238E27FC236}">
                <a16:creationId xmlns:a16="http://schemas.microsoft.com/office/drawing/2014/main" id="{3CC3A78C-A6F3-473B-AD84-BB8732332D72}"/>
              </a:ext>
            </a:extLst>
          </p:cNvPr>
          <p:cNvSpPr txBox="1">
            <a:spLocks/>
          </p:cNvSpPr>
          <p:nvPr/>
        </p:nvSpPr>
        <p:spPr>
          <a:xfrm rot="16200000">
            <a:off x="9449141" y="3246660"/>
            <a:ext cx="4382953" cy="432048"/>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 indent="0">
              <a:buFont typeface="Arial" panose="020B0604020202020204" pitchFamily="34" charset="0"/>
              <a:buNone/>
            </a:pPr>
            <a:r>
              <a:rPr lang="en-GB" sz="700"/>
              <a:t>Source: </a:t>
            </a:r>
            <a:r>
              <a:rPr lang="en-GB" sz="700">
                <a:hlinkClick r:id="rId4"/>
              </a:rPr>
              <a:t>https://www.mckinsey.com/~/media/McKinsey/Business%20Functions/Organization/Our%20Insights/The%20people%20power%20of%20transformations/The-people-power-of-transformations.ashx</a:t>
            </a:r>
            <a:endParaRPr lang="en-GB" sz="700" dirty="0"/>
          </a:p>
        </p:txBody>
      </p:sp>
    </p:spTree>
    <p:extLst>
      <p:ext uri="{BB962C8B-B14F-4D97-AF65-F5344CB8AC3E}">
        <p14:creationId xmlns:p14="http://schemas.microsoft.com/office/powerpoint/2010/main" val="2369771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Which Leadership Style Is Best For You?</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59396" y="1052736"/>
            <a:ext cx="10873207" cy="4548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0"/>
              </a:spcBef>
              <a:buNone/>
            </a:pPr>
            <a:r>
              <a:rPr lang="en-GB" sz="2400" dirty="0"/>
              <a:t>The importance of ‘context’ – e.g. sector, industry, function, department, type of organization       leadership style may vary depending on the context.</a:t>
            </a:r>
          </a:p>
          <a:p>
            <a:pPr algn="just">
              <a:spcBef>
                <a:spcPts val="0"/>
              </a:spcBef>
              <a:buNone/>
            </a:pPr>
            <a:r>
              <a:rPr lang="en-GB" sz="2400" dirty="0"/>
              <a:t>The role of organizational culture in influencing leadership styles</a:t>
            </a:r>
          </a:p>
          <a:p>
            <a:pPr algn="just">
              <a:spcBef>
                <a:spcPts val="0"/>
              </a:spcBef>
              <a:buNone/>
            </a:pPr>
            <a:r>
              <a:rPr lang="en-GB" sz="2400" dirty="0"/>
              <a:t>Influences from national or regional culture impact leadership</a:t>
            </a:r>
          </a:p>
          <a:p>
            <a:pPr algn="just">
              <a:spcBef>
                <a:spcPts val="0"/>
              </a:spcBef>
              <a:buNone/>
            </a:pPr>
            <a:r>
              <a:rPr lang="en-GB" sz="2400" dirty="0"/>
              <a:t>Leadership is a social construct - Leadership ‘knowledge’ is constructed in the context of human interactions – leadership is, after all, about ‘leading people.’ Human beings are not static or isolated, but rather they can be seen as social actors, entrenched in a dynamic and interwoven social reality within which they base their perceptions, actions, interactions, and sense of meaning.</a:t>
            </a:r>
          </a:p>
          <a:p>
            <a:pPr algn="just">
              <a:spcBef>
                <a:spcPts val="0"/>
              </a:spcBef>
              <a:buNone/>
            </a:pPr>
            <a:r>
              <a:rPr lang="en-GB" sz="2400" dirty="0"/>
              <a:t>No ‘one size fits all’ leadership style – develop your own style based on experience and feedback.</a:t>
            </a:r>
          </a:p>
          <a:p>
            <a:pPr algn="just">
              <a:spcBef>
                <a:spcPts val="0"/>
              </a:spcBef>
            </a:pPr>
            <a:endParaRPr lang="en-GB" sz="2400" dirty="0"/>
          </a:p>
          <a:p>
            <a:pPr algn="just">
              <a:spcBef>
                <a:spcPts val="0"/>
              </a:spcBef>
            </a:pPr>
            <a:endParaRPr lang="en-GB" sz="2400" dirty="0"/>
          </a:p>
          <a:p>
            <a:pPr algn="just">
              <a:spcBef>
                <a:spcPts val="0"/>
              </a:spcBef>
            </a:pPr>
            <a:endParaRPr lang="en-US" sz="2000" dirty="0"/>
          </a:p>
          <a:p>
            <a:pPr marL="0" indent="0" algn="just" eaLnBrk="1" hangingPunct="1">
              <a:spcBef>
                <a:spcPts val="0"/>
              </a:spcBef>
              <a:buFont typeface="Arial" panose="020B0604020202020204" pitchFamily="34" charset="0"/>
              <a:buNone/>
              <a:defRPr/>
            </a:pPr>
            <a:endParaRPr lang="en-GB" altLang="en-US" sz="1800" dirty="0"/>
          </a:p>
        </p:txBody>
      </p:sp>
      <p:cxnSp>
        <p:nvCxnSpPr>
          <p:cNvPr id="3" name="Straight Arrow Connector 2">
            <a:extLst>
              <a:ext uri="{FF2B5EF4-FFF2-40B4-BE49-F238E27FC236}">
                <a16:creationId xmlns:a16="http://schemas.microsoft.com/office/drawing/2014/main" id="{C187C01A-FE8C-437B-8729-A972A27655A9}"/>
              </a:ext>
            </a:extLst>
          </p:cNvPr>
          <p:cNvCxnSpPr>
            <a:cxnSpLocks/>
          </p:cNvCxnSpPr>
          <p:nvPr/>
        </p:nvCxnSpPr>
        <p:spPr>
          <a:xfrm>
            <a:off x="2855640" y="1628800"/>
            <a:ext cx="432048"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56071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5400" dirty="0">
                <a:latin typeface="Archivo Narrow" panose="02000000000000000000" pitchFamily="2" charset="0"/>
              </a:rPr>
              <a:t>“If your actions inspire others to dream more, learn more, do more and become more, you are a leader”</a:t>
            </a:r>
          </a:p>
          <a:p>
            <a:pPr marL="0" indent="0">
              <a:buNone/>
            </a:pPr>
            <a:endParaRPr lang="en-GB" sz="3200" dirty="0"/>
          </a:p>
          <a:p>
            <a:pPr marL="0" indent="0" algn="r">
              <a:buNone/>
            </a:pPr>
            <a:r>
              <a:rPr lang="en-GB" sz="3200" dirty="0"/>
              <a:t>John Quincy Adams</a:t>
            </a:r>
          </a:p>
          <a:p>
            <a:pPr marL="0" indent="0" algn="r">
              <a:buNone/>
            </a:pPr>
            <a:r>
              <a:rPr lang="en-GB" sz="3200" dirty="0"/>
              <a:t>(Sixth president of the United States)</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971138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References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22402" y="908720"/>
            <a:ext cx="10747195"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0"/>
              </a:spcBef>
            </a:pPr>
            <a:r>
              <a:rPr lang="en-GB" sz="2000" dirty="0"/>
              <a:t>CEML. (2002). Managers and Leaders: Raising our Game. London: Council for Excellence in Management and Leadership.</a:t>
            </a:r>
          </a:p>
          <a:p>
            <a:pPr algn="just">
              <a:spcBef>
                <a:spcPts val="0"/>
              </a:spcBef>
            </a:pPr>
            <a:r>
              <a:rPr lang="en-GB" sz="2000" dirty="0"/>
              <a:t>Institute for Sustainability Leadership (2017). Global definitions of leadership and theories of leadership development: Literature review. Cambridge: University of Cambridge.</a:t>
            </a:r>
          </a:p>
          <a:p>
            <a:pPr algn="just">
              <a:spcBef>
                <a:spcPts val="0"/>
              </a:spcBef>
            </a:pPr>
            <a:r>
              <a:rPr lang="en-GB" sz="2000" dirty="0"/>
              <a:t>KPMG (2019). Agile or irrelevant – redefining resilience: 2019 Global CEO Outlook. London: KPMG International</a:t>
            </a:r>
          </a:p>
          <a:p>
            <a:pPr algn="just">
              <a:spcBef>
                <a:spcPts val="0"/>
              </a:spcBef>
            </a:pPr>
            <a:r>
              <a:rPr lang="en-GB" sz="2000" dirty="0"/>
              <a:t>Leadership Institute (2017). Navigating uncertainty: Global leadership challenges. London: London Business School</a:t>
            </a:r>
          </a:p>
          <a:p>
            <a:pPr algn="just">
              <a:spcBef>
                <a:spcPts val="0"/>
              </a:spcBef>
            </a:pPr>
            <a:r>
              <a:rPr lang="en-GB" sz="2000" dirty="0"/>
              <a:t>McKinsey (2017). How to create an agile organization. New York: McKinsey and Company.</a:t>
            </a:r>
          </a:p>
          <a:p>
            <a:pPr algn="just">
              <a:spcBef>
                <a:spcPts val="0"/>
              </a:spcBef>
            </a:pPr>
            <a:r>
              <a:rPr lang="en-GB" sz="2000" dirty="0"/>
              <a:t>McKinsey (2017). The people power of transformations. New York: McKinsey and Company</a:t>
            </a:r>
          </a:p>
          <a:p>
            <a:pPr algn="just">
              <a:spcBef>
                <a:spcPts val="0"/>
              </a:spcBef>
            </a:pPr>
            <a:r>
              <a:rPr lang="en-GB" sz="2000" dirty="0"/>
              <a:t>Needle, D. and Burns, J. (2019). Business in Context: An Introduction to Business and its Environment, London: Cengage Learning.</a:t>
            </a:r>
          </a:p>
          <a:p>
            <a:pPr algn="just">
              <a:spcBef>
                <a:spcPts val="0"/>
              </a:spcBef>
            </a:pPr>
            <a:r>
              <a:rPr lang="en-GB" sz="2000" dirty="0"/>
              <a:t>Stogdill, R.M. (1974). Handbook of Leadership: A Survey of the Literature. New York: Free Press</a:t>
            </a:r>
          </a:p>
          <a:p>
            <a:pPr algn="just">
              <a:spcBef>
                <a:spcPts val="0"/>
              </a:spcBef>
            </a:pPr>
            <a:r>
              <a:rPr lang="en-GB" sz="2000" dirty="0"/>
              <a:t>Yukl, G. (2013). Leadership in Organizations, 8th ed., Harlow: Pearson Education.</a:t>
            </a:r>
          </a:p>
          <a:p>
            <a:pPr algn="just">
              <a:spcBef>
                <a:spcPts val="0"/>
              </a:spcBef>
            </a:pPr>
            <a:endParaRPr lang="en-GB" sz="2000" dirty="0"/>
          </a:p>
          <a:p>
            <a:pPr algn="just">
              <a:spcBef>
                <a:spcPts val="0"/>
              </a:spcBef>
            </a:pPr>
            <a:endParaRPr lang="en-GB" sz="2000" dirty="0"/>
          </a:p>
          <a:p>
            <a:pPr algn="just">
              <a:spcBef>
                <a:spcPts val="0"/>
              </a:spcBef>
            </a:pPr>
            <a:endParaRPr lang="en-US" sz="1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0425707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3441</TotalTime>
  <Words>2415</Words>
  <Application>Microsoft Office PowerPoint</Application>
  <PresentationFormat>Widescreen</PresentationFormat>
  <Paragraphs>253</Paragraphs>
  <Slides>29</Slides>
  <Notes>29</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Aharoni</vt:lpstr>
      <vt:lpstr>Archivo Narrow</vt:lpstr>
      <vt:lpstr>Arial</vt:lpstr>
      <vt:lpstr>Calibri</vt:lpstr>
      <vt:lpstr>Candara</vt:lpstr>
      <vt:lpstr>Myriad Pro</vt:lpstr>
      <vt:lpstr>Symbol</vt:lpstr>
      <vt:lpstr>Verdana</vt:lpstr>
      <vt:lpstr>Wingdings</vt:lpstr>
      <vt:lpstr>20140311PresentationUWTSDTemplate</vt:lpstr>
      <vt:lpstr>BMSW6101 </vt:lpstr>
      <vt:lpstr>Learning Objectives</vt:lpstr>
      <vt:lpstr>The Importance of Leadership</vt:lpstr>
      <vt:lpstr>How To Lead In A Crisis</vt:lpstr>
      <vt:lpstr>Strategic Leadership Roles – Top Management</vt:lpstr>
      <vt:lpstr>Strategic Leadership Roles – Middle Management </vt:lpstr>
      <vt:lpstr>Theories of Leadership</vt:lpstr>
      <vt:lpstr>Evolution of Leadership Theories (1)</vt:lpstr>
      <vt:lpstr>Evolution of Leadership Theories (2)</vt:lpstr>
      <vt:lpstr>Evolution of Leadership Theories (3.1)</vt:lpstr>
      <vt:lpstr>Evolution of Leadership Theories (3.2)</vt:lpstr>
      <vt:lpstr>Transactional versus Transformational Leaders</vt:lpstr>
      <vt:lpstr>Transformational Leadership</vt:lpstr>
      <vt:lpstr>Transformational Leadership Characteristics</vt:lpstr>
      <vt:lpstr>The Process Of Transformational Leadership</vt:lpstr>
      <vt:lpstr>Components of Transformational Leadership</vt:lpstr>
      <vt:lpstr>General Theories of Leadership: A Summary</vt:lpstr>
      <vt:lpstr>Leadership as a Function of the Organization</vt:lpstr>
      <vt:lpstr>Traits, Styles, And Skills Of Global Leaders</vt:lpstr>
      <vt:lpstr>Declining Confidence In The Global Economy Calls For Agility and Resilience</vt:lpstr>
      <vt:lpstr>Leadership Challenges, Skills, and Barriers</vt:lpstr>
      <vt:lpstr>Leading In Uncertain Times: The Practitioners Perspective</vt:lpstr>
      <vt:lpstr>How To Lead In A Crisis</vt:lpstr>
      <vt:lpstr>Agile Organizations Excel At Both Stability And Dynamism</vt:lpstr>
      <vt:lpstr>Leading Transformational Change and Employee Engagement</vt:lpstr>
      <vt:lpstr>Which Leadership Style Is Best For You?</vt:lpstr>
      <vt:lpstr>PowerPoint Presentation</vt:lpstr>
      <vt:lpstr>Any Questions?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282</cp:revision>
  <cp:lastPrinted>2018-07-09T15:27:01Z</cp:lastPrinted>
  <dcterms:created xsi:type="dcterms:W3CDTF">2002-10-07T19:43:58Z</dcterms:created>
  <dcterms:modified xsi:type="dcterms:W3CDTF">2022-02-13T23:58:37Z</dcterms:modified>
</cp:coreProperties>
</file>