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20"/>
  </p:notesMasterIdLst>
  <p:sldIdLst>
    <p:sldId id="275" r:id="rId3"/>
    <p:sldId id="276" r:id="rId4"/>
    <p:sldId id="277" r:id="rId5"/>
    <p:sldId id="278" r:id="rId6"/>
    <p:sldId id="279" r:id="rId7"/>
    <p:sldId id="280" r:id="rId8"/>
    <p:sldId id="281" r:id="rId9"/>
    <p:sldId id="282" r:id="rId10"/>
    <p:sldId id="283" r:id="rId11"/>
    <p:sldId id="284" r:id="rId12"/>
    <p:sldId id="285" r:id="rId13"/>
    <p:sldId id="286" r:id="rId14"/>
    <p:sldId id="287" r:id="rId15"/>
    <p:sldId id="288" r:id="rId16"/>
    <p:sldId id="289" r:id="rId17"/>
    <p:sldId id="290" r:id="rId18"/>
    <p:sldId id="291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6A57E2-EB74-4170-93DB-939E5949990C}" type="datetimeFigureOut">
              <a:rPr lang="en-US" smtClean="0"/>
              <a:t>4/16/2018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DE9390-4F4A-4A25-8BCF-3A25027C3D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11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1CE186-1197-4E46-BAB1-8CE2C5095000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48464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1CE186-1197-4E46-BAB1-8CE2C5095000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94572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73C926-6C4D-4C38-8CCE-614D49B410EF}" type="slidenum">
              <a:rPr lang="en-GB" smtClean="0">
                <a:solidFill>
                  <a:prstClr val="black"/>
                </a:solidFill>
              </a:rPr>
              <a:pPr/>
              <a:t>4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96232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16/04/2018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48617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16/04/2018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80663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16/04/2018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91739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16/04/2018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3881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16/04/2018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07940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16/04/2018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78651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16/04/2018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7013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16/04/2018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23971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16/04/2018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789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16/04/2018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4691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16/04/2018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39978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16/04/2018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86339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16/04/2018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97478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16/04/2018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74120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16/04/2018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46986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16/04/2018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42011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16/04/2018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001396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16/04/2018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680706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16/04/2018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620037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16/04/2018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570042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16/04/2018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50002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16/04/2018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43858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5360" y="6525344"/>
            <a:ext cx="1294837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16/04/2018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08501" y="6380973"/>
            <a:ext cx="973899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70980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5360" y="6525344"/>
            <a:ext cx="1294837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16/04/2018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08501" y="6380973"/>
            <a:ext cx="973899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1869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367879" y="1555244"/>
            <a:ext cx="5986472" cy="1679006"/>
          </a:xfrm>
        </p:spPr>
        <p:txBody>
          <a:bodyPr>
            <a:norm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Coaching </a:t>
            </a:r>
            <a:r>
              <a:rPr lang="en-GB" dirty="0">
                <a:solidFill>
                  <a:schemeClr val="bg1"/>
                </a:solidFill>
              </a:rPr>
              <a:t>Models</a:t>
            </a:r>
          </a:p>
        </p:txBody>
      </p:sp>
    </p:spTree>
    <p:extLst>
      <p:ext uri="{BB962C8B-B14F-4D97-AF65-F5344CB8AC3E}">
        <p14:creationId xmlns:p14="http://schemas.microsoft.com/office/powerpoint/2010/main" val="25831585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Coaching: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dirty="0"/>
              <a:t>Coaching is an enabling process aimed at enhancing learning and development with the intention of improving performance in a specific practice. </a:t>
            </a:r>
            <a:endParaRPr lang="en-US" dirty="0" smtClean="0"/>
          </a:p>
          <a:p>
            <a:pPr marL="0" indent="0">
              <a:buNone/>
            </a:pPr>
            <a:r>
              <a:rPr lang="en-US" sz="2400" dirty="0" smtClean="0"/>
              <a:t>								Renshaw </a:t>
            </a:r>
            <a:r>
              <a:rPr lang="en-US" sz="2400" dirty="0"/>
              <a:t>2008:p11</a:t>
            </a:r>
            <a:r>
              <a:rPr lang="en-US" sz="2800" dirty="0"/>
              <a:t>.</a:t>
            </a:r>
            <a:endParaRPr lang="en-GB" sz="2800" dirty="0"/>
          </a:p>
          <a:p>
            <a:endParaRPr lang="en-US" sz="1650" dirty="0"/>
          </a:p>
        </p:txBody>
      </p:sp>
    </p:spTree>
    <p:extLst>
      <p:ext uri="{BB962C8B-B14F-4D97-AF65-F5344CB8AC3E}">
        <p14:creationId xmlns:p14="http://schemas.microsoft.com/office/powerpoint/2010/main" val="32649671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62944" y="116632"/>
            <a:ext cx="8229600" cy="1143000"/>
          </a:xfrm>
        </p:spPr>
        <p:txBody>
          <a:bodyPr/>
          <a:lstStyle/>
          <a:p>
            <a:r>
              <a:rPr lang="en-GB" dirty="0"/>
              <a:t>Stages in Coaching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9762" y="1068594"/>
            <a:ext cx="5782962" cy="4136934"/>
          </a:xfrm>
        </p:spPr>
      </p:pic>
      <p:sp>
        <p:nvSpPr>
          <p:cNvPr id="3" name="Rectangle 2"/>
          <p:cNvSpPr/>
          <p:nvPr/>
        </p:nvSpPr>
        <p:spPr>
          <a:xfrm>
            <a:off x="1487488" y="5171066"/>
            <a:ext cx="91805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prstClr val="black"/>
                </a:solidFill>
              </a:rPr>
              <a:t> accessed from http://empoweringeducators.wikispaces.com/The+Coaching+Cycle</a:t>
            </a:r>
          </a:p>
        </p:txBody>
      </p:sp>
    </p:spTree>
    <p:extLst>
      <p:ext uri="{BB962C8B-B14F-4D97-AF65-F5344CB8AC3E}">
        <p14:creationId xmlns:p14="http://schemas.microsoft.com/office/powerpoint/2010/main" val="20441987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Stages in coaching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stages have you incorporated in your own coaching practice and why?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9182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</a:t>
            </a:r>
            <a:r>
              <a:rPr lang="en-GB" dirty="0" smtClean="0"/>
              <a:t>models?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Using tried and tested frameworks and models is one way of ensuring quality…</a:t>
            </a:r>
          </a:p>
          <a:p>
            <a:pPr marL="0" indent="0">
              <a:buNone/>
            </a:pPr>
            <a:r>
              <a:rPr lang="en-GB" dirty="0"/>
              <a:t>	 </a:t>
            </a:r>
            <a:r>
              <a:rPr lang="en-GB" dirty="0" smtClean="0"/>
              <a:t>						</a:t>
            </a:r>
            <a:r>
              <a:rPr lang="en-GB" sz="2400" dirty="0" smtClean="0"/>
              <a:t>Connor </a:t>
            </a:r>
            <a:r>
              <a:rPr lang="en-GB" sz="2400" dirty="0"/>
              <a:t>and </a:t>
            </a:r>
            <a:r>
              <a:rPr lang="en-GB" sz="2400" dirty="0" err="1"/>
              <a:t>Pokora</a:t>
            </a:r>
            <a:r>
              <a:rPr lang="en-GB" sz="2400" dirty="0"/>
              <a:t> </a:t>
            </a:r>
            <a:r>
              <a:rPr lang="en-GB" sz="2400" dirty="0" smtClean="0"/>
              <a:t>(2012:138)</a:t>
            </a:r>
            <a:endParaRPr lang="en-GB" sz="2400" dirty="0"/>
          </a:p>
          <a:p>
            <a:pPr marL="0" indent="0">
              <a:buNone/>
            </a:pPr>
            <a:endParaRPr lang="en-GB" sz="2400" dirty="0"/>
          </a:p>
          <a:p>
            <a:r>
              <a:rPr lang="en-GB" dirty="0"/>
              <a:t>Prevents the coaching conversations from deteriorating into an aimless chat</a:t>
            </a:r>
          </a:p>
        </p:txBody>
      </p:sp>
    </p:spTree>
    <p:extLst>
      <p:ext uri="{BB962C8B-B14F-4D97-AF65-F5344CB8AC3E}">
        <p14:creationId xmlns:p14="http://schemas.microsoft.com/office/powerpoint/2010/main" val="40150285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Popular Models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GROW</a:t>
            </a:r>
          </a:p>
          <a:p>
            <a:r>
              <a:rPr lang="en-GB" dirty="0" smtClean="0"/>
              <a:t>STRIDE</a:t>
            </a:r>
          </a:p>
          <a:p>
            <a:r>
              <a:rPr lang="en-GB" dirty="0" smtClean="0"/>
              <a:t>OSCAR</a:t>
            </a:r>
          </a:p>
          <a:p>
            <a:r>
              <a:rPr lang="en-GB" dirty="0" smtClean="0"/>
              <a:t>KOLB</a:t>
            </a:r>
          </a:p>
          <a:p>
            <a:r>
              <a:rPr lang="en-GB" dirty="0" err="1" smtClean="0"/>
              <a:t>GoMAD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5832560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1876" y="188640"/>
            <a:ext cx="4320481" cy="1944216"/>
          </a:xfrm>
        </p:spPr>
      </p:pic>
      <p:sp>
        <p:nvSpPr>
          <p:cNvPr id="2" name="TextBox 1"/>
          <p:cNvSpPr txBox="1"/>
          <p:nvPr/>
        </p:nvSpPr>
        <p:spPr>
          <a:xfrm>
            <a:off x="2351584" y="2276873"/>
            <a:ext cx="8136904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prstClr val="black"/>
                </a:solidFill>
              </a:rPr>
              <a:t>GOAL</a:t>
            </a:r>
          </a:p>
          <a:p>
            <a:r>
              <a:rPr lang="en-GB" sz="4400" dirty="0">
                <a:solidFill>
                  <a:prstClr val="black"/>
                </a:solidFill>
              </a:rPr>
              <a:t>REALITY</a:t>
            </a:r>
          </a:p>
          <a:p>
            <a:r>
              <a:rPr lang="en-GB" sz="4400" dirty="0">
                <a:solidFill>
                  <a:prstClr val="black"/>
                </a:solidFill>
              </a:rPr>
              <a:t>OPTIONS</a:t>
            </a:r>
          </a:p>
          <a:p>
            <a:r>
              <a:rPr lang="en-GB" sz="4400" dirty="0">
                <a:solidFill>
                  <a:prstClr val="black"/>
                </a:solidFill>
              </a:rPr>
              <a:t>WILL/WAY FORWARD</a:t>
            </a:r>
          </a:p>
          <a:p>
            <a:endParaRPr lang="en-GB" sz="4400" dirty="0">
              <a:solidFill>
                <a:prstClr val="black"/>
              </a:solidFill>
            </a:endParaRPr>
          </a:p>
          <a:p>
            <a:r>
              <a:rPr lang="en-GB" sz="2400" dirty="0">
                <a:solidFill>
                  <a:prstClr val="black"/>
                </a:solidFill>
              </a:rPr>
              <a:t>    (Model by John Whitmore based on Graham Alexander)</a:t>
            </a:r>
            <a:endParaRPr lang="en-US" sz="2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82434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2351584" y="692696"/>
          <a:ext cx="7416824" cy="48480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8722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929604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488755">
                <a:tc>
                  <a:txBody>
                    <a:bodyPr/>
                    <a:lstStyle/>
                    <a:p>
                      <a:r>
                        <a:rPr lang="en-GB" sz="2000" dirty="0"/>
                        <a:t>Advantages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Disadvantages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569051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2000" dirty="0"/>
                        <a:t>Popular,</a:t>
                      </a:r>
                      <a:r>
                        <a:rPr lang="en-GB" sz="2000" baseline="0" dirty="0"/>
                        <a:t> pr</a:t>
                      </a:r>
                      <a:r>
                        <a:rPr lang="en-GB" sz="2000" dirty="0"/>
                        <a:t>ovides a</a:t>
                      </a:r>
                      <a:r>
                        <a:rPr lang="en-GB" sz="2000" baseline="0" dirty="0"/>
                        <a:t> logical flow and structure  to the coaching relationship</a:t>
                      </a:r>
                      <a:endParaRPr lang="en-GB" sz="2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2000" dirty="0"/>
                        <a:t>Some</a:t>
                      </a:r>
                      <a:r>
                        <a:rPr lang="en-GB" sz="2000" baseline="0" dirty="0"/>
                        <a:t> consider the goal view as dismal reductionist, mechanical perspective that potentially corrupts behaviour </a:t>
                      </a:r>
                      <a:r>
                        <a:rPr lang="en-GB" sz="2000" baseline="0" dirty="0" err="1"/>
                        <a:t>Gray</a:t>
                      </a:r>
                      <a:r>
                        <a:rPr lang="en-GB" sz="2000" baseline="0" dirty="0"/>
                        <a:t> et al 2004:153</a:t>
                      </a:r>
                      <a:endParaRPr lang="en-GB" sz="2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197678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2000" dirty="0"/>
                        <a:t>Some</a:t>
                      </a:r>
                      <a:r>
                        <a:rPr lang="en-GB" sz="2000" baseline="0" dirty="0"/>
                        <a:t> people view the setting of a goal as the true purpose of coaching</a:t>
                      </a:r>
                      <a:endParaRPr lang="en-GB" sz="2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2000" dirty="0"/>
                        <a:t>Arguments</a:t>
                      </a:r>
                      <a:r>
                        <a:rPr lang="en-GB" sz="2000" baseline="0" dirty="0"/>
                        <a:t> over whose goals are given priority and whose reality is acted upon</a:t>
                      </a:r>
                      <a:endParaRPr lang="en-GB" sz="2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569051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2000" dirty="0"/>
                        <a:t>It</a:t>
                      </a:r>
                      <a:r>
                        <a:rPr lang="en-GB" sz="2000" baseline="0" dirty="0"/>
                        <a:t> is</a:t>
                      </a:r>
                      <a:r>
                        <a:rPr lang="en-GB" sz="2000" dirty="0"/>
                        <a:t> not too descriptive and therefore open for</a:t>
                      </a:r>
                      <a:r>
                        <a:rPr lang="en-GB" sz="2000" baseline="0" dirty="0"/>
                        <a:t> use in a variety of settings</a:t>
                      </a:r>
                      <a:endParaRPr lang="en-GB" sz="2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2000" dirty="0"/>
                        <a:t>Rigid adherence to</a:t>
                      </a:r>
                      <a:r>
                        <a:rPr lang="en-GB" sz="2000" baseline="0" dirty="0"/>
                        <a:t> goal pursuance might miss the purpose of the relationship</a:t>
                      </a:r>
                      <a:endParaRPr lang="en-GB" sz="2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25045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1584" y="0"/>
            <a:ext cx="8229600" cy="1143000"/>
          </a:xfrm>
        </p:spPr>
        <p:txBody>
          <a:bodyPr/>
          <a:lstStyle/>
          <a:p>
            <a:r>
              <a:rPr lang="en-GB" dirty="0"/>
              <a:t>STRIDE MODEL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631504" y="1340769"/>
            <a:ext cx="8579296" cy="4176465"/>
          </a:xfrm>
        </p:spPr>
        <p:txBody>
          <a:bodyPr/>
          <a:lstStyle/>
          <a:p>
            <a:r>
              <a:rPr lang="en-GB" dirty="0" smtClean="0"/>
              <a:t>STRENGTH</a:t>
            </a:r>
            <a:endParaRPr lang="en-GB" dirty="0"/>
          </a:p>
          <a:p>
            <a:r>
              <a:rPr lang="en-GB" dirty="0"/>
              <a:t>TARGET</a:t>
            </a:r>
          </a:p>
          <a:p>
            <a:r>
              <a:rPr lang="en-GB" dirty="0"/>
              <a:t>REALITY</a:t>
            </a:r>
          </a:p>
          <a:p>
            <a:r>
              <a:rPr lang="en-GB" dirty="0"/>
              <a:t>IDEAS/</a:t>
            </a:r>
          </a:p>
          <a:p>
            <a:pPr marL="0" indent="0">
              <a:buNone/>
            </a:pPr>
            <a:r>
              <a:rPr lang="en-GB" dirty="0"/>
              <a:t>  COMMIT</a:t>
            </a:r>
          </a:p>
          <a:p>
            <a:r>
              <a:rPr lang="en-GB" dirty="0"/>
              <a:t>EVALUATE</a:t>
            </a:r>
          </a:p>
        </p:txBody>
      </p:sp>
      <p:pic>
        <p:nvPicPr>
          <p:cNvPr id="8" name="Content Placeholder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7928" y="1340768"/>
            <a:ext cx="5220072" cy="4320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8493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524000" y="2"/>
          <a:ext cx="9144000" cy="59966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396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86003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579609">
                <a:tc>
                  <a:txBody>
                    <a:bodyPr/>
                    <a:lstStyle/>
                    <a:p>
                      <a:r>
                        <a:rPr lang="en-GB" sz="3200" dirty="0"/>
                        <a:t>Advantages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GB" sz="3200" dirty="0"/>
                        <a:t>Weaknesses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913286">
                <a:tc>
                  <a:txBody>
                    <a:bodyPr/>
                    <a:lstStyle/>
                    <a:p>
                      <a:r>
                        <a:rPr lang="en-GB" sz="2800" baseline="0" dirty="0"/>
                        <a:t>Recognition of a client’s strengths maintains them</a:t>
                      </a:r>
                    </a:p>
                    <a:p>
                      <a:r>
                        <a:rPr lang="en-GB" sz="2800" baseline="0" dirty="0"/>
                        <a:t> in a resourceful mind-set</a:t>
                      </a:r>
                      <a:endParaRPr lang="en-GB" sz="28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GB" sz="2800" baseline="0" dirty="0"/>
                        <a:t> </a:t>
                      </a:r>
                      <a:r>
                        <a:rPr lang="en-GB" sz="2800" baseline="0" dirty="0" smtClean="0"/>
                        <a:t>Some </a:t>
                      </a:r>
                      <a:r>
                        <a:rPr lang="en-GB" sz="2800" baseline="0" dirty="0"/>
                        <a:t>people find it hard to verbalise their perceived strengths.</a:t>
                      </a:r>
                      <a:endParaRPr lang="en-GB" sz="28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202180">
                <a:tc>
                  <a:txBody>
                    <a:bodyPr/>
                    <a:lstStyle/>
                    <a:p>
                      <a:r>
                        <a:rPr lang="en-GB" sz="2800" dirty="0"/>
                        <a:t>Examination</a:t>
                      </a:r>
                      <a:r>
                        <a:rPr lang="en-GB" sz="2800" baseline="0" dirty="0"/>
                        <a:t> of the current</a:t>
                      </a:r>
                      <a:r>
                        <a:rPr lang="en-GB" sz="2800" dirty="0"/>
                        <a:t> reality gives coach</a:t>
                      </a:r>
                      <a:r>
                        <a:rPr lang="en-GB" sz="2800" baseline="0" dirty="0"/>
                        <a:t> the chance to address any limiting beliefs</a:t>
                      </a:r>
                      <a:endParaRPr lang="en-GB" sz="28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GB" sz="2800" dirty="0"/>
                        <a:t>On the other hand some individuals once aware of their strengths underestimate the need for change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960721">
                <a:tc>
                  <a:txBody>
                    <a:bodyPr/>
                    <a:lstStyle/>
                    <a:p>
                      <a:r>
                        <a:rPr lang="en-GB" sz="2800" dirty="0"/>
                        <a:t>Commits to an evaluation</a:t>
                      </a:r>
                      <a:r>
                        <a:rPr lang="en-GB" sz="2800" baseline="0" dirty="0"/>
                        <a:t> of purpose and process</a:t>
                      </a:r>
                      <a:endParaRPr lang="en-GB" sz="28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40829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70924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OSCAR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1340769"/>
            <a:ext cx="8229600" cy="4176465"/>
          </a:xfrm>
        </p:spPr>
        <p:txBody>
          <a:bodyPr>
            <a:normAutofit/>
          </a:bodyPr>
          <a:lstStyle/>
          <a:p>
            <a:r>
              <a:rPr lang="en-US" dirty="0" smtClean="0"/>
              <a:t>OUTCOME </a:t>
            </a:r>
            <a:r>
              <a:rPr lang="en-US" dirty="0"/>
              <a:t>(your destination</a:t>
            </a:r>
            <a:r>
              <a:rPr lang="en-US" dirty="0" smtClean="0"/>
              <a:t>)</a:t>
            </a:r>
            <a:r>
              <a:rPr lang="en-US" i="1" dirty="0" smtClean="0"/>
              <a:t> </a:t>
            </a:r>
            <a:endParaRPr lang="en-US" dirty="0"/>
          </a:p>
          <a:p>
            <a:r>
              <a:rPr lang="en-US" dirty="0" smtClean="0"/>
              <a:t>SITUATION </a:t>
            </a:r>
            <a:r>
              <a:rPr lang="en-US" dirty="0"/>
              <a:t>(your starting point)</a:t>
            </a:r>
          </a:p>
          <a:p>
            <a:r>
              <a:rPr lang="en-US" dirty="0" smtClean="0"/>
              <a:t>CHOICES AND CONSEQUENCES (</a:t>
            </a:r>
            <a:r>
              <a:rPr lang="en-US" dirty="0"/>
              <a:t>your route options)</a:t>
            </a:r>
          </a:p>
          <a:p>
            <a:r>
              <a:rPr lang="en-US" dirty="0" smtClean="0"/>
              <a:t>ACTIONS </a:t>
            </a:r>
            <a:r>
              <a:rPr lang="en-US" dirty="0"/>
              <a:t>(your detailed plan)</a:t>
            </a:r>
          </a:p>
          <a:p>
            <a:r>
              <a:rPr lang="en-US" dirty="0" smtClean="0"/>
              <a:t>REVIEW </a:t>
            </a:r>
            <a:r>
              <a:rPr lang="en-US" dirty="0"/>
              <a:t>(making sure you are on track</a:t>
            </a:r>
            <a:r>
              <a:rPr lang="en-US" dirty="0" smtClean="0"/>
              <a:t>)</a:t>
            </a:r>
          </a:p>
          <a:p>
            <a:pPr marL="0" indent="0">
              <a:buNone/>
            </a:pP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			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smtClean="0"/>
              <a:t>Worth consulting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29150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2351584" y="692697"/>
          <a:ext cx="7416824" cy="48245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8722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929604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488755">
                <a:tc>
                  <a:txBody>
                    <a:bodyPr/>
                    <a:lstStyle/>
                    <a:p>
                      <a:r>
                        <a:rPr lang="en-GB" sz="2000" dirty="0"/>
                        <a:t>Advantages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Disadvantages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569051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2000" baseline="0" dirty="0" smtClean="0"/>
                        <a:t>Pr</a:t>
                      </a:r>
                      <a:r>
                        <a:rPr lang="en-GB" sz="2000" dirty="0" smtClean="0"/>
                        <a:t>ovides </a:t>
                      </a:r>
                      <a:r>
                        <a:rPr lang="en-GB" sz="2000" dirty="0"/>
                        <a:t>a</a:t>
                      </a:r>
                      <a:r>
                        <a:rPr lang="en-GB" sz="2000" baseline="0" dirty="0"/>
                        <a:t> logical flow and structure  to the coaching relationship</a:t>
                      </a:r>
                      <a:endParaRPr lang="en-GB" sz="2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2000" dirty="0" smtClean="0"/>
                        <a:t>Risk that coach may focus too much on process rather than the outcome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2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197678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2000" dirty="0" smtClean="0"/>
                        <a:t>Widely recognised, and easy to use</a:t>
                      </a:r>
                      <a:endParaRPr lang="en-GB" sz="2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2000" dirty="0" smtClean="0"/>
                        <a:t>May not be suitable for more complex coaching situations</a:t>
                      </a:r>
                      <a:endParaRPr lang="en-GB" sz="2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569051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2000" baseline="0" dirty="0" smtClean="0"/>
                        <a:t>Can be used </a:t>
                      </a:r>
                      <a:r>
                        <a:rPr lang="en-GB" sz="2000" baseline="0" dirty="0"/>
                        <a:t>in a variety of settings</a:t>
                      </a:r>
                      <a:endParaRPr lang="en-GB" sz="2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2000" dirty="0" smtClean="0"/>
                        <a:t>Approach not suited to all </a:t>
                      </a:r>
                      <a:r>
                        <a:rPr lang="en-GB" sz="2000" dirty="0" err="1" smtClean="0"/>
                        <a:t>coachees</a:t>
                      </a:r>
                      <a:endParaRPr lang="en-GB" sz="2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656210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Kolb’s </a:t>
            </a:r>
            <a:r>
              <a:rPr lang="en-GB" dirty="0"/>
              <a:t>experiential learning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7325" y="1249903"/>
            <a:ext cx="4250883" cy="4250883"/>
          </a:xfrm>
        </p:spPr>
      </p:pic>
    </p:spTree>
    <p:extLst>
      <p:ext uri="{BB962C8B-B14F-4D97-AF65-F5344CB8AC3E}">
        <p14:creationId xmlns:p14="http://schemas.microsoft.com/office/powerpoint/2010/main" val="26926115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775520" y="260649"/>
          <a:ext cx="8263830" cy="54003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8101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28281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505741">
                <a:tc>
                  <a:txBody>
                    <a:bodyPr/>
                    <a:lstStyle/>
                    <a:p>
                      <a:r>
                        <a:rPr lang="en-GB" sz="2400" dirty="0"/>
                        <a:t>Advantages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Weakness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036633">
                <a:tc>
                  <a:txBody>
                    <a:bodyPr/>
                    <a:lstStyle/>
                    <a:p>
                      <a:r>
                        <a:rPr lang="en-GB" sz="2400" dirty="0"/>
                        <a:t>Beginning</a:t>
                      </a:r>
                      <a:r>
                        <a:rPr lang="en-GB" sz="2400" baseline="0" dirty="0"/>
                        <a:t> with a  concrete experience provides a coachee with a reference point and vocabulary with which to address their situation. The coach helps to transform the experience into knowledge</a:t>
                      </a:r>
                      <a:endParaRPr lang="en-GB" sz="2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The assumption</a:t>
                      </a:r>
                      <a:r>
                        <a:rPr lang="en-GB" sz="2400" baseline="0" dirty="0"/>
                        <a:t> that reflection on activity leads to experimentation</a:t>
                      </a:r>
                      <a:endParaRPr lang="en-GB" sz="2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05741">
                <a:tc>
                  <a:txBody>
                    <a:bodyPr/>
                    <a:lstStyle/>
                    <a:p>
                      <a:r>
                        <a:rPr lang="en-GB" sz="2400" dirty="0"/>
                        <a:t>Places</a:t>
                      </a:r>
                      <a:r>
                        <a:rPr lang="en-GB" sz="2400" baseline="0" dirty="0"/>
                        <a:t> value on reflection </a:t>
                      </a:r>
                      <a:endParaRPr lang="en-GB" sz="2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888464">
                <a:tc>
                  <a:txBody>
                    <a:bodyPr/>
                    <a:lstStyle/>
                    <a:p>
                      <a:r>
                        <a:rPr lang="en-GB" sz="2400" dirty="0"/>
                        <a:t>Individuals filter their world view through experience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505741">
                <a:tc>
                  <a:txBody>
                    <a:bodyPr/>
                    <a:lstStyle/>
                    <a:p>
                      <a:endParaRPr lang="en-GB" sz="24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060762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600" dirty="0" err="1" smtClean="0"/>
              <a:t>GoMAD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13179343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3472" y="274638"/>
            <a:ext cx="9324528" cy="1143000"/>
          </a:xfrm>
        </p:spPr>
        <p:txBody>
          <a:bodyPr>
            <a:normAutofit/>
          </a:bodyPr>
          <a:lstStyle/>
          <a:p>
            <a:r>
              <a:rPr lang="en-GB" dirty="0"/>
              <a:t>Possible disadvantages of models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31504" y="1340769"/>
            <a:ext cx="8579296" cy="4176465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Focus on skill and process rather than tuning into the client</a:t>
            </a:r>
          </a:p>
          <a:p>
            <a:r>
              <a:rPr lang="en-GB" dirty="0"/>
              <a:t>Might affect relationship</a:t>
            </a:r>
          </a:p>
          <a:p>
            <a:r>
              <a:rPr lang="en-GB" dirty="0"/>
              <a:t>Client might not fit or like model chosen</a:t>
            </a:r>
          </a:p>
          <a:p>
            <a:r>
              <a:rPr lang="en-GB" dirty="0"/>
              <a:t>Your style as a coach might be inhibited by  the model</a:t>
            </a:r>
          </a:p>
          <a:p>
            <a:r>
              <a:rPr lang="en-GB" dirty="0"/>
              <a:t>Coach may overlook valuable hunch in pursuance of model </a:t>
            </a:r>
          </a:p>
          <a:p>
            <a:pPr marL="0" indent="0">
              <a:buNone/>
            </a:pPr>
            <a:r>
              <a:rPr lang="en-GB" dirty="0"/>
              <a:t>		</a:t>
            </a:r>
            <a:r>
              <a:rPr lang="en-GB" sz="2800" dirty="0"/>
              <a:t>Adapted from Connor and </a:t>
            </a:r>
            <a:r>
              <a:rPr lang="en-GB" sz="2800" dirty="0" err="1"/>
              <a:t>Pokora</a:t>
            </a:r>
            <a:r>
              <a:rPr lang="en-GB" sz="2800" dirty="0"/>
              <a:t> (2012)</a:t>
            </a:r>
          </a:p>
        </p:txBody>
      </p:sp>
    </p:spTree>
    <p:extLst>
      <p:ext uri="{BB962C8B-B14F-4D97-AF65-F5344CB8AC3E}">
        <p14:creationId xmlns:p14="http://schemas.microsoft.com/office/powerpoint/2010/main" val="32290484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31504" y="4509121"/>
            <a:ext cx="87849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prstClr val="black"/>
                </a:solidFill>
              </a:rPr>
              <a:t>Choose the model that will fit comfortably with your organisation’s culture and that will also help your </a:t>
            </a:r>
            <a:r>
              <a:rPr lang="en-GB" dirty="0" err="1">
                <a:solidFill>
                  <a:prstClr val="black"/>
                </a:solidFill>
              </a:rPr>
              <a:t>coachee</a:t>
            </a:r>
            <a:r>
              <a:rPr lang="en-GB" dirty="0">
                <a:solidFill>
                  <a:prstClr val="black"/>
                </a:solidFill>
              </a:rPr>
              <a:t> achieve their learning goals</a:t>
            </a:r>
          </a:p>
        </p:txBody>
      </p:sp>
      <p:pic>
        <p:nvPicPr>
          <p:cNvPr id="3" name="Content Placeholder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548680"/>
            <a:ext cx="6840760" cy="3816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7770239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469</Words>
  <Application>Microsoft Office PowerPoint</Application>
  <PresentationFormat>Widescreen</PresentationFormat>
  <Paragraphs>82</Paragraphs>
  <Slides>17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Arial</vt:lpstr>
      <vt:lpstr>Calibri</vt:lpstr>
      <vt:lpstr>Myriad Pro</vt:lpstr>
      <vt:lpstr>Times New Roman</vt:lpstr>
      <vt:lpstr>20140311PresentationUWTSDTemplate</vt:lpstr>
      <vt:lpstr>1_20140311PresentationUWTSDTemplate</vt:lpstr>
      <vt:lpstr>Coaching Models</vt:lpstr>
      <vt:lpstr>Coaching:</vt:lpstr>
      <vt:lpstr>Stages in Coaching</vt:lpstr>
      <vt:lpstr>Stages in coaching</vt:lpstr>
      <vt:lpstr>Why models?</vt:lpstr>
      <vt:lpstr>Popular Models</vt:lpstr>
      <vt:lpstr>PowerPoint Presentation</vt:lpstr>
      <vt:lpstr>PowerPoint Presentation</vt:lpstr>
      <vt:lpstr>STRIDE MODEL</vt:lpstr>
      <vt:lpstr>PowerPoint Presentation</vt:lpstr>
      <vt:lpstr>OSCAR</vt:lpstr>
      <vt:lpstr>PowerPoint Presentation</vt:lpstr>
      <vt:lpstr>Kolb’s experiential learning</vt:lpstr>
      <vt:lpstr>PowerPoint Presentation</vt:lpstr>
      <vt:lpstr>PowerPoint Presentation</vt:lpstr>
      <vt:lpstr>Possible disadvantages of models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Coaching Models</dc:title>
  <dc:creator>Mair O'connor</dc:creator>
  <cp:lastModifiedBy>Mair O'connor</cp:lastModifiedBy>
  <cp:revision>2</cp:revision>
  <dcterms:created xsi:type="dcterms:W3CDTF">2018-04-16T13:55:12Z</dcterms:created>
  <dcterms:modified xsi:type="dcterms:W3CDTF">2018-04-16T13:57:08Z</dcterms:modified>
</cp:coreProperties>
</file>