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9" r:id="rId1"/>
  </p:sldMasterIdLst>
  <p:notesMasterIdLst>
    <p:notesMasterId r:id="rId57"/>
  </p:notesMasterIdLst>
  <p:handoutMasterIdLst>
    <p:handoutMasterId r:id="rId58"/>
  </p:handoutMasterIdLst>
  <p:sldIdLst>
    <p:sldId id="256" r:id="rId2"/>
    <p:sldId id="257" r:id="rId3"/>
    <p:sldId id="258" r:id="rId4"/>
    <p:sldId id="307" r:id="rId5"/>
    <p:sldId id="313" r:id="rId6"/>
    <p:sldId id="259" r:id="rId7"/>
    <p:sldId id="312" r:id="rId8"/>
    <p:sldId id="271" r:id="rId9"/>
    <p:sldId id="260" r:id="rId10"/>
    <p:sldId id="261" r:id="rId11"/>
    <p:sldId id="262" r:id="rId12"/>
    <p:sldId id="263" r:id="rId13"/>
    <p:sldId id="264" r:id="rId14"/>
    <p:sldId id="265" r:id="rId15"/>
    <p:sldId id="311" r:id="rId16"/>
    <p:sldId id="267" r:id="rId17"/>
    <p:sldId id="268" r:id="rId18"/>
    <p:sldId id="272" r:id="rId19"/>
    <p:sldId id="269" r:id="rId20"/>
    <p:sldId id="270" r:id="rId21"/>
    <p:sldId id="273" r:id="rId22"/>
    <p:sldId id="274" r:id="rId23"/>
    <p:sldId id="275" r:id="rId24"/>
    <p:sldId id="314" r:id="rId25"/>
    <p:sldId id="317" r:id="rId26"/>
    <p:sldId id="276" r:id="rId27"/>
    <p:sldId id="278" r:id="rId28"/>
    <p:sldId id="277" r:id="rId29"/>
    <p:sldId id="279" r:id="rId30"/>
    <p:sldId id="280" r:id="rId31"/>
    <p:sldId id="284" r:id="rId32"/>
    <p:sldId id="282" r:id="rId33"/>
    <p:sldId id="283" r:id="rId34"/>
    <p:sldId id="281" r:id="rId35"/>
    <p:sldId id="286" r:id="rId36"/>
    <p:sldId id="315" r:id="rId37"/>
    <p:sldId id="287" r:id="rId38"/>
    <p:sldId id="288" r:id="rId39"/>
    <p:sldId id="289" r:id="rId40"/>
    <p:sldId id="291" r:id="rId41"/>
    <p:sldId id="290" r:id="rId42"/>
    <p:sldId id="292" r:id="rId43"/>
    <p:sldId id="293" r:id="rId44"/>
    <p:sldId id="316" r:id="rId45"/>
    <p:sldId id="294" r:id="rId46"/>
    <p:sldId id="296" r:id="rId47"/>
    <p:sldId id="295" r:id="rId48"/>
    <p:sldId id="297" r:id="rId49"/>
    <p:sldId id="298" r:id="rId50"/>
    <p:sldId id="299" r:id="rId51"/>
    <p:sldId id="300" r:id="rId52"/>
    <p:sldId id="301" r:id="rId53"/>
    <p:sldId id="302" r:id="rId54"/>
    <p:sldId id="304" r:id="rId55"/>
    <p:sldId id="306" r:id="rId56"/>
  </p:sldIdLst>
  <p:sldSz cx="9144000" cy="6858000" type="screen4x3"/>
  <p:notesSz cx="6858000" cy="9144000"/>
  <p:defaultTextStyle>
    <a:defPPr>
      <a:defRPr lang="fr-FR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53B84"/>
    <a:srgbClr val="EEEEEE"/>
    <a:srgbClr val="DBD1D8"/>
    <a:srgbClr val="B11E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70" autoAdjust="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147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2009</c:v>
                </c:pt>
              </c:strCache>
            </c:strRef>
          </c:tx>
          <c:explosion val="25"/>
          <c:dLbls>
            <c:spPr>
              <a:noFill/>
              <a:ln>
                <a:noFill/>
              </a:ln>
              <a:effectLst/>
            </c:spPr>
            <c:showLegendKey val="0"/>
            <c:showVal val="0"/>
            <c:showCatName val="0"/>
            <c:showSerName val="0"/>
            <c:showPercent val="1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Feuil1!$A$2:$A$4</c:f>
              <c:strCache>
                <c:ptCount val="3"/>
                <c:pt idx="0">
                  <c:v>Beauty</c:v>
                </c:pt>
                <c:pt idx="1">
                  <c:v>Fashion</c:v>
                </c:pt>
                <c:pt idx="2">
                  <c:v>Home</c:v>
                </c:pt>
              </c:strCache>
            </c:strRef>
          </c:cat>
          <c:val>
            <c:numRef>
              <c:f>Feuil1!$B$2:$B$4</c:f>
              <c:numCache>
                <c:formatCode>0%</c:formatCode>
                <c:ptCount val="3"/>
                <c:pt idx="0">
                  <c:v>0.72</c:v>
                </c:pt>
                <c:pt idx="1">
                  <c:v>0.17</c:v>
                </c:pt>
                <c:pt idx="2">
                  <c:v>0.11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0"/>
        </c:dLbls>
        <c:firstSliceAng val="0"/>
      </c:pieChart>
    </c:plotArea>
    <c:legend>
      <c:legendPos val="r"/>
      <c:layout>
        <c:manualLayout>
          <c:xMode val="edge"/>
          <c:yMode val="edge"/>
          <c:x val="0.75578594342373895"/>
          <c:y val="0.391940763090808"/>
          <c:w val="0.15316467386021199"/>
          <c:h val="0.33004320407462501"/>
        </c:manualLayout>
      </c:layout>
      <c:overlay val="0"/>
    </c:legend>
    <c:plotVisOnly val="1"/>
    <c:dispBlanksAs val="gap"/>
    <c:showDLblsOverMax val="0"/>
  </c:chart>
  <c:spPr>
    <a:solidFill>
      <a:schemeClr val="lt1"/>
    </a:solidFill>
    <a:ln w="55000" cap="flat" cmpd="thickThin" algn="ctr">
      <a:solidFill>
        <a:schemeClr val="accent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Colonne1</c:v>
                </c:pt>
              </c:strCache>
            </c:strRef>
          </c:tx>
          <c:explosion val="25"/>
          <c:dLbls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extLst>
              <c:ext xmlns:c15="http://schemas.microsoft.com/office/drawing/2012/chart" uri="{CE6537A1-D6FC-4f65-9D91-7224C49458BB}">
                <c15:layout/>
              </c:ext>
            </c:extLst>
          </c:dLbls>
          <c:cat>
            <c:strRef>
              <c:f>Feuil1!$A$2:$A$4</c:f>
              <c:strCache>
                <c:ptCount val="3"/>
                <c:pt idx="0">
                  <c:v>Avon</c:v>
                </c:pt>
                <c:pt idx="1">
                  <c:v>Mary Kay </c:v>
                </c:pt>
                <c:pt idx="2">
                  <c:v>Revelon</c:v>
                </c:pt>
              </c:strCache>
            </c:strRef>
          </c:cat>
          <c:val>
            <c:numRef>
              <c:f>Feuil1!$B$2:$B$4</c:f>
              <c:numCache>
                <c:formatCode>0%</c:formatCode>
                <c:ptCount val="3"/>
                <c:pt idx="0">
                  <c:v>0.73</c:v>
                </c:pt>
                <c:pt idx="1">
                  <c:v>0.18</c:v>
                </c:pt>
                <c:pt idx="2">
                  <c:v>0.09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756358632254301"/>
          <c:y val="0.27324555530956701"/>
          <c:w val="0.14333272577039"/>
          <c:h val="0.51243536733185102"/>
        </c:manualLayout>
      </c:layout>
      <c:overlay val="0"/>
    </c:legend>
    <c:plotVisOnly val="1"/>
    <c:dispBlanksAs val="gap"/>
    <c:showDLblsOverMax val="0"/>
  </c:chart>
  <c:spPr>
    <a:solidFill>
      <a:schemeClr val="lt1"/>
    </a:solidFill>
    <a:ln w="55000" cap="flat" cmpd="thickThin" algn="ctr">
      <a:solidFill>
        <a:schemeClr val="accent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Ventes</c:v>
                </c:pt>
              </c:strCache>
            </c:strRef>
          </c:tx>
          <c:cat>
            <c:strRef>
              <c:f>Feuil1!$A$2:$A$3</c:f>
              <c:strCache>
                <c:ptCount val="1"/>
                <c:pt idx="0">
                  <c:v>Avon</c:v>
                </c:pt>
              </c:strCache>
            </c:strRef>
          </c:cat>
          <c:val>
            <c:numRef>
              <c:f>Feuil1!$B$2:$B$3</c:f>
              <c:numCache>
                <c:formatCode>0%</c:formatCode>
                <c:ptCount val="2"/>
                <c:pt idx="0">
                  <c:v>0.06</c:v>
                </c:pt>
                <c:pt idx="1">
                  <c:v>0.94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0356271214969"/>
          <c:y val="0.17525557586109"/>
          <c:w val="0.82562022156342596"/>
          <c:h val="0.82340118812275598"/>
        </c:manualLayout>
      </c:layout>
      <c:pie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Colonne1</c:v>
                </c:pt>
              </c:strCache>
            </c:strRef>
          </c:tx>
          <c:cat>
            <c:strRef>
              <c:f>Feuil1!$A$2:$A$3</c:f>
              <c:strCache>
                <c:ptCount val="2"/>
                <c:pt idx="0">
                  <c:v>Mary Kay</c:v>
                </c:pt>
                <c:pt idx="1">
                  <c:v>2nd trim.</c:v>
                </c:pt>
              </c:strCache>
            </c:strRef>
          </c:cat>
          <c:val>
            <c:numRef>
              <c:f>Feuil1!$B$2:$B$3</c:f>
              <c:numCache>
                <c:formatCode>0%</c:formatCode>
                <c:ptCount val="2"/>
                <c:pt idx="0">
                  <c:v>0.05</c:v>
                </c:pt>
                <c:pt idx="1">
                  <c:v>0.95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Feuil1!$B$1</c:f>
              <c:strCache>
                <c:ptCount val="1"/>
                <c:pt idx="0">
                  <c:v>Ventes</c:v>
                </c:pt>
              </c:strCache>
            </c:strRef>
          </c:tx>
          <c:cat>
            <c:strRef>
              <c:f>Feuil1!$A$2:$A$3</c:f>
              <c:strCache>
                <c:ptCount val="2"/>
                <c:pt idx="0">
                  <c:v>Revelon</c:v>
                </c:pt>
                <c:pt idx="1">
                  <c:v>2nd trim.</c:v>
                </c:pt>
              </c:strCache>
            </c:strRef>
          </c:cat>
          <c:val>
            <c:numRef>
              <c:f>Feuil1!$B$2:$B$3</c:f>
              <c:numCache>
                <c:formatCode>0%</c:formatCode>
                <c:ptCount val="2"/>
                <c:pt idx="0">
                  <c:v>0.04</c:v>
                </c:pt>
                <c:pt idx="1">
                  <c:v>0.96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22055F-1E5D-1644-A469-E861895F232E}" type="doc">
      <dgm:prSet loTypeId="urn:microsoft.com/office/officeart/2005/8/layout/hierarchy2" loCatId="hierarchy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fr-FR"/>
        </a:p>
      </dgm:t>
    </dgm:pt>
    <dgm:pt modelId="{37F93122-6058-3A4B-9FC5-64AB7226093C}">
      <dgm:prSet phldrT="[Texte]"/>
      <dgm:spPr/>
      <dgm:t>
        <a:bodyPr/>
        <a:lstStyle/>
        <a:p>
          <a:r>
            <a:rPr lang="fr-FR" dirty="0" smtClean="0"/>
            <a:t>CEO </a:t>
          </a:r>
        </a:p>
        <a:p>
          <a:r>
            <a:rPr lang="fr-FR" dirty="0" smtClean="0"/>
            <a:t>Andrea Jung Chairman</a:t>
          </a:r>
          <a:endParaRPr lang="fr-FR" dirty="0"/>
        </a:p>
      </dgm:t>
    </dgm:pt>
    <dgm:pt modelId="{6999AC0F-F55C-9941-8060-91E00DA231A5}" type="parTrans" cxnId="{CE3E223A-DDEB-2343-9FE7-FE321CAD5A49}">
      <dgm:prSet/>
      <dgm:spPr/>
      <dgm:t>
        <a:bodyPr/>
        <a:lstStyle/>
        <a:p>
          <a:endParaRPr lang="fr-FR"/>
        </a:p>
      </dgm:t>
    </dgm:pt>
    <dgm:pt modelId="{7571DE2A-0CC0-374A-9385-7CA372D3022A}" type="sibTrans" cxnId="{CE3E223A-DDEB-2343-9FE7-FE321CAD5A49}">
      <dgm:prSet/>
      <dgm:spPr/>
      <dgm:t>
        <a:bodyPr/>
        <a:lstStyle/>
        <a:p>
          <a:endParaRPr lang="fr-FR"/>
        </a:p>
      </dgm:t>
    </dgm:pt>
    <dgm:pt modelId="{3121F104-E0A5-CE40-B496-AF6FAF24E8A7}">
      <dgm:prSet phldrT="[Texte]"/>
      <dgm:spPr/>
      <dgm:t>
        <a:bodyPr/>
        <a:lstStyle/>
        <a:p>
          <a:r>
            <a:rPr lang="fr-FR" dirty="0" err="1" smtClean="0"/>
            <a:t>Board</a:t>
          </a:r>
          <a:r>
            <a:rPr lang="fr-FR" dirty="0" smtClean="0"/>
            <a:t> of </a:t>
          </a:r>
          <a:r>
            <a:rPr lang="fr-FR" dirty="0" err="1" smtClean="0"/>
            <a:t>Directors</a:t>
          </a:r>
          <a:endParaRPr lang="fr-FR" dirty="0" smtClean="0"/>
        </a:p>
        <a:p>
          <a:r>
            <a:rPr lang="fr-FR" dirty="0" smtClean="0"/>
            <a:t>&amp;</a:t>
          </a:r>
        </a:p>
        <a:p>
          <a:r>
            <a:rPr lang="fr-FR" dirty="0" err="1" smtClean="0"/>
            <a:t>Executive</a:t>
          </a:r>
          <a:r>
            <a:rPr lang="fr-FR" dirty="0" smtClean="0"/>
            <a:t> </a:t>
          </a:r>
          <a:r>
            <a:rPr lang="fr-FR" dirty="0" err="1" smtClean="0"/>
            <a:t>Leasdership</a:t>
          </a:r>
          <a:endParaRPr lang="fr-FR" dirty="0"/>
        </a:p>
      </dgm:t>
    </dgm:pt>
    <dgm:pt modelId="{FCE732CB-55E0-4A4A-84F0-7B0B2F3BCBF3}" type="parTrans" cxnId="{4F0A16E4-633B-044A-9824-E0FB581D2A63}">
      <dgm:prSet/>
      <dgm:spPr/>
      <dgm:t>
        <a:bodyPr/>
        <a:lstStyle/>
        <a:p>
          <a:endParaRPr lang="fr-FR"/>
        </a:p>
      </dgm:t>
    </dgm:pt>
    <dgm:pt modelId="{B1A1BDD8-39E4-7849-81B7-6937745F0E76}" type="sibTrans" cxnId="{4F0A16E4-633B-044A-9824-E0FB581D2A63}">
      <dgm:prSet/>
      <dgm:spPr/>
      <dgm:t>
        <a:bodyPr/>
        <a:lstStyle/>
        <a:p>
          <a:endParaRPr lang="fr-FR"/>
        </a:p>
      </dgm:t>
    </dgm:pt>
    <dgm:pt modelId="{3F2D2A2E-2825-FB41-BF2B-8A61EC7FB052}">
      <dgm:prSet phldrT="[Texte]"/>
      <dgm:spPr/>
      <dgm:t>
        <a:bodyPr/>
        <a:lstStyle/>
        <a:p>
          <a:r>
            <a:rPr lang="fr-FR" dirty="0" smtClean="0"/>
            <a:t>Audit </a:t>
          </a:r>
          <a:r>
            <a:rPr lang="fr-FR" dirty="0" err="1" smtClean="0"/>
            <a:t>Committee</a:t>
          </a:r>
          <a:endParaRPr lang="fr-FR" dirty="0"/>
        </a:p>
      </dgm:t>
    </dgm:pt>
    <dgm:pt modelId="{FF9D1D57-5915-184A-A2DC-0C2F79300DC7}" type="parTrans" cxnId="{AF384A01-3DB2-D244-9A49-274BBB75D5D6}">
      <dgm:prSet/>
      <dgm:spPr/>
      <dgm:t>
        <a:bodyPr/>
        <a:lstStyle/>
        <a:p>
          <a:endParaRPr lang="fr-FR" dirty="0"/>
        </a:p>
      </dgm:t>
    </dgm:pt>
    <dgm:pt modelId="{BCF4D4A9-59CB-7540-AC86-7C70EED50AFB}" type="sibTrans" cxnId="{AF384A01-3DB2-D244-9A49-274BBB75D5D6}">
      <dgm:prSet/>
      <dgm:spPr/>
      <dgm:t>
        <a:bodyPr/>
        <a:lstStyle/>
        <a:p>
          <a:endParaRPr lang="fr-FR"/>
        </a:p>
      </dgm:t>
    </dgm:pt>
    <dgm:pt modelId="{05AB1595-4B11-E04D-8AAB-63D4407108F6}">
      <dgm:prSet phldrT="[Texte]"/>
      <dgm:spPr/>
      <dgm:t>
        <a:bodyPr/>
        <a:lstStyle/>
        <a:p>
          <a:r>
            <a:rPr lang="fr-FR" dirty="0" smtClean="0"/>
            <a:t>Compensation &amp; Management </a:t>
          </a:r>
          <a:r>
            <a:rPr lang="fr-FR" dirty="0" err="1" smtClean="0"/>
            <a:t>Development</a:t>
          </a:r>
          <a:r>
            <a:rPr lang="fr-FR" dirty="0" smtClean="0"/>
            <a:t> </a:t>
          </a:r>
          <a:r>
            <a:rPr lang="fr-FR" dirty="0" err="1" smtClean="0"/>
            <a:t>Committee</a:t>
          </a:r>
          <a:endParaRPr lang="fr-FR" dirty="0"/>
        </a:p>
      </dgm:t>
    </dgm:pt>
    <dgm:pt modelId="{E49F2ECD-3D38-C545-89CB-DDA9F7920CBE}" type="parTrans" cxnId="{DC8A6952-7AD4-9A45-9D7B-D0403B6FC063}">
      <dgm:prSet/>
      <dgm:spPr/>
      <dgm:t>
        <a:bodyPr/>
        <a:lstStyle/>
        <a:p>
          <a:endParaRPr lang="fr-FR"/>
        </a:p>
      </dgm:t>
    </dgm:pt>
    <dgm:pt modelId="{30A922D2-AC87-E741-9DDD-ABFCC311470E}" type="sibTrans" cxnId="{DC8A6952-7AD4-9A45-9D7B-D0403B6FC063}">
      <dgm:prSet/>
      <dgm:spPr/>
      <dgm:t>
        <a:bodyPr/>
        <a:lstStyle/>
        <a:p>
          <a:endParaRPr lang="fr-FR"/>
        </a:p>
      </dgm:t>
    </dgm:pt>
    <dgm:pt modelId="{44F7B0A5-7752-474C-BA8E-3D8AD46324DC}">
      <dgm:prSet phldrT="[Texte]"/>
      <dgm:spPr/>
      <dgm:t>
        <a:bodyPr/>
        <a:lstStyle/>
        <a:p>
          <a:r>
            <a:rPr lang="fr-FR" dirty="0" smtClean="0"/>
            <a:t>Finance </a:t>
          </a:r>
          <a:r>
            <a:rPr lang="fr-FR" dirty="0" err="1" smtClean="0"/>
            <a:t>Committee</a:t>
          </a:r>
          <a:endParaRPr lang="fr-FR" dirty="0"/>
        </a:p>
      </dgm:t>
    </dgm:pt>
    <dgm:pt modelId="{8145EEA5-4CE6-D646-9320-94B0109825F6}" type="parTrans" cxnId="{82B7F8E6-9A65-864D-84D6-FB95B565171F}">
      <dgm:prSet/>
      <dgm:spPr/>
      <dgm:t>
        <a:bodyPr/>
        <a:lstStyle/>
        <a:p>
          <a:endParaRPr lang="fr-FR"/>
        </a:p>
      </dgm:t>
    </dgm:pt>
    <dgm:pt modelId="{4F299D41-8146-A540-927A-FD21C117DC7D}" type="sibTrans" cxnId="{82B7F8E6-9A65-864D-84D6-FB95B565171F}">
      <dgm:prSet/>
      <dgm:spPr/>
      <dgm:t>
        <a:bodyPr/>
        <a:lstStyle/>
        <a:p>
          <a:endParaRPr lang="fr-FR"/>
        </a:p>
      </dgm:t>
    </dgm:pt>
    <dgm:pt modelId="{6997DEE7-C3D2-DE42-A75D-4A72E5DA7366}">
      <dgm:prSet/>
      <dgm:spPr/>
      <dgm:t>
        <a:bodyPr/>
        <a:lstStyle/>
        <a:p>
          <a:r>
            <a:rPr lang="fr-FR" dirty="0" err="1" smtClean="0"/>
            <a:t>Nominating</a:t>
          </a:r>
          <a:r>
            <a:rPr lang="fr-FR" dirty="0" smtClean="0"/>
            <a:t> &amp; </a:t>
          </a:r>
          <a:r>
            <a:rPr lang="fr-FR" dirty="0" err="1" smtClean="0"/>
            <a:t>Corporate</a:t>
          </a:r>
          <a:r>
            <a:rPr lang="fr-FR" dirty="0" smtClean="0"/>
            <a:t> </a:t>
          </a:r>
          <a:r>
            <a:rPr lang="fr-FR" dirty="0" err="1" smtClean="0"/>
            <a:t>Governance</a:t>
          </a:r>
          <a:endParaRPr lang="fr-FR" dirty="0"/>
        </a:p>
      </dgm:t>
    </dgm:pt>
    <dgm:pt modelId="{09A02D54-1A62-3F40-9132-1559163AB8A8}" type="parTrans" cxnId="{8024BFCA-B6E5-8144-A5F9-51E82543A382}">
      <dgm:prSet/>
      <dgm:spPr/>
      <dgm:t>
        <a:bodyPr/>
        <a:lstStyle/>
        <a:p>
          <a:endParaRPr lang="fr-FR"/>
        </a:p>
      </dgm:t>
    </dgm:pt>
    <dgm:pt modelId="{3DD72653-9055-2647-BAB2-E4A0B280064F}" type="sibTrans" cxnId="{8024BFCA-B6E5-8144-A5F9-51E82543A382}">
      <dgm:prSet/>
      <dgm:spPr/>
      <dgm:t>
        <a:bodyPr/>
        <a:lstStyle/>
        <a:p>
          <a:endParaRPr lang="fr-FR"/>
        </a:p>
      </dgm:t>
    </dgm:pt>
    <dgm:pt modelId="{E3F9A142-FB57-4342-9FE9-DD62B5E80702}" type="pres">
      <dgm:prSet presAssocID="{3E22055F-1E5D-1644-A469-E861895F232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fr-FR"/>
        </a:p>
      </dgm:t>
    </dgm:pt>
    <dgm:pt modelId="{147B7B82-ADDB-7B42-816B-F326AD0B21B9}" type="pres">
      <dgm:prSet presAssocID="{37F93122-6058-3A4B-9FC5-64AB7226093C}" presName="root1" presStyleCnt="0"/>
      <dgm:spPr/>
      <dgm:t>
        <a:bodyPr/>
        <a:lstStyle/>
        <a:p>
          <a:endParaRPr lang="fr-FR"/>
        </a:p>
      </dgm:t>
    </dgm:pt>
    <dgm:pt modelId="{E0C79086-156A-BC4C-89D7-589D3EB6220A}" type="pres">
      <dgm:prSet presAssocID="{37F93122-6058-3A4B-9FC5-64AB7226093C}" presName="LevelOneTextNode" presStyleLbl="node0" presStyleIdx="0" presStyleCnt="1" custScaleY="174056" custLinFactNeighborX="-6775" custLinFactNeighborY="0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5F3059A6-4587-7446-95EC-3DA75289D73D}" type="pres">
      <dgm:prSet presAssocID="{37F93122-6058-3A4B-9FC5-64AB7226093C}" presName="level2hierChild" presStyleCnt="0"/>
      <dgm:spPr/>
      <dgm:t>
        <a:bodyPr/>
        <a:lstStyle/>
        <a:p>
          <a:endParaRPr lang="fr-FR"/>
        </a:p>
      </dgm:t>
    </dgm:pt>
    <dgm:pt modelId="{CA2A8374-6422-FB4F-B672-0327CD703ED5}" type="pres">
      <dgm:prSet presAssocID="{FCE732CB-55E0-4A4A-84F0-7B0B2F3BCBF3}" presName="conn2-1" presStyleLbl="parChTrans1D2" presStyleIdx="0" presStyleCnt="1"/>
      <dgm:spPr/>
      <dgm:t>
        <a:bodyPr/>
        <a:lstStyle/>
        <a:p>
          <a:endParaRPr lang="fr-FR"/>
        </a:p>
      </dgm:t>
    </dgm:pt>
    <dgm:pt modelId="{0E4E1083-3F5B-B646-A105-0190ECE80D76}" type="pres">
      <dgm:prSet presAssocID="{FCE732CB-55E0-4A4A-84F0-7B0B2F3BCBF3}" presName="connTx" presStyleLbl="parChTrans1D2" presStyleIdx="0" presStyleCnt="1"/>
      <dgm:spPr/>
      <dgm:t>
        <a:bodyPr/>
        <a:lstStyle/>
        <a:p>
          <a:endParaRPr lang="fr-FR"/>
        </a:p>
      </dgm:t>
    </dgm:pt>
    <dgm:pt modelId="{6F18EFDD-FCB3-4949-9E7F-D6A38E768E8C}" type="pres">
      <dgm:prSet presAssocID="{3121F104-E0A5-CE40-B496-AF6FAF24E8A7}" presName="root2" presStyleCnt="0"/>
      <dgm:spPr/>
      <dgm:t>
        <a:bodyPr/>
        <a:lstStyle/>
        <a:p>
          <a:endParaRPr lang="fr-FR"/>
        </a:p>
      </dgm:t>
    </dgm:pt>
    <dgm:pt modelId="{7D502660-F3C4-6A42-9D7E-887B0DBDA520}" type="pres">
      <dgm:prSet presAssocID="{3121F104-E0A5-CE40-B496-AF6FAF24E8A7}" presName="LevelTwoTextNode" presStyleLbl="node2" presStyleIdx="0" presStyleCnt="1" custScaleY="120436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3A88D1A1-F033-A245-A267-CA223E7DA565}" type="pres">
      <dgm:prSet presAssocID="{3121F104-E0A5-CE40-B496-AF6FAF24E8A7}" presName="level3hierChild" presStyleCnt="0"/>
      <dgm:spPr/>
      <dgm:t>
        <a:bodyPr/>
        <a:lstStyle/>
        <a:p>
          <a:endParaRPr lang="fr-FR"/>
        </a:p>
      </dgm:t>
    </dgm:pt>
    <dgm:pt modelId="{653187BB-6359-D44B-A6FF-856FFA7D74E0}" type="pres">
      <dgm:prSet presAssocID="{FF9D1D57-5915-184A-A2DC-0C2F79300DC7}" presName="conn2-1" presStyleLbl="parChTrans1D3" presStyleIdx="0" presStyleCnt="4"/>
      <dgm:spPr/>
      <dgm:t>
        <a:bodyPr/>
        <a:lstStyle/>
        <a:p>
          <a:endParaRPr lang="fr-FR"/>
        </a:p>
      </dgm:t>
    </dgm:pt>
    <dgm:pt modelId="{FDED9567-5FB3-3E49-90DF-08CD47AF7DD1}" type="pres">
      <dgm:prSet presAssocID="{FF9D1D57-5915-184A-A2DC-0C2F79300DC7}" presName="connTx" presStyleLbl="parChTrans1D3" presStyleIdx="0" presStyleCnt="4"/>
      <dgm:spPr/>
      <dgm:t>
        <a:bodyPr/>
        <a:lstStyle/>
        <a:p>
          <a:endParaRPr lang="fr-FR"/>
        </a:p>
      </dgm:t>
    </dgm:pt>
    <dgm:pt modelId="{A7D7955A-9319-3146-9057-C008CDC3F087}" type="pres">
      <dgm:prSet presAssocID="{3F2D2A2E-2825-FB41-BF2B-8A61EC7FB052}" presName="root2" presStyleCnt="0"/>
      <dgm:spPr/>
      <dgm:t>
        <a:bodyPr/>
        <a:lstStyle/>
        <a:p>
          <a:endParaRPr lang="fr-FR"/>
        </a:p>
      </dgm:t>
    </dgm:pt>
    <dgm:pt modelId="{D73808E5-885E-154B-AC21-4EDA618D0219}" type="pres">
      <dgm:prSet presAssocID="{3F2D2A2E-2825-FB41-BF2B-8A61EC7FB052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89BC6D8D-866D-9545-92CC-60F585A48062}" type="pres">
      <dgm:prSet presAssocID="{3F2D2A2E-2825-FB41-BF2B-8A61EC7FB052}" presName="level3hierChild" presStyleCnt="0"/>
      <dgm:spPr/>
      <dgm:t>
        <a:bodyPr/>
        <a:lstStyle/>
        <a:p>
          <a:endParaRPr lang="fr-FR"/>
        </a:p>
      </dgm:t>
    </dgm:pt>
    <dgm:pt modelId="{B5E63681-CFAB-C547-902C-D496376A07A3}" type="pres">
      <dgm:prSet presAssocID="{E49F2ECD-3D38-C545-89CB-DDA9F7920CBE}" presName="conn2-1" presStyleLbl="parChTrans1D3" presStyleIdx="1" presStyleCnt="4"/>
      <dgm:spPr/>
      <dgm:t>
        <a:bodyPr/>
        <a:lstStyle/>
        <a:p>
          <a:endParaRPr lang="fr-FR"/>
        </a:p>
      </dgm:t>
    </dgm:pt>
    <dgm:pt modelId="{EEE8576D-4218-3B43-BCA4-B6AE44902D13}" type="pres">
      <dgm:prSet presAssocID="{E49F2ECD-3D38-C545-89CB-DDA9F7920CBE}" presName="connTx" presStyleLbl="parChTrans1D3" presStyleIdx="1" presStyleCnt="4"/>
      <dgm:spPr/>
      <dgm:t>
        <a:bodyPr/>
        <a:lstStyle/>
        <a:p>
          <a:endParaRPr lang="fr-FR"/>
        </a:p>
      </dgm:t>
    </dgm:pt>
    <dgm:pt modelId="{94197366-10B9-BA46-AE80-E6E6F98FD675}" type="pres">
      <dgm:prSet presAssocID="{05AB1595-4B11-E04D-8AAB-63D4407108F6}" presName="root2" presStyleCnt="0"/>
      <dgm:spPr/>
      <dgm:t>
        <a:bodyPr/>
        <a:lstStyle/>
        <a:p>
          <a:endParaRPr lang="fr-FR"/>
        </a:p>
      </dgm:t>
    </dgm:pt>
    <dgm:pt modelId="{C9701052-3DEE-A94D-B865-A1D16EF906EA}" type="pres">
      <dgm:prSet presAssocID="{05AB1595-4B11-E04D-8AAB-63D4407108F6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603E8FB4-FEDE-9346-B3E7-DFFB07821C1E}" type="pres">
      <dgm:prSet presAssocID="{05AB1595-4B11-E04D-8AAB-63D4407108F6}" presName="level3hierChild" presStyleCnt="0"/>
      <dgm:spPr/>
      <dgm:t>
        <a:bodyPr/>
        <a:lstStyle/>
        <a:p>
          <a:endParaRPr lang="fr-FR"/>
        </a:p>
      </dgm:t>
    </dgm:pt>
    <dgm:pt modelId="{2FF4CB4B-405A-D143-BA1C-C2028BD57B3A}" type="pres">
      <dgm:prSet presAssocID="{8145EEA5-4CE6-D646-9320-94B0109825F6}" presName="conn2-1" presStyleLbl="parChTrans1D3" presStyleIdx="2" presStyleCnt="4"/>
      <dgm:spPr/>
      <dgm:t>
        <a:bodyPr/>
        <a:lstStyle/>
        <a:p>
          <a:endParaRPr lang="fr-FR"/>
        </a:p>
      </dgm:t>
    </dgm:pt>
    <dgm:pt modelId="{768A0278-BE76-7846-864C-4FD7A9E1CDAD}" type="pres">
      <dgm:prSet presAssocID="{8145EEA5-4CE6-D646-9320-94B0109825F6}" presName="connTx" presStyleLbl="parChTrans1D3" presStyleIdx="2" presStyleCnt="4"/>
      <dgm:spPr/>
      <dgm:t>
        <a:bodyPr/>
        <a:lstStyle/>
        <a:p>
          <a:endParaRPr lang="fr-FR"/>
        </a:p>
      </dgm:t>
    </dgm:pt>
    <dgm:pt modelId="{F61E71A1-3EBE-AB41-833C-11A539711F33}" type="pres">
      <dgm:prSet presAssocID="{44F7B0A5-7752-474C-BA8E-3D8AD46324DC}" presName="root2" presStyleCnt="0"/>
      <dgm:spPr/>
      <dgm:t>
        <a:bodyPr/>
        <a:lstStyle/>
        <a:p>
          <a:endParaRPr lang="fr-FR"/>
        </a:p>
      </dgm:t>
    </dgm:pt>
    <dgm:pt modelId="{D22094E1-F3A9-0148-8FAF-665EB8FD47BF}" type="pres">
      <dgm:prSet presAssocID="{44F7B0A5-7752-474C-BA8E-3D8AD46324DC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73EA5629-6F19-DC49-B2EF-87C20684084E}" type="pres">
      <dgm:prSet presAssocID="{44F7B0A5-7752-474C-BA8E-3D8AD46324DC}" presName="level3hierChild" presStyleCnt="0"/>
      <dgm:spPr/>
      <dgm:t>
        <a:bodyPr/>
        <a:lstStyle/>
        <a:p>
          <a:endParaRPr lang="fr-FR"/>
        </a:p>
      </dgm:t>
    </dgm:pt>
    <dgm:pt modelId="{BFF4E8D3-9DD6-8843-824E-0E84A895FF21}" type="pres">
      <dgm:prSet presAssocID="{09A02D54-1A62-3F40-9132-1559163AB8A8}" presName="conn2-1" presStyleLbl="parChTrans1D3" presStyleIdx="3" presStyleCnt="4"/>
      <dgm:spPr/>
      <dgm:t>
        <a:bodyPr/>
        <a:lstStyle/>
        <a:p>
          <a:endParaRPr lang="fr-FR"/>
        </a:p>
      </dgm:t>
    </dgm:pt>
    <dgm:pt modelId="{D854C80D-EEBC-A349-90CF-F01A243B2B56}" type="pres">
      <dgm:prSet presAssocID="{09A02D54-1A62-3F40-9132-1559163AB8A8}" presName="connTx" presStyleLbl="parChTrans1D3" presStyleIdx="3" presStyleCnt="4"/>
      <dgm:spPr/>
      <dgm:t>
        <a:bodyPr/>
        <a:lstStyle/>
        <a:p>
          <a:endParaRPr lang="fr-FR"/>
        </a:p>
      </dgm:t>
    </dgm:pt>
    <dgm:pt modelId="{312FA1ED-D2BC-DD49-B0C0-5FEBA52EDE5E}" type="pres">
      <dgm:prSet presAssocID="{6997DEE7-C3D2-DE42-A75D-4A72E5DA7366}" presName="root2" presStyleCnt="0"/>
      <dgm:spPr/>
      <dgm:t>
        <a:bodyPr/>
        <a:lstStyle/>
        <a:p>
          <a:endParaRPr lang="fr-FR"/>
        </a:p>
      </dgm:t>
    </dgm:pt>
    <dgm:pt modelId="{9865F8D8-4C9F-584F-BC7A-723968046C82}" type="pres">
      <dgm:prSet presAssocID="{6997DEE7-C3D2-DE42-A75D-4A72E5DA7366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fr-FR"/>
        </a:p>
      </dgm:t>
    </dgm:pt>
    <dgm:pt modelId="{2240258B-ACAA-8D44-9F6D-0E9092231DEB}" type="pres">
      <dgm:prSet presAssocID="{6997DEE7-C3D2-DE42-A75D-4A72E5DA7366}" presName="level3hierChild" presStyleCnt="0"/>
      <dgm:spPr/>
      <dgm:t>
        <a:bodyPr/>
        <a:lstStyle/>
        <a:p>
          <a:endParaRPr lang="fr-FR"/>
        </a:p>
      </dgm:t>
    </dgm:pt>
  </dgm:ptLst>
  <dgm:cxnLst>
    <dgm:cxn modelId="{9BB609E6-DCBD-104B-A901-99FD2D7000EF}" type="presOf" srcId="{8145EEA5-4CE6-D646-9320-94B0109825F6}" destId="{768A0278-BE76-7846-864C-4FD7A9E1CDAD}" srcOrd="1" destOrd="0" presId="urn:microsoft.com/office/officeart/2005/8/layout/hierarchy2"/>
    <dgm:cxn modelId="{BCA4E7BA-6D18-7D44-8161-951331B7EC1E}" type="presOf" srcId="{FF9D1D57-5915-184A-A2DC-0C2F79300DC7}" destId="{653187BB-6359-D44B-A6FF-856FFA7D74E0}" srcOrd="0" destOrd="0" presId="urn:microsoft.com/office/officeart/2005/8/layout/hierarchy2"/>
    <dgm:cxn modelId="{2CF748DC-DD20-2A4F-849B-FE498BDFBB3D}" type="presOf" srcId="{09A02D54-1A62-3F40-9132-1559163AB8A8}" destId="{D854C80D-EEBC-A349-90CF-F01A243B2B56}" srcOrd="1" destOrd="0" presId="urn:microsoft.com/office/officeart/2005/8/layout/hierarchy2"/>
    <dgm:cxn modelId="{5B41E635-94FA-CC4D-BCB1-D4E53A7CAD8F}" type="presOf" srcId="{8145EEA5-4CE6-D646-9320-94B0109825F6}" destId="{2FF4CB4B-405A-D143-BA1C-C2028BD57B3A}" srcOrd="0" destOrd="0" presId="urn:microsoft.com/office/officeart/2005/8/layout/hierarchy2"/>
    <dgm:cxn modelId="{A3A4E5EF-4B66-8C41-A8F2-96EF85680526}" type="presOf" srcId="{44F7B0A5-7752-474C-BA8E-3D8AD46324DC}" destId="{D22094E1-F3A9-0148-8FAF-665EB8FD47BF}" srcOrd="0" destOrd="0" presId="urn:microsoft.com/office/officeart/2005/8/layout/hierarchy2"/>
    <dgm:cxn modelId="{AF384A01-3DB2-D244-9A49-274BBB75D5D6}" srcId="{3121F104-E0A5-CE40-B496-AF6FAF24E8A7}" destId="{3F2D2A2E-2825-FB41-BF2B-8A61EC7FB052}" srcOrd="0" destOrd="0" parTransId="{FF9D1D57-5915-184A-A2DC-0C2F79300DC7}" sibTransId="{BCF4D4A9-59CB-7540-AC86-7C70EED50AFB}"/>
    <dgm:cxn modelId="{8C367FB9-41E9-8640-9D6E-1F7331E60552}" type="presOf" srcId="{FCE732CB-55E0-4A4A-84F0-7B0B2F3BCBF3}" destId="{CA2A8374-6422-FB4F-B672-0327CD703ED5}" srcOrd="0" destOrd="0" presId="urn:microsoft.com/office/officeart/2005/8/layout/hierarchy2"/>
    <dgm:cxn modelId="{9C02BBF2-2272-544C-A4B4-10D0708EA5EC}" type="presOf" srcId="{05AB1595-4B11-E04D-8AAB-63D4407108F6}" destId="{C9701052-3DEE-A94D-B865-A1D16EF906EA}" srcOrd="0" destOrd="0" presId="urn:microsoft.com/office/officeart/2005/8/layout/hierarchy2"/>
    <dgm:cxn modelId="{4EFE621B-6D6D-4A41-A020-F0C4A46D6F42}" type="presOf" srcId="{09A02D54-1A62-3F40-9132-1559163AB8A8}" destId="{BFF4E8D3-9DD6-8843-824E-0E84A895FF21}" srcOrd="0" destOrd="0" presId="urn:microsoft.com/office/officeart/2005/8/layout/hierarchy2"/>
    <dgm:cxn modelId="{5E70ADCF-C93C-3249-8C05-79D295A3DE71}" type="presOf" srcId="{E49F2ECD-3D38-C545-89CB-DDA9F7920CBE}" destId="{EEE8576D-4218-3B43-BCA4-B6AE44902D13}" srcOrd="1" destOrd="0" presId="urn:microsoft.com/office/officeart/2005/8/layout/hierarchy2"/>
    <dgm:cxn modelId="{29633E8E-DBBF-CC4A-926E-20A88C64B455}" type="presOf" srcId="{37F93122-6058-3A4B-9FC5-64AB7226093C}" destId="{E0C79086-156A-BC4C-89D7-589D3EB6220A}" srcOrd="0" destOrd="0" presId="urn:microsoft.com/office/officeart/2005/8/layout/hierarchy2"/>
    <dgm:cxn modelId="{DC8A6952-7AD4-9A45-9D7B-D0403B6FC063}" srcId="{3121F104-E0A5-CE40-B496-AF6FAF24E8A7}" destId="{05AB1595-4B11-E04D-8AAB-63D4407108F6}" srcOrd="1" destOrd="0" parTransId="{E49F2ECD-3D38-C545-89CB-DDA9F7920CBE}" sibTransId="{30A922D2-AC87-E741-9DDD-ABFCC311470E}"/>
    <dgm:cxn modelId="{CE3E223A-DDEB-2343-9FE7-FE321CAD5A49}" srcId="{3E22055F-1E5D-1644-A469-E861895F232E}" destId="{37F93122-6058-3A4B-9FC5-64AB7226093C}" srcOrd="0" destOrd="0" parTransId="{6999AC0F-F55C-9941-8060-91E00DA231A5}" sibTransId="{7571DE2A-0CC0-374A-9385-7CA372D3022A}"/>
    <dgm:cxn modelId="{A710B90E-EFC0-7043-BDB3-1CF14D7D19CF}" type="presOf" srcId="{FCE732CB-55E0-4A4A-84F0-7B0B2F3BCBF3}" destId="{0E4E1083-3F5B-B646-A105-0190ECE80D76}" srcOrd="1" destOrd="0" presId="urn:microsoft.com/office/officeart/2005/8/layout/hierarchy2"/>
    <dgm:cxn modelId="{E50AC337-9C20-AC4F-83A2-4AEDA2F8BF3C}" type="presOf" srcId="{E49F2ECD-3D38-C545-89CB-DDA9F7920CBE}" destId="{B5E63681-CFAB-C547-902C-D496376A07A3}" srcOrd="0" destOrd="0" presId="urn:microsoft.com/office/officeart/2005/8/layout/hierarchy2"/>
    <dgm:cxn modelId="{82B7F8E6-9A65-864D-84D6-FB95B565171F}" srcId="{3121F104-E0A5-CE40-B496-AF6FAF24E8A7}" destId="{44F7B0A5-7752-474C-BA8E-3D8AD46324DC}" srcOrd="2" destOrd="0" parTransId="{8145EEA5-4CE6-D646-9320-94B0109825F6}" sibTransId="{4F299D41-8146-A540-927A-FD21C117DC7D}"/>
    <dgm:cxn modelId="{5C9FF058-9B90-0E4E-8D80-0D34939460BE}" type="presOf" srcId="{3F2D2A2E-2825-FB41-BF2B-8A61EC7FB052}" destId="{D73808E5-885E-154B-AC21-4EDA618D0219}" srcOrd="0" destOrd="0" presId="urn:microsoft.com/office/officeart/2005/8/layout/hierarchy2"/>
    <dgm:cxn modelId="{269F67A5-5FF8-474B-A4AB-7BA5F98E2937}" type="presOf" srcId="{FF9D1D57-5915-184A-A2DC-0C2F79300DC7}" destId="{FDED9567-5FB3-3E49-90DF-08CD47AF7DD1}" srcOrd="1" destOrd="0" presId="urn:microsoft.com/office/officeart/2005/8/layout/hierarchy2"/>
    <dgm:cxn modelId="{86C63029-D252-0043-90BB-545254BBF2A0}" type="presOf" srcId="{3121F104-E0A5-CE40-B496-AF6FAF24E8A7}" destId="{7D502660-F3C4-6A42-9D7E-887B0DBDA520}" srcOrd="0" destOrd="0" presId="urn:microsoft.com/office/officeart/2005/8/layout/hierarchy2"/>
    <dgm:cxn modelId="{4F0A16E4-633B-044A-9824-E0FB581D2A63}" srcId="{37F93122-6058-3A4B-9FC5-64AB7226093C}" destId="{3121F104-E0A5-CE40-B496-AF6FAF24E8A7}" srcOrd="0" destOrd="0" parTransId="{FCE732CB-55E0-4A4A-84F0-7B0B2F3BCBF3}" sibTransId="{B1A1BDD8-39E4-7849-81B7-6937745F0E76}"/>
    <dgm:cxn modelId="{8024BFCA-B6E5-8144-A5F9-51E82543A382}" srcId="{3121F104-E0A5-CE40-B496-AF6FAF24E8A7}" destId="{6997DEE7-C3D2-DE42-A75D-4A72E5DA7366}" srcOrd="3" destOrd="0" parTransId="{09A02D54-1A62-3F40-9132-1559163AB8A8}" sibTransId="{3DD72653-9055-2647-BAB2-E4A0B280064F}"/>
    <dgm:cxn modelId="{DA187886-F45A-2649-866E-FBEBCD369E17}" type="presOf" srcId="{3E22055F-1E5D-1644-A469-E861895F232E}" destId="{E3F9A142-FB57-4342-9FE9-DD62B5E80702}" srcOrd="0" destOrd="0" presId="urn:microsoft.com/office/officeart/2005/8/layout/hierarchy2"/>
    <dgm:cxn modelId="{7A615F1B-7D2B-3540-B1D6-00524FD6C9D9}" type="presOf" srcId="{6997DEE7-C3D2-DE42-A75D-4A72E5DA7366}" destId="{9865F8D8-4C9F-584F-BC7A-723968046C82}" srcOrd="0" destOrd="0" presId="urn:microsoft.com/office/officeart/2005/8/layout/hierarchy2"/>
    <dgm:cxn modelId="{187C95A5-178B-FE44-8C62-FA8722C3379E}" type="presParOf" srcId="{E3F9A142-FB57-4342-9FE9-DD62B5E80702}" destId="{147B7B82-ADDB-7B42-816B-F326AD0B21B9}" srcOrd="0" destOrd="0" presId="urn:microsoft.com/office/officeart/2005/8/layout/hierarchy2"/>
    <dgm:cxn modelId="{25574A24-4EB3-C742-8B42-88BD3BCC4F0A}" type="presParOf" srcId="{147B7B82-ADDB-7B42-816B-F326AD0B21B9}" destId="{E0C79086-156A-BC4C-89D7-589D3EB6220A}" srcOrd="0" destOrd="0" presId="urn:microsoft.com/office/officeart/2005/8/layout/hierarchy2"/>
    <dgm:cxn modelId="{4E9305A8-C9C8-1744-86F5-6D17CAC43D0D}" type="presParOf" srcId="{147B7B82-ADDB-7B42-816B-F326AD0B21B9}" destId="{5F3059A6-4587-7446-95EC-3DA75289D73D}" srcOrd="1" destOrd="0" presId="urn:microsoft.com/office/officeart/2005/8/layout/hierarchy2"/>
    <dgm:cxn modelId="{5EB45945-094F-ED40-AF1C-A41C3E920CCB}" type="presParOf" srcId="{5F3059A6-4587-7446-95EC-3DA75289D73D}" destId="{CA2A8374-6422-FB4F-B672-0327CD703ED5}" srcOrd="0" destOrd="0" presId="urn:microsoft.com/office/officeart/2005/8/layout/hierarchy2"/>
    <dgm:cxn modelId="{3861D910-BCF8-C84E-AFDC-2BAE60BD1AD6}" type="presParOf" srcId="{CA2A8374-6422-FB4F-B672-0327CD703ED5}" destId="{0E4E1083-3F5B-B646-A105-0190ECE80D76}" srcOrd="0" destOrd="0" presId="urn:microsoft.com/office/officeart/2005/8/layout/hierarchy2"/>
    <dgm:cxn modelId="{4C507669-FB5F-944F-A588-01F66DAEAA9F}" type="presParOf" srcId="{5F3059A6-4587-7446-95EC-3DA75289D73D}" destId="{6F18EFDD-FCB3-4949-9E7F-D6A38E768E8C}" srcOrd="1" destOrd="0" presId="urn:microsoft.com/office/officeart/2005/8/layout/hierarchy2"/>
    <dgm:cxn modelId="{DE34D783-DF6A-274A-9983-E96709A89693}" type="presParOf" srcId="{6F18EFDD-FCB3-4949-9E7F-D6A38E768E8C}" destId="{7D502660-F3C4-6A42-9D7E-887B0DBDA520}" srcOrd="0" destOrd="0" presId="urn:microsoft.com/office/officeart/2005/8/layout/hierarchy2"/>
    <dgm:cxn modelId="{6B5B0A75-7B00-D145-BCB1-C25544DA2419}" type="presParOf" srcId="{6F18EFDD-FCB3-4949-9E7F-D6A38E768E8C}" destId="{3A88D1A1-F033-A245-A267-CA223E7DA565}" srcOrd="1" destOrd="0" presId="urn:microsoft.com/office/officeart/2005/8/layout/hierarchy2"/>
    <dgm:cxn modelId="{77C598EB-DD54-5A42-A23E-C4FD7A6E6D6F}" type="presParOf" srcId="{3A88D1A1-F033-A245-A267-CA223E7DA565}" destId="{653187BB-6359-D44B-A6FF-856FFA7D74E0}" srcOrd="0" destOrd="0" presId="urn:microsoft.com/office/officeart/2005/8/layout/hierarchy2"/>
    <dgm:cxn modelId="{2CDFEBE0-775F-2041-B7EC-DB0E06001D55}" type="presParOf" srcId="{653187BB-6359-D44B-A6FF-856FFA7D74E0}" destId="{FDED9567-5FB3-3E49-90DF-08CD47AF7DD1}" srcOrd="0" destOrd="0" presId="urn:microsoft.com/office/officeart/2005/8/layout/hierarchy2"/>
    <dgm:cxn modelId="{1DBB1D52-4A2A-0246-938A-D8C749A417E9}" type="presParOf" srcId="{3A88D1A1-F033-A245-A267-CA223E7DA565}" destId="{A7D7955A-9319-3146-9057-C008CDC3F087}" srcOrd="1" destOrd="0" presId="urn:microsoft.com/office/officeart/2005/8/layout/hierarchy2"/>
    <dgm:cxn modelId="{231A9C41-C4BF-A54A-B87E-5201DA3EFEBC}" type="presParOf" srcId="{A7D7955A-9319-3146-9057-C008CDC3F087}" destId="{D73808E5-885E-154B-AC21-4EDA618D0219}" srcOrd="0" destOrd="0" presId="urn:microsoft.com/office/officeart/2005/8/layout/hierarchy2"/>
    <dgm:cxn modelId="{B23B6FD0-F330-1D42-9BB3-657F1D87B7F7}" type="presParOf" srcId="{A7D7955A-9319-3146-9057-C008CDC3F087}" destId="{89BC6D8D-866D-9545-92CC-60F585A48062}" srcOrd="1" destOrd="0" presId="urn:microsoft.com/office/officeart/2005/8/layout/hierarchy2"/>
    <dgm:cxn modelId="{2711E6F9-47DC-DC4F-A223-8924CF31C18A}" type="presParOf" srcId="{3A88D1A1-F033-A245-A267-CA223E7DA565}" destId="{B5E63681-CFAB-C547-902C-D496376A07A3}" srcOrd="2" destOrd="0" presId="urn:microsoft.com/office/officeart/2005/8/layout/hierarchy2"/>
    <dgm:cxn modelId="{F84967E4-2E59-694C-A563-198BB88BFAA8}" type="presParOf" srcId="{B5E63681-CFAB-C547-902C-D496376A07A3}" destId="{EEE8576D-4218-3B43-BCA4-B6AE44902D13}" srcOrd="0" destOrd="0" presId="urn:microsoft.com/office/officeart/2005/8/layout/hierarchy2"/>
    <dgm:cxn modelId="{1C8B1A18-EA31-C94F-83F2-A3E9BB4038EF}" type="presParOf" srcId="{3A88D1A1-F033-A245-A267-CA223E7DA565}" destId="{94197366-10B9-BA46-AE80-E6E6F98FD675}" srcOrd="3" destOrd="0" presId="urn:microsoft.com/office/officeart/2005/8/layout/hierarchy2"/>
    <dgm:cxn modelId="{26F3FA24-1BDC-D04C-8C6E-5AF3369F87CC}" type="presParOf" srcId="{94197366-10B9-BA46-AE80-E6E6F98FD675}" destId="{C9701052-3DEE-A94D-B865-A1D16EF906EA}" srcOrd="0" destOrd="0" presId="urn:microsoft.com/office/officeart/2005/8/layout/hierarchy2"/>
    <dgm:cxn modelId="{BD84DC2C-EC28-3B40-8E13-1BF40938666F}" type="presParOf" srcId="{94197366-10B9-BA46-AE80-E6E6F98FD675}" destId="{603E8FB4-FEDE-9346-B3E7-DFFB07821C1E}" srcOrd="1" destOrd="0" presId="urn:microsoft.com/office/officeart/2005/8/layout/hierarchy2"/>
    <dgm:cxn modelId="{A75D1E81-3BB8-A648-BE13-D3DCC8B385A0}" type="presParOf" srcId="{3A88D1A1-F033-A245-A267-CA223E7DA565}" destId="{2FF4CB4B-405A-D143-BA1C-C2028BD57B3A}" srcOrd="4" destOrd="0" presId="urn:microsoft.com/office/officeart/2005/8/layout/hierarchy2"/>
    <dgm:cxn modelId="{8850C1E5-C683-5647-9F00-5FA71E1F5F0F}" type="presParOf" srcId="{2FF4CB4B-405A-D143-BA1C-C2028BD57B3A}" destId="{768A0278-BE76-7846-864C-4FD7A9E1CDAD}" srcOrd="0" destOrd="0" presId="urn:microsoft.com/office/officeart/2005/8/layout/hierarchy2"/>
    <dgm:cxn modelId="{396ED11C-0270-B04A-9922-D748E0084E44}" type="presParOf" srcId="{3A88D1A1-F033-A245-A267-CA223E7DA565}" destId="{F61E71A1-3EBE-AB41-833C-11A539711F33}" srcOrd="5" destOrd="0" presId="urn:microsoft.com/office/officeart/2005/8/layout/hierarchy2"/>
    <dgm:cxn modelId="{F4205724-C98D-0940-8038-504228EBD257}" type="presParOf" srcId="{F61E71A1-3EBE-AB41-833C-11A539711F33}" destId="{D22094E1-F3A9-0148-8FAF-665EB8FD47BF}" srcOrd="0" destOrd="0" presId="urn:microsoft.com/office/officeart/2005/8/layout/hierarchy2"/>
    <dgm:cxn modelId="{15379CC3-950A-2C4A-8973-EB0713BF6F24}" type="presParOf" srcId="{F61E71A1-3EBE-AB41-833C-11A539711F33}" destId="{73EA5629-6F19-DC49-B2EF-87C20684084E}" srcOrd="1" destOrd="0" presId="urn:microsoft.com/office/officeart/2005/8/layout/hierarchy2"/>
    <dgm:cxn modelId="{1DAC674A-0D93-B848-982D-68C93F4E8B59}" type="presParOf" srcId="{3A88D1A1-F033-A245-A267-CA223E7DA565}" destId="{BFF4E8D3-9DD6-8843-824E-0E84A895FF21}" srcOrd="6" destOrd="0" presId="urn:microsoft.com/office/officeart/2005/8/layout/hierarchy2"/>
    <dgm:cxn modelId="{8CB12DFE-28DB-864F-A1CE-969B0F3FE1E7}" type="presParOf" srcId="{BFF4E8D3-9DD6-8843-824E-0E84A895FF21}" destId="{D854C80D-EEBC-A349-90CF-F01A243B2B56}" srcOrd="0" destOrd="0" presId="urn:microsoft.com/office/officeart/2005/8/layout/hierarchy2"/>
    <dgm:cxn modelId="{CCC05469-F93C-8242-A6A7-3F8D49B652D1}" type="presParOf" srcId="{3A88D1A1-F033-A245-A267-CA223E7DA565}" destId="{312FA1ED-D2BC-DD49-B0C0-5FEBA52EDE5E}" srcOrd="7" destOrd="0" presId="urn:microsoft.com/office/officeart/2005/8/layout/hierarchy2"/>
    <dgm:cxn modelId="{1DCB9DE6-B2E0-054D-8FD0-FA904BD8EAF2}" type="presParOf" srcId="{312FA1ED-D2BC-DD49-B0C0-5FEBA52EDE5E}" destId="{9865F8D8-4C9F-584F-BC7A-723968046C82}" srcOrd="0" destOrd="0" presId="urn:microsoft.com/office/officeart/2005/8/layout/hierarchy2"/>
    <dgm:cxn modelId="{220800B7-19F6-1743-A19E-10466DFDF634}" type="presParOf" srcId="{312FA1ED-D2BC-DD49-B0C0-5FEBA52EDE5E}" destId="{2240258B-ACAA-8D44-9F6D-0E9092231DE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79086-156A-BC4C-89D7-589D3EB6220A}">
      <dsp:nvSpPr>
        <dsp:cNvPr id="0" name=""/>
        <dsp:cNvSpPr/>
      </dsp:nvSpPr>
      <dsp:spPr>
        <a:xfrm>
          <a:off x="217716" y="1342572"/>
          <a:ext cx="1980476" cy="172356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CEO 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Andrea Jung Chairman</a:t>
          </a:r>
          <a:endParaRPr lang="fr-FR" sz="1200" kern="1200" dirty="0"/>
        </a:p>
      </dsp:txBody>
      <dsp:txXfrm>
        <a:off x="268198" y="1393054"/>
        <a:ext cx="1879512" cy="1622605"/>
      </dsp:txXfrm>
    </dsp:sp>
    <dsp:sp modelId="{CA2A8374-6422-FB4F-B672-0327CD703ED5}">
      <dsp:nvSpPr>
        <dsp:cNvPr id="0" name=""/>
        <dsp:cNvSpPr/>
      </dsp:nvSpPr>
      <dsp:spPr>
        <a:xfrm>
          <a:off x="2198193" y="2184142"/>
          <a:ext cx="92636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26368" y="20214"/>
              </a:lnTo>
            </a:path>
          </a:pathLst>
        </a:custGeom>
        <a:noFill/>
        <a:ln w="95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fr-FR" sz="500" kern="1200"/>
        </a:p>
      </dsp:txBody>
      <dsp:txXfrm>
        <a:off x="2638218" y="2181197"/>
        <a:ext cx="46318" cy="46318"/>
      </dsp:txXfrm>
    </dsp:sp>
    <dsp:sp modelId="{7D502660-F3C4-6A42-9D7E-887B0DBDA520}">
      <dsp:nvSpPr>
        <dsp:cNvPr id="0" name=""/>
        <dsp:cNvSpPr/>
      </dsp:nvSpPr>
      <dsp:spPr>
        <a:xfrm>
          <a:off x="3124561" y="1608055"/>
          <a:ext cx="1980476" cy="119260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err="1" smtClean="0"/>
            <a:t>Board</a:t>
          </a:r>
          <a:r>
            <a:rPr lang="fr-FR" sz="1200" kern="1200" dirty="0" smtClean="0"/>
            <a:t> of </a:t>
          </a:r>
          <a:r>
            <a:rPr lang="fr-FR" sz="1200" kern="1200" dirty="0" err="1" smtClean="0"/>
            <a:t>Directors</a:t>
          </a:r>
          <a:endParaRPr lang="fr-FR" sz="1200" kern="1200" dirty="0" smtClean="0"/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&amp;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err="1" smtClean="0"/>
            <a:t>Executive</a:t>
          </a:r>
          <a:r>
            <a:rPr lang="fr-FR" sz="1200" kern="1200" dirty="0" smtClean="0"/>
            <a:t> </a:t>
          </a:r>
          <a:r>
            <a:rPr lang="fr-FR" sz="1200" kern="1200" dirty="0" err="1" smtClean="0"/>
            <a:t>Leasdership</a:t>
          </a:r>
          <a:endParaRPr lang="fr-FR" sz="1200" kern="1200" dirty="0"/>
        </a:p>
      </dsp:txBody>
      <dsp:txXfrm>
        <a:off x="3159491" y="1642985"/>
        <a:ext cx="1910616" cy="1122743"/>
      </dsp:txXfrm>
    </dsp:sp>
    <dsp:sp modelId="{653187BB-6359-D44B-A6FF-856FFA7D74E0}">
      <dsp:nvSpPr>
        <dsp:cNvPr id="0" name=""/>
        <dsp:cNvSpPr/>
      </dsp:nvSpPr>
      <dsp:spPr>
        <a:xfrm rot="17692822">
          <a:off x="4559674" y="1330061"/>
          <a:ext cx="188291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882918" y="20214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fr-FR" sz="500" kern="1200" dirty="0"/>
        </a:p>
      </dsp:txBody>
      <dsp:txXfrm>
        <a:off x="5454060" y="1303203"/>
        <a:ext cx="94145" cy="94145"/>
      </dsp:txXfrm>
    </dsp:sp>
    <dsp:sp modelId="{D73808E5-885E-154B-AC21-4EDA618D0219}">
      <dsp:nvSpPr>
        <dsp:cNvPr id="0" name=""/>
        <dsp:cNvSpPr/>
      </dsp:nvSpPr>
      <dsp:spPr>
        <a:xfrm>
          <a:off x="5897229" y="1076"/>
          <a:ext cx="1980476" cy="990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Audit </a:t>
          </a:r>
          <a:r>
            <a:rPr lang="fr-FR" sz="1200" kern="1200" dirty="0" err="1" smtClean="0"/>
            <a:t>Committee</a:t>
          </a:r>
          <a:endParaRPr lang="fr-FR" sz="1200" kern="1200" dirty="0"/>
        </a:p>
      </dsp:txBody>
      <dsp:txXfrm>
        <a:off x="5926232" y="30079"/>
        <a:ext cx="1922470" cy="932232"/>
      </dsp:txXfrm>
    </dsp:sp>
    <dsp:sp modelId="{B5E63681-CFAB-C547-902C-D496376A07A3}">
      <dsp:nvSpPr>
        <dsp:cNvPr id="0" name=""/>
        <dsp:cNvSpPr/>
      </dsp:nvSpPr>
      <dsp:spPr>
        <a:xfrm rot="19457599">
          <a:off x="5013340" y="1899448"/>
          <a:ext cx="97558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75585" y="20214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fr-FR" sz="500" kern="1200"/>
        </a:p>
      </dsp:txBody>
      <dsp:txXfrm>
        <a:off x="5476744" y="1895273"/>
        <a:ext cx="48779" cy="48779"/>
      </dsp:txXfrm>
    </dsp:sp>
    <dsp:sp modelId="{C9701052-3DEE-A94D-B865-A1D16EF906EA}">
      <dsp:nvSpPr>
        <dsp:cNvPr id="0" name=""/>
        <dsp:cNvSpPr/>
      </dsp:nvSpPr>
      <dsp:spPr>
        <a:xfrm>
          <a:off x="5897229" y="1139850"/>
          <a:ext cx="1980476" cy="990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Compensation &amp; Management </a:t>
          </a:r>
          <a:r>
            <a:rPr lang="fr-FR" sz="1200" kern="1200" dirty="0" err="1" smtClean="0"/>
            <a:t>Development</a:t>
          </a:r>
          <a:r>
            <a:rPr lang="fr-FR" sz="1200" kern="1200" dirty="0" smtClean="0"/>
            <a:t> </a:t>
          </a:r>
          <a:r>
            <a:rPr lang="fr-FR" sz="1200" kern="1200" dirty="0" err="1" smtClean="0"/>
            <a:t>Committee</a:t>
          </a:r>
          <a:endParaRPr lang="fr-FR" sz="1200" kern="1200" dirty="0"/>
        </a:p>
      </dsp:txBody>
      <dsp:txXfrm>
        <a:off x="5926232" y="1168853"/>
        <a:ext cx="1922470" cy="932232"/>
      </dsp:txXfrm>
    </dsp:sp>
    <dsp:sp modelId="{2FF4CB4B-405A-D143-BA1C-C2028BD57B3A}">
      <dsp:nvSpPr>
        <dsp:cNvPr id="0" name=""/>
        <dsp:cNvSpPr/>
      </dsp:nvSpPr>
      <dsp:spPr>
        <a:xfrm rot="2142401">
          <a:off x="5013340" y="2468835"/>
          <a:ext cx="975585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975585" y="20214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fr-FR" sz="500" kern="1200"/>
        </a:p>
      </dsp:txBody>
      <dsp:txXfrm>
        <a:off x="5476744" y="2464660"/>
        <a:ext cx="48779" cy="48779"/>
      </dsp:txXfrm>
    </dsp:sp>
    <dsp:sp modelId="{D22094E1-F3A9-0148-8FAF-665EB8FD47BF}">
      <dsp:nvSpPr>
        <dsp:cNvPr id="0" name=""/>
        <dsp:cNvSpPr/>
      </dsp:nvSpPr>
      <dsp:spPr>
        <a:xfrm>
          <a:off x="5897229" y="2278624"/>
          <a:ext cx="1980476" cy="990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smtClean="0"/>
            <a:t>Finance </a:t>
          </a:r>
          <a:r>
            <a:rPr lang="fr-FR" sz="1200" kern="1200" dirty="0" err="1" smtClean="0"/>
            <a:t>Committee</a:t>
          </a:r>
          <a:endParaRPr lang="fr-FR" sz="1200" kern="1200" dirty="0"/>
        </a:p>
      </dsp:txBody>
      <dsp:txXfrm>
        <a:off x="5926232" y="2307627"/>
        <a:ext cx="1922470" cy="932232"/>
      </dsp:txXfrm>
    </dsp:sp>
    <dsp:sp modelId="{BFF4E8D3-9DD6-8843-824E-0E84A895FF21}">
      <dsp:nvSpPr>
        <dsp:cNvPr id="0" name=""/>
        <dsp:cNvSpPr/>
      </dsp:nvSpPr>
      <dsp:spPr>
        <a:xfrm rot="3907178">
          <a:off x="4559674" y="3038222"/>
          <a:ext cx="1882918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882918" y="20214"/>
              </a:lnTo>
            </a:path>
          </a:pathLst>
        </a:custGeom>
        <a:noFill/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fr-FR" sz="500" kern="1200"/>
        </a:p>
      </dsp:txBody>
      <dsp:txXfrm>
        <a:off x="5454060" y="3011364"/>
        <a:ext cx="94145" cy="94145"/>
      </dsp:txXfrm>
    </dsp:sp>
    <dsp:sp modelId="{9865F8D8-4C9F-584F-BC7A-723968046C82}">
      <dsp:nvSpPr>
        <dsp:cNvPr id="0" name=""/>
        <dsp:cNvSpPr/>
      </dsp:nvSpPr>
      <dsp:spPr>
        <a:xfrm>
          <a:off x="5897229" y="3417399"/>
          <a:ext cx="1980476" cy="9902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fr-FR" sz="1200" kern="1200" dirty="0" err="1" smtClean="0"/>
            <a:t>Nominating</a:t>
          </a:r>
          <a:r>
            <a:rPr lang="fr-FR" sz="1200" kern="1200" dirty="0" smtClean="0"/>
            <a:t> &amp; </a:t>
          </a:r>
          <a:r>
            <a:rPr lang="fr-FR" sz="1200" kern="1200" dirty="0" err="1" smtClean="0"/>
            <a:t>Corporate</a:t>
          </a:r>
          <a:r>
            <a:rPr lang="fr-FR" sz="1200" kern="1200" dirty="0" smtClean="0"/>
            <a:t> </a:t>
          </a:r>
          <a:r>
            <a:rPr lang="fr-FR" sz="1200" kern="1200" dirty="0" err="1" smtClean="0"/>
            <a:t>Governance</a:t>
          </a:r>
          <a:endParaRPr lang="fr-FR" sz="1200" kern="1200" dirty="0"/>
        </a:p>
      </dsp:txBody>
      <dsp:txXfrm>
        <a:off x="5926232" y="3446402"/>
        <a:ext cx="1922470" cy="9322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CF01C5-56BF-C84F-B7ED-15A52DE4F898}" type="datetimeFigureOut">
              <a:rPr lang="fr-FR" smtClean="0"/>
              <a:pPr/>
              <a:t>14/02/2017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39CC6B-6A1E-524A-8BA7-7EC1715E6ED3}" type="slidenum">
              <a:rPr lang="fr-FR" smtClean="0"/>
              <a:pPr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486010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15B5D7-08E3-A143-A70C-9D0E1EF8DCBF}" type="datetimeFigureOut">
              <a:rPr lang="fr-FR" smtClean="0"/>
              <a:pPr/>
              <a:t>14/02/2017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commentair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CA" smtClean="0"/>
              <a:t>Cliquez pour modifier les styles du texte du masque</a:t>
            </a:r>
          </a:p>
          <a:p>
            <a:pPr lvl="1"/>
            <a:r>
              <a:rPr lang="fr-CA" smtClean="0"/>
              <a:t>Deuxième niveau</a:t>
            </a:r>
          </a:p>
          <a:p>
            <a:pPr lvl="2"/>
            <a:r>
              <a:rPr lang="fr-CA" smtClean="0"/>
              <a:t>Troisième niveau</a:t>
            </a:r>
          </a:p>
          <a:p>
            <a:pPr lvl="3"/>
            <a:r>
              <a:rPr lang="fr-CA" smtClean="0"/>
              <a:t>Quatrième niveau</a:t>
            </a:r>
          </a:p>
          <a:p>
            <a:pPr lvl="4"/>
            <a:r>
              <a:rPr lang="fr-CA" smtClean="0"/>
              <a:t>Cinquième niveau</a:t>
            </a:r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D4D26-ACF5-E845-B589-AF2B725D651A}" type="slidenum">
              <a:rPr lang="fr-FR" smtClean="0"/>
              <a:pPr/>
              <a:t>‹#›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3702630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commentaires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0D4D26-ACF5-E845-B589-AF2B725D651A}" type="slidenum">
              <a:rPr lang="fr-FR" smtClean="0"/>
              <a:pPr/>
              <a:t>20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79631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riangle rect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r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17" name="Sous-titr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fr-CA" smtClean="0"/>
              <a:t>Cliquez pour modifier le style des sous-titres du masque</a:t>
            </a:r>
            <a:endParaRPr kumimoji="0" lang="en-US"/>
          </a:p>
        </p:txBody>
      </p:sp>
      <p:grpSp>
        <p:nvGrpSpPr>
          <p:cNvPr id="2" name="Grouper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orme libre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orme libre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orme libre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Connecteur droit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Espace réservé de la date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EEFF5C2-C8BB-374D-A3CC-4F7B455BC9F5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19" name="Espace réservé du pied de pag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r>
              <a:rPr lang="fr-FR" smtClean="0"/>
              <a:t>1</a:t>
            </a:r>
            <a:endParaRPr lang="fr-FR"/>
          </a:p>
        </p:txBody>
      </p:sp>
      <p:sp>
        <p:nvSpPr>
          <p:cNvPr id="27" name="Espace réservé du numéro de diapositiv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5CE09-E83B-5E41-9A47-B6C9D817D3EA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  <p:sp>
        <p:nvSpPr>
          <p:cNvPr id="7" name="Titr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-tête de sec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42D37-64F6-7C4F-A21C-2C0B139CA25B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B5D7D-0D35-5F4E-B59A-93C22D0599EE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  <p:sp>
        <p:nvSpPr>
          <p:cNvPr id="8" name="Titr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a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</p:txBody>
      </p:sp>
      <p:sp>
        <p:nvSpPr>
          <p:cNvPr id="5" name="Espace réservé du contenu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B720F-A94D-A345-8BC0-DB4C0D850788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EDF6E-6916-EE4C-800F-1260585B16EE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  <p:sp>
        <p:nvSpPr>
          <p:cNvPr id="6" name="Titr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CF89C-E4D8-3C41-A50B-0CEB475B7C5A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u avec légen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D4DECE81-F831-DD45-936E-E70B02F29FE5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Image avec légen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</p:txBody>
      </p:sp>
      <p:sp>
        <p:nvSpPr>
          <p:cNvPr id="3" name="Espace réservé pour une image 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fr-CA" smtClean="0"/>
              <a:t>Cliquez sur l'icône pour ajouter une image</a:t>
            </a:r>
            <a:endParaRPr kumimoji="0" lang="en-US" dirty="0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2D3506F-B6C1-DB4F-82AF-C0E5639E1BC9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fr-FR" smtClean="0"/>
              <a:t>1</a:t>
            </a:r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8" name="Forme libre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orme libre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Triangle rect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Connecteur droit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BF655-7973-0745-877E-FD21D56FB25D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fr-CA" smtClean="0"/>
              <a:t>Cliquez pour modifier les styles du texte du masque</a:t>
            </a:r>
          </a:p>
          <a:p>
            <a:pPr lvl="1" eaLnBrk="1" latinLnBrk="0" hangingPunct="1"/>
            <a:r>
              <a:rPr lang="fr-CA" smtClean="0"/>
              <a:t>Deuxième niveau</a:t>
            </a:r>
          </a:p>
          <a:p>
            <a:pPr lvl="2" eaLnBrk="1" latinLnBrk="0" hangingPunct="1"/>
            <a:r>
              <a:rPr lang="fr-CA" smtClean="0"/>
              <a:t>Troisième niveau</a:t>
            </a:r>
          </a:p>
          <a:p>
            <a:pPr lvl="3" eaLnBrk="1" latinLnBrk="0" hangingPunct="1"/>
            <a:r>
              <a:rPr lang="fr-CA" smtClean="0"/>
              <a:t>Quatrième niveau</a:t>
            </a:r>
          </a:p>
          <a:p>
            <a:pPr lvl="4" eaLnBrk="1" latinLnBrk="0" hangingPunct="1"/>
            <a:r>
              <a:rPr lang="fr-CA" smtClean="0"/>
              <a:t>Cinquième niveau</a:t>
            </a:r>
            <a:endParaRPr kumimoji="0" lang="en-US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6BD24-A605-DE4D-A7BD-5B0479D4E5C5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mtClean="0"/>
              <a:t>1</a:t>
            </a:r>
            <a:endParaRPr lang="fr-FR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orme libre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orme libre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Triangle rect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Connecteur droit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Espace réservé du titre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fr-CA" smtClean="0"/>
              <a:t>Cliquez et modifiez le titre</a:t>
            </a:r>
            <a:endParaRPr kumimoji="0" lang="en-US"/>
          </a:p>
        </p:txBody>
      </p:sp>
      <p:sp>
        <p:nvSpPr>
          <p:cNvPr id="30" name="Espace réservé du texte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fr-CA" smtClean="0"/>
              <a:t>Cliquez pour modifier les styles du texte du masque</a:t>
            </a:r>
          </a:p>
          <a:p>
            <a:pPr lvl="1" eaLnBrk="1" latinLnBrk="0" hangingPunct="1"/>
            <a:r>
              <a:rPr kumimoji="0" lang="fr-CA" smtClean="0"/>
              <a:t>Deuxième niveau</a:t>
            </a:r>
          </a:p>
          <a:p>
            <a:pPr lvl="2" eaLnBrk="1" latinLnBrk="0" hangingPunct="1"/>
            <a:r>
              <a:rPr kumimoji="0" lang="fr-CA" smtClean="0"/>
              <a:t>Troisième niveau</a:t>
            </a:r>
          </a:p>
          <a:p>
            <a:pPr lvl="3" eaLnBrk="1" latinLnBrk="0" hangingPunct="1"/>
            <a:r>
              <a:rPr kumimoji="0" lang="fr-CA" smtClean="0"/>
              <a:t>Quatrième niveau</a:t>
            </a:r>
          </a:p>
          <a:p>
            <a:pPr lvl="4" eaLnBrk="1" latinLnBrk="0" hangingPunct="1"/>
            <a:r>
              <a:rPr kumimoji="0" lang="fr-CA" smtClean="0"/>
              <a:t>Cinquième niveau</a:t>
            </a:r>
            <a:endParaRPr kumimoji="0" lang="en-US"/>
          </a:p>
        </p:txBody>
      </p:sp>
      <p:sp>
        <p:nvSpPr>
          <p:cNvPr id="10" name="Espace réservé de la date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fld id="{E170ABBC-A3DF-244B-816D-712C1C25FE6A}" type="datetime1">
              <a:rPr lang="en-US" smtClean="0"/>
              <a:pPr/>
              <a:t>2/14/2017</a:t>
            </a:fld>
            <a:endParaRPr lang="fr-FR"/>
          </a:p>
        </p:txBody>
      </p:sp>
      <p:sp>
        <p:nvSpPr>
          <p:cNvPr id="22" name="Espace réservé du pied de page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r>
              <a:rPr lang="fr-FR" smtClean="0"/>
              <a:t>1</a:t>
            </a:r>
            <a:endParaRPr lang="fr-FR"/>
          </a:p>
        </p:txBody>
      </p:sp>
      <p:sp>
        <p:nvSpPr>
          <p:cNvPr id="18" name="Espace réservé du numéro de diapositive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33BCB9-62BA-4241-ABB0-3074F184C2C3}" type="slidenum">
              <a:rPr lang="fr-FR" smtClean="0"/>
              <a:pPr/>
              <a:t>‹#›</a:t>
            </a:fld>
            <a:endParaRPr lang="fr-FR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von.thedigitalcenter.com/assets/show/9581-ding-dong-avon-calling-1956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investor.avoncompany.com/phoenix.zhtml?c=90402&amp;p=irol-fundRatios" TargetMode="External"/><Relationship Id="rId2" Type="http://schemas.openxmlformats.org/officeDocument/2006/relationships/hyperlink" Target="http://investing.money.msn.com/investments/company-report/?symbol=AVP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://investing.money.msn.com/investments/key-ratios?symbol=AVP&amp;page=FinancialCondi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2830286" y="2866571"/>
            <a:ext cx="5878284" cy="1226457"/>
          </a:xfrm>
        </p:spPr>
        <p:txBody>
          <a:bodyPr>
            <a:noAutofit/>
          </a:bodyPr>
          <a:lstStyle/>
          <a:p>
            <a:r>
              <a:rPr lang="fr-FR" sz="3600" dirty="0" smtClean="0">
                <a:latin typeface="Bernard MT Condensed"/>
                <a:cs typeface="Bernard MT Condensed"/>
              </a:rPr>
              <a:t>Strategic management case study</a:t>
            </a:r>
            <a:endParaRPr lang="fr-FR" sz="3600" dirty="0">
              <a:latin typeface="Bernard MT Condensed"/>
              <a:cs typeface="Bernard MT Condensed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0428" y="633186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571500" y="79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Overview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61027" y="935038"/>
            <a:ext cx="3644900" cy="5909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 smtClean="0">
                <a:latin typeface="Apple Casual"/>
                <a:cs typeface="Apple Casual"/>
              </a:rPr>
              <a:t>Company Overview: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History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Sustainability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Growth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2009 events and issues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Avon </a:t>
            </a:r>
            <a:r>
              <a:rPr lang="en-US" sz="1700" dirty="0">
                <a:latin typeface="Apple Casual"/>
                <a:cs typeface="Apple Casual"/>
              </a:rPr>
              <a:t>m</a:t>
            </a:r>
            <a:r>
              <a:rPr lang="en-US" sz="1700" dirty="0" smtClean="0">
                <a:latin typeface="Apple Casual"/>
                <a:cs typeface="Apple Casual"/>
              </a:rPr>
              <a:t>arket locations 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Existing Vision &amp; Mission Statement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New Vision &amp; Mission Statement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SWOT Analysis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Internal Audit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Organizational map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Board of directors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Financial trends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IFE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Balance Sheet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Income Statement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Financial Ratios</a:t>
            </a:r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3805927" y="935038"/>
            <a:ext cx="2197100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 smtClean="0">
                <a:latin typeface="Apple Casual"/>
                <a:cs typeface="Apple Casual"/>
              </a:rPr>
              <a:t>External Audit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Positioning map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EFE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CPM Matrix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Strategic Formulations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SWOT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Space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Grand Strategy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BCG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IE Matrix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Matrix Analysis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QSPM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Recommendations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471968" y="935038"/>
            <a:ext cx="2294626" cy="48167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700" b="1" dirty="0" smtClean="0">
                <a:latin typeface="Apple Casual"/>
                <a:cs typeface="Apple Casual"/>
              </a:rPr>
              <a:t>Implementation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Financial assumptions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EPS/EBIT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Projected Income statement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Projected Balance Sheet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Projected Financial Ratios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Evaluations: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Balance Scorecard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Avon Update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1700" dirty="0" smtClean="0">
                <a:latin typeface="Apple Casual"/>
                <a:cs typeface="Apple Casual"/>
              </a:rPr>
              <a:t>Stock price History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Questions</a:t>
            </a:r>
          </a:p>
          <a:p>
            <a:r>
              <a:rPr lang="en-US" sz="1700" b="1" dirty="0" smtClean="0">
                <a:latin typeface="Apple Casual"/>
                <a:cs typeface="Apple Casual"/>
              </a:rPr>
              <a:t>Sources</a:t>
            </a:r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History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81676"/>
            <a:ext cx="2381250" cy="280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433313" y="1651000"/>
            <a:ext cx="4960189" cy="34470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4000" b="1" i="1" dirty="0" smtClean="0">
                <a:latin typeface="Apple Casual"/>
                <a:cs typeface="Apple Casual"/>
              </a:rPr>
              <a:t>Bookseller David H. McConnell </a:t>
            </a:r>
          </a:p>
          <a:p>
            <a:endParaRPr lang="en-US" sz="4000" b="1" i="1" dirty="0">
              <a:latin typeface="Apple Casual"/>
              <a:cs typeface="Apple Casual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4000" b="1" i="1" dirty="0" smtClean="0">
                <a:latin typeface="Apple Casual"/>
                <a:cs typeface="Apple Casual"/>
              </a:rPr>
              <a:t>Founded Avon in1886</a:t>
            </a:r>
          </a:p>
          <a:p>
            <a:endParaRPr lang="en-US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9178" y="359894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endParaRPr lang="en-US" sz="2400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en-US" sz="2857" b="1" u="sng" dirty="0" smtClean="0">
                <a:latin typeface="Apple Casual"/>
                <a:cs typeface="Apple Casual"/>
              </a:rPr>
              <a:t>1886</a:t>
            </a:r>
          </a:p>
          <a:p>
            <a:r>
              <a:rPr lang="en-US" sz="2857" dirty="0" smtClean="0">
                <a:latin typeface="Apple Casual"/>
                <a:cs typeface="Apple Casual"/>
              </a:rPr>
              <a:t>David H. McConnell founded Avon previously named “The California Perfume Company” </a:t>
            </a:r>
          </a:p>
          <a:p>
            <a:endParaRPr lang="en-US" sz="2400" dirty="0" smtClean="0">
              <a:latin typeface="Apple Casual"/>
              <a:cs typeface="Apple Casual"/>
            </a:endParaRPr>
          </a:p>
          <a:p>
            <a:r>
              <a:rPr lang="en-US" sz="2400" dirty="0" smtClean="0">
                <a:latin typeface="Apple Casual"/>
                <a:cs typeface="Apple Casual"/>
              </a:rPr>
              <a:t> </a:t>
            </a:r>
            <a:r>
              <a:rPr lang="en-US" sz="2800" b="1" i="1" dirty="0">
                <a:latin typeface="Apple Casual"/>
                <a:cs typeface="Apple Casual"/>
              </a:rPr>
              <a:t>He </a:t>
            </a:r>
            <a:r>
              <a:rPr lang="en-US" sz="2800" b="1" i="1" dirty="0" smtClean="0">
                <a:latin typeface="Apple Casual"/>
                <a:cs typeface="Apple Casual"/>
              </a:rPr>
              <a:t>founded Avon because he realized his </a:t>
            </a:r>
            <a:r>
              <a:rPr lang="en-US" sz="2800" b="1" i="1" dirty="0">
                <a:latin typeface="Apple Casual"/>
                <a:cs typeface="Apple Casual"/>
              </a:rPr>
              <a:t>female customers were far more interested in the free perfume samples he offered than in his books.</a:t>
            </a:r>
          </a:p>
          <a:p>
            <a:pPr marL="109728" indent="0">
              <a:buNone/>
            </a:pPr>
            <a:endParaRPr lang="en-US" sz="2800" b="1" i="1" dirty="0">
              <a:latin typeface="Apple Casual"/>
              <a:cs typeface="Apple Casual"/>
            </a:endParaRPr>
          </a:p>
          <a:p>
            <a:pPr marL="109728" indent="0">
              <a:buNone/>
            </a:pPr>
            <a:r>
              <a:rPr lang="en-US" sz="2800" b="1" i="1" u="sng" dirty="0">
                <a:latin typeface="Apple Casual"/>
                <a:cs typeface="Apple Casual"/>
              </a:rPr>
              <a:t>He </a:t>
            </a:r>
            <a:r>
              <a:rPr lang="en-US" sz="2800" b="1" i="1" u="sng" dirty="0" smtClean="0">
                <a:latin typeface="Apple Casual"/>
                <a:cs typeface="Apple Casual"/>
              </a:rPr>
              <a:t>chose female sales representatives because:</a:t>
            </a:r>
          </a:p>
          <a:p>
            <a:endParaRPr lang="en-US" sz="2800" b="1" i="1" dirty="0">
              <a:latin typeface="Apple Casual"/>
              <a:cs typeface="Apple Casual"/>
            </a:endParaRPr>
          </a:p>
          <a:p>
            <a:pPr lvl="0"/>
            <a:r>
              <a:rPr lang="en-US" sz="2800" b="1" i="1" dirty="0">
                <a:latin typeface="Apple Casual"/>
                <a:cs typeface="Apple Casual"/>
              </a:rPr>
              <a:t>They were lonely at home because there husband were gone to work</a:t>
            </a:r>
          </a:p>
          <a:p>
            <a:pPr lvl="0"/>
            <a:r>
              <a:rPr lang="en-US" sz="2800" b="1" i="1" dirty="0">
                <a:latin typeface="Apple Casual"/>
                <a:cs typeface="Apple Casual"/>
              </a:rPr>
              <a:t>They had the natural ability to network with and market to other women, and a passion for his products.</a:t>
            </a:r>
          </a:p>
          <a:p>
            <a:pPr lvl="0"/>
            <a:r>
              <a:rPr lang="en-US" sz="2800" b="1" i="1" dirty="0">
                <a:latin typeface="Apple Casual"/>
                <a:cs typeface="Apple Casual"/>
              </a:rPr>
              <a:t>Limited employment options for women and he wanted the Avon earnings opportunity was a revolutionary concept</a:t>
            </a:r>
          </a:p>
          <a:p>
            <a:endParaRPr lang="en-US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055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699804" y="1417638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fr-FR" sz="1800" b="1" u="sng" dirty="0" smtClean="0">
                <a:latin typeface="Apple Casual"/>
                <a:cs typeface="Apple Casual"/>
              </a:rPr>
              <a:t>How do </a:t>
            </a:r>
            <a:r>
              <a:rPr lang="fr-FR" sz="1800" b="1" u="sng" dirty="0" err="1" smtClean="0">
                <a:latin typeface="Apple Casual"/>
                <a:cs typeface="Apple Casual"/>
              </a:rPr>
              <a:t>representatives</a:t>
            </a:r>
            <a:r>
              <a:rPr lang="fr-FR" sz="1800" b="1" u="sng" dirty="0" smtClean="0">
                <a:latin typeface="Apple Casual"/>
                <a:cs typeface="Apple Casual"/>
              </a:rPr>
              <a:t> </a:t>
            </a:r>
            <a:r>
              <a:rPr lang="fr-FR" sz="1800" b="1" u="sng" dirty="0" err="1" smtClean="0">
                <a:latin typeface="Apple Casual"/>
                <a:cs typeface="Apple Casual"/>
              </a:rPr>
              <a:t>make</a:t>
            </a:r>
            <a:r>
              <a:rPr lang="fr-FR" sz="1800" b="1" u="sng" dirty="0" smtClean="0">
                <a:latin typeface="Apple Casual"/>
                <a:cs typeface="Apple Casual"/>
              </a:rPr>
              <a:t> money?</a:t>
            </a: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		• </a:t>
            </a:r>
            <a:r>
              <a:rPr lang="fr-FR" sz="1800" dirty="0" err="1" smtClean="0">
                <a:latin typeface="Apple Casual"/>
                <a:cs typeface="Apple Casual"/>
              </a:rPr>
              <a:t>Each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person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that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you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recruit</a:t>
            </a:r>
            <a:r>
              <a:rPr lang="fr-FR" sz="1800" dirty="0" smtClean="0">
                <a:latin typeface="Apple Casual"/>
                <a:cs typeface="Apple Casual"/>
              </a:rPr>
              <a:t>, </a:t>
            </a:r>
            <a:r>
              <a:rPr lang="fr-FR" sz="1800" dirty="0" err="1" smtClean="0">
                <a:latin typeface="Apple Casual"/>
                <a:cs typeface="Apple Casual"/>
              </a:rPr>
              <a:t>you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earn</a:t>
            </a:r>
            <a:r>
              <a:rPr lang="fr-FR" sz="1800" dirty="0" smtClean="0">
                <a:latin typeface="Apple Casual"/>
                <a:cs typeface="Apple Casual"/>
              </a:rPr>
              <a:t> $20</a:t>
            </a: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		• If </a:t>
            </a:r>
            <a:r>
              <a:rPr lang="fr-FR" sz="1800" dirty="0" err="1" smtClean="0">
                <a:latin typeface="Apple Casual"/>
                <a:cs typeface="Apple Casual"/>
              </a:rPr>
              <a:t>you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want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make</a:t>
            </a:r>
            <a:r>
              <a:rPr lang="fr-FR" sz="1800" dirty="0" smtClean="0">
                <a:latin typeface="Apple Casual"/>
                <a:cs typeface="Apple Casual"/>
              </a:rPr>
              <a:t> money </a:t>
            </a:r>
            <a:r>
              <a:rPr lang="fr-FR" sz="1800" dirty="0" err="1" smtClean="0">
                <a:latin typeface="Apple Casual"/>
                <a:cs typeface="Apple Casual"/>
              </a:rPr>
              <a:t>from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your</a:t>
            </a:r>
            <a:r>
              <a:rPr lang="fr-FR" sz="1800" dirty="0" smtClean="0">
                <a:latin typeface="Apple Casual"/>
                <a:cs typeface="Apple Casual"/>
              </a:rPr>
              <a:t> sales </a:t>
            </a:r>
            <a:r>
              <a:rPr lang="fr-FR" sz="1800" dirty="0" err="1" smtClean="0">
                <a:latin typeface="Apple Casual"/>
                <a:cs typeface="Apple Casual"/>
              </a:rPr>
              <a:t>team's</a:t>
            </a:r>
            <a:r>
              <a:rPr lang="fr-FR" sz="1800" dirty="0" smtClean="0">
                <a:latin typeface="Apple Casual"/>
                <a:cs typeface="Apple Casual"/>
              </a:rPr>
              <a:t> volume, </a:t>
            </a:r>
            <a:r>
              <a:rPr lang="fr-FR" sz="1800" dirty="0" err="1" smtClean="0">
                <a:latin typeface="Apple Casual"/>
                <a:cs typeface="Apple Casual"/>
              </a:rPr>
              <a:t>you</a:t>
            </a:r>
            <a:r>
              <a:rPr lang="fr-FR" sz="1800" dirty="0" smtClean="0">
                <a:latin typeface="Apple Casual"/>
                <a:cs typeface="Apple Casual"/>
              </a:rPr>
              <a:t> have to </a:t>
            </a:r>
            <a:r>
              <a:rPr lang="fr-FR" sz="1800" dirty="0" err="1" smtClean="0">
                <a:latin typeface="Apple Casual"/>
                <a:cs typeface="Apple Casual"/>
              </a:rPr>
              <a:t>reach</a:t>
            </a:r>
            <a:r>
              <a:rPr lang="fr-FR" sz="1800" dirty="0" smtClean="0">
                <a:latin typeface="Apple Casual"/>
                <a:cs typeface="Apple Casual"/>
              </a:rPr>
              <a:t> the position of </a:t>
            </a:r>
            <a:r>
              <a:rPr lang="fr-FR" sz="1800" dirty="0" err="1" smtClean="0">
                <a:latin typeface="Apple Casual"/>
                <a:cs typeface="Apple Casual"/>
              </a:rPr>
              <a:t>what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is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called</a:t>
            </a:r>
            <a:r>
              <a:rPr lang="fr-FR" sz="1800" dirty="0" smtClean="0">
                <a:latin typeface="Apple Casual"/>
                <a:cs typeface="Apple Casual"/>
              </a:rPr>
              <a:t> a Unit Leader. The </a:t>
            </a:r>
            <a:r>
              <a:rPr lang="fr-FR" sz="1800" dirty="0" err="1" smtClean="0">
                <a:latin typeface="Apple Casual"/>
                <a:cs typeface="Apple Casual"/>
              </a:rPr>
              <a:t>qualifying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factors</a:t>
            </a:r>
            <a:r>
              <a:rPr lang="fr-FR" sz="1800" dirty="0" smtClean="0">
                <a:latin typeface="Apple Casual"/>
                <a:cs typeface="Apple Casual"/>
              </a:rPr>
              <a:t> for Unit Leader are $250 in </a:t>
            </a:r>
            <a:r>
              <a:rPr lang="fr-FR" sz="1800" dirty="0" err="1" smtClean="0">
                <a:latin typeface="Apple Casual"/>
                <a:cs typeface="Apple Casual"/>
              </a:rPr>
              <a:t>personal</a:t>
            </a:r>
            <a:r>
              <a:rPr lang="fr-FR" sz="1800" dirty="0" smtClean="0">
                <a:latin typeface="Apple Casual"/>
                <a:cs typeface="Apple Casual"/>
              </a:rPr>
              <a:t> sales, and </a:t>
            </a:r>
            <a:r>
              <a:rPr lang="fr-FR" sz="1800" dirty="0" err="1" smtClean="0">
                <a:latin typeface="Apple Casual"/>
                <a:cs typeface="Apple Casual"/>
              </a:rPr>
              <a:t>at</a:t>
            </a:r>
            <a:r>
              <a:rPr lang="fr-FR" sz="1800" dirty="0" smtClean="0">
                <a:latin typeface="Apple Casual"/>
                <a:cs typeface="Apple Casual"/>
              </a:rPr>
              <a:t> least 5 </a:t>
            </a:r>
            <a:r>
              <a:rPr lang="fr-FR" sz="1800" dirty="0" err="1" smtClean="0">
                <a:latin typeface="Apple Casual"/>
                <a:cs typeface="Apple Casual"/>
              </a:rPr>
              <a:t>recruits</a:t>
            </a:r>
            <a:r>
              <a:rPr lang="fr-FR" sz="1800" dirty="0" smtClean="0">
                <a:latin typeface="Apple Casual"/>
                <a:cs typeface="Apple Casual"/>
              </a:rPr>
              <a:t>, </a:t>
            </a:r>
            <a:r>
              <a:rPr lang="fr-FR" sz="1800" dirty="0" err="1" smtClean="0">
                <a:latin typeface="Apple Casual"/>
                <a:cs typeface="Apple Casual"/>
              </a:rPr>
              <a:t>whose</a:t>
            </a:r>
            <a:r>
              <a:rPr lang="fr-FR" sz="1800" dirty="0" smtClean="0">
                <a:latin typeface="Apple Casual"/>
                <a:cs typeface="Apple Casual"/>
              </a:rPr>
              <a:t> sales total </a:t>
            </a:r>
            <a:r>
              <a:rPr lang="fr-FR" sz="1800" dirty="0" err="1" smtClean="0">
                <a:latin typeface="Apple Casual"/>
                <a:cs typeface="Apple Casual"/>
              </a:rPr>
              <a:t>is</a:t>
            </a:r>
            <a:r>
              <a:rPr lang="fr-FR" sz="1800" dirty="0" smtClean="0">
                <a:latin typeface="Apple Casual"/>
                <a:cs typeface="Apple Casual"/>
              </a:rPr>
              <a:t> $1200.00. You </a:t>
            </a:r>
            <a:r>
              <a:rPr lang="fr-FR" sz="1800" dirty="0" err="1" smtClean="0">
                <a:latin typeface="Apple Casual"/>
                <a:cs typeface="Apple Casual"/>
              </a:rPr>
              <a:t>earn</a:t>
            </a:r>
            <a:r>
              <a:rPr lang="fr-FR" sz="1800" dirty="0" smtClean="0">
                <a:latin typeface="Apple Casual"/>
                <a:cs typeface="Apple Casual"/>
              </a:rPr>
              <a:t> 3-7% on the </a:t>
            </a:r>
            <a:r>
              <a:rPr lang="fr-FR" sz="1800" dirty="0" err="1" smtClean="0">
                <a:latin typeface="Apple Casual"/>
                <a:cs typeface="Apple Casual"/>
              </a:rPr>
              <a:t>orders</a:t>
            </a:r>
            <a:r>
              <a:rPr lang="fr-FR" sz="1800" dirty="0" smtClean="0">
                <a:latin typeface="Apple Casual"/>
                <a:cs typeface="Apple Casual"/>
              </a:rPr>
              <a:t> made by </a:t>
            </a:r>
            <a:r>
              <a:rPr lang="fr-FR" sz="1800" dirty="0" err="1" smtClean="0">
                <a:latin typeface="Apple Casual"/>
                <a:cs typeface="Apple Casual"/>
              </a:rPr>
              <a:t>your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recruits</a:t>
            </a:r>
            <a:r>
              <a:rPr lang="fr-FR" sz="1800" dirty="0" smtClean="0">
                <a:latin typeface="Apple Casual"/>
                <a:cs typeface="Apple Casual"/>
              </a:rPr>
              <a:t>, and </a:t>
            </a:r>
            <a:r>
              <a:rPr lang="fr-FR" sz="1800" dirty="0" err="1" smtClean="0">
                <a:latin typeface="Apple Casual"/>
                <a:cs typeface="Apple Casual"/>
              </a:rPr>
              <a:t>also</a:t>
            </a:r>
            <a:r>
              <a:rPr lang="fr-FR" sz="1800" dirty="0" smtClean="0">
                <a:latin typeface="Apple Casual"/>
                <a:cs typeface="Apple Casual"/>
              </a:rPr>
              <a:t>, 0.5 to 1% on the </a:t>
            </a:r>
            <a:r>
              <a:rPr lang="fr-FR" sz="1800" dirty="0" err="1" smtClean="0">
                <a:latin typeface="Apple Casual"/>
                <a:cs typeface="Apple Casual"/>
              </a:rPr>
              <a:t>orders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from</a:t>
            </a:r>
            <a:r>
              <a:rPr lang="fr-FR" sz="1800" dirty="0" smtClean="0">
                <a:latin typeface="Apple Casual"/>
                <a:cs typeface="Apple Casual"/>
              </a:rPr>
              <a:t> the people </a:t>
            </a:r>
            <a:r>
              <a:rPr lang="fr-FR" sz="1800" dirty="0" err="1" smtClean="0">
                <a:latin typeface="Apple Casual"/>
                <a:cs typeface="Apple Casual"/>
              </a:rPr>
              <a:t>they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recruit</a:t>
            </a:r>
            <a:r>
              <a:rPr lang="fr-FR" sz="1800" dirty="0" smtClean="0">
                <a:latin typeface="Apple Casual"/>
                <a:cs typeface="Apple Casual"/>
              </a:rPr>
              <a:t>.</a:t>
            </a:r>
          </a:p>
          <a:p>
            <a:endParaRPr lang="fr-FR" sz="1800" dirty="0" smtClean="0">
              <a:latin typeface="Apple Casual"/>
              <a:cs typeface="Apple Casual"/>
            </a:endParaRPr>
          </a:p>
          <a:p>
            <a:r>
              <a:rPr lang="fr-FR" sz="1800" b="1" u="sng" dirty="0" err="1" smtClean="0">
                <a:latin typeface="Apple Casual"/>
                <a:cs typeface="Apple Casual"/>
              </a:rPr>
              <a:t>Advantages</a:t>
            </a:r>
            <a:r>
              <a:rPr lang="fr-FR" sz="1800" b="1" u="sng" dirty="0" smtClean="0">
                <a:latin typeface="Apple Casual"/>
                <a:cs typeface="Apple Casual"/>
              </a:rPr>
              <a:t> to </a:t>
            </a:r>
            <a:r>
              <a:rPr lang="fr-FR" sz="1800" b="1" u="sng" dirty="0" err="1" smtClean="0">
                <a:latin typeface="Apple Casual"/>
                <a:cs typeface="Apple Casual"/>
              </a:rPr>
              <a:t>be</a:t>
            </a:r>
            <a:r>
              <a:rPr lang="fr-FR" sz="1800" b="1" u="sng" dirty="0" smtClean="0">
                <a:latin typeface="Apple Casual"/>
                <a:cs typeface="Apple Casual"/>
              </a:rPr>
              <a:t> a </a:t>
            </a:r>
            <a:r>
              <a:rPr lang="fr-FR" sz="1800" b="1" u="sng" dirty="0" err="1" smtClean="0">
                <a:latin typeface="Apple Casual"/>
                <a:cs typeface="Apple Casual"/>
              </a:rPr>
              <a:t>representative</a:t>
            </a:r>
            <a:r>
              <a:rPr lang="fr-FR" sz="1800" b="1" u="sng" dirty="0" smtClean="0">
                <a:latin typeface="Apple Casual"/>
                <a:cs typeface="Apple Casual"/>
              </a:rPr>
              <a:t>:</a:t>
            </a: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		1.    Flexible home </a:t>
            </a:r>
            <a:r>
              <a:rPr lang="fr-FR" sz="1800" dirty="0" err="1" smtClean="0">
                <a:latin typeface="Apple Casual"/>
                <a:cs typeface="Apple Casual"/>
              </a:rPr>
              <a:t>based</a:t>
            </a:r>
            <a:r>
              <a:rPr lang="fr-FR" sz="1800" dirty="0" smtClean="0">
                <a:latin typeface="Apple Casual"/>
                <a:cs typeface="Apple Casual"/>
              </a:rPr>
              <a:t> business</a:t>
            </a: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		2.    </a:t>
            </a:r>
            <a:r>
              <a:rPr lang="fr-FR" sz="1800" dirty="0" err="1" smtClean="0">
                <a:latin typeface="Apple Casual"/>
                <a:cs typeface="Apple Casual"/>
              </a:rPr>
              <a:t>Unlimited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earnings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potential</a:t>
            </a:r>
            <a:endParaRPr lang="fr-FR" sz="1800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		3.    </a:t>
            </a:r>
            <a:r>
              <a:rPr lang="fr-FR" sz="1800" dirty="0" err="1" smtClean="0">
                <a:latin typeface="Apple Casual"/>
                <a:cs typeface="Apple Casual"/>
              </a:rPr>
              <a:t>Low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cost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start</a:t>
            </a:r>
            <a:r>
              <a:rPr lang="fr-FR" sz="1800" dirty="0" smtClean="0">
                <a:latin typeface="Apple Casual"/>
                <a:cs typeface="Apple Casual"/>
              </a:rPr>
              <a:t> a business.</a:t>
            </a:r>
            <a:endParaRPr lang="fr-FR" sz="1800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How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does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it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work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?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3652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Growth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sp>
        <p:nvSpPr>
          <p:cNvPr id="7" name="ZoneTexte 6"/>
          <p:cNvSpPr txBox="1"/>
          <p:nvPr/>
        </p:nvSpPr>
        <p:spPr>
          <a:xfrm>
            <a:off x="890961" y="981260"/>
            <a:ext cx="7451124" cy="50167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700" b="1" u="sng" dirty="0" smtClean="0">
                <a:latin typeface="Apple Casual"/>
                <a:cs typeface="Apple Casual"/>
              </a:rPr>
              <a:t>1906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Already CPC had 10,000 representatives and Depot Managers in 117 different articles in 600 styles 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 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In October of that year, the company produced its first color brochure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 </a:t>
            </a:r>
          </a:p>
          <a:p>
            <a:r>
              <a:rPr lang="en-US" sz="1700" b="1" u="sng" dirty="0" smtClean="0">
                <a:latin typeface="Apple Casual"/>
                <a:cs typeface="Apple Casual"/>
              </a:rPr>
              <a:t>1914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CPC opened its first office outside the country, in Montreal, Canada. 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 </a:t>
            </a:r>
          </a:p>
          <a:p>
            <a:r>
              <a:rPr lang="en-US" sz="1700" dirty="0" smtClean="0">
                <a:latin typeface="Apple Casual"/>
                <a:cs typeface="Apple Casual"/>
              </a:rPr>
              <a:t>When World War I broke out across Atlantic, 5 million units a year of CPC’s product were sold in North America.</a:t>
            </a:r>
          </a:p>
          <a:p>
            <a:endParaRPr lang="en-US" sz="1700" dirty="0" smtClean="0">
              <a:latin typeface="Apple Casual"/>
              <a:cs typeface="Apple Casual"/>
            </a:endParaRPr>
          </a:p>
          <a:p>
            <a:r>
              <a:rPr lang="en-US" sz="1600" b="1" u="sng" dirty="0" smtClean="0">
                <a:latin typeface="Apple Casual"/>
                <a:cs typeface="Apple Casual"/>
              </a:rPr>
              <a:t>1920</a:t>
            </a:r>
          </a:p>
          <a:p>
            <a:r>
              <a:rPr lang="en-US" sz="1600" dirty="0" smtClean="0">
                <a:latin typeface="Apple Casual"/>
                <a:cs typeface="Apple Casual"/>
              </a:rPr>
              <a:t>By this time, 25,000 representatives in the United States. </a:t>
            </a:r>
          </a:p>
          <a:p>
            <a:r>
              <a:rPr lang="en-US" sz="1600" dirty="0" smtClean="0">
                <a:latin typeface="Apple Casual"/>
                <a:cs typeface="Apple Casual"/>
              </a:rPr>
              <a:t>The company’s office moves to Fifth Avenue in New York City </a:t>
            </a:r>
          </a:p>
          <a:p>
            <a:r>
              <a:rPr lang="en-US" sz="1600" dirty="0" smtClean="0">
                <a:latin typeface="Apple Casual"/>
                <a:cs typeface="Apple Casual"/>
              </a:rPr>
              <a:t>The first product was offered under the name of Avon </a:t>
            </a:r>
          </a:p>
          <a:p>
            <a:endParaRPr lang="en-US" sz="1700" dirty="0" smtClean="0">
              <a:latin typeface="Apple Casual"/>
              <a:cs typeface="Apple Casual"/>
            </a:endParaRPr>
          </a:p>
          <a:p>
            <a:r>
              <a:rPr lang="en-US" sz="1700" dirty="0" smtClean="0">
                <a:latin typeface="Apple Casual"/>
                <a:cs typeface="Apple Casual"/>
              </a:rPr>
              <a:t> </a:t>
            </a:r>
          </a:p>
          <a:p>
            <a:endParaRPr lang="fr-FR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08752" y="254001"/>
            <a:ext cx="8044476" cy="554190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None/>
            </a:pPr>
            <a:endParaRPr lang="en-US" sz="2323" b="1" u="sng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1937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David  McConnell died, and his son, David Jr. became the new President on the company</a:t>
            </a:r>
          </a:p>
          <a:p>
            <a:pPr>
              <a:buNone/>
            </a:pPr>
            <a:r>
              <a:rPr lang="en-US" sz="2323" dirty="0" smtClean="0">
                <a:latin typeface="Apple Casual"/>
                <a:cs typeface="Apple Casual"/>
              </a:rPr>
              <a:t> </a:t>
            </a: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1938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The company’s name officially changes to Avon</a:t>
            </a:r>
          </a:p>
          <a:p>
            <a:pPr>
              <a:buNone/>
            </a:pPr>
            <a:r>
              <a:rPr lang="en-US" sz="2323" dirty="0" smtClean="0">
                <a:latin typeface="Apple Casual"/>
                <a:cs typeface="Apple Casual"/>
              </a:rPr>
              <a:t> </a:t>
            </a: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1946 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The company became public</a:t>
            </a:r>
          </a:p>
          <a:p>
            <a:pPr>
              <a:buNone/>
            </a:pPr>
            <a:endParaRPr lang="en-US" sz="2323" b="1" u="sng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1954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Avon launched its very successful television advertising campaign entitled “Avon Calling” </a:t>
            </a:r>
          </a:p>
          <a:p>
            <a:r>
              <a:rPr lang="en-US" sz="2323" u="sng" dirty="0" smtClean="0">
                <a:solidFill>
                  <a:srgbClr val="B11EAD"/>
                </a:solidFill>
                <a:latin typeface="Apple Casual"/>
                <a:cs typeface="Apple Casual"/>
                <a:hlinkClick r:id="rId2"/>
              </a:rPr>
              <a:t>http://avon.thedigitalcenter.com/assets/show/9581-ding-dong-avon-calling-1956</a:t>
            </a:r>
            <a:endParaRPr lang="en-US" sz="2323" dirty="0" smtClean="0">
              <a:solidFill>
                <a:srgbClr val="B11EAD"/>
              </a:solidFill>
              <a:latin typeface="Apple Casual"/>
              <a:cs typeface="Apple Casual"/>
            </a:endParaRPr>
          </a:p>
          <a:p>
            <a:r>
              <a:rPr lang="en-US" sz="2323" dirty="0" smtClean="0">
                <a:latin typeface="Apple Casual"/>
                <a:cs typeface="Apple Casual"/>
              </a:rPr>
              <a:t>Moved to Puerto Rico, Caracas, and Venezuela</a:t>
            </a:r>
          </a:p>
          <a:p>
            <a:pPr>
              <a:buNone/>
            </a:pPr>
            <a:endParaRPr lang="en-US" sz="2323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1956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Avon enters Cuba</a:t>
            </a:r>
          </a:p>
          <a:p>
            <a:endParaRPr lang="en-US" sz="2323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en-US" sz="2323" b="1" u="sng" dirty="0" smtClean="0">
                <a:latin typeface="Apple Casual"/>
                <a:cs typeface="Apple Casual"/>
              </a:rPr>
              <a:t>1970</a:t>
            </a:r>
          </a:p>
          <a:p>
            <a:r>
              <a:rPr lang="en-US" sz="2323" dirty="0" smtClean="0">
                <a:latin typeface="Apple Casual"/>
                <a:cs typeface="Apple Casual"/>
              </a:rPr>
              <a:t>First Asian Avon business</a:t>
            </a:r>
          </a:p>
          <a:p>
            <a:endParaRPr lang="fr-FR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2698644" y="5085373"/>
            <a:ext cx="51086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Avon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Foundation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for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Women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sp>
        <p:nvSpPr>
          <p:cNvPr id="6" name="ZoneTexte 5"/>
          <p:cNvSpPr txBox="1"/>
          <p:nvPr/>
        </p:nvSpPr>
        <p:spPr>
          <a:xfrm>
            <a:off x="533956" y="2583024"/>
            <a:ext cx="23667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Breast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Cancer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sp>
        <p:nvSpPr>
          <p:cNvPr id="7" name="ZoneTexte 6"/>
          <p:cNvSpPr txBox="1"/>
          <p:nvPr/>
        </p:nvSpPr>
        <p:spPr>
          <a:xfrm>
            <a:off x="160548" y="1082272"/>
            <a:ext cx="33191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Violence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Against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Women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sp>
        <p:nvSpPr>
          <p:cNvPr id="8" name="ZoneTexte 7"/>
          <p:cNvSpPr txBox="1"/>
          <p:nvPr/>
        </p:nvSpPr>
        <p:spPr>
          <a:xfrm>
            <a:off x="14430" y="4023665"/>
            <a:ext cx="29006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Emergency</a:t>
            </a:r>
            <a:r>
              <a:rPr lang="fr-FR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Relief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sp>
        <p:nvSpPr>
          <p:cNvPr id="9" name="ZoneTexte 8"/>
          <p:cNvSpPr txBox="1"/>
          <p:nvPr/>
        </p:nvSpPr>
        <p:spPr>
          <a:xfrm>
            <a:off x="6313714" y="1240878"/>
            <a:ext cx="419143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Internal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Environmental</a:t>
            </a:r>
            <a:endParaRPr lang="fr-FR" sz="2000" dirty="0" smtClean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  <a:p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Management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sp>
        <p:nvSpPr>
          <p:cNvPr id="10" name="ZoneTexte 9"/>
          <p:cNvSpPr txBox="1"/>
          <p:nvPr/>
        </p:nvSpPr>
        <p:spPr>
          <a:xfrm>
            <a:off x="6021748" y="4023665"/>
            <a:ext cx="404074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External</a:t>
            </a:r>
            <a:r>
              <a:rPr lang="fr-FR" sz="2000" dirty="0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 ‘’Green’’ </a:t>
            </a:r>
            <a:r>
              <a:rPr lang="fr-FR" sz="2000" dirty="0" err="1" smtClean="0">
                <a:solidFill>
                  <a:schemeClr val="tx2">
                    <a:lumMod val="75000"/>
                  </a:schemeClr>
                </a:solidFill>
                <a:effectLst>
                  <a:glow rad="228600">
                    <a:schemeClr val="accent2">
                      <a:alpha val="75000"/>
                    </a:schemeClr>
                  </a:glow>
                </a:effectLst>
                <a:latin typeface="Abadi MT Condensed Extra Bold"/>
                <a:cs typeface="Abadi MT Condensed Extra Bold"/>
              </a:rPr>
              <a:t>Mobilization</a:t>
            </a:r>
            <a:endParaRPr lang="fr-FR" sz="2000" dirty="0">
              <a:solidFill>
                <a:schemeClr val="tx2">
                  <a:lumMod val="75000"/>
                </a:schemeClr>
              </a:solidFill>
              <a:effectLst>
                <a:glow rad="228600">
                  <a:schemeClr val="accent2">
                    <a:alpha val="75000"/>
                  </a:schemeClr>
                </a:glow>
              </a:effectLst>
              <a:latin typeface="Abadi MT Condensed Extra Bold"/>
              <a:cs typeface="Abadi MT Condensed Extra Bold"/>
            </a:endParaRPr>
          </a:p>
        </p:txBody>
      </p:sp>
      <p:pic>
        <p:nvPicPr>
          <p:cNvPr id="13" name="Image 12" descr="Avon_Hello_Green_Tomorrow_Logo_15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752" y="2583024"/>
            <a:ext cx="914400" cy="882650"/>
          </a:xfrm>
          <a:prstGeom prst="rect">
            <a:avLst/>
          </a:prstGeom>
        </p:spPr>
      </p:pic>
      <p:sp>
        <p:nvSpPr>
          <p:cNvPr id="14" name="ZoneTexte 13"/>
          <p:cNvSpPr txBox="1"/>
          <p:nvPr/>
        </p:nvSpPr>
        <p:spPr>
          <a:xfrm>
            <a:off x="160548" y="0"/>
            <a:ext cx="8983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3600" i="1" dirty="0" err="1" smtClean="0">
                <a:solidFill>
                  <a:schemeClr val="tx2"/>
                </a:solidFill>
                <a:latin typeface="Bernard MT Condensed"/>
                <a:cs typeface="Bernard MT Condensed"/>
              </a:rPr>
              <a:t>Ethically</a:t>
            </a:r>
            <a:r>
              <a:rPr lang="fr-FR" sz="3600" i="1" dirty="0" smtClean="0">
                <a:solidFill>
                  <a:schemeClr val="tx2"/>
                </a:solidFill>
                <a:latin typeface="Bernard MT Condensed"/>
                <a:cs typeface="Bernard MT Condensed"/>
              </a:rPr>
              <a:t>, </a:t>
            </a:r>
            <a:r>
              <a:rPr lang="fr-FR" sz="3600" i="1" dirty="0" err="1" smtClean="0">
                <a:solidFill>
                  <a:schemeClr val="tx2"/>
                </a:solidFill>
                <a:latin typeface="Bernard MT Condensed"/>
                <a:cs typeface="Bernard MT Condensed"/>
              </a:rPr>
              <a:t>Sustainability</a:t>
            </a:r>
            <a:r>
              <a:rPr lang="fr-FR" sz="3600" i="1" dirty="0" smtClean="0">
                <a:solidFill>
                  <a:schemeClr val="tx2"/>
                </a:solidFill>
                <a:latin typeface="Bernard MT Condensed"/>
                <a:cs typeface="Bernard MT Condensed"/>
              </a:rPr>
              <a:t>, and </a:t>
            </a:r>
            <a:r>
              <a:rPr lang="fr-FR" sz="3600" i="1" dirty="0" err="1" smtClean="0">
                <a:solidFill>
                  <a:schemeClr val="tx2"/>
                </a:solidFill>
                <a:latin typeface="Bernard MT Condensed"/>
                <a:cs typeface="Bernard MT Condensed"/>
              </a:rPr>
              <a:t>Socially</a:t>
            </a:r>
            <a:r>
              <a:rPr lang="fr-FR" sz="3600" i="1" dirty="0" smtClean="0">
                <a:solidFill>
                  <a:schemeClr val="tx2"/>
                </a:solidFill>
                <a:latin typeface="Bernard MT Condensed"/>
                <a:cs typeface="Bernard MT Condensed"/>
              </a:rPr>
              <a:t> </a:t>
            </a:r>
            <a:r>
              <a:rPr lang="fr-FR" sz="3600" i="1" dirty="0" err="1" smtClean="0">
                <a:solidFill>
                  <a:schemeClr val="tx2"/>
                </a:solidFill>
                <a:latin typeface="Bernard MT Condensed"/>
                <a:cs typeface="Bernard MT Condensed"/>
              </a:rPr>
              <a:t>Responsible</a:t>
            </a:r>
            <a:endParaRPr lang="fr-FR" sz="3600" dirty="0">
              <a:solidFill>
                <a:schemeClr val="tx2"/>
              </a:solidFill>
            </a:endParaRPr>
          </a:p>
        </p:txBody>
      </p:sp>
      <p:pic>
        <p:nvPicPr>
          <p:cNvPr id="15" name="Image 14" descr="ribbo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8315" y="1594821"/>
            <a:ext cx="680219" cy="940937"/>
          </a:xfrm>
          <a:prstGeom prst="rect">
            <a:avLst/>
          </a:prstGeom>
        </p:spPr>
      </p:pic>
      <p:pic>
        <p:nvPicPr>
          <p:cNvPr id="16" name="Image 15" descr="images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1057" y="5085373"/>
            <a:ext cx="1592753" cy="733881"/>
          </a:xfrm>
          <a:prstGeom prst="rect">
            <a:avLst/>
          </a:prstGeom>
        </p:spPr>
      </p:pic>
      <p:sp>
        <p:nvSpPr>
          <p:cNvPr id="17" name="ZoneTexte 16"/>
          <p:cNvSpPr txBox="1"/>
          <p:nvPr/>
        </p:nvSpPr>
        <p:spPr>
          <a:xfrm>
            <a:off x="3107396" y="1673915"/>
            <a:ext cx="2612057" cy="2800767"/>
          </a:xfrm>
          <a:prstGeom prst="rect">
            <a:avLst/>
          </a:prstGeom>
          <a:effectLst>
            <a:glow rad="228600">
              <a:schemeClr val="accent1">
                <a:alpha val="75000"/>
              </a:schemeClr>
            </a:glow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perspectiveFront" fov="2700000">
              <a:rot lat="0" lon="0" rev="0"/>
            </a:camera>
            <a:lightRig rig="threePt" dir="t"/>
          </a:scene3d>
          <a:sp3d>
            <a:bevelT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 </a:t>
            </a:r>
          </a:p>
          <a:p>
            <a:r>
              <a:rPr lang="en-US" sz="2000" dirty="0" smtClean="0">
                <a:solidFill>
                  <a:srgbClr val="B13F9A"/>
                </a:solidFill>
                <a:latin typeface="Apple Casual"/>
                <a:cs typeface="Apple Casual"/>
              </a:rPr>
              <a:t>The Business Ethics Magazine has rated Avon for 6 consecutive years as one of the “100 Best Corporate Citizens”</a:t>
            </a:r>
          </a:p>
          <a:p>
            <a:endParaRPr lang="fr-F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30624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US" sz="2800" b="1" i="1" dirty="0">
                <a:latin typeface="Apple Casual"/>
                <a:cs typeface="Apple Casual"/>
              </a:rPr>
              <a:t>5.4 million representatives in over 100 countries </a:t>
            </a:r>
            <a:r>
              <a:rPr lang="en-US" sz="2800" b="1" i="1" dirty="0" smtClean="0">
                <a:latin typeface="Apple Casual"/>
                <a:cs typeface="Apple Casual"/>
              </a:rPr>
              <a:t>worldwide</a:t>
            </a:r>
          </a:p>
          <a:p>
            <a:pPr marL="109728" indent="0">
              <a:buNone/>
            </a:pPr>
            <a:endParaRPr lang="en-US" sz="2800" b="1" i="1" dirty="0">
              <a:latin typeface="Apple Casual"/>
              <a:cs typeface="Apple Casual"/>
            </a:endParaRPr>
          </a:p>
          <a:p>
            <a:r>
              <a:rPr lang="en-US" sz="2800" b="1" i="1" dirty="0">
                <a:latin typeface="Apple Casual"/>
                <a:cs typeface="Apple Casual"/>
              </a:rPr>
              <a:t>Employed 42,000 people throughout the </a:t>
            </a:r>
            <a:r>
              <a:rPr lang="en-US" sz="2800" b="1" i="1" dirty="0" smtClean="0">
                <a:latin typeface="Apple Casual"/>
                <a:cs typeface="Apple Casual"/>
              </a:rPr>
              <a:t>world</a:t>
            </a:r>
          </a:p>
          <a:p>
            <a:endParaRPr lang="en-US" sz="2800" b="1" i="1" dirty="0">
              <a:latin typeface="Apple Casual"/>
              <a:cs typeface="Apple Casual"/>
            </a:endParaRPr>
          </a:p>
          <a:p>
            <a:r>
              <a:rPr lang="en-US" sz="2800" b="1" i="1" dirty="0">
                <a:latin typeface="Apple Casual"/>
                <a:cs typeface="Apple Casual"/>
              </a:rPr>
              <a:t>Avon’s customers are not only women now but they have emerged into a youth market and a men’s market as well as internationally.</a:t>
            </a:r>
          </a:p>
          <a:p>
            <a:endParaRPr lang="fr-FR" dirty="0"/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2009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Avon location map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8" name="Espace réservé du contenu 7" descr="IMG_14042012_114411.png"/>
          <p:cNvPicPr>
            <a:picLocks noGrp="1" noChangeAspect="1"/>
          </p:cNvPicPr>
          <p:nvPr>
            <p:ph idx="1"/>
          </p:nvPr>
        </p:nvPicPr>
        <p:blipFill>
          <a:blip r:embed="rId2"/>
          <a:srcRect l="-2781" r="-2781"/>
          <a:stretch>
            <a:fillRect/>
          </a:stretch>
        </p:blipFill>
        <p:spPr>
          <a:xfrm>
            <a:off x="457200" y="1127352"/>
            <a:ext cx="8229600" cy="4525963"/>
          </a:xfr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44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Existing</a:t>
            </a:r>
            <a: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 Vision &amp; </a:t>
            </a:r>
            <a:b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Mission </a:t>
            </a:r>
            <a:r>
              <a:rPr lang="fr-FR" sz="44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Statement</a:t>
            </a:r>
            <a:endParaRPr lang="fr-FR" sz="44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5800" y="201386"/>
            <a:ext cx="5577572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fr-FR" sz="4000" b="1" i="1" dirty="0" smtClean="0">
                <a:latin typeface="Apple Casual"/>
                <a:cs typeface="Apple Casual"/>
              </a:rPr>
              <a:t>To </a:t>
            </a:r>
            <a:r>
              <a:rPr lang="fr-FR" sz="4000" b="1" i="1" dirty="0" err="1" smtClean="0">
                <a:latin typeface="Apple Casual"/>
                <a:cs typeface="Apple Casual"/>
              </a:rPr>
              <a:t>be</a:t>
            </a:r>
            <a:r>
              <a:rPr lang="fr-FR" sz="4000" b="1" i="1" dirty="0" smtClean="0">
                <a:latin typeface="Apple Casual"/>
                <a:cs typeface="Apple Casual"/>
              </a:rPr>
              <a:t> the </a:t>
            </a:r>
            <a:r>
              <a:rPr lang="fr-FR" sz="4000" b="1" i="1" dirty="0" err="1" smtClean="0">
                <a:latin typeface="Apple Casual"/>
                <a:cs typeface="Apple Casual"/>
              </a:rPr>
              <a:t>company</a:t>
            </a:r>
            <a:r>
              <a:rPr lang="fr-FR" sz="4000" b="1" i="1" dirty="0" smtClean="0">
                <a:latin typeface="Apple Casual"/>
                <a:cs typeface="Apple Casual"/>
              </a:rPr>
              <a:t> </a:t>
            </a:r>
            <a:r>
              <a:rPr lang="fr-FR" sz="4000" b="1" i="1" dirty="0" err="1" smtClean="0">
                <a:latin typeface="Apple Casual"/>
                <a:cs typeface="Apple Casual"/>
              </a:rPr>
              <a:t>that</a:t>
            </a:r>
            <a:r>
              <a:rPr lang="fr-FR" sz="4000" b="1" i="1" dirty="0" smtClean="0">
                <a:latin typeface="Apple Casual"/>
                <a:cs typeface="Apple Casual"/>
              </a:rPr>
              <a:t> best </a:t>
            </a:r>
            <a:r>
              <a:rPr lang="fr-FR" sz="4000" b="1" i="1" dirty="0" err="1" smtClean="0">
                <a:latin typeface="Apple Casual"/>
                <a:cs typeface="Apple Casual"/>
              </a:rPr>
              <a:t>understands</a:t>
            </a:r>
            <a:r>
              <a:rPr lang="fr-FR" sz="4000" b="1" i="1" dirty="0" smtClean="0">
                <a:latin typeface="Apple Casual"/>
                <a:cs typeface="Apple Casual"/>
              </a:rPr>
              <a:t> and </a:t>
            </a:r>
            <a:r>
              <a:rPr lang="fr-FR" sz="4000" b="1" i="1" dirty="0" err="1" smtClean="0">
                <a:latin typeface="Apple Casual"/>
                <a:cs typeface="Apple Casual"/>
              </a:rPr>
              <a:t>satisfies</a:t>
            </a:r>
            <a:r>
              <a:rPr lang="fr-FR" sz="4000" b="1" i="1" dirty="0" smtClean="0">
                <a:latin typeface="Apple Casual"/>
                <a:cs typeface="Apple Casual"/>
              </a:rPr>
              <a:t> the </a:t>
            </a:r>
            <a:r>
              <a:rPr lang="fr-FR" sz="4000" b="1" i="1" dirty="0" err="1" smtClean="0">
                <a:latin typeface="Apple Casual"/>
                <a:cs typeface="Apple Casual"/>
              </a:rPr>
              <a:t>product</a:t>
            </a:r>
            <a:r>
              <a:rPr lang="fr-FR" sz="4000" b="1" i="1" dirty="0" smtClean="0">
                <a:latin typeface="Apple Casual"/>
                <a:cs typeface="Apple Casual"/>
              </a:rPr>
              <a:t>, service and </a:t>
            </a:r>
            <a:r>
              <a:rPr lang="fr-FR" sz="4000" b="1" i="1" dirty="0" err="1" smtClean="0">
                <a:latin typeface="Apple Casual"/>
                <a:cs typeface="Apple Casual"/>
              </a:rPr>
              <a:t>self-fulfillment</a:t>
            </a:r>
            <a:r>
              <a:rPr lang="fr-FR" sz="4000" b="1" i="1" dirty="0" smtClean="0">
                <a:latin typeface="Apple Casual"/>
                <a:cs typeface="Apple Casual"/>
              </a:rPr>
              <a:t> </a:t>
            </a:r>
            <a:r>
              <a:rPr lang="fr-FR" sz="4000" b="1" i="1" dirty="0" err="1" smtClean="0">
                <a:latin typeface="Apple Casual"/>
                <a:cs typeface="Apple Casual"/>
              </a:rPr>
              <a:t>needs</a:t>
            </a:r>
            <a:r>
              <a:rPr lang="fr-FR" sz="4000" b="1" i="1" dirty="0" smtClean="0">
                <a:latin typeface="Apple Casual"/>
                <a:cs typeface="Apple Casual"/>
              </a:rPr>
              <a:t> of </a:t>
            </a:r>
            <a:r>
              <a:rPr lang="fr-FR" sz="4000" b="1" i="1" dirty="0" err="1" smtClean="0">
                <a:latin typeface="Apple Casual"/>
                <a:cs typeface="Apple Casual"/>
              </a:rPr>
              <a:t>women</a:t>
            </a:r>
            <a:r>
              <a:rPr lang="fr-FR" sz="4000" b="1" i="1" dirty="0" smtClean="0">
                <a:latin typeface="Apple Casual"/>
                <a:cs typeface="Apple Casual"/>
              </a:rPr>
              <a:t> - </a:t>
            </a:r>
            <a:r>
              <a:rPr lang="fr-FR" sz="4000" b="1" i="1" dirty="0" err="1" smtClean="0">
                <a:latin typeface="Apple Casual"/>
                <a:cs typeface="Apple Casual"/>
              </a:rPr>
              <a:t>globally</a:t>
            </a:r>
            <a:r>
              <a:rPr lang="fr-FR" sz="4000" b="1" i="1" dirty="0" smtClean="0">
                <a:latin typeface="Apple Casual"/>
                <a:cs typeface="Apple Casual"/>
              </a:rPr>
              <a:t>.</a:t>
            </a:r>
            <a:endParaRPr lang="fr-FR" sz="4000" b="1" i="1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Vision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209866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fr-FR" sz="1600" b="1" i="1" u="sng" dirty="0" smtClean="0">
                <a:latin typeface="Apple Casual"/>
                <a:cs typeface="Apple Casual"/>
              </a:rPr>
              <a:t>The Global Beauty Leader</a:t>
            </a: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build</a:t>
            </a:r>
            <a:r>
              <a:rPr lang="fr-FR" sz="1600" b="1" i="1" dirty="0" smtClean="0">
                <a:latin typeface="Apple Casual"/>
                <a:cs typeface="Apple Casual"/>
              </a:rPr>
              <a:t> a unique portfolio of Beauty and </a:t>
            </a:r>
            <a:r>
              <a:rPr lang="fr-FR" sz="1600" b="1" i="1" dirty="0" err="1" smtClean="0">
                <a:latin typeface="Apple Casual"/>
                <a:cs typeface="Apple Casual"/>
              </a:rPr>
              <a:t>related</a:t>
            </a:r>
            <a:r>
              <a:rPr lang="fr-FR" sz="1600" b="1" i="1" dirty="0" smtClean="0">
                <a:latin typeface="Apple Casual"/>
                <a:cs typeface="Apple Casual"/>
              </a:rPr>
              <a:t> brands, </a:t>
            </a:r>
            <a:r>
              <a:rPr lang="fr-FR" sz="1600" b="1" i="1" dirty="0" err="1" smtClean="0">
                <a:latin typeface="Apple Casual"/>
                <a:cs typeface="Apple Casual"/>
              </a:rPr>
              <a:t>striving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surpass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competitors</a:t>
            </a:r>
            <a:r>
              <a:rPr lang="fr-FR" sz="1600" b="1" i="1" dirty="0" smtClean="0">
                <a:latin typeface="Apple Casual"/>
                <a:cs typeface="Apple Casual"/>
              </a:rPr>
              <a:t> in </a:t>
            </a:r>
            <a:r>
              <a:rPr lang="fr-FR" sz="1600" b="1" i="1" dirty="0" err="1" smtClean="0">
                <a:latin typeface="Apple Casual"/>
                <a:cs typeface="Apple Casual"/>
              </a:rPr>
              <a:t>quality</a:t>
            </a:r>
            <a:r>
              <a:rPr lang="fr-FR" sz="1600" b="1" i="1" dirty="0" smtClean="0">
                <a:latin typeface="Apple Casual"/>
                <a:cs typeface="Apple Casual"/>
              </a:rPr>
              <a:t>, innovation and value, and </a:t>
            </a:r>
            <a:r>
              <a:rPr lang="fr-FR" sz="1600" b="1" i="1" dirty="0" err="1" smtClean="0">
                <a:latin typeface="Apple Casual"/>
                <a:cs typeface="Apple Casual"/>
              </a:rPr>
              <a:t>elevating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image to </a:t>
            </a:r>
            <a:r>
              <a:rPr lang="fr-FR" sz="1600" b="1" i="1" dirty="0" err="1" smtClean="0">
                <a:latin typeface="Apple Casual"/>
                <a:cs typeface="Apple Casual"/>
              </a:rPr>
              <a:t>become</a:t>
            </a:r>
            <a:r>
              <a:rPr lang="fr-FR" sz="1600" b="1" i="1" dirty="0" smtClean="0">
                <a:latin typeface="Apple Casual"/>
                <a:cs typeface="Apple Casual"/>
              </a:rPr>
              <a:t> the Beauty </a:t>
            </a:r>
            <a:r>
              <a:rPr lang="fr-FR" sz="1600" b="1" i="1" dirty="0" err="1" smtClean="0">
                <a:latin typeface="Apple Casual"/>
                <a:cs typeface="Apple Casual"/>
              </a:rPr>
              <a:t>company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most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women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turn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worldwide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</a:p>
          <a:p>
            <a:pPr>
              <a:buNone/>
            </a:pP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u="sng" dirty="0" smtClean="0">
                <a:latin typeface="Apple Casual"/>
                <a:cs typeface="Apple Casual"/>
              </a:rPr>
              <a:t>The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Women's</a:t>
            </a:r>
            <a:r>
              <a:rPr lang="fr-FR" sz="1600" b="1" i="1" u="sng" dirty="0" smtClean="0">
                <a:latin typeface="Apple Casual"/>
                <a:cs typeface="Apple Casual"/>
              </a:rPr>
              <a:t>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Choice</a:t>
            </a:r>
            <a:r>
              <a:rPr lang="fr-FR" sz="1600" b="1" i="1" u="sng" dirty="0" smtClean="0">
                <a:latin typeface="Apple Casual"/>
                <a:cs typeface="Apple Casual"/>
              </a:rPr>
              <a:t> for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Buying</a:t>
            </a:r>
            <a:endParaRPr lang="fr-FR" sz="1600" b="1" i="1" u="sng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become</a:t>
            </a:r>
            <a:r>
              <a:rPr lang="fr-FR" sz="1600" b="1" i="1" dirty="0" smtClean="0">
                <a:latin typeface="Apple Casual"/>
                <a:cs typeface="Apple Casual"/>
              </a:rPr>
              <a:t> the destination store for </a:t>
            </a:r>
            <a:r>
              <a:rPr lang="fr-FR" sz="1600" b="1" i="1" dirty="0" err="1" smtClean="0">
                <a:latin typeface="Apple Casual"/>
                <a:cs typeface="Apple Casual"/>
              </a:rPr>
              <a:t>women</a:t>
            </a:r>
            <a:r>
              <a:rPr lang="fr-FR" sz="1600" b="1" i="1" dirty="0" smtClean="0">
                <a:latin typeface="Apple Casual"/>
                <a:cs typeface="Apple Casual"/>
              </a:rPr>
              <a:t>, </a:t>
            </a:r>
            <a:r>
              <a:rPr lang="fr-FR" sz="1600" b="1" i="1" dirty="0" err="1" smtClean="0">
                <a:latin typeface="Apple Casual"/>
                <a:cs typeface="Apple Casual"/>
              </a:rPr>
              <a:t>offering</a:t>
            </a:r>
            <a:r>
              <a:rPr lang="fr-FR" sz="1600" b="1" i="1" dirty="0" smtClean="0">
                <a:latin typeface="Apple Casual"/>
                <a:cs typeface="Apple Casual"/>
              </a:rPr>
              <a:t> the </a:t>
            </a:r>
            <a:r>
              <a:rPr lang="fr-FR" sz="1600" b="1" i="1" dirty="0" err="1" smtClean="0">
                <a:latin typeface="Apple Casual"/>
                <a:cs typeface="Apple Casual"/>
              </a:rPr>
              <a:t>convenience</a:t>
            </a:r>
            <a:r>
              <a:rPr lang="fr-FR" sz="1600" b="1" i="1" dirty="0" smtClean="0">
                <a:latin typeface="Apple Casual"/>
                <a:cs typeface="Apple Casual"/>
              </a:rPr>
              <a:t> of multiple brands and </a:t>
            </a:r>
            <a:r>
              <a:rPr lang="fr-FR" sz="1600" b="1" i="1" dirty="0" err="1" smtClean="0">
                <a:latin typeface="Apple Casual"/>
                <a:cs typeface="Apple Casual"/>
              </a:rPr>
              <a:t>channels</a:t>
            </a:r>
            <a:r>
              <a:rPr lang="fr-FR" sz="1600" b="1" i="1" dirty="0" smtClean="0">
                <a:latin typeface="Apple Casual"/>
                <a:cs typeface="Apple Casual"/>
              </a:rPr>
              <a:t>, and </a:t>
            </a:r>
            <a:r>
              <a:rPr lang="fr-FR" sz="1600" b="1" i="1" dirty="0" err="1" smtClean="0">
                <a:latin typeface="Apple Casual"/>
                <a:cs typeface="Apple Casual"/>
              </a:rPr>
              <a:t>providing</a:t>
            </a:r>
            <a:r>
              <a:rPr lang="fr-FR" sz="1600" b="1" i="1" dirty="0" smtClean="0">
                <a:latin typeface="Apple Casual"/>
                <a:cs typeface="Apple Casual"/>
              </a:rPr>
              <a:t> a </a:t>
            </a:r>
            <a:r>
              <a:rPr lang="fr-FR" sz="1600" b="1" i="1" dirty="0" err="1" smtClean="0">
                <a:latin typeface="Apple Casual"/>
                <a:cs typeface="Apple Casual"/>
              </a:rPr>
              <a:t>personal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high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touch</a:t>
            </a:r>
            <a:r>
              <a:rPr lang="fr-FR" sz="1600" b="1" i="1" dirty="0" smtClean="0">
                <a:latin typeface="Apple Casual"/>
                <a:cs typeface="Apple Casual"/>
              </a:rPr>
              <a:t> shopping </a:t>
            </a:r>
            <a:r>
              <a:rPr lang="fr-FR" sz="1600" b="1" i="1" dirty="0" err="1" smtClean="0">
                <a:latin typeface="Apple Casual"/>
                <a:cs typeface="Apple Casual"/>
              </a:rPr>
              <a:t>experience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helps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create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lifelong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customer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relationships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</a:p>
          <a:p>
            <a:pPr>
              <a:buNone/>
            </a:pP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u="sng" dirty="0" smtClean="0">
                <a:latin typeface="Apple Casual"/>
                <a:cs typeface="Apple Casual"/>
              </a:rPr>
              <a:t>The Premier Direct Seller</a:t>
            </a: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expand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presence</a:t>
            </a:r>
            <a:r>
              <a:rPr lang="fr-FR" sz="1600" b="1" i="1" dirty="0" smtClean="0">
                <a:latin typeface="Apple Casual"/>
                <a:cs typeface="Apple Casual"/>
              </a:rPr>
              <a:t> in direct </a:t>
            </a:r>
            <a:r>
              <a:rPr lang="fr-FR" sz="1600" b="1" i="1" dirty="0" err="1" smtClean="0">
                <a:latin typeface="Apple Casual"/>
                <a:cs typeface="Apple Casual"/>
              </a:rPr>
              <a:t>selling</a:t>
            </a:r>
            <a:r>
              <a:rPr lang="fr-FR" sz="1600" b="1" i="1" dirty="0" smtClean="0">
                <a:latin typeface="Apple Casual"/>
                <a:cs typeface="Apple Casual"/>
              </a:rPr>
              <a:t> and </a:t>
            </a:r>
            <a:r>
              <a:rPr lang="fr-FR" sz="1600" b="1" i="1" dirty="0" err="1" smtClean="0">
                <a:latin typeface="Apple Casual"/>
                <a:cs typeface="Apple Casual"/>
              </a:rPr>
              <a:t>lead</a:t>
            </a:r>
            <a:r>
              <a:rPr lang="fr-FR" sz="1600" b="1" i="1" dirty="0" smtClean="0">
                <a:latin typeface="Apple Casual"/>
                <a:cs typeface="Apple Casual"/>
              </a:rPr>
              <a:t> the </a:t>
            </a:r>
            <a:r>
              <a:rPr lang="fr-FR" sz="1600" b="1" i="1" dirty="0" err="1" smtClean="0">
                <a:latin typeface="Apple Casual"/>
                <a:cs typeface="Apple Casual"/>
              </a:rPr>
              <a:t>reinvention</a:t>
            </a:r>
            <a:r>
              <a:rPr lang="fr-FR" sz="1600" b="1" i="1" dirty="0" smtClean="0">
                <a:latin typeface="Apple Casual"/>
                <a:cs typeface="Apple Casual"/>
              </a:rPr>
              <a:t> of the </a:t>
            </a:r>
            <a:r>
              <a:rPr lang="fr-FR" sz="1600" b="1" i="1" dirty="0" err="1" smtClean="0">
                <a:latin typeface="Apple Casual"/>
                <a:cs typeface="Apple Casual"/>
              </a:rPr>
              <a:t>channel</a:t>
            </a:r>
            <a:r>
              <a:rPr lang="fr-FR" sz="1600" b="1" i="1" dirty="0" smtClean="0">
                <a:latin typeface="Apple Casual"/>
                <a:cs typeface="Apple Casual"/>
              </a:rPr>
              <a:t>, </a:t>
            </a:r>
            <a:r>
              <a:rPr lang="fr-FR" sz="1600" b="1" i="1" dirty="0" err="1" smtClean="0">
                <a:latin typeface="Apple Casual"/>
                <a:cs typeface="Apple Casual"/>
              </a:rPr>
              <a:t>offering</a:t>
            </a:r>
            <a:r>
              <a:rPr lang="fr-FR" sz="1600" b="1" i="1" dirty="0" smtClean="0">
                <a:latin typeface="Apple Casual"/>
                <a:cs typeface="Apple Casual"/>
              </a:rPr>
              <a:t> an entrepreneurial </a:t>
            </a:r>
            <a:r>
              <a:rPr lang="fr-FR" sz="1600" b="1" i="1" dirty="0" err="1" smtClean="0">
                <a:latin typeface="Apple Casual"/>
                <a:cs typeface="Apple Casual"/>
              </a:rPr>
              <a:t>opportunity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delivers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superior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earnings</a:t>
            </a:r>
            <a:r>
              <a:rPr lang="fr-FR" sz="1600" b="1" i="1" dirty="0" smtClean="0">
                <a:latin typeface="Apple Casual"/>
                <a:cs typeface="Apple Casual"/>
              </a:rPr>
              <a:t>, recognition, service and support, </a:t>
            </a:r>
            <a:r>
              <a:rPr lang="fr-FR" sz="1600" b="1" i="1" dirty="0" err="1" smtClean="0">
                <a:latin typeface="Apple Casual"/>
                <a:cs typeface="Apple Casual"/>
              </a:rPr>
              <a:t>making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it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easy</a:t>
            </a:r>
            <a:r>
              <a:rPr lang="fr-FR" sz="1600" b="1" i="1" dirty="0" smtClean="0">
                <a:latin typeface="Apple Casual"/>
                <a:cs typeface="Apple Casual"/>
              </a:rPr>
              <a:t> and </a:t>
            </a:r>
            <a:r>
              <a:rPr lang="fr-FR" sz="1600" b="1" i="1" dirty="0" err="1" smtClean="0">
                <a:latin typeface="Apple Casual"/>
                <a:cs typeface="Apple Casual"/>
              </a:rPr>
              <a:t>rewarding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be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affiliated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with</a:t>
            </a:r>
            <a:r>
              <a:rPr lang="fr-FR" sz="1600" b="1" i="1" dirty="0" smtClean="0">
                <a:latin typeface="Apple Casual"/>
                <a:cs typeface="Apple Casual"/>
              </a:rPr>
              <a:t> Avon and </a:t>
            </a:r>
            <a:r>
              <a:rPr lang="fr-FR" sz="1600" b="1" i="1" dirty="0" err="1" smtClean="0">
                <a:latin typeface="Apple Casual"/>
                <a:cs typeface="Apple Casual"/>
              </a:rPr>
              <a:t>elevating</a:t>
            </a:r>
            <a:r>
              <a:rPr lang="fr-FR" sz="1600" b="1" i="1" dirty="0" smtClean="0">
                <a:latin typeface="Apple Casual"/>
                <a:cs typeface="Apple Casual"/>
              </a:rPr>
              <a:t> the image of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industry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  <a:endParaRPr lang="fr-FR" sz="1600" b="1" i="1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Mission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115976"/>
            <a:ext cx="8229600" cy="459902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fr-FR" sz="1600" b="1" i="1" u="sng" dirty="0" smtClean="0">
                <a:latin typeface="Apple Casual"/>
                <a:cs typeface="Apple Casual"/>
              </a:rPr>
              <a:t>The Best Place to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Work</a:t>
            </a: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be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known</a:t>
            </a:r>
            <a:r>
              <a:rPr lang="fr-FR" sz="1600" b="1" i="1" dirty="0" smtClean="0">
                <a:latin typeface="Apple Casual"/>
                <a:cs typeface="Apple Casual"/>
              </a:rPr>
              <a:t> for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leadership </a:t>
            </a:r>
            <a:r>
              <a:rPr lang="fr-FR" sz="1600" b="1" i="1" dirty="0" err="1" smtClean="0">
                <a:latin typeface="Apple Casual"/>
                <a:cs typeface="Apple Casual"/>
              </a:rPr>
              <a:t>edge</a:t>
            </a:r>
            <a:r>
              <a:rPr lang="fr-FR" sz="1600" b="1" i="1" dirty="0" smtClean="0">
                <a:latin typeface="Apple Casual"/>
                <a:cs typeface="Apple Casual"/>
              </a:rPr>
              <a:t>, </a:t>
            </a:r>
            <a:r>
              <a:rPr lang="fr-FR" sz="1600" b="1" i="1" dirty="0" err="1" smtClean="0">
                <a:latin typeface="Apple Casual"/>
                <a:cs typeface="Apple Casual"/>
              </a:rPr>
              <a:t>through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passion for </a:t>
            </a:r>
            <a:r>
              <a:rPr lang="fr-FR" sz="1600" b="1" i="1" dirty="0" err="1" smtClean="0">
                <a:latin typeface="Apple Casual"/>
                <a:cs typeface="Apple Casual"/>
              </a:rPr>
              <a:t>high</a:t>
            </a:r>
            <a:r>
              <a:rPr lang="fr-FR" sz="1600" b="1" i="1" dirty="0" smtClean="0">
                <a:latin typeface="Apple Casual"/>
                <a:cs typeface="Apple Casual"/>
              </a:rPr>
              <a:t> standards,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respect for </a:t>
            </a:r>
            <a:r>
              <a:rPr lang="fr-FR" sz="1600" b="1" i="1" dirty="0" err="1" smtClean="0">
                <a:latin typeface="Apple Casual"/>
                <a:cs typeface="Apple Casual"/>
              </a:rPr>
              <a:t>diversity</a:t>
            </a:r>
            <a:r>
              <a:rPr lang="fr-FR" sz="1600" b="1" i="1" dirty="0" smtClean="0">
                <a:latin typeface="Apple Casual"/>
                <a:cs typeface="Apple Casual"/>
              </a:rPr>
              <a:t> and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commitment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create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exceptional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opportunities</a:t>
            </a:r>
            <a:r>
              <a:rPr lang="fr-FR" sz="1600" b="1" i="1" dirty="0" smtClean="0">
                <a:latin typeface="Apple Casual"/>
                <a:cs typeface="Apple Casual"/>
              </a:rPr>
              <a:t> for </a:t>
            </a:r>
            <a:r>
              <a:rPr lang="fr-FR" sz="1600" b="1" i="1" dirty="0" err="1" smtClean="0">
                <a:latin typeface="Apple Casual"/>
                <a:cs typeface="Apple Casual"/>
              </a:rPr>
              <a:t>professional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growth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so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associates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can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fulfill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their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highest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potential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</a:p>
          <a:p>
            <a:pPr>
              <a:buNone/>
            </a:pP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u="sng" dirty="0" smtClean="0">
                <a:latin typeface="Apple Casual"/>
                <a:cs typeface="Apple Casual"/>
              </a:rPr>
              <a:t>The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Largest</a:t>
            </a:r>
            <a:r>
              <a:rPr lang="fr-FR" sz="1600" b="1" i="1" u="sng" dirty="0" smtClean="0">
                <a:latin typeface="Apple Casual"/>
                <a:cs typeface="Apple Casual"/>
              </a:rPr>
              <a:t>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Women's</a:t>
            </a:r>
            <a:r>
              <a:rPr lang="fr-FR" sz="1600" b="1" i="1" u="sng" dirty="0" smtClean="0">
                <a:latin typeface="Apple Casual"/>
                <a:cs typeface="Apple Casual"/>
              </a:rPr>
              <a:t>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Foundation</a:t>
            </a: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be</a:t>
            </a:r>
            <a:r>
              <a:rPr lang="fr-FR" sz="1600" b="1" i="1" dirty="0" smtClean="0">
                <a:latin typeface="Apple Casual"/>
                <a:cs typeface="Apple Casual"/>
              </a:rPr>
              <a:t> a </a:t>
            </a:r>
            <a:r>
              <a:rPr lang="fr-FR" sz="1600" b="1" i="1" dirty="0" err="1" smtClean="0">
                <a:latin typeface="Apple Casual"/>
                <a:cs typeface="Apple Casual"/>
              </a:rPr>
              <a:t>committed</a:t>
            </a:r>
            <a:r>
              <a:rPr lang="fr-FR" sz="1600" b="1" i="1" dirty="0" smtClean="0">
                <a:latin typeface="Apple Casual"/>
                <a:cs typeface="Apple Casual"/>
              </a:rPr>
              <a:t> global champion for the </a:t>
            </a:r>
            <a:r>
              <a:rPr lang="fr-FR" sz="1600" b="1" i="1" dirty="0" err="1" smtClean="0">
                <a:latin typeface="Apple Casual"/>
                <a:cs typeface="Apple Casual"/>
              </a:rPr>
              <a:t>health</a:t>
            </a:r>
            <a:r>
              <a:rPr lang="fr-FR" sz="1600" b="1" i="1" dirty="0" smtClean="0">
                <a:latin typeface="Apple Casual"/>
                <a:cs typeface="Apple Casual"/>
              </a:rPr>
              <a:t> and </a:t>
            </a:r>
            <a:r>
              <a:rPr lang="fr-FR" sz="1600" b="1" i="1" dirty="0" err="1" smtClean="0">
                <a:latin typeface="Apple Casual"/>
                <a:cs typeface="Apple Casual"/>
              </a:rPr>
              <a:t>well-being</a:t>
            </a:r>
            <a:r>
              <a:rPr lang="fr-FR" sz="1600" b="1" i="1" dirty="0" smtClean="0">
                <a:latin typeface="Apple Casual"/>
                <a:cs typeface="Apple Casual"/>
              </a:rPr>
              <a:t> of </a:t>
            </a:r>
            <a:r>
              <a:rPr lang="fr-FR" sz="1600" b="1" i="1" dirty="0" err="1" smtClean="0">
                <a:latin typeface="Apple Casual"/>
                <a:cs typeface="Apple Casual"/>
              </a:rPr>
              <a:t>women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through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philanthropic</a:t>
            </a:r>
            <a:r>
              <a:rPr lang="fr-FR" sz="1600" b="1" i="1" dirty="0" smtClean="0">
                <a:latin typeface="Apple Casual"/>
                <a:cs typeface="Apple Casual"/>
              </a:rPr>
              <a:t> efforts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eliminate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breast</a:t>
            </a:r>
            <a:r>
              <a:rPr lang="fr-FR" sz="1600" b="1" i="1" dirty="0" smtClean="0">
                <a:latin typeface="Apple Casual"/>
                <a:cs typeface="Apple Casual"/>
              </a:rPr>
              <a:t> cancer </a:t>
            </a:r>
            <a:r>
              <a:rPr lang="fr-FR" sz="1600" b="1" i="1" dirty="0" err="1" smtClean="0">
                <a:latin typeface="Apple Casual"/>
                <a:cs typeface="Apple Casual"/>
              </a:rPr>
              <a:t>from</a:t>
            </a:r>
            <a:r>
              <a:rPr lang="fr-FR" sz="1600" b="1" i="1" dirty="0" smtClean="0">
                <a:latin typeface="Apple Casual"/>
                <a:cs typeface="Apple Casual"/>
              </a:rPr>
              <a:t> the face of the </a:t>
            </a:r>
            <a:r>
              <a:rPr lang="fr-FR" sz="1600" b="1" i="1" dirty="0" err="1" smtClean="0">
                <a:latin typeface="Apple Casual"/>
                <a:cs typeface="Apple Casual"/>
              </a:rPr>
              <a:t>earth</a:t>
            </a:r>
            <a:r>
              <a:rPr lang="fr-FR" sz="1600" b="1" i="1" dirty="0" smtClean="0">
                <a:latin typeface="Apple Casual"/>
                <a:cs typeface="Apple Casual"/>
              </a:rPr>
              <a:t>, and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empower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women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achieve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economic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independence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</a:p>
          <a:p>
            <a:pPr>
              <a:buNone/>
            </a:pP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u="sng" dirty="0" smtClean="0">
                <a:latin typeface="Apple Casual"/>
                <a:cs typeface="Apple Casual"/>
              </a:rPr>
              <a:t>The Most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Admired</a:t>
            </a:r>
            <a:r>
              <a:rPr lang="fr-FR" sz="1600" b="1" i="1" u="sng" dirty="0" smtClean="0">
                <a:latin typeface="Apple Casual"/>
                <a:cs typeface="Apple Casual"/>
              </a:rPr>
              <a:t> </a:t>
            </a:r>
            <a:r>
              <a:rPr lang="fr-FR" sz="1600" b="1" i="1" u="sng" dirty="0" err="1" smtClean="0">
                <a:latin typeface="Apple Casual"/>
                <a:cs typeface="Apple Casual"/>
              </a:rPr>
              <a:t>Company</a:t>
            </a:r>
            <a:endParaRPr lang="fr-FR" sz="16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1600" b="1" i="1" dirty="0" smtClean="0">
                <a:latin typeface="Apple Casual"/>
                <a:cs typeface="Apple Casual"/>
              </a:rPr>
              <a:t>	</a:t>
            </a:r>
            <a:r>
              <a:rPr lang="fr-FR" sz="1600" b="1" i="1" dirty="0" err="1" smtClean="0">
                <a:latin typeface="Apple Casual"/>
                <a:cs typeface="Apple Casual"/>
              </a:rPr>
              <a:t>We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will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deliver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superior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returns</a:t>
            </a:r>
            <a:r>
              <a:rPr lang="fr-FR" sz="1600" b="1" i="1" dirty="0" smtClean="0">
                <a:latin typeface="Apple Casual"/>
                <a:cs typeface="Apple Casual"/>
              </a:rPr>
              <a:t> to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shareholders</a:t>
            </a:r>
            <a:r>
              <a:rPr lang="fr-FR" sz="1600" b="1" i="1" dirty="0" smtClean="0">
                <a:latin typeface="Apple Casual"/>
                <a:cs typeface="Apple Casual"/>
              </a:rPr>
              <a:t> by </a:t>
            </a:r>
            <a:r>
              <a:rPr lang="fr-FR" sz="1600" b="1" i="1" dirty="0" err="1" smtClean="0">
                <a:latin typeface="Apple Casual"/>
                <a:cs typeface="Apple Casual"/>
              </a:rPr>
              <a:t>tirelessly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pursuing</a:t>
            </a:r>
            <a:r>
              <a:rPr lang="fr-FR" sz="1600" b="1" i="1" dirty="0" smtClean="0">
                <a:latin typeface="Apple Casual"/>
                <a:cs typeface="Apple Casual"/>
              </a:rPr>
              <a:t> new </a:t>
            </a:r>
            <a:r>
              <a:rPr lang="fr-FR" sz="1600" b="1" i="1" dirty="0" err="1" smtClean="0">
                <a:latin typeface="Apple Casual"/>
                <a:cs typeface="Apple Casual"/>
              </a:rPr>
              <a:t>growth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opportunities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while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continually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improving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our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profitability</a:t>
            </a:r>
            <a:r>
              <a:rPr lang="fr-FR" sz="1600" b="1" i="1" dirty="0" smtClean="0">
                <a:latin typeface="Apple Casual"/>
                <a:cs typeface="Apple Casual"/>
              </a:rPr>
              <a:t>, a </a:t>
            </a:r>
            <a:r>
              <a:rPr lang="fr-FR" sz="1600" b="1" i="1" dirty="0" err="1" smtClean="0">
                <a:latin typeface="Apple Casual"/>
                <a:cs typeface="Apple Casual"/>
              </a:rPr>
              <a:t>socially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responsible</a:t>
            </a:r>
            <a:r>
              <a:rPr lang="fr-FR" sz="1600" b="1" i="1" dirty="0" smtClean="0">
                <a:latin typeface="Apple Casual"/>
                <a:cs typeface="Apple Casual"/>
              </a:rPr>
              <a:t>, </a:t>
            </a:r>
            <a:r>
              <a:rPr lang="fr-FR" sz="1600" b="1" i="1" dirty="0" err="1" smtClean="0">
                <a:latin typeface="Apple Casual"/>
                <a:cs typeface="Apple Casual"/>
              </a:rPr>
              <a:t>ethical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company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that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is</a:t>
            </a:r>
            <a:r>
              <a:rPr lang="fr-FR" sz="1600" b="1" i="1" dirty="0" smtClean="0">
                <a:latin typeface="Apple Casual"/>
                <a:cs typeface="Apple Casual"/>
              </a:rPr>
              <a:t> </a:t>
            </a:r>
            <a:r>
              <a:rPr lang="fr-FR" sz="1600" b="1" i="1" dirty="0" err="1" smtClean="0">
                <a:latin typeface="Apple Casual"/>
                <a:cs typeface="Apple Casual"/>
              </a:rPr>
              <a:t>watched</a:t>
            </a:r>
            <a:r>
              <a:rPr lang="fr-FR" sz="1600" b="1" i="1" dirty="0" smtClean="0">
                <a:latin typeface="Apple Casual"/>
                <a:cs typeface="Apple Casual"/>
              </a:rPr>
              <a:t> and </a:t>
            </a:r>
            <a:r>
              <a:rPr lang="fr-FR" sz="1600" b="1" i="1" dirty="0" err="1" smtClean="0">
                <a:latin typeface="Apple Casual"/>
                <a:cs typeface="Apple Casual"/>
              </a:rPr>
              <a:t>emulated</a:t>
            </a:r>
            <a:r>
              <a:rPr lang="fr-FR" sz="1600" b="1" i="1" dirty="0" smtClean="0">
                <a:latin typeface="Apple Casual"/>
                <a:cs typeface="Apple Casual"/>
              </a:rPr>
              <a:t> as a model of </a:t>
            </a:r>
            <a:r>
              <a:rPr lang="fr-FR" sz="1600" b="1" i="1" dirty="0" err="1" smtClean="0">
                <a:latin typeface="Apple Casual"/>
                <a:cs typeface="Apple Casual"/>
              </a:rPr>
              <a:t>success</a:t>
            </a:r>
            <a:r>
              <a:rPr lang="fr-FR" sz="1600" b="1" i="1" dirty="0" smtClean="0">
                <a:latin typeface="Apple Casual"/>
                <a:cs typeface="Apple Casual"/>
              </a:rPr>
              <a:t>.</a:t>
            </a:r>
            <a:endParaRPr lang="fr-FR" sz="1600" b="1" i="1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Mission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Cont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.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New Vision &amp; </a:t>
            </a:r>
            <a:b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44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Mission </a:t>
            </a:r>
            <a:r>
              <a:rPr lang="fr-FR" sz="44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Statement</a:t>
            </a:r>
            <a:endParaRPr lang="fr-FR" sz="44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5800" y="201386"/>
            <a:ext cx="5577572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8245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7079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fr-FR" sz="4400" b="1" i="1" dirty="0" smtClean="0">
              <a:latin typeface="Apple Casual"/>
              <a:cs typeface="Apple Casual"/>
            </a:endParaRPr>
          </a:p>
          <a:p>
            <a:pPr>
              <a:buNone/>
            </a:pPr>
            <a:r>
              <a:rPr lang="fr-FR" sz="4400" b="1" i="1" dirty="0" smtClean="0">
                <a:latin typeface="Apple Casual"/>
                <a:cs typeface="Apple Casual"/>
              </a:rPr>
              <a:t> Avon </a:t>
            </a:r>
            <a:r>
              <a:rPr lang="fr-FR" sz="4400" b="1" i="1" dirty="0" err="1" smtClean="0">
                <a:latin typeface="Apple Casual"/>
                <a:cs typeface="Apple Casual"/>
              </a:rPr>
              <a:t>strive</a:t>
            </a:r>
            <a:r>
              <a:rPr lang="fr-FR" sz="4400" b="1" i="1" dirty="0" smtClean="0">
                <a:latin typeface="Apple Casual"/>
                <a:cs typeface="Apple Casual"/>
              </a:rPr>
              <a:t> to </a:t>
            </a:r>
            <a:r>
              <a:rPr lang="fr-FR" sz="4400" b="1" i="1" dirty="0" err="1" smtClean="0">
                <a:latin typeface="Apple Casual"/>
                <a:cs typeface="Apple Casual"/>
              </a:rPr>
              <a:t>be</a:t>
            </a:r>
            <a:r>
              <a:rPr lang="fr-FR" sz="4400" b="1" i="1" dirty="0" smtClean="0">
                <a:latin typeface="Apple Casual"/>
                <a:cs typeface="Apple Casual"/>
              </a:rPr>
              <a:t> the best </a:t>
            </a:r>
            <a:r>
              <a:rPr lang="fr-FR" sz="4400" b="1" i="1" dirty="0" err="1" smtClean="0">
                <a:latin typeface="Apple Casual"/>
                <a:cs typeface="Apple Casual"/>
              </a:rPr>
              <a:t>foundation</a:t>
            </a:r>
            <a:r>
              <a:rPr lang="fr-FR" sz="4400" b="1" i="1" dirty="0" smtClean="0">
                <a:latin typeface="Apple Casual"/>
                <a:cs typeface="Apple Casual"/>
              </a:rPr>
              <a:t> for </a:t>
            </a:r>
            <a:r>
              <a:rPr lang="fr-FR" sz="4400" b="1" i="1" dirty="0" err="1" smtClean="0">
                <a:latin typeface="Apple Casual"/>
                <a:cs typeface="Apple Casual"/>
              </a:rPr>
              <a:t>women</a:t>
            </a:r>
            <a:r>
              <a:rPr lang="fr-FR" sz="4400" b="1" i="1" dirty="0" smtClean="0">
                <a:latin typeface="Apple Casual"/>
                <a:cs typeface="Apple Casual"/>
              </a:rPr>
              <a:t> by </a:t>
            </a:r>
            <a:r>
              <a:rPr lang="fr-FR" sz="4400" b="1" i="1" dirty="0" err="1" smtClean="0">
                <a:latin typeface="Apple Casual"/>
                <a:cs typeface="Apple Casual"/>
              </a:rPr>
              <a:t>offering</a:t>
            </a:r>
            <a:r>
              <a:rPr lang="fr-FR" sz="4400" b="1" i="1" dirty="0" smtClean="0">
                <a:latin typeface="Apple Casual"/>
                <a:cs typeface="Apple Casual"/>
              </a:rPr>
              <a:t> a </a:t>
            </a:r>
            <a:r>
              <a:rPr lang="fr-FR" sz="4400" b="1" i="1" dirty="0" err="1" smtClean="0">
                <a:latin typeface="Apple Casual"/>
                <a:cs typeface="Apple Casual"/>
              </a:rPr>
              <a:t>wide</a:t>
            </a:r>
            <a:r>
              <a:rPr lang="fr-FR" sz="4400" b="1" i="1" dirty="0" smtClean="0">
                <a:latin typeface="Apple Casual"/>
                <a:cs typeface="Apple Casual"/>
              </a:rPr>
              <a:t> </a:t>
            </a:r>
            <a:r>
              <a:rPr lang="fr-FR" sz="4400" b="1" i="1" dirty="0" err="1" smtClean="0">
                <a:latin typeface="Apple Casual"/>
                <a:cs typeface="Apple Casual"/>
              </a:rPr>
              <a:t>variety</a:t>
            </a:r>
            <a:r>
              <a:rPr lang="fr-FR" sz="4400" b="1" i="1" dirty="0" smtClean="0">
                <a:latin typeface="Apple Casual"/>
                <a:cs typeface="Apple Casual"/>
              </a:rPr>
              <a:t> of </a:t>
            </a:r>
            <a:r>
              <a:rPr lang="fr-FR" sz="4400" b="1" i="1" dirty="0" err="1" smtClean="0">
                <a:latin typeface="Apple Casual"/>
                <a:cs typeface="Apple Casual"/>
              </a:rPr>
              <a:t>products</a:t>
            </a:r>
            <a:r>
              <a:rPr lang="fr-FR" sz="4400" b="1" i="1" dirty="0" smtClean="0">
                <a:latin typeface="Apple Casual"/>
                <a:cs typeface="Apple Casual"/>
              </a:rPr>
              <a:t> </a:t>
            </a:r>
            <a:r>
              <a:rPr lang="fr-FR" sz="4400" b="1" i="1" dirty="0" err="1" smtClean="0">
                <a:latin typeface="Apple Casual"/>
                <a:cs typeface="Apple Casual"/>
              </a:rPr>
              <a:t>that</a:t>
            </a:r>
            <a:r>
              <a:rPr lang="fr-FR" sz="4400" b="1" i="1" dirty="0" smtClean="0">
                <a:latin typeface="Apple Casual"/>
                <a:cs typeface="Apple Casual"/>
              </a:rPr>
              <a:t> </a:t>
            </a:r>
            <a:r>
              <a:rPr lang="fr-FR" sz="4400" b="1" i="1" dirty="0" err="1" smtClean="0">
                <a:latin typeface="Apple Casual"/>
                <a:cs typeface="Apple Casual"/>
              </a:rPr>
              <a:t>appeals</a:t>
            </a:r>
            <a:r>
              <a:rPr lang="fr-FR" sz="4400" b="1" i="1" dirty="0" smtClean="0">
                <a:latin typeface="Apple Casual"/>
                <a:cs typeface="Apple Casual"/>
              </a:rPr>
              <a:t> to </a:t>
            </a:r>
            <a:r>
              <a:rPr lang="fr-FR" sz="4400" b="1" i="1" dirty="0" err="1" smtClean="0">
                <a:latin typeface="Apple Casual"/>
                <a:cs typeface="Apple Casual"/>
              </a:rPr>
              <a:t>any</a:t>
            </a:r>
            <a:r>
              <a:rPr lang="fr-FR" sz="4400" b="1" i="1" dirty="0" smtClean="0">
                <a:latin typeface="Apple Casual"/>
                <a:cs typeface="Apple Casual"/>
              </a:rPr>
              <a:t> </a:t>
            </a:r>
            <a:r>
              <a:rPr lang="fr-FR" sz="4400" b="1" i="1" dirty="0" err="1" smtClean="0">
                <a:latin typeface="Apple Casual"/>
                <a:cs typeface="Apple Casual"/>
              </a:rPr>
              <a:t>women’s</a:t>
            </a:r>
            <a:r>
              <a:rPr lang="fr-FR" sz="4400" b="1" i="1" dirty="0" smtClean="0">
                <a:latin typeface="Apple Casual"/>
                <a:cs typeface="Apple Casual"/>
              </a:rPr>
              <a:t> </a:t>
            </a:r>
            <a:r>
              <a:rPr lang="fr-FR" sz="4400" b="1" i="1" dirty="0" err="1" smtClean="0">
                <a:latin typeface="Apple Casual"/>
                <a:cs typeface="Apple Casual"/>
              </a:rPr>
              <a:t>need</a:t>
            </a:r>
            <a:r>
              <a:rPr lang="fr-FR" sz="4400" b="1" i="1" dirty="0" smtClean="0">
                <a:latin typeface="Apple Casual"/>
                <a:cs typeface="Apple Casual"/>
              </a:rPr>
              <a:t> and taste.</a:t>
            </a:r>
            <a:endParaRPr lang="fr-FR" sz="4400" b="1" i="1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Proposed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Vision 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contenu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45454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fr-FR" sz="1600" dirty="0" smtClean="0">
                <a:latin typeface="Apple Casual"/>
                <a:cs typeface="Apple Casual"/>
              </a:rPr>
              <a:t>  </a:t>
            </a:r>
          </a:p>
          <a:p>
            <a:pPr>
              <a:buNone/>
            </a:pPr>
            <a:r>
              <a:rPr lang="fr-FR" sz="1800" dirty="0" smtClean="0">
                <a:latin typeface="Apple Casual"/>
                <a:cs typeface="Apple Casual"/>
              </a:rPr>
              <a:t>  Our mission as a </a:t>
            </a:r>
            <a:r>
              <a:rPr lang="fr-FR" sz="1800" dirty="0" err="1" smtClean="0">
                <a:latin typeface="Apple Casual"/>
                <a:cs typeface="Apple Casual"/>
              </a:rPr>
              <a:t>company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is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provide</a:t>
            </a:r>
            <a:r>
              <a:rPr lang="fr-FR" sz="1800" dirty="0" smtClean="0">
                <a:latin typeface="Apple Casual"/>
                <a:cs typeface="Apple Casual"/>
              </a:rPr>
              <a:t> a unique portfolio of beauty, </a:t>
            </a:r>
            <a:r>
              <a:rPr lang="fr-FR" sz="1800" dirty="0" err="1" smtClean="0">
                <a:latin typeface="Apple Casual"/>
                <a:cs typeface="Apple Casual"/>
              </a:rPr>
              <a:t>fashion</a:t>
            </a:r>
            <a:r>
              <a:rPr lang="fr-FR" sz="1800" dirty="0" smtClean="0">
                <a:latin typeface="Apple Casual"/>
                <a:cs typeface="Apple Casual"/>
              </a:rPr>
              <a:t>, and home brands to </a:t>
            </a:r>
            <a:r>
              <a:rPr lang="fr-FR" sz="1800" dirty="0" err="1" smtClean="0">
                <a:latin typeface="Apple Casual"/>
                <a:cs typeface="Apple Casual"/>
              </a:rPr>
              <a:t>satisfy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women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worldwide</a:t>
            </a:r>
            <a:r>
              <a:rPr lang="fr-FR" sz="1800" dirty="0" smtClean="0">
                <a:latin typeface="Apple Casual"/>
                <a:cs typeface="Apple Casual"/>
              </a:rPr>
              <a:t>. </a:t>
            </a:r>
            <a:r>
              <a:rPr lang="fr-FR" sz="1800" dirty="0" err="1" smtClean="0">
                <a:latin typeface="Apple Casual"/>
                <a:cs typeface="Apple Casual"/>
              </a:rPr>
              <a:t>We</a:t>
            </a:r>
            <a:r>
              <a:rPr lang="fr-FR" sz="1800" dirty="0" smtClean="0">
                <a:latin typeface="Apple Casual"/>
                <a:cs typeface="Apple Casual"/>
              </a:rPr>
              <a:t> encourage the </a:t>
            </a:r>
            <a:r>
              <a:rPr lang="fr-FR" sz="1800" dirty="0" err="1" smtClean="0">
                <a:latin typeface="Apple Casual"/>
                <a:cs typeface="Apple Casual"/>
              </a:rPr>
              <a:t>personal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relationship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between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employees</a:t>
            </a:r>
            <a:r>
              <a:rPr lang="fr-FR" sz="1800" dirty="0" smtClean="0">
                <a:latin typeface="Apple Casual"/>
                <a:cs typeface="Apple Casual"/>
              </a:rPr>
              <a:t> and clients by </a:t>
            </a:r>
            <a:r>
              <a:rPr lang="fr-FR" sz="1800" dirty="0" err="1" smtClean="0">
                <a:latin typeface="Apple Casual"/>
                <a:cs typeface="Apple Casual"/>
              </a:rPr>
              <a:t>providing</a:t>
            </a:r>
            <a:r>
              <a:rPr lang="fr-FR" sz="1800" dirty="0" smtClean="0">
                <a:latin typeface="Apple Casual"/>
                <a:cs typeface="Apple Casual"/>
              </a:rPr>
              <a:t> a </a:t>
            </a:r>
            <a:r>
              <a:rPr lang="fr-FR" sz="1800" dirty="0" err="1" smtClean="0">
                <a:latin typeface="Apple Casual"/>
                <a:cs typeface="Apple Casual"/>
              </a:rPr>
              <a:t>door-to-door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experience</a:t>
            </a:r>
            <a:r>
              <a:rPr lang="fr-FR" sz="1800" dirty="0" smtClean="0">
                <a:latin typeface="Apple Casual"/>
                <a:cs typeface="Apple Casual"/>
              </a:rPr>
              <a:t>. </a:t>
            </a:r>
            <a:r>
              <a:rPr lang="fr-FR" sz="1800" dirty="0" err="1" smtClean="0">
                <a:latin typeface="Apple Casual"/>
                <a:cs typeface="Apple Casual"/>
              </a:rPr>
              <a:t>We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expect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employees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be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professional</a:t>
            </a:r>
            <a:r>
              <a:rPr lang="fr-FR" sz="1800" dirty="0" smtClean="0">
                <a:latin typeface="Apple Casual"/>
                <a:cs typeface="Apple Casual"/>
              </a:rPr>
              <a:t>, and in return </a:t>
            </a:r>
            <a:r>
              <a:rPr lang="fr-FR" sz="1800" dirty="0" err="1" smtClean="0">
                <a:latin typeface="Apple Casual"/>
                <a:cs typeface="Apple Casual"/>
              </a:rPr>
              <a:t>we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offer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them</a:t>
            </a:r>
            <a:r>
              <a:rPr lang="fr-FR" sz="1800" dirty="0" smtClean="0">
                <a:latin typeface="Apple Casual"/>
                <a:cs typeface="Apple Casual"/>
              </a:rPr>
              <a:t> a flexible </a:t>
            </a:r>
            <a:r>
              <a:rPr lang="fr-FR" sz="1800" dirty="0" err="1" smtClean="0">
                <a:latin typeface="Apple Casual"/>
                <a:cs typeface="Apple Casual"/>
              </a:rPr>
              <a:t>work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schedule</a:t>
            </a:r>
            <a:r>
              <a:rPr lang="fr-FR" sz="1800" dirty="0" smtClean="0">
                <a:latin typeface="Apple Casual"/>
                <a:cs typeface="Apple Casual"/>
              </a:rPr>
              <a:t>. </a:t>
            </a:r>
            <a:r>
              <a:rPr lang="fr-FR" sz="1800" dirty="0" err="1" smtClean="0">
                <a:latin typeface="Apple Casual"/>
                <a:cs typeface="Apple Casual"/>
              </a:rPr>
              <a:t>We</a:t>
            </a:r>
            <a:r>
              <a:rPr lang="fr-FR" sz="1800" dirty="0" smtClean="0">
                <a:latin typeface="Apple Casual"/>
                <a:cs typeface="Apple Casual"/>
              </a:rPr>
              <a:t> are </a:t>
            </a:r>
            <a:r>
              <a:rPr lang="fr-FR" sz="1800" dirty="0" err="1" smtClean="0">
                <a:latin typeface="Apple Casual"/>
                <a:cs typeface="Apple Casual"/>
              </a:rPr>
              <a:t>constantly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looking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increase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sales </a:t>
            </a:r>
            <a:r>
              <a:rPr lang="fr-FR" sz="1800" dirty="0" err="1" smtClean="0">
                <a:latin typeface="Apple Casual"/>
                <a:cs typeface="Apple Casual"/>
              </a:rPr>
              <a:t>through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representatives</a:t>
            </a:r>
            <a:r>
              <a:rPr lang="fr-FR" sz="1800" dirty="0" smtClean="0">
                <a:latin typeface="Apple Casual"/>
                <a:cs typeface="Apple Casual"/>
              </a:rPr>
              <a:t> as </a:t>
            </a:r>
            <a:r>
              <a:rPr lang="fr-FR" sz="1800" dirty="0" err="1" smtClean="0">
                <a:latin typeface="Apple Casual"/>
                <a:cs typeface="Apple Casual"/>
              </a:rPr>
              <a:t>well</a:t>
            </a:r>
            <a:r>
              <a:rPr lang="fr-FR" sz="1800" dirty="0" smtClean="0">
                <a:latin typeface="Apple Casual"/>
                <a:cs typeface="Apple Casual"/>
              </a:rPr>
              <a:t> as </a:t>
            </a:r>
            <a:r>
              <a:rPr lang="fr-FR" sz="1800" dirty="0" err="1" smtClean="0">
                <a:latin typeface="Apple Casual"/>
                <a:cs typeface="Apple Casual"/>
              </a:rPr>
              <a:t>through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online </a:t>
            </a:r>
            <a:r>
              <a:rPr lang="fr-FR" sz="1800" dirty="0" err="1" smtClean="0">
                <a:latin typeface="Apple Casual"/>
                <a:cs typeface="Apple Casual"/>
              </a:rPr>
              <a:t>market</a:t>
            </a:r>
            <a:r>
              <a:rPr lang="fr-FR" sz="1800" dirty="0" smtClean="0">
                <a:latin typeface="Apple Casual"/>
                <a:cs typeface="Apple Casual"/>
              </a:rPr>
              <a:t>, </a:t>
            </a:r>
            <a:r>
              <a:rPr lang="fr-FR" sz="1800" dirty="0" err="1" smtClean="0">
                <a:latin typeface="Apple Casual"/>
                <a:cs typeface="Apple Casual"/>
              </a:rPr>
              <a:t>which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would</a:t>
            </a:r>
            <a:r>
              <a:rPr lang="fr-FR" sz="1800" dirty="0" smtClean="0">
                <a:latin typeface="Apple Casual"/>
                <a:cs typeface="Apple Casual"/>
              </a:rPr>
              <a:t> help </a:t>
            </a:r>
            <a:r>
              <a:rPr lang="fr-FR" sz="1800" dirty="0" err="1" smtClean="0">
                <a:latin typeface="Apple Casual"/>
                <a:cs typeface="Apple Casual"/>
              </a:rPr>
              <a:t>maintain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growth</a:t>
            </a:r>
            <a:r>
              <a:rPr lang="fr-FR" sz="1800" dirty="0" smtClean="0">
                <a:latin typeface="Apple Casual"/>
                <a:cs typeface="Apple Casual"/>
              </a:rPr>
              <a:t> and </a:t>
            </a:r>
            <a:r>
              <a:rPr lang="fr-FR" sz="1800" dirty="0" err="1" smtClean="0">
                <a:latin typeface="Apple Casual"/>
                <a:cs typeface="Apple Casual"/>
              </a:rPr>
              <a:t>profitability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stockholders</a:t>
            </a:r>
            <a:r>
              <a:rPr lang="fr-FR" sz="1800" dirty="0" smtClean="0">
                <a:latin typeface="Apple Casual"/>
                <a:cs typeface="Apple Casual"/>
              </a:rPr>
              <a:t>. As an </a:t>
            </a:r>
            <a:r>
              <a:rPr lang="fr-FR" sz="1800" dirty="0" err="1" smtClean="0">
                <a:latin typeface="Apple Casual"/>
                <a:cs typeface="Apple Casual"/>
              </a:rPr>
              <a:t>expanding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company</a:t>
            </a:r>
            <a:r>
              <a:rPr lang="fr-FR" sz="1800" dirty="0" smtClean="0">
                <a:latin typeface="Apple Casual"/>
                <a:cs typeface="Apple Casual"/>
              </a:rPr>
              <a:t>,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purpose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is</a:t>
            </a:r>
            <a:r>
              <a:rPr lang="fr-FR" sz="1800" dirty="0" smtClean="0">
                <a:latin typeface="Apple Casual"/>
                <a:cs typeface="Apple Casual"/>
              </a:rPr>
              <a:t> not </a:t>
            </a:r>
            <a:r>
              <a:rPr lang="fr-FR" sz="1800" dirty="0" err="1" smtClean="0">
                <a:latin typeface="Apple Casual"/>
                <a:cs typeface="Apple Casual"/>
              </a:rPr>
              <a:t>only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sell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products</a:t>
            </a:r>
            <a:r>
              <a:rPr lang="fr-FR" sz="1800" dirty="0" smtClean="0">
                <a:latin typeface="Apple Casual"/>
                <a:cs typeface="Apple Casual"/>
              </a:rPr>
              <a:t>, but </a:t>
            </a:r>
            <a:r>
              <a:rPr lang="fr-FR" sz="1800" dirty="0" err="1" smtClean="0">
                <a:latin typeface="Apple Casual"/>
                <a:cs typeface="Apple Casual"/>
              </a:rPr>
              <a:t>also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remain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socially</a:t>
            </a:r>
            <a:r>
              <a:rPr lang="fr-FR" sz="1800" dirty="0" smtClean="0">
                <a:latin typeface="Apple Casual"/>
                <a:cs typeface="Apple Casual"/>
              </a:rPr>
              <a:t> </a:t>
            </a:r>
            <a:r>
              <a:rPr lang="fr-FR" sz="1800" dirty="0" err="1" smtClean="0">
                <a:latin typeface="Apple Casual"/>
                <a:cs typeface="Apple Casual"/>
              </a:rPr>
              <a:t>responsible</a:t>
            </a:r>
            <a:r>
              <a:rPr lang="fr-FR" sz="1800" dirty="0" smtClean="0">
                <a:latin typeface="Apple Casual"/>
                <a:cs typeface="Apple Casual"/>
              </a:rPr>
              <a:t> by </a:t>
            </a:r>
            <a:r>
              <a:rPr lang="fr-FR" sz="1800" dirty="0" err="1" smtClean="0">
                <a:latin typeface="Apple Casual"/>
                <a:cs typeface="Apple Casual"/>
              </a:rPr>
              <a:t>contributing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our</a:t>
            </a:r>
            <a:r>
              <a:rPr lang="fr-FR" sz="1800" dirty="0" smtClean="0">
                <a:latin typeface="Apple Casual"/>
                <a:cs typeface="Apple Casual"/>
              </a:rPr>
              <a:t> causes </a:t>
            </a:r>
            <a:r>
              <a:rPr lang="fr-FR" sz="1800" dirty="0" err="1" smtClean="0">
                <a:latin typeface="Apple Casual"/>
                <a:cs typeface="Apple Casual"/>
              </a:rPr>
              <a:t>related</a:t>
            </a:r>
            <a:r>
              <a:rPr lang="fr-FR" sz="1800" dirty="0" smtClean="0">
                <a:latin typeface="Apple Casual"/>
                <a:cs typeface="Apple Casual"/>
              </a:rPr>
              <a:t> to </a:t>
            </a:r>
            <a:r>
              <a:rPr lang="fr-FR" sz="1800" dirty="0" err="1" smtClean="0">
                <a:latin typeface="Apple Casual"/>
                <a:cs typeface="Apple Casual"/>
              </a:rPr>
              <a:t>women</a:t>
            </a:r>
            <a:r>
              <a:rPr lang="fr-FR" sz="1800" dirty="0" smtClean="0">
                <a:latin typeface="Apple Casual"/>
                <a:cs typeface="Apple Casual"/>
              </a:rPr>
              <a:t>.</a:t>
            </a:r>
            <a:endParaRPr lang="fr-FR" sz="1800" dirty="0">
              <a:latin typeface="Apple Casual"/>
              <a:cs typeface="Apple Casual"/>
            </a:endParaRPr>
          </a:p>
        </p:txBody>
      </p:sp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Proposed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Mission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-1013225" y="525096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SWOT </a:t>
            </a:r>
            <a:b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Analysis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11" name="Image 3"/>
          <p:cNvPicPr>
            <a:picLocks noChangeAspect="1"/>
          </p:cNvPicPr>
          <p:nvPr/>
        </p:nvPicPr>
        <p:blipFill rotWithShape="1">
          <a:blip r:embed="rId3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44755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err="1" smtClean="0">
                <a:latin typeface="Bernard MT Condensed"/>
                <a:cs typeface="Bernard MT Condensed"/>
              </a:rPr>
              <a:t>Strength</a:t>
            </a:r>
            <a:r>
              <a:rPr lang="fr-FR" sz="5400" i="1" dirty="0" err="1">
                <a:latin typeface="Bernard MT Condensed"/>
                <a:cs typeface="Bernard MT Condensed"/>
              </a:rPr>
              <a:t>s</a:t>
            </a:r>
            <a:r>
              <a:rPr lang="fr-FR" sz="5400" i="1" dirty="0" smtClean="0">
                <a:latin typeface="Bernard MT Condensed"/>
                <a:cs typeface="Bernard MT Condensed"/>
              </a:rPr>
              <a:t>              </a:t>
            </a:r>
            <a:r>
              <a:rPr lang="fr-FR" sz="5400" i="1" dirty="0" err="1">
                <a:latin typeface="Bernard MT Condensed"/>
                <a:cs typeface="Bernard MT Condensed"/>
              </a:rPr>
              <a:t>W</a:t>
            </a:r>
            <a:r>
              <a:rPr lang="fr-FR" sz="5400" i="1" dirty="0" err="1" smtClean="0">
                <a:latin typeface="Bernard MT Condensed"/>
                <a:cs typeface="Bernard MT Condensed"/>
              </a:rPr>
              <a:t>eaknesses</a:t>
            </a:r>
            <a:endParaRPr lang="fr-FR" sz="5400" i="1" dirty="0"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1187755"/>
            <a:ext cx="3027872" cy="45550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dirty="0">
                <a:latin typeface="Apple Casual"/>
                <a:cs typeface="Apple Casual"/>
              </a:rPr>
              <a:t>1. Strong brand </a:t>
            </a:r>
          </a:p>
          <a:p>
            <a:r>
              <a:rPr lang="en-US" sz="1600" dirty="0">
                <a:latin typeface="Apple Casual"/>
                <a:cs typeface="Apple Casual"/>
              </a:rPr>
              <a:t>2. Avon is the market leader in its industry</a:t>
            </a:r>
          </a:p>
          <a:p>
            <a:r>
              <a:rPr lang="en-US" sz="1600" dirty="0">
                <a:latin typeface="Apple Casual"/>
                <a:cs typeface="Apple Casual"/>
              </a:rPr>
              <a:t>3. Unique portfolio</a:t>
            </a:r>
          </a:p>
          <a:p>
            <a:r>
              <a:rPr lang="en-US" sz="1600" dirty="0">
                <a:latin typeface="Apple Casual"/>
                <a:cs typeface="Apple Casual"/>
              </a:rPr>
              <a:t>4. The largest women’s foundation</a:t>
            </a:r>
          </a:p>
          <a:p>
            <a:r>
              <a:rPr lang="en-US" sz="1600" dirty="0">
                <a:latin typeface="Apple Casual"/>
                <a:cs typeface="Apple Casual"/>
              </a:rPr>
              <a:t>5. Innovating brand</a:t>
            </a:r>
          </a:p>
          <a:p>
            <a:r>
              <a:rPr lang="en-US" sz="1600" dirty="0">
                <a:latin typeface="Apple Casual"/>
                <a:cs typeface="Apple Casual"/>
              </a:rPr>
              <a:t>6. Socially responsible and ethical with strong values (trust, respect, belief, humility, and integrity)</a:t>
            </a:r>
          </a:p>
          <a:p>
            <a:r>
              <a:rPr lang="en-US" sz="1600" dirty="0">
                <a:latin typeface="Apple Casual"/>
                <a:cs typeface="Apple Casual"/>
              </a:rPr>
              <a:t>7. World’s largest direct seller</a:t>
            </a:r>
          </a:p>
          <a:p>
            <a:r>
              <a:rPr lang="en-US" sz="1600" dirty="0">
                <a:latin typeface="Apple Casual"/>
                <a:cs typeface="Apple Casual"/>
              </a:rPr>
              <a:t>8. Avon has a great adaptation to diverse culture</a:t>
            </a:r>
          </a:p>
          <a:p>
            <a:r>
              <a:rPr lang="en-US" sz="1600" dirty="0">
                <a:latin typeface="Apple Casual"/>
                <a:cs typeface="Apple Casual"/>
              </a:rPr>
              <a:t>9. Strong and steady growth revenue</a:t>
            </a: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538158" y="995691"/>
            <a:ext cx="3148642" cy="40164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500" dirty="0">
                <a:latin typeface="Apple Casual"/>
                <a:cs typeface="Apple Casual"/>
              </a:rPr>
              <a:t> </a:t>
            </a:r>
          </a:p>
          <a:p>
            <a:r>
              <a:rPr lang="en-US" sz="1500" dirty="0">
                <a:latin typeface="Apple Casual"/>
                <a:cs typeface="Apple Casual"/>
              </a:rPr>
              <a:t>1. Home segment experiencing loss</a:t>
            </a:r>
          </a:p>
          <a:p>
            <a:r>
              <a:rPr lang="en-US" sz="1500" dirty="0">
                <a:latin typeface="Apple Casual"/>
                <a:cs typeface="Apple Casual"/>
              </a:rPr>
              <a:t>2. No physical location</a:t>
            </a:r>
          </a:p>
          <a:p>
            <a:r>
              <a:rPr lang="en-US" sz="1500" dirty="0">
                <a:latin typeface="Apple Casual"/>
                <a:cs typeface="Apple Casual"/>
              </a:rPr>
              <a:t>3. Avon has a poor brand loyalty</a:t>
            </a:r>
          </a:p>
          <a:p>
            <a:r>
              <a:rPr lang="en-US" sz="1500" dirty="0">
                <a:latin typeface="Apple Casual"/>
                <a:cs typeface="Apple Casual"/>
              </a:rPr>
              <a:t>4. Advertising cost overly expensive</a:t>
            </a:r>
          </a:p>
          <a:p>
            <a:r>
              <a:rPr lang="en-US" sz="1500" dirty="0">
                <a:latin typeface="Apple Casual"/>
                <a:cs typeface="Apple Casual"/>
              </a:rPr>
              <a:t>5. Expensive products reputation</a:t>
            </a:r>
          </a:p>
          <a:p>
            <a:r>
              <a:rPr lang="en-US" sz="1500" dirty="0">
                <a:latin typeface="Apple Casual"/>
                <a:cs typeface="Apple Casual"/>
              </a:rPr>
              <a:t>6. Lack of control over representatives</a:t>
            </a:r>
          </a:p>
          <a:p>
            <a:r>
              <a:rPr lang="en-US" sz="1500" dirty="0">
                <a:latin typeface="Apple Casual"/>
                <a:cs typeface="Apple Casual"/>
              </a:rPr>
              <a:t>7. Complicated process through representatives to have products </a:t>
            </a:r>
          </a:p>
          <a:p>
            <a:r>
              <a:rPr lang="en-US" sz="1500" dirty="0">
                <a:latin typeface="Apple Casual"/>
                <a:cs typeface="Apple Casual"/>
              </a:rPr>
              <a:t>8. Representatives on credit (the representative do not pay the company until they get paid by their customers)</a:t>
            </a:r>
          </a:p>
          <a:p>
            <a:endParaRPr lang="en-US" sz="1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smtClean="0">
                <a:latin typeface="Bernard MT Condensed"/>
                <a:cs typeface="Bernard MT Condensed"/>
              </a:rPr>
              <a:t>Opportunities              Threats</a:t>
            </a:r>
            <a:endParaRPr lang="fr-FR" sz="5400" i="1" dirty="0"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75730" y="1417638"/>
            <a:ext cx="3243533" cy="378565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 dirty="0" smtClean="0">
                <a:latin typeface="Apple Casual"/>
                <a:cs typeface="Apple Casual"/>
              </a:rPr>
              <a:t>1.Buy </a:t>
            </a:r>
            <a:r>
              <a:rPr lang="en-US" sz="1600" dirty="0">
                <a:latin typeface="Apple Casual"/>
                <a:cs typeface="Apple Casual"/>
              </a:rPr>
              <a:t>out other smaller companies</a:t>
            </a:r>
          </a:p>
          <a:p>
            <a:r>
              <a:rPr lang="en-US" sz="1600" dirty="0">
                <a:latin typeface="Apple Casual"/>
                <a:cs typeface="Apple Casual"/>
              </a:rPr>
              <a:t>2.Online markets becoming increasingly popular</a:t>
            </a:r>
          </a:p>
          <a:p>
            <a:r>
              <a:rPr lang="en-US" sz="1600" dirty="0">
                <a:latin typeface="Apple Casual"/>
                <a:cs typeface="Apple Casual"/>
              </a:rPr>
              <a:t>3.Diversification of products </a:t>
            </a:r>
          </a:p>
          <a:p>
            <a:r>
              <a:rPr lang="en-US" sz="1600" dirty="0">
                <a:latin typeface="Apple Casual"/>
                <a:cs typeface="Apple Casual"/>
              </a:rPr>
              <a:t>4.Offers employment opportunities</a:t>
            </a:r>
          </a:p>
          <a:p>
            <a:r>
              <a:rPr lang="en-US" sz="1600" dirty="0">
                <a:latin typeface="Apple Casual"/>
                <a:cs typeface="Apple Casual"/>
              </a:rPr>
              <a:t>5.Intensify brand development overseas</a:t>
            </a:r>
          </a:p>
          <a:p>
            <a:r>
              <a:rPr lang="en-US" sz="1600" dirty="0">
                <a:latin typeface="Apple Casual"/>
                <a:cs typeface="Apple Casual"/>
              </a:rPr>
              <a:t>6.Emphasize direct selling in emerging markets</a:t>
            </a:r>
          </a:p>
          <a:p>
            <a:r>
              <a:rPr lang="en-US" sz="1600" dirty="0">
                <a:latin typeface="Apple Casual"/>
                <a:cs typeface="Apple Casual"/>
              </a:rPr>
              <a:t>7.Promoting the company by utilizing inexpensive outsourced marketing (social media, word of mouth, etc.)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86734" y="1710936"/>
            <a:ext cx="242668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>
                <a:latin typeface="Apple Casual"/>
                <a:cs typeface="Apple Casual"/>
              </a:rPr>
              <a:t>1.Fierce </a:t>
            </a:r>
            <a:r>
              <a:rPr lang="en-US" dirty="0">
                <a:latin typeface="Apple Casual"/>
                <a:cs typeface="Apple Casual"/>
              </a:rPr>
              <a:t>competition</a:t>
            </a:r>
          </a:p>
          <a:p>
            <a:r>
              <a:rPr lang="en-US" dirty="0">
                <a:latin typeface="Apple Casual"/>
                <a:cs typeface="Apple Casual"/>
              </a:rPr>
              <a:t>2.Economic recession</a:t>
            </a:r>
          </a:p>
          <a:p>
            <a:r>
              <a:rPr lang="en-US" dirty="0">
                <a:latin typeface="Apple Casual"/>
                <a:cs typeface="Apple Casual"/>
              </a:rPr>
              <a:t>3.Easily substituted</a:t>
            </a:r>
          </a:p>
          <a:p>
            <a:r>
              <a:rPr lang="en-US" dirty="0">
                <a:latin typeface="Apple Casual"/>
                <a:cs typeface="Apple Casual"/>
              </a:rPr>
              <a:t>4.Reputation smeared by investigations</a:t>
            </a:r>
          </a:p>
          <a:p>
            <a:r>
              <a:rPr lang="en-US" dirty="0">
                <a:latin typeface="Apple Casual"/>
                <a:cs typeface="Apple Casual"/>
              </a:rPr>
              <a:t>5.Currency Fluctuations</a:t>
            </a:r>
          </a:p>
          <a:p>
            <a:r>
              <a:rPr lang="en-US" dirty="0">
                <a:latin typeface="Apple Casual"/>
                <a:cs typeface="Apple Casual"/>
              </a:rPr>
              <a:t>6.Large market to compete 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Internal</a:t>
            </a: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 </a:t>
            </a:r>
            <a:b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Audit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9" name="Image 3"/>
          <p:cNvPicPr>
            <a:picLocks noChangeAspect="1"/>
          </p:cNvPicPr>
          <p:nvPr/>
        </p:nvPicPr>
        <p:blipFill rotWithShape="1">
          <a:blip r:embed="rId2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5572124"/>
            <a:ext cx="2159000" cy="1285875"/>
          </a:xfrm>
          <a:prstGeom prst="rect">
            <a:avLst/>
          </a:prstGeom>
        </p:spPr>
      </p:pic>
      <p:graphicFrame>
        <p:nvGraphicFramePr>
          <p:cNvPr id="5" name="Espace réservé du contenu 4"/>
          <p:cNvGraphicFramePr>
            <a:graphicFrameLocks noGrp="1"/>
          </p:cNvGraphicFramePr>
          <p:nvPr>
            <p:ph idx="1"/>
          </p:nvPr>
        </p:nvGraphicFramePr>
        <p:xfrm>
          <a:off x="239486" y="1143000"/>
          <a:ext cx="8229600" cy="4408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Organizational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map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6" name="Picture 1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33286"/>
            <a:ext cx="1371600" cy="1371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4042012_132013.png"/>
          <p:cNvPicPr>
            <a:picLocks noGrp="1" noChangeAspect="1"/>
          </p:cNvPicPr>
          <p:nvPr>
            <p:ph idx="1"/>
          </p:nvPr>
        </p:nvPicPr>
        <p:blipFill>
          <a:blip r:embed="rId2"/>
          <a:srcRect t="-20415" b="-20415"/>
          <a:stretch>
            <a:fillRect/>
          </a:stretch>
        </p:blipFill>
        <p:spPr/>
      </p:pic>
      <p:sp>
        <p:nvSpPr>
          <p:cNvPr id="3" name="Titr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Financial Trends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Espace réservé du contenu 3"/>
          <p:cNvGraphicFramePr>
            <a:graphicFrameLocks noGrp="1"/>
          </p:cNvGraphicFramePr>
          <p:nvPr>
            <p:ph idx="1"/>
          </p:nvPr>
        </p:nvGraphicFramePr>
        <p:xfrm>
          <a:off x="457200" y="1143000"/>
          <a:ext cx="82296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fr-FR" sz="4000" dirty="0" smtClean="0">
                <a:solidFill>
                  <a:srgbClr val="B13F9A"/>
                </a:solidFill>
                <a:latin typeface="Bernard MT Condensed"/>
                <a:cs typeface="Bernard MT Condensed"/>
              </a:rPr>
              <a:t>Sales by </a:t>
            </a:r>
            <a:r>
              <a:rPr lang="fr-FR" sz="4000" dirty="0" err="1" smtClean="0">
                <a:solidFill>
                  <a:srgbClr val="B13F9A"/>
                </a:solidFill>
                <a:latin typeface="Bernard MT Condensed"/>
                <a:cs typeface="Bernard MT Condensed"/>
              </a:rPr>
              <a:t>Products</a:t>
            </a:r>
            <a:r>
              <a:rPr lang="fr-FR" sz="4000" dirty="0" smtClean="0">
                <a:solidFill>
                  <a:srgbClr val="B13F9A"/>
                </a:solidFill>
                <a:latin typeface="Bernard MT Condensed"/>
                <a:cs typeface="Bernard MT Condensed"/>
              </a:rPr>
              <a:t> </a:t>
            </a:r>
            <a:r>
              <a:rPr lang="fr-FR" sz="4000" dirty="0" err="1" smtClean="0">
                <a:solidFill>
                  <a:srgbClr val="B13F9A"/>
                </a:solidFill>
                <a:latin typeface="Bernard MT Condensed"/>
                <a:cs typeface="Bernard MT Condensed"/>
              </a:rPr>
              <a:t>Categories</a:t>
            </a:r>
            <a:endParaRPr lang="fr-FR" sz="4000" dirty="0">
              <a:solidFill>
                <a:srgbClr val="B13F9A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Espace réservé du contenu 4"/>
          <p:cNvGraphicFramePr>
            <a:graphicFrameLocks noGrp="1"/>
          </p:cNvGraphicFramePr>
          <p:nvPr>
            <p:ph idx="1"/>
          </p:nvPr>
        </p:nvGraphicFramePr>
        <p:xfrm>
          <a:off x="457200" y="1143000"/>
          <a:ext cx="8229600" cy="45259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pPr algn="ctr"/>
            <a:r>
              <a:rPr lang="fr-FR" i="1" dirty="0" smtClean="0">
                <a:latin typeface="Bernard MT Condensed"/>
                <a:cs typeface="Bernard MT Condensed"/>
              </a:rPr>
              <a:t>Sales by </a:t>
            </a:r>
            <a:r>
              <a:rPr lang="fr-FR" i="1" dirty="0" err="1" smtClean="0">
                <a:latin typeface="Bernard MT Condensed"/>
                <a:cs typeface="Bernard MT Condensed"/>
              </a:rPr>
              <a:t>Competitors</a:t>
            </a:r>
            <a:endParaRPr lang="fr-FR" i="1" dirty="0"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5675086" y="1397000"/>
            <a:ext cx="30117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dirty="0" smtClean="0">
                <a:latin typeface="Apple Casual"/>
                <a:cs typeface="Apple Casual"/>
              </a:rPr>
              <a:t>Avon: 10 billion</a:t>
            </a:r>
          </a:p>
          <a:p>
            <a:r>
              <a:rPr lang="fr-FR" b="1" dirty="0" smtClean="0">
                <a:latin typeface="Apple Casual"/>
                <a:cs typeface="Apple Casual"/>
              </a:rPr>
              <a:t>Mary Kay: 2.6 billion</a:t>
            </a:r>
          </a:p>
          <a:p>
            <a:r>
              <a:rPr lang="fr-FR" b="1" dirty="0" err="1" smtClean="0">
                <a:latin typeface="Apple Casual"/>
                <a:cs typeface="Apple Casual"/>
              </a:rPr>
              <a:t>Revlon</a:t>
            </a:r>
            <a:r>
              <a:rPr lang="fr-FR" b="1" dirty="0" smtClean="0">
                <a:latin typeface="Apple Casual"/>
                <a:cs typeface="Apple Casual"/>
              </a:rPr>
              <a:t>: 1.3 billion</a:t>
            </a:r>
            <a:endParaRPr lang="fr-FR" b="1" dirty="0">
              <a:latin typeface="Apple Casual"/>
              <a:cs typeface="Apple Casu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62" y="1092653"/>
            <a:ext cx="7686675" cy="4295775"/>
          </a:xfrm>
        </p:spPr>
      </p:pic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135731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latin typeface="Bernard MT Condensed" pitchFamily="18" charset="0"/>
              </a:rPr>
              <a:t>IFE Matrix</a:t>
            </a:r>
            <a:endParaRPr lang="fr-FR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5042012_131555.png"/>
          <p:cNvPicPr>
            <a:picLocks noGrp="1" noChangeAspect="1"/>
          </p:cNvPicPr>
          <p:nvPr>
            <p:ph idx="1"/>
          </p:nvPr>
        </p:nvPicPr>
        <p:blipFill>
          <a:blip r:embed="rId2"/>
          <a:srcRect l="-44354" r="-44354"/>
          <a:stretch>
            <a:fillRect/>
          </a:stretch>
        </p:blipFill>
        <p:spPr>
          <a:xfrm>
            <a:off x="0" y="1100173"/>
            <a:ext cx="8947374" cy="4288256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Income Statement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03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5042012_134152.png"/>
          <p:cNvPicPr>
            <a:picLocks noGrp="1" noChangeAspect="1"/>
          </p:cNvPicPr>
          <p:nvPr>
            <p:ph idx="1"/>
          </p:nvPr>
        </p:nvPicPr>
        <p:blipFill>
          <a:blip r:embed="rId2"/>
          <a:srcRect l="-74499" r="-74499"/>
          <a:stretch>
            <a:fillRect/>
          </a:stretch>
        </p:blipFill>
        <p:spPr>
          <a:xfrm>
            <a:off x="-2425904" y="1143000"/>
            <a:ext cx="12439736" cy="494964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Balance Sheet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73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Financial Ratios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7" name="Espace réservé du contenu 6" descr="IMG_16042012_221322.png"/>
          <p:cNvPicPr>
            <a:picLocks noGrp="1" noChangeAspect="1"/>
          </p:cNvPicPr>
          <p:nvPr>
            <p:ph idx="1"/>
          </p:nvPr>
        </p:nvPicPr>
        <p:blipFill>
          <a:blip r:embed="rId3"/>
          <a:srcRect l="-53971" r="-53971"/>
          <a:stretch>
            <a:fillRect/>
          </a:stretch>
        </p:blipFill>
        <p:spPr>
          <a:xfrm>
            <a:off x="-504555" y="952400"/>
            <a:ext cx="9648555" cy="5324780"/>
          </a:xfrm>
        </p:spPr>
      </p:pic>
    </p:spTree>
    <p:extLst>
      <p:ext uri="{BB962C8B-B14F-4D97-AF65-F5344CB8AC3E}">
        <p14:creationId xmlns:p14="http://schemas.microsoft.com/office/powerpoint/2010/main" val="297076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External</a:t>
            </a: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 </a:t>
            </a:r>
            <a:b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Audit 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mage 3"/>
          <p:cNvPicPr>
            <a:picLocks noChangeAspect="1"/>
          </p:cNvPicPr>
          <p:nvPr/>
        </p:nvPicPr>
        <p:blipFill rotWithShape="1">
          <a:blip r:embed="rId3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207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Positioning map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5" name="Image 4" descr="IMG_16042012_21401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063" y="1115164"/>
            <a:ext cx="5974538" cy="5118512"/>
          </a:xfrm>
          <a:prstGeom prst="rect">
            <a:avLst/>
          </a:prstGeo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EFE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7" name="Espace réservé du contenu 6" descr="IMG_16042012_211320.png"/>
          <p:cNvPicPr>
            <a:picLocks noGrp="1" noChangeAspect="1"/>
          </p:cNvPicPr>
          <p:nvPr>
            <p:ph idx="1"/>
          </p:nvPr>
        </p:nvPicPr>
        <p:blipFill>
          <a:blip r:embed="rId3"/>
          <a:srcRect l="-3189" r="-3189"/>
          <a:stretch>
            <a:fillRect/>
          </a:stretch>
        </p:blipFill>
        <p:spPr>
          <a:xfrm>
            <a:off x="457200" y="862465"/>
            <a:ext cx="8229600" cy="4525963"/>
          </a:xfrm>
        </p:spPr>
      </p:pic>
    </p:spTree>
    <p:extLst>
      <p:ext uri="{BB962C8B-B14F-4D97-AF65-F5344CB8AC3E}">
        <p14:creationId xmlns:p14="http://schemas.microsoft.com/office/powerpoint/2010/main" val="11282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CPM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17" name="Content Placeholder 16" descr="Screen Clippi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75" y="1534318"/>
            <a:ext cx="7639050" cy="3634582"/>
          </a:xfrm>
        </p:spPr>
      </p:pic>
    </p:spTree>
    <p:extLst>
      <p:ext uri="{BB962C8B-B14F-4D97-AF65-F5344CB8AC3E}">
        <p14:creationId xmlns:p14="http://schemas.microsoft.com/office/powerpoint/2010/main" val="141266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Strategic</a:t>
            </a:r>
            <a:b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</a:br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Formulation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07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SWOT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7" name="Espace réservé du contenu 6" descr="IMG_16042012_213755.png"/>
          <p:cNvPicPr>
            <a:picLocks noGrp="1" noChangeAspect="1"/>
          </p:cNvPicPr>
          <p:nvPr>
            <p:ph idx="1"/>
          </p:nvPr>
        </p:nvPicPr>
        <p:blipFill>
          <a:blip r:embed="rId2"/>
          <a:srcRect t="-4768" b="-4768"/>
          <a:stretch>
            <a:fillRect/>
          </a:stretch>
        </p:blipFill>
        <p:spPr>
          <a:xfrm>
            <a:off x="0" y="862465"/>
            <a:ext cx="9084704" cy="4996237"/>
          </a:xfr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50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Espace réservé du contenu 3" descr="IMG_16042012_211919.png"/>
          <p:cNvPicPr>
            <a:picLocks noGrp="1" noChangeAspect="1"/>
          </p:cNvPicPr>
          <p:nvPr>
            <p:ph idx="1"/>
          </p:nvPr>
        </p:nvPicPr>
        <p:blipFill>
          <a:blip r:embed="rId2"/>
          <a:srcRect t="-13457" b="-13457"/>
          <a:stretch>
            <a:fillRect/>
          </a:stretch>
        </p:blipFill>
        <p:spPr>
          <a:xfrm>
            <a:off x="0" y="415165"/>
            <a:ext cx="9144000" cy="5818725"/>
          </a:xfrm>
        </p:spPr>
      </p:pic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SWOT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Matrix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Cont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.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5" name="Imag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6042012_211141.png"/>
          <p:cNvPicPr>
            <a:picLocks noGrp="1" noChangeAspect="1"/>
          </p:cNvPicPr>
          <p:nvPr>
            <p:ph idx="1"/>
          </p:nvPr>
        </p:nvPicPr>
        <p:blipFill>
          <a:blip r:embed="rId2"/>
          <a:srcRect l="-55487" r="-55487"/>
          <a:stretch>
            <a:fillRect/>
          </a:stretch>
        </p:blipFill>
        <p:spPr>
          <a:xfrm>
            <a:off x="-2274352" y="1024551"/>
            <a:ext cx="9556070" cy="4848580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Space Matrix Data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8" name="Image 7" descr="Agressive Avo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6157" y="2568705"/>
            <a:ext cx="39497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98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Space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5" name="Image 4" descr="IMG_16042012_21082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597" y="892335"/>
            <a:ext cx="5957278" cy="4912889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6079875" y="2251127"/>
            <a:ext cx="3064125" cy="2862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-Market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penetration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-Market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-Product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-Backward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-Forward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-Horizontal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-Related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diversification</a:t>
            </a:r>
          </a:p>
          <a:p>
            <a:pPr marL="342900" indent="-342900"/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-Unrelated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Diversification</a:t>
            </a:r>
          </a:p>
          <a:p>
            <a:pPr marL="342900" indent="-342900"/>
            <a:r>
              <a:rPr lang="fr-FR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-Horizontal</a:t>
            </a:r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 diversification </a:t>
            </a:r>
          </a:p>
          <a:p>
            <a:endParaRPr lang="fr-FR" dirty="0">
              <a:solidFill>
                <a:srgbClr val="A53B84"/>
              </a:solidFill>
              <a:latin typeface="Apple Casual"/>
              <a:cs typeface="Apple Casual"/>
            </a:endParaRPr>
          </a:p>
        </p:txBody>
      </p:sp>
    </p:spTree>
    <p:extLst>
      <p:ext uri="{BB962C8B-B14F-4D97-AF65-F5344CB8AC3E}">
        <p14:creationId xmlns:p14="http://schemas.microsoft.com/office/powerpoint/2010/main" val="359397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6042012_210755.png"/>
          <p:cNvPicPr>
            <a:picLocks noGrp="1" noChangeAspect="1"/>
          </p:cNvPicPr>
          <p:nvPr>
            <p:ph idx="1"/>
          </p:nvPr>
        </p:nvPicPr>
        <p:blipFill>
          <a:blip r:embed="rId2"/>
          <a:srcRect l="-11981" r="-11981"/>
          <a:stretch>
            <a:fillRect/>
          </a:stretch>
        </p:blipFill>
        <p:spPr>
          <a:xfrm>
            <a:off x="-418506" y="1143000"/>
            <a:ext cx="7879462" cy="45259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Grand Strategy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6676572" y="3304539"/>
            <a:ext cx="2467428" cy="181588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-Market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-Market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Penetration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-Product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-Forward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-Backward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-Horizontal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pPr marL="342900" indent="-342900"/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-Related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Diversification</a:t>
            </a:r>
          </a:p>
          <a:p>
            <a:pPr marL="342900" indent="-342900"/>
            <a:endParaRPr lang="fr-FR" sz="1400" dirty="0">
              <a:solidFill>
                <a:srgbClr val="A53B84"/>
              </a:solidFill>
              <a:latin typeface="Apple Casual"/>
              <a:cs typeface="Apple Casual"/>
            </a:endParaRPr>
          </a:p>
        </p:txBody>
      </p:sp>
    </p:spTree>
    <p:extLst>
      <p:ext uri="{BB962C8B-B14F-4D97-AF65-F5344CB8AC3E}">
        <p14:creationId xmlns:p14="http://schemas.microsoft.com/office/powerpoint/2010/main" val="1724410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BCG.png"/>
          <p:cNvPicPr>
            <a:picLocks noGrp="1" noChangeAspect="1"/>
          </p:cNvPicPr>
          <p:nvPr>
            <p:ph idx="1"/>
          </p:nvPr>
        </p:nvPicPr>
        <p:blipFill>
          <a:blip r:embed="rId2"/>
          <a:srcRect l="-15407" r="-15407"/>
          <a:stretch>
            <a:fillRect/>
          </a:stretch>
        </p:blipFill>
        <p:spPr>
          <a:xfrm>
            <a:off x="0" y="1157599"/>
            <a:ext cx="8229600" cy="45259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BCG Matrix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graphicFrame>
        <p:nvGraphicFramePr>
          <p:cNvPr id="9" name="Graphique 8"/>
          <p:cNvGraphicFramePr/>
          <p:nvPr/>
        </p:nvGraphicFramePr>
        <p:xfrm>
          <a:off x="2714783" y="2557968"/>
          <a:ext cx="1510036" cy="87103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11" name="Graphique 10"/>
          <p:cNvGraphicFramePr/>
          <p:nvPr/>
        </p:nvGraphicFramePr>
        <p:xfrm>
          <a:off x="5730499" y="2557967"/>
          <a:ext cx="729583" cy="66986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12" name="Graphique 11"/>
          <p:cNvGraphicFramePr/>
          <p:nvPr/>
        </p:nvGraphicFramePr>
        <p:xfrm>
          <a:off x="4849467" y="3227832"/>
          <a:ext cx="881032" cy="64203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13" name="ZoneTexte 12"/>
          <p:cNvSpPr txBox="1"/>
          <p:nvPr/>
        </p:nvSpPr>
        <p:spPr>
          <a:xfrm>
            <a:off x="6012029" y="2881434"/>
            <a:ext cx="1329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Mary Kay</a:t>
            </a:r>
            <a:endParaRPr lang="fr-FR" dirty="0"/>
          </a:p>
        </p:txBody>
      </p:sp>
      <p:sp>
        <p:nvSpPr>
          <p:cNvPr id="14" name="ZoneTexte 13"/>
          <p:cNvSpPr txBox="1"/>
          <p:nvPr/>
        </p:nvSpPr>
        <p:spPr>
          <a:xfrm>
            <a:off x="5149218" y="3500535"/>
            <a:ext cx="1310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Revelon</a:t>
            </a:r>
            <a:endParaRPr lang="fr-FR" dirty="0"/>
          </a:p>
        </p:txBody>
      </p:sp>
      <p:sp>
        <p:nvSpPr>
          <p:cNvPr id="15" name="ZoneTexte 14"/>
          <p:cNvSpPr txBox="1"/>
          <p:nvPr/>
        </p:nvSpPr>
        <p:spPr>
          <a:xfrm>
            <a:off x="2918701" y="3250766"/>
            <a:ext cx="1102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 smtClean="0"/>
              <a:t>Avon</a:t>
            </a:r>
            <a:endParaRPr lang="fr-FR" dirty="0"/>
          </a:p>
        </p:txBody>
      </p:sp>
      <p:sp>
        <p:nvSpPr>
          <p:cNvPr id="16" name="ZoneTexte 15"/>
          <p:cNvSpPr txBox="1"/>
          <p:nvPr/>
        </p:nvSpPr>
        <p:spPr>
          <a:xfrm>
            <a:off x="253623" y="1431079"/>
            <a:ext cx="1681244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Avon: 6%</a:t>
            </a:r>
          </a:p>
          <a:p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Mary Kay: 5%</a:t>
            </a:r>
          </a:p>
          <a:p>
            <a:r>
              <a:rPr lang="fr-FR" dirty="0" smtClean="0">
                <a:solidFill>
                  <a:srgbClr val="A53B84"/>
                </a:solidFill>
                <a:latin typeface="Apple Casual"/>
                <a:cs typeface="Apple Casual"/>
              </a:rPr>
              <a:t>Revelon: 4%</a:t>
            </a:r>
            <a:endParaRPr lang="fr-FR" dirty="0">
              <a:solidFill>
                <a:srgbClr val="A53B84"/>
              </a:solidFill>
              <a:latin typeface="Apple Casual"/>
              <a:cs typeface="Apple Casual"/>
            </a:endParaRPr>
          </a:p>
        </p:txBody>
      </p:sp>
      <p:sp>
        <p:nvSpPr>
          <p:cNvPr id="17" name="ZoneTexte 16"/>
          <p:cNvSpPr txBox="1"/>
          <p:nvPr/>
        </p:nvSpPr>
        <p:spPr>
          <a:xfrm>
            <a:off x="6854569" y="3620098"/>
            <a:ext cx="2102637" cy="11695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-Forward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-Backward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-Horizontal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integration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-Market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sz="1400" dirty="0" smtClean="0">
              <a:solidFill>
                <a:srgbClr val="A53B84"/>
              </a:solidFill>
              <a:latin typeface="Apple Casual"/>
              <a:cs typeface="Apple Casual"/>
            </a:endParaRPr>
          </a:p>
          <a:p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-Product</a:t>
            </a:r>
            <a:r>
              <a:rPr lang="fr-FR" sz="1400" dirty="0" smtClean="0">
                <a:solidFill>
                  <a:srgbClr val="A53B84"/>
                </a:solidFill>
                <a:latin typeface="Apple Casual"/>
                <a:cs typeface="Apple Casual"/>
              </a:rPr>
              <a:t> </a:t>
            </a:r>
            <a:r>
              <a:rPr lang="fr-FR" sz="1400" dirty="0" err="1" smtClean="0">
                <a:solidFill>
                  <a:srgbClr val="A53B84"/>
                </a:solidFill>
                <a:latin typeface="Apple Casual"/>
                <a:cs typeface="Apple Casual"/>
              </a:rPr>
              <a:t>development</a:t>
            </a:r>
            <a:endParaRPr lang="fr-FR" sz="1400" dirty="0">
              <a:solidFill>
                <a:srgbClr val="A53B84"/>
              </a:solidFill>
              <a:latin typeface="Apple Casual"/>
              <a:cs typeface="Apple Casual"/>
            </a:endParaRPr>
          </a:p>
        </p:txBody>
      </p:sp>
    </p:spTree>
    <p:extLst>
      <p:ext uri="{BB962C8B-B14F-4D97-AF65-F5344CB8AC3E}">
        <p14:creationId xmlns:p14="http://schemas.microsoft.com/office/powerpoint/2010/main" val="257052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Espace réservé du contenu 7" descr="IMG_17042012_214359.png"/>
          <p:cNvPicPr>
            <a:picLocks noGrp="1" noChangeAspect="1"/>
          </p:cNvPicPr>
          <p:nvPr>
            <p:ph idx="1"/>
          </p:nvPr>
        </p:nvPicPr>
        <p:blipFill>
          <a:blip r:embed="rId2"/>
          <a:srcRect t="-1293" b="-1293"/>
          <a:stretch>
            <a:fillRect/>
          </a:stretch>
        </p:blipFill>
        <p:spPr>
          <a:xfrm>
            <a:off x="890494" y="862465"/>
            <a:ext cx="7796305" cy="45259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solidFill>
                  <a:srgbClr val="B13F9A"/>
                </a:solidFill>
                <a:latin typeface="Bernard MT Condensed" pitchFamily="18" charset="0"/>
              </a:rPr>
              <a:t>IE Matrix</a:t>
            </a:r>
            <a:endParaRPr lang="en-US" sz="5400" i="1" dirty="0">
              <a:solidFill>
                <a:srgbClr val="B13F9A"/>
              </a:solidFill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0" y="862465"/>
            <a:ext cx="2666833" cy="175432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Tx/>
              <a:buChar char="•"/>
            </a:pP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Market</a:t>
            </a: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Penetration</a:t>
            </a:r>
            <a:endParaRPr lang="fr-FR" dirty="0" smtClean="0">
              <a:solidFill>
                <a:srgbClr val="B13F9A"/>
              </a:solidFill>
              <a:latin typeface="Apple Casual"/>
              <a:cs typeface="Apple Casual"/>
            </a:endParaRPr>
          </a:p>
          <a:p>
            <a:pPr>
              <a:buFontTx/>
              <a:buChar char="•"/>
            </a:pP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Market</a:t>
            </a: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Development</a:t>
            </a:r>
            <a:endParaRPr lang="fr-FR" dirty="0" smtClean="0">
              <a:solidFill>
                <a:srgbClr val="B13F9A"/>
              </a:solidFill>
              <a:latin typeface="Apple Casual"/>
              <a:cs typeface="Apple Casual"/>
            </a:endParaRPr>
          </a:p>
          <a:p>
            <a:pPr>
              <a:buFontTx/>
              <a:buChar char="•"/>
            </a:pP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Product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Development</a:t>
            </a:r>
            <a:endParaRPr lang="fr-FR" dirty="0" smtClean="0">
              <a:solidFill>
                <a:srgbClr val="B13F9A"/>
              </a:solidFill>
              <a:latin typeface="Apple Casual"/>
              <a:cs typeface="Apple Casual"/>
            </a:endParaRPr>
          </a:p>
          <a:p>
            <a:pPr>
              <a:buFontTx/>
              <a:buChar char="•"/>
            </a:pP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Backward</a:t>
            </a: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integration</a:t>
            </a:r>
            <a:endParaRPr lang="fr-FR" dirty="0" smtClean="0">
              <a:solidFill>
                <a:srgbClr val="B13F9A"/>
              </a:solidFill>
              <a:latin typeface="Apple Casual"/>
              <a:cs typeface="Apple Casual"/>
            </a:endParaRPr>
          </a:p>
          <a:p>
            <a:pPr>
              <a:buFontTx/>
              <a:buChar char="•"/>
            </a:pP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Forward</a:t>
            </a: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integration</a:t>
            </a:r>
            <a:endParaRPr lang="fr-FR" dirty="0" smtClean="0">
              <a:solidFill>
                <a:srgbClr val="B13F9A"/>
              </a:solidFill>
              <a:latin typeface="Apple Casual"/>
              <a:cs typeface="Apple Casual"/>
            </a:endParaRPr>
          </a:p>
          <a:p>
            <a:pPr>
              <a:buFontTx/>
              <a:buChar char="•"/>
            </a:pPr>
            <a:r>
              <a:rPr lang="fr-FR" dirty="0" smtClean="0">
                <a:solidFill>
                  <a:srgbClr val="B13F9A"/>
                </a:solidFill>
                <a:latin typeface="Apple Casual"/>
                <a:cs typeface="Apple Casual"/>
              </a:rPr>
              <a:t>Horizontal </a:t>
            </a:r>
            <a:r>
              <a:rPr lang="fr-FR" dirty="0" err="1" smtClean="0">
                <a:solidFill>
                  <a:srgbClr val="B13F9A"/>
                </a:solidFill>
                <a:latin typeface="Apple Casual"/>
                <a:cs typeface="Apple Casual"/>
              </a:rPr>
              <a:t>integration</a:t>
            </a:r>
            <a:endParaRPr lang="fr-FR" dirty="0">
              <a:solidFill>
                <a:srgbClr val="B13F9A"/>
              </a:solidFill>
              <a:latin typeface="Apple Casual"/>
              <a:cs typeface="Apple Casual"/>
            </a:endParaRPr>
          </a:p>
        </p:txBody>
      </p:sp>
    </p:spTree>
    <p:extLst>
      <p:ext uri="{BB962C8B-B14F-4D97-AF65-F5344CB8AC3E}">
        <p14:creationId xmlns:p14="http://schemas.microsoft.com/office/powerpoint/2010/main" val="32710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Matrix Analysis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7" name="Espace réservé du contenu 6" descr="IMG_17042012_215312.png"/>
          <p:cNvPicPr>
            <a:picLocks noGrp="1" noChangeAspect="1"/>
          </p:cNvPicPr>
          <p:nvPr>
            <p:ph idx="1"/>
          </p:nvPr>
        </p:nvPicPr>
        <p:blipFill>
          <a:blip r:embed="rId3"/>
          <a:srcRect t="-22705" b="-22705"/>
          <a:stretch>
            <a:fillRect/>
          </a:stretch>
        </p:blipFill>
        <p:spPr>
          <a:xfrm>
            <a:off x="341392" y="744562"/>
            <a:ext cx="8345408" cy="5262729"/>
          </a:xfrm>
        </p:spPr>
      </p:pic>
    </p:spTree>
    <p:extLst>
      <p:ext uri="{BB962C8B-B14F-4D97-AF65-F5344CB8AC3E}">
        <p14:creationId xmlns:p14="http://schemas.microsoft.com/office/powerpoint/2010/main" val="1140898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6000" i="1" dirty="0" smtClean="0">
                <a:latin typeface="Bernard MT Condensed" pitchFamily="18" charset="0"/>
              </a:rPr>
              <a:t>QSPM</a:t>
            </a:r>
            <a:endParaRPr lang="en-US" sz="60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7" name="Espace réservé du contenu 6" descr="IMG_16042012_220548.png"/>
          <p:cNvPicPr>
            <a:picLocks noGrp="1" noChangeAspect="1"/>
          </p:cNvPicPr>
          <p:nvPr>
            <p:ph idx="1"/>
          </p:nvPr>
        </p:nvPicPr>
        <p:blipFill>
          <a:blip r:embed="rId3"/>
          <a:srcRect t="-25423" b="-25423"/>
          <a:stretch>
            <a:fillRect/>
          </a:stretch>
        </p:blipFill>
        <p:spPr>
          <a:xfrm>
            <a:off x="457200" y="0"/>
            <a:ext cx="8229600" cy="6190599"/>
          </a:xfrm>
        </p:spPr>
      </p:pic>
    </p:spTree>
    <p:extLst>
      <p:ext uri="{BB962C8B-B14F-4D97-AF65-F5344CB8AC3E}">
        <p14:creationId xmlns:p14="http://schemas.microsoft.com/office/powerpoint/2010/main" val="214714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6042012_220630.png"/>
          <p:cNvPicPr>
            <a:picLocks noGrp="1" noChangeAspect="1"/>
          </p:cNvPicPr>
          <p:nvPr>
            <p:ph idx="1"/>
          </p:nvPr>
        </p:nvPicPr>
        <p:blipFill>
          <a:blip r:embed="rId2"/>
          <a:srcRect t="-18389" b="-18389"/>
          <a:stretch>
            <a:fillRect/>
          </a:stretch>
        </p:blipFill>
        <p:spPr>
          <a:xfrm>
            <a:off x="457200" y="274638"/>
            <a:ext cx="8229600" cy="5988112"/>
          </a:xfrm>
        </p:spPr>
      </p:pic>
      <p:sp>
        <p:nvSpPr>
          <p:cNvPr id="3" name="Titr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QSPM </a:t>
            </a:r>
            <a:r>
              <a:rPr lang="fr-FR" sz="5400" i="1" dirty="0" err="1" smtClean="0">
                <a:solidFill>
                  <a:srgbClr val="A53B84"/>
                </a:solidFill>
                <a:latin typeface="Bernard MT Condensed"/>
                <a:cs typeface="Bernard MT Condensed"/>
              </a:rPr>
              <a:t>Cont</a:t>
            </a:r>
            <a:r>
              <a:rPr lang="fr-FR" sz="5400" i="1" dirty="0" smtClean="0">
                <a:solidFill>
                  <a:srgbClr val="A53B84"/>
                </a:solidFill>
                <a:latin typeface="Bernard MT Condensed"/>
                <a:cs typeface="Bernard MT Condensed"/>
              </a:rPr>
              <a:t>.</a:t>
            </a:r>
            <a:endParaRPr lang="fr-FR" sz="5400" i="1" dirty="0">
              <a:solidFill>
                <a:srgbClr val="A53B84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9071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sz="2000" dirty="0" smtClean="0">
                <a:latin typeface="Apple Casual"/>
                <a:cs typeface="Apple Casual"/>
              </a:rPr>
              <a:t>- To increase their customers range, Avon should start a new product line that would be less expensive.</a:t>
            </a:r>
          </a:p>
          <a:p>
            <a:pPr>
              <a:buNone/>
            </a:pPr>
            <a:endParaRPr lang="en-US" sz="2000" dirty="0" smtClean="0">
              <a:latin typeface="Apple Casual"/>
              <a:cs typeface="Apple Casual"/>
            </a:endParaRPr>
          </a:p>
          <a:p>
            <a:pPr>
              <a:buFontTx/>
              <a:buChar char="-"/>
            </a:pPr>
            <a:r>
              <a:rPr lang="en-US" sz="2000" dirty="0" smtClean="0">
                <a:latin typeface="Apple Casual"/>
                <a:cs typeface="Apple Casual"/>
              </a:rPr>
              <a:t>Avon should build a minimum of 10 physical stores at $5 million each to be more accessible for customers, and also to generate more profit.</a:t>
            </a:r>
          </a:p>
          <a:p>
            <a:pPr>
              <a:buFontTx/>
              <a:buChar char="-"/>
            </a:pPr>
            <a:endParaRPr lang="en-US" sz="2000" dirty="0" smtClean="0">
              <a:latin typeface="Apple Casual"/>
              <a:cs typeface="Apple Casual"/>
            </a:endParaRPr>
          </a:p>
          <a:p>
            <a:pPr>
              <a:buFontTx/>
              <a:buChar char="-"/>
            </a:pPr>
            <a:r>
              <a:rPr lang="en-US" sz="2000" dirty="0" smtClean="0">
                <a:latin typeface="Apple Casual"/>
                <a:cs typeface="Apple Casual"/>
              </a:rPr>
              <a:t>They should increase their marketing budget of 10%, to intensify advertising as well as employee training.</a:t>
            </a:r>
          </a:p>
          <a:p>
            <a:pPr>
              <a:buFontTx/>
              <a:buChar char="-"/>
            </a:pPr>
            <a:endParaRPr lang="en-US" sz="2000" dirty="0" smtClean="0">
              <a:latin typeface="Apple Casual"/>
              <a:cs typeface="Apple Casual"/>
            </a:endParaRPr>
          </a:p>
          <a:p>
            <a:pPr>
              <a:buFontTx/>
              <a:buChar char="-"/>
            </a:pPr>
            <a:r>
              <a:rPr lang="en-US" sz="2000" dirty="0" smtClean="0">
                <a:latin typeface="Apple Casual"/>
                <a:cs typeface="Apple Casual"/>
              </a:rPr>
              <a:t>Avon should completely eliminate the home segment of their company, and concentrate on their successful beauty products.</a:t>
            </a:r>
            <a:endParaRPr lang="en-US" sz="2000" dirty="0">
              <a:latin typeface="Apple Casual"/>
              <a:cs typeface="Apple Casual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Recommendations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sp>
        <p:nvSpPr>
          <p:cNvPr id="5" name="ZoneTexte 4"/>
          <p:cNvSpPr txBox="1"/>
          <p:nvPr/>
        </p:nvSpPr>
        <p:spPr>
          <a:xfrm>
            <a:off x="1138666" y="189790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744604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err="1" smtClean="0">
                <a:solidFill>
                  <a:schemeClr val="bg1"/>
                </a:solidFill>
                <a:latin typeface="Bernard MT Condensed"/>
                <a:cs typeface="Bernard MT Condensed"/>
              </a:rPr>
              <a:t>Implementation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929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395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Assumptions</a:t>
            </a:r>
            <a:endParaRPr lang="en-US" sz="5400" i="1" dirty="0">
              <a:latin typeface="Bernard MT Condensed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182540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en-US" sz="3600" dirty="0" smtClean="0">
              <a:latin typeface="Apple Casual"/>
              <a:cs typeface="Apple Casual"/>
            </a:endParaRPr>
          </a:p>
          <a:p>
            <a:pPr algn="ctr">
              <a:buFontTx/>
              <a:buChar char="-"/>
            </a:pPr>
            <a:r>
              <a:rPr lang="en-US" sz="3600" dirty="0" smtClean="0">
                <a:latin typeface="Apple Casual"/>
                <a:cs typeface="Apple Casual"/>
              </a:rPr>
              <a:t>10 stores at $5 million each</a:t>
            </a:r>
          </a:p>
          <a:p>
            <a:pPr algn="ctr">
              <a:buFontTx/>
              <a:buChar char="-"/>
            </a:pPr>
            <a:r>
              <a:rPr lang="en-US" sz="3600" dirty="0" smtClean="0">
                <a:latin typeface="Apple Casual"/>
                <a:cs typeface="Apple Casual"/>
              </a:rPr>
              <a:t>Increase advertising of 10% </a:t>
            </a:r>
          </a:p>
          <a:p>
            <a:pPr lvl="1" algn="ctr">
              <a:buFontTx/>
              <a:buChar char="-"/>
            </a:pPr>
            <a:r>
              <a:rPr lang="en-US" sz="3600" dirty="0" smtClean="0">
                <a:latin typeface="Apple Casual"/>
                <a:cs typeface="Apple Casual"/>
              </a:rPr>
              <a:t>Increase of 10% in the net sales</a:t>
            </a:r>
          </a:p>
        </p:txBody>
      </p:sp>
      <p:pic>
        <p:nvPicPr>
          <p:cNvPr id="9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36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EPS/EBIT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  <p:pic>
        <p:nvPicPr>
          <p:cNvPr id="7" name="Espace réservé du contenu 6" descr="IMG_17042012_114233.png"/>
          <p:cNvPicPr>
            <a:picLocks noGrp="1" noChangeAspect="1"/>
          </p:cNvPicPr>
          <p:nvPr>
            <p:ph idx="1"/>
          </p:nvPr>
        </p:nvPicPr>
        <p:blipFill>
          <a:blip r:embed="rId3"/>
          <a:srcRect t="-59359" b="-59359"/>
          <a:stretch>
            <a:fillRect/>
          </a:stretch>
        </p:blipFill>
        <p:spPr>
          <a:xfrm>
            <a:off x="282020" y="0"/>
            <a:ext cx="8229600" cy="7368973"/>
          </a:xfrm>
        </p:spPr>
      </p:pic>
      <p:pic>
        <p:nvPicPr>
          <p:cNvPr id="8" name="Image 7" descr="IMG_17042012_114258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933450"/>
            <a:ext cx="3306410" cy="1183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195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7042012_113526.png"/>
          <p:cNvPicPr>
            <a:picLocks noGrp="1" noChangeAspect="1"/>
          </p:cNvPicPr>
          <p:nvPr>
            <p:ph idx="1"/>
          </p:nvPr>
        </p:nvPicPr>
        <p:blipFill>
          <a:blip r:embed="rId2"/>
          <a:srcRect l="-21309" r="-21309"/>
          <a:stretch>
            <a:fillRect/>
          </a:stretch>
        </p:blipFill>
        <p:spPr>
          <a:xfrm>
            <a:off x="-670101" y="861356"/>
            <a:ext cx="11224660" cy="5145935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US" sz="4400" i="1" dirty="0" smtClean="0">
                <a:latin typeface="Bernard MT Condensed" pitchFamily="18" charset="0"/>
              </a:rPr>
              <a:t>Projected Income Statement</a:t>
            </a:r>
            <a:endParaRPr lang="en-US" sz="4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03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400" i="1" dirty="0" smtClean="0">
                <a:latin typeface="Bernard MT Condensed" pitchFamily="18" charset="0"/>
              </a:rPr>
              <a:t>Projected Balance Sheet</a:t>
            </a:r>
            <a:endParaRPr lang="en-US" sz="4400" i="1" dirty="0">
              <a:latin typeface="Bernard MT Condensed" pitchFamily="18" charset="0"/>
            </a:endParaRPr>
          </a:p>
        </p:txBody>
      </p:sp>
      <p:pic>
        <p:nvPicPr>
          <p:cNvPr id="7" name="Espace réservé du contenu 6" descr="IMG_17042012_113928.png"/>
          <p:cNvPicPr>
            <a:picLocks noGrp="1" noChangeAspect="1"/>
          </p:cNvPicPr>
          <p:nvPr>
            <p:ph idx="1"/>
          </p:nvPr>
        </p:nvPicPr>
        <p:blipFill>
          <a:blip r:embed="rId2"/>
          <a:srcRect l="-37404" r="-37404"/>
          <a:stretch>
            <a:fillRect/>
          </a:stretch>
        </p:blipFill>
        <p:spPr>
          <a:xfrm>
            <a:off x="-696646" y="846757"/>
            <a:ext cx="11397188" cy="5372525"/>
          </a:xfr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591515"/>
            <a:ext cx="2467428" cy="1266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35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7042012_164321.png"/>
          <p:cNvPicPr>
            <a:picLocks noGrp="1" noChangeAspect="1"/>
          </p:cNvPicPr>
          <p:nvPr>
            <p:ph idx="1"/>
          </p:nvPr>
        </p:nvPicPr>
        <p:blipFill>
          <a:blip r:embed="rId2"/>
          <a:srcRect l="-20766" r="-20766"/>
          <a:stretch>
            <a:fillRect/>
          </a:stretch>
        </p:blipFill>
        <p:spPr>
          <a:xfrm>
            <a:off x="-601222" y="862465"/>
            <a:ext cx="9745222" cy="4525963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0845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400" i="1" dirty="0" smtClean="0">
                <a:latin typeface="Bernard MT Condensed" pitchFamily="18" charset="0"/>
              </a:rPr>
              <a:t>Projected Financial Ratios</a:t>
            </a:r>
            <a:endParaRPr lang="en-US" sz="4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65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re 2"/>
          <p:cNvSpPr>
            <a:spLocks noGrp="1"/>
          </p:cNvSpPr>
          <p:nvPr>
            <p:ph type="ctrTitle"/>
          </p:nvPr>
        </p:nvSpPr>
        <p:spPr>
          <a:xfrm>
            <a:off x="0" y="2258786"/>
            <a:ext cx="9144000" cy="1704576"/>
          </a:xfrm>
          <a:gradFill flip="none" rotWithShape="1">
            <a:gsLst>
              <a:gs pos="27000">
                <a:schemeClr val="accent1">
                  <a:lumMod val="75000"/>
                </a:schemeClr>
              </a:gs>
              <a:gs pos="21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anchor="t">
            <a:noAutofit/>
          </a:bodyPr>
          <a:lstStyle/>
          <a:p>
            <a:pPr algn="ctr"/>
            <a:r>
              <a:rPr lang="fr-FR" sz="5600" i="1" dirty="0" smtClean="0">
                <a:solidFill>
                  <a:schemeClr val="bg1"/>
                </a:solidFill>
                <a:latin typeface="Bernard MT Condensed"/>
                <a:cs typeface="Bernard MT Condensed"/>
              </a:rPr>
              <a:t>Evaluation</a:t>
            </a:r>
            <a:endParaRPr lang="fr-FR" sz="5600" i="1" dirty="0">
              <a:solidFill>
                <a:schemeClr val="bg1"/>
              </a:solidFill>
              <a:latin typeface="Bernard MT Condensed"/>
              <a:cs typeface="Bernard MT Condensed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8360" y="101601"/>
            <a:ext cx="6484714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/>
          <a:srcRect t="21728"/>
          <a:stretch/>
        </p:blipFill>
        <p:spPr>
          <a:xfrm>
            <a:off x="7143750" y="3963362"/>
            <a:ext cx="2000250" cy="109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66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Espace réservé du contenu 4" descr="IMG_16042012_215640.png"/>
          <p:cNvPicPr>
            <a:picLocks noGrp="1" noChangeAspect="1"/>
          </p:cNvPicPr>
          <p:nvPr>
            <p:ph idx="1"/>
          </p:nvPr>
        </p:nvPicPr>
        <p:blipFill>
          <a:blip r:embed="rId2"/>
          <a:srcRect l="-69427" r="-69427"/>
          <a:stretch>
            <a:fillRect/>
          </a:stretch>
        </p:blipFill>
        <p:spPr>
          <a:xfrm>
            <a:off x="-1784222" y="952399"/>
            <a:ext cx="11779868" cy="5252629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Balanced Scorecard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0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Stock Price History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6" name="Espace réservé du contenu 5" descr="Stock prices up till 2009.png"/>
          <p:cNvPicPr>
            <a:picLocks noGrp="1" noChangeAspect="1"/>
          </p:cNvPicPr>
          <p:nvPr>
            <p:ph idx="1"/>
          </p:nvPr>
        </p:nvPicPr>
        <p:blipFill>
          <a:blip r:embed="rId2"/>
          <a:srcRect l="-4027" r="-4027"/>
          <a:stretch>
            <a:fillRect/>
          </a:stretch>
        </p:blipFill>
        <p:spPr>
          <a:xfrm>
            <a:off x="457200" y="1143001"/>
            <a:ext cx="8686800" cy="4245428"/>
          </a:xfrm>
        </p:spPr>
      </p:pic>
      <p:pic>
        <p:nvPicPr>
          <p:cNvPr id="4" name="Imag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0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US" sz="1600" dirty="0" smtClean="0"/>
              <a:t>“Avon Company, Corporate Citizenship “ April 2012, </a:t>
            </a:r>
            <a:r>
              <a:rPr lang="fr-FR" sz="1600" dirty="0" smtClean="0"/>
              <a:t>http://</a:t>
            </a:r>
            <a:r>
              <a:rPr lang="fr-FR" sz="1600" dirty="0" err="1" smtClean="0"/>
              <a:t>www.avoncompany.com/corporatecitizenship/index.html</a:t>
            </a:r>
            <a:r>
              <a:rPr lang="fr-FR" sz="1600" dirty="0" smtClean="0"/>
              <a:t> »</a:t>
            </a:r>
          </a:p>
          <a:p>
            <a:r>
              <a:rPr lang="fr-FR" sz="1600" dirty="0" smtClean="0"/>
              <a:t>Avon Home parents, by Amanda, April 2012, http://</a:t>
            </a:r>
            <a:r>
              <a:rPr lang="fr-FR" sz="1600" dirty="0" err="1" smtClean="0"/>
              <a:t>homeparents.about.com/cs/homebusiness/a/avon.htm</a:t>
            </a:r>
            <a:r>
              <a:rPr lang="fr-FR" sz="1600" dirty="0" smtClean="0"/>
              <a:t> »</a:t>
            </a:r>
            <a:endParaRPr lang="en-US" sz="1600" dirty="0" smtClean="0"/>
          </a:p>
          <a:p>
            <a:r>
              <a:rPr lang="en-US" sz="1600" dirty="0" smtClean="0"/>
              <a:t>Your Avon Representatives, April 2012, </a:t>
            </a:r>
            <a:r>
              <a:rPr lang="fr-FR" sz="1600" dirty="0" smtClean="0"/>
              <a:t>http://</a:t>
            </a:r>
            <a:r>
              <a:rPr lang="fr-FR" sz="1600" dirty="0" err="1" smtClean="0"/>
              <a:t>www.youravon.com/REPSuite/become_a_rep.page?p</a:t>
            </a:r>
            <a:r>
              <a:rPr lang="fr-FR" sz="1600" dirty="0" smtClean="0"/>
              <a:t>=</a:t>
            </a:r>
            <a:r>
              <a:rPr lang="fr-FR" sz="1600" dirty="0" err="1" smtClean="0"/>
              <a:t>PSBRGGL&amp;c</a:t>
            </a:r>
            <a:r>
              <a:rPr lang="fr-FR" sz="1600" dirty="0" smtClean="0"/>
              <a:t>=</a:t>
            </a:r>
            <a:r>
              <a:rPr lang="fr-FR" sz="1600" dirty="0" err="1" smtClean="0"/>
              <a:t>iProspect&amp;s</a:t>
            </a:r>
            <a:r>
              <a:rPr lang="fr-FR" sz="1600" dirty="0" smtClean="0"/>
              <a:t>=PSBRGGL </a:t>
            </a:r>
          </a:p>
          <a:p>
            <a:r>
              <a:rPr lang="fr-FR" sz="1600" dirty="0" smtClean="0"/>
              <a:t>Avon Finances, Forbes, April 2012, </a:t>
            </a:r>
            <a:r>
              <a:rPr lang="fr-FR" sz="1600" dirty="0" err="1" smtClean="0"/>
              <a:t>http://finapps.forbes.com/finapps/jsp/finance/compinfo/CIAtAGlance.jsp?tkr</a:t>
            </a:r>
            <a:r>
              <a:rPr lang="fr-FR" sz="1600" dirty="0" smtClean="0"/>
              <a:t>=AVP »</a:t>
            </a:r>
          </a:p>
          <a:p>
            <a:r>
              <a:rPr lang="fr-FR" sz="1600" dirty="0" err="1" smtClean="0"/>
              <a:t>Founder</a:t>
            </a:r>
            <a:r>
              <a:rPr lang="fr-FR" sz="1600" dirty="0" smtClean="0"/>
              <a:t> of Avon, August 18th 2011, </a:t>
            </a:r>
            <a:r>
              <a:rPr lang="fr-FR" sz="1600" dirty="0" err="1" smtClean="0"/>
              <a:t>http://yahsuccessblog.com/avon-review-a-legitimate-network-marketing-mlm-opportunity</a:t>
            </a:r>
            <a:r>
              <a:rPr lang="fr-FR" sz="1600" dirty="0" smtClean="0"/>
              <a:t> »</a:t>
            </a:r>
          </a:p>
          <a:p>
            <a:r>
              <a:rPr lang="fr-FR" sz="1600" dirty="0" smtClean="0"/>
              <a:t>Avon </a:t>
            </a:r>
            <a:r>
              <a:rPr lang="fr-FR" sz="1600" dirty="0" err="1" smtClean="0"/>
              <a:t>products</a:t>
            </a:r>
            <a:r>
              <a:rPr lang="fr-FR" sz="1600" dirty="0" smtClean="0"/>
              <a:t> </a:t>
            </a:r>
            <a:r>
              <a:rPr lang="fr-FR" sz="1600" dirty="0" err="1" smtClean="0"/>
              <a:t>financials</a:t>
            </a:r>
            <a:r>
              <a:rPr lang="fr-FR" sz="1600" dirty="0" smtClean="0"/>
              <a:t>, Thompson Reuters, 2012, http://www.4-traders.com/AVON-PRODUCTS-INC-11723/financials/ »</a:t>
            </a:r>
          </a:p>
          <a:p>
            <a:r>
              <a:rPr lang="fr-FR" sz="1600" dirty="0" smtClean="0"/>
              <a:t>Avon Home business </a:t>
            </a:r>
            <a:r>
              <a:rPr lang="fr-FR" sz="1600" dirty="0" err="1" smtClean="0"/>
              <a:t>opportunities</a:t>
            </a:r>
            <a:r>
              <a:rPr lang="fr-FR" sz="1600" dirty="0" smtClean="0"/>
              <a:t>, Alexandra </a:t>
            </a:r>
            <a:r>
              <a:rPr lang="fr-FR" sz="1600" dirty="0" err="1" smtClean="0"/>
              <a:t>Nowack</a:t>
            </a:r>
            <a:r>
              <a:rPr lang="fr-FR" sz="1600" dirty="0" smtClean="0"/>
              <a:t>, </a:t>
            </a:r>
            <a:r>
              <a:rPr lang="fr-FR" sz="1600" dirty="0" err="1" smtClean="0"/>
              <a:t>June</a:t>
            </a:r>
            <a:r>
              <a:rPr lang="fr-FR" sz="1600" dirty="0" smtClean="0"/>
              <a:t> 15th 2010, http://homebusinessopportunities.typepad.com/home-business-opportunities/2010/06/how-can-you-make-money-with-avon.html »</a:t>
            </a:r>
          </a:p>
          <a:p>
            <a:r>
              <a:rPr lang="fr-FR" sz="1600" dirty="0" smtClean="0"/>
              <a:t>Avon stock </a:t>
            </a:r>
            <a:r>
              <a:rPr lang="fr-FR" sz="1600" dirty="0" err="1" smtClean="0"/>
              <a:t>price</a:t>
            </a:r>
            <a:r>
              <a:rPr lang="fr-FR" sz="1600" dirty="0" smtClean="0"/>
              <a:t>, </a:t>
            </a:r>
            <a:r>
              <a:rPr lang="fr-FR" sz="1600" dirty="0" err="1" smtClean="0"/>
              <a:t>investors</a:t>
            </a:r>
            <a:r>
              <a:rPr lang="fr-FR" sz="1600" dirty="0" smtClean="0"/>
              <a:t>, 2012, http://</a:t>
            </a:r>
            <a:r>
              <a:rPr lang="fr-FR" sz="1600" dirty="0" err="1" smtClean="0"/>
              <a:t>investor.avoncompany.com/phoenix.zhtml?c</a:t>
            </a:r>
            <a:r>
              <a:rPr lang="fr-FR" sz="1600" dirty="0" smtClean="0"/>
              <a:t>=90402&amp;p=</a:t>
            </a:r>
            <a:r>
              <a:rPr lang="fr-FR" sz="1600" dirty="0" err="1" smtClean="0"/>
              <a:t>irol-stockquote</a:t>
            </a:r>
            <a:r>
              <a:rPr lang="fr-FR" sz="1600" dirty="0" smtClean="0"/>
              <a:t> »</a:t>
            </a:r>
          </a:p>
          <a:p>
            <a:r>
              <a:rPr lang="fr-FR" sz="1600" dirty="0" smtClean="0"/>
              <a:t>Avon </a:t>
            </a:r>
            <a:r>
              <a:rPr lang="fr-FR" sz="1600" dirty="0" err="1" smtClean="0"/>
              <a:t>current</a:t>
            </a:r>
            <a:r>
              <a:rPr lang="fr-FR" sz="1600" dirty="0" smtClean="0"/>
              <a:t> vision and mission </a:t>
            </a:r>
            <a:r>
              <a:rPr lang="fr-FR" sz="1600" dirty="0" err="1" smtClean="0"/>
              <a:t>statements</a:t>
            </a:r>
            <a:r>
              <a:rPr lang="fr-FR" sz="1600" dirty="0" smtClean="0"/>
              <a:t>, July 10 2005, http://manonamission.blogspot.com/2005/07/avons-avp-mission-statement.html »</a:t>
            </a:r>
          </a:p>
          <a:p>
            <a:r>
              <a:rPr lang="fr-FR" sz="1600" dirty="0" smtClean="0"/>
              <a:t> Avon stock </a:t>
            </a:r>
            <a:r>
              <a:rPr lang="fr-FR" sz="1600" dirty="0" err="1" smtClean="0"/>
              <a:t>history</a:t>
            </a:r>
            <a:r>
              <a:rPr lang="fr-FR" sz="1600" dirty="0" smtClean="0"/>
              <a:t>, April 2012, </a:t>
            </a:r>
            <a:r>
              <a:rPr lang="fr-FR" sz="1600" u="sng" dirty="0" smtClean="0">
                <a:hlinkClick r:id="rId2"/>
              </a:rPr>
              <a:t>http://investing.money.msn.com/investments/company-report/?symbol=AVP</a:t>
            </a:r>
            <a:r>
              <a:rPr lang="fr-FR" sz="1600" u="sng" dirty="0" smtClean="0"/>
              <a:t> »</a:t>
            </a:r>
          </a:p>
          <a:p>
            <a:r>
              <a:rPr lang="fr-FR" sz="1600" dirty="0" smtClean="0"/>
              <a:t>Avon </a:t>
            </a:r>
            <a:r>
              <a:rPr lang="fr-FR" sz="1600" dirty="0" err="1" smtClean="0"/>
              <a:t>financial</a:t>
            </a:r>
            <a:r>
              <a:rPr lang="fr-FR" sz="1600" dirty="0" smtClean="0"/>
              <a:t> ratios informations, April 2012, </a:t>
            </a:r>
            <a:r>
              <a:rPr lang="fr-FR" sz="1400" u="sng" dirty="0" smtClean="0">
                <a:hlinkClick r:id="rId3"/>
              </a:rPr>
              <a:t>http://investor.avoncompany.com/phoenix.zhtml?c=90402&amp;p=irol-fundRatios</a:t>
            </a:r>
            <a:r>
              <a:rPr lang="fr-FR" sz="1400" u="sng" dirty="0" smtClean="0"/>
              <a:t> »</a:t>
            </a:r>
          </a:p>
          <a:p>
            <a:r>
              <a:rPr lang="fr-FR" sz="1400" dirty="0" smtClean="0"/>
              <a:t>Avon, </a:t>
            </a:r>
            <a:r>
              <a:rPr lang="fr-FR" sz="1400" dirty="0" err="1" smtClean="0"/>
              <a:t>financial</a:t>
            </a:r>
            <a:r>
              <a:rPr lang="fr-FR" sz="1400" dirty="0" smtClean="0"/>
              <a:t> information, April 2012, </a:t>
            </a:r>
            <a:r>
              <a:rPr lang="fr-FR" sz="1400" u="sng" dirty="0" smtClean="0">
                <a:hlinkClick r:id="rId4"/>
              </a:rPr>
              <a:t>http://investing.money.msn.com/investments/key-ratios?symbol=AVP&amp;page=FinancialCondition</a:t>
            </a:r>
            <a:r>
              <a:rPr lang="fr-FR" sz="1400" u="sng" dirty="0" smtClean="0"/>
              <a:t> »</a:t>
            </a:r>
            <a:endParaRPr lang="fr-FR" sz="1600" dirty="0" smtClean="0"/>
          </a:p>
          <a:p>
            <a:endParaRPr lang="fr-FR" sz="1600" dirty="0" smtClean="0"/>
          </a:p>
          <a:p>
            <a:endParaRPr lang="fr-FR" sz="16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5400" i="1" dirty="0" smtClean="0">
                <a:latin typeface="Bernard MT Condensed" pitchFamily="18" charset="0"/>
              </a:rPr>
              <a:t>Sources</a:t>
            </a:r>
            <a:endParaRPr lang="en-US" sz="5400" i="1" dirty="0">
              <a:latin typeface="Bernard MT Condensed" pitchFamily="18" charset="0"/>
            </a:endParaRPr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6572" y="5388428"/>
            <a:ext cx="2467428" cy="1469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06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assemblem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Rassemblement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Rassemblement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Thème Office">
  <a:themeElements>
    <a:clrScheme name="Bureau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ureau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ureau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Rassemblement.thmx</Template>
  <TotalTime>2766</TotalTime>
  <Words>968</Words>
  <Application>Microsoft Office PowerPoint</Application>
  <PresentationFormat>On-screen Show (4:3)</PresentationFormat>
  <Paragraphs>291</Paragraphs>
  <Slides>55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5" baseType="lpstr">
      <vt:lpstr>Abadi MT Condensed Extra Bold</vt:lpstr>
      <vt:lpstr>Apple Casual</vt:lpstr>
      <vt:lpstr>Arial</vt:lpstr>
      <vt:lpstr>Bernard MT Condensed</vt:lpstr>
      <vt:lpstr>Calibri</vt:lpstr>
      <vt:lpstr>Lucida Sans Unicode</vt:lpstr>
      <vt:lpstr>Verdana</vt:lpstr>
      <vt:lpstr>Wingdings 2</vt:lpstr>
      <vt:lpstr>Wingdings 3</vt:lpstr>
      <vt:lpstr>Rassemblement</vt:lpstr>
      <vt:lpstr>PowerPoint Presentation</vt:lpstr>
      <vt:lpstr>Overview</vt:lpstr>
      <vt:lpstr>History</vt:lpstr>
      <vt:lpstr>PowerPoint Presentation</vt:lpstr>
      <vt:lpstr>How does it work ?</vt:lpstr>
      <vt:lpstr>Growth</vt:lpstr>
      <vt:lpstr>PowerPoint Presentation</vt:lpstr>
      <vt:lpstr>PowerPoint Presentation</vt:lpstr>
      <vt:lpstr>2009</vt:lpstr>
      <vt:lpstr>Avon location map</vt:lpstr>
      <vt:lpstr>Existing Vision &amp;  Mission Statement</vt:lpstr>
      <vt:lpstr>Vision</vt:lpstr>
      <vt:lpstr>Mission</vt:lpstr>
      <vt:lpstr>Mission Cont.</vt:lpstr>
      <vt:lpstr>New Vision &amp;  Mission Statement</vt:lpstr>
      <vt:lpstr>Proposed Vision </vt:lpstr>
      <vt:lpstr>Proposed Mission</vt:lpstr>
      <vt:lpstr>SWOT  Analysis</vt:lpstr>
      <vt:lpstr>Strengths              Weaknesses</vt:lpstr>
      <vt:lpstr>Opportunities              Threats</vt:lpstr>
      <vt:lpstr>Internal  Audit</vt:lpstr>
      <vt:lpstr>Organizational map</vt:lpstr>
      <vt:lpstr>Financial Trends</vt:lpstr>
      <vt:lpstr>Sales by Products Categories</vt:lpstr>
      <vt:lpstr>Sales by Competitors</vt:lpstr>
      <vt:lpstr>IFE Matrix</vt:lpstr>
      <vt:lpstr>Income Statement</vt:lpstr>
      <vt:lpstr>Balance Sheet</vt:lpstr>
      <vt:lpstr>Financial Ratios</vt:lpstr>
      <vt:lpstr>External  Audit </vt:lpstr>
      <vt:lpstr>Positioning map</vt:lpstr>
      <vt:lpstr>EFE Matrix</vt:lpstr>
      <vt:lpstr>CPM Matrix</vt:lpstr>
      <vt:lpstr>Strategic Formulation</vt:lpstr>
      <vt:lpstr>SWOT Matrix</vt:lpstr>
      <vt:lpstr>SWOT Matrix Cont.</vt:lpstr>
      <vt:lpstr>Space Matrix Data</vt:lpstr>
      <vt:lpstr>Space Matrix</vt:lpstr>
      <vt:lpstr>Grand Strategy Matrix</vt:lpstr>
      <vt:lpstr>BCG Matrix</vt:lpstr>
      <vt:lpstr>IE Matrix</vt:lpstr>
      <vt:lpstr>Matrix Analysis</vt:lpstr>
      <vt:lpstr>QSPM</vt:lpstr>
      <vt:lpstr>QSPM Cont.</vt:lpstr>
      <vt:lpstr>Recommendations</vt:lpstr>
      <vt:lpstr>Implementation</vt:lpstr>
      <vt:lpstr>Assumptions</vt:lpstr>
      <vt:lpstr>EPS/EBIT</vt:lpstr>
      <vt:lpstr>Projected Income Statement</vt:lpstr>
      <vt:lpstr>Projected Balance Sheet</vt:lpstr>
      <vt:lpstr>Projected Financial Ratios</vt:lpstr>
      <vt:lpstr>Evaluation</vt:lpstr>
      <vt:lpstr>Balanced Scorecard</vt:lpstr>
      <vt:lpstr>Stock Price History</vt:lpstr>
      <vt:lpstr>Sources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Diapositive 1</dc:title>
  <dc:creator>Marie-Michele Lachance Lachance</dc:creator>
  <cp:lastModifiedBy>L0237_User</cp:lastModifiedBy>
  <cp:revision>153</cp:revision>
  <dcterms:created xsi:type="dcterms:W3CDTF">2012-04-18T15:59:08Z</dcterms:created>
  <dcterms:modified xsi:type="dcterms:W3CDTF">2017-02-14T16:19:54Z</dcterms:modified>
</cp:coreProperties>
</file>