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56"/>
    <p:restoredTop sz="94501"/>
  </p:normalViewPr>
  <p:slideViewPr>
    <p:cSldViewPr snapToGrid="0" snapToObjects="1">
      <p:cViewPr varScale="1">
        <p:scale>
          <a:sx n="46" d="100"/>
          <a:sy n="46" d="100"/>
        </p:scale>
        <p:origin x="168" y="8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8764B1-BF77-9340-9C4E-4CAE35B4C89D}" type="datetimeFigureOut">
              <a:rPr lang="en-GB" smtClean="0"/>
              <a:t>09/12/2022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ABA801-6CAB-6E4A-B535-2F1C473D2D02}" type="slidenum">
              <a:rPr lang="en-GB" smtClean="0"/>
              <a:t>‹#›</a:t>
            </a:fld>
            <a:endParaRPr lang="en-GB"/>
          </a:p>
        </p:txBody>
      </p:sp>
    </p:spTree>
    <p:extLst>
      <p:ext uri="{BB962C8B-B14F-4D97-AF65-F5344CB8AC3E}">
        <p14:creationId xmlns:p14="http://schemas.microsoft.com/office/powerpoint/2010/main" val="389682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8AEE8-5EBC-CBA3-F59B-0C75F5F3A91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F0C8675-0830-C404-F5A3-5E8E615181C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C3EF171-F4C9-B7AA-CFE7-8F23861C2A43}"/>
              </a:ext>
            </a:extLst>
          </p:cNvPr>
          <p:cNvSpPr>
            <a:spLocks noGrp="1"/>
          </p:cNvSpPr>
          <p:nvPr>
            <p:ph type="dt" sz="half" idx="10"/>
          </p:nvPr>
        </p:nvSpPr>
        <p:spPr/>
        <p:txBody>
          <a:bodyPr/>
          <a:lstStyle/>
          <a:p>
            <a:fld id="{07EF425D-FD5B-A546-BBF9-6FB1866E626C}" type="datetimeFigureOut">
              <a:rPr lang="en-GB" smtClean="0"/>
              <a:t>09/12/2022</a:t>
            </a:fld>
            <a:endParaRPr lang="en-GB"/>
          </a:p>
        </p:txBody>
      </p:sp>
      <p:sp>
        <p:nvSpPr>
          <p:cNvPr id="5" name="Footer Placeholder 4">
            <a:extLst>
              <a:ext uri="{FF2B5EF4-FFF2-40B4-BE49-F238E27FC236}">
                <a16:creationId xmlns:a16="http://schemas.microsoft.com/office/drawing/2014/main" id="{91443AF3-E44B-CA6F-367E-63F10C42F9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4C71AF-E6D2-D571-1251-5E7BBCD37D65}"/>
              </a:ext>
            </a:extLst>
          </p:cNvPr>
          <p:cNvSpPr>
            <a:spLocks noGrp="1"/>
          </p:cNvSpPr>
          <p:nvPr>
            <p:ph type="sldNum" sz="quarter" idx="12"/>
          </p:nvPr>
        </p:nvSpPr>
        <p:spPr/>
        <p:txBody>
          <a:bodyPr/>
          <a:lstStyle/>
          <a:p>
            <a:fld id="{C6980371-D4BF-A542-98A2-4FD9E4CB513F}" type="slidenum">
              <a:rPr lang="en-GB" smtClean="0"/>
              <a:t>‹#›</a:t>
            </a:fld>
            <a:endParaRPr lang="en-GB"/>
          </a:p>
        </p:txBody>
      </p:sp>
    </p:spTree>
    <p:extLst>
      <p:ext uri="{BB962C8B-B14F-4D97-AF65-F5344CB8AC3E}">
        <p14:creationId xmlns:p14="http://schemas.microsoft.com/office/powerpoint/2010/main" val="10507226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E6349-0498-69A5-BD0D-FE708F05D83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C2880E5-F946-6891-923E-F8961CE5F2A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B30F455-3CFB-28E9-699A-347C67326054}"/>
              </a:ext>
            </a:extLst>
          </p:cNvPr>
          <p:cNvSpPr>
            <a:spLocks noGrp="1"/>
          </p:cNvSpPr>
          <p:nvPr>
            <p:ph type="dt" sz="half" idx="10"/>
          </p:nvPr>
        </p:nvSpPr>
        <p:spPr/>
        <p:txBody>
          <a:bodyPr/>
          <a:lstStyle/>
          <a:p>
            <a:fld id="{07EF425D-FD5B-A546-BBF9-6FB1866E626C}" type="datetimeFigureOut">
              <a:rPr lang="en-GB" smtClean="0"/>
              <a:t>09/12/2022</a:t>
            </a:fld>
            <a:endParaRPr lang="en-GB"/>
          </a:p>
        </p:txBody>
      </p:sp>
      <p:sp>
        <p:nvSpPr>
          <p:cNvPr id="5" name="Footer Placeholder 4">
            <a:extLst>
              <a:ext uri="{FF2B5EF4-FFF2-40B4-BE49-F238E27FC236}">
                <a16:creationId xmlns:a16="http://schemas.microsoft.com/office/drawing/2014/main" id="{4B9764C3-A4D3-F6C3-C4AF-AC2955E55E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539935-09A1-C26F-616A-54143840932B}"/>
              </a:ext>
            </a:extLst>
          </p:cNvPr>
          <p:cNvSpPr>
            <a:spLocks noGrp="1"/>
          </p:cNvSpPr>
          <p:nvPr>
            <p:ph type="sldNum" sz="quarter" idx="12"/>
          </p:nvPr>
        </p:nvSpPr>
        <p:spPr/>
        <p:txBody>
          <a:bodyPr/>
          <a:lstStyle/>
          <a:p>
            <a:fld id="{C6980371-D4BF-A542-98A2-4FD9E4CB513F}" type="slidenum">
              <a:rPr lang="en-GB" smtClean="0"/>
              <a:t>‹#›</a:t>
            </a:fld>
            <a:endParaRPr lang="en-GB"/>
          </a:p>
        </p:txBody>
      </p:sp>
    </p:spTree>
    <p:extLst>
      <p:ext uri="{BB962C8B-B14F-4D97-AF65-F5344CB8AC3E}">
        <p14:creationId xmlns:p14="http://schemas.microsoft.com/office/powerpoint/2010/main" val="20929668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C8984-05B3-F99F-D0D1-A9EFE829BE4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9D4DEF7-2F2C-1919-572A-39BE9A9F011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705F623-0D83-8E05-E510-0CCF72A0107D}"/>
              </a:ext>
            </a:extLst>
          </p:cNvPr>
          <p:cNvSpPr>
            <a:spLocks noGrp="1"/>
          </p:cNvSpPr>
          <p:nvPr>
            <p:ph type="dt" sz="half" idx="10"/>
          </p:nvPr>
        </p:nvSpPr>
        <p:spPr/>
        <p:txBody>
          <a:bodyPr/>
          <a:lstStyle/>
          <a:p>
            <a:fld id="{07EF425D-FD5B-A546-BBF9-6FB1866E626C}" type="datetimeFigureOut">
              <a:rPr lang="en-GB" smtClean="0"/>
              <a:t>09/12/2022</a:t>
            </a:fld>
            <a:endParaRPr lang="en-GB"/>
          </a:p>
        </p:txBody>
      </p:sp>
      <p:sp>
        <p:nvSpPr>
          <p:cNvPr id="5" name="Footer Placeholder 4">
            <a:extLst>
              <a:ext uri="{FF2B5EF4-FFF2-40B4-BE49-F238E27FC236}">
                <a16:creationId xmlns:a16="http://schemas.microsoft.com/office/drawing/2014/main" id="{0322B308-3419-02E7-6DC8-3AA41E3DAA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04289C-2A4F-408D-9F70-1F7D8F3FCAF9}"/>
              </a:ext>
            </a:extLst>
          </p:cNvPr>
          <p:cNvSpPr>
            <a:spLocks noGrp="1"/>
          </p:cNvSpPr>
          <p:nvPr>
            <p:ph type="sldNum" sz="quarter" idx="12"/>
          </p:nvPr>
        </p:nvSpPr>
        <p:spPr/>
        <p:txBody>
          <a:bodyPr/>
          <a:lstStyle/>
          <a:p>
            <a:fld id="{C6980371-D4BF-A542-98A2-4FD9E4CB513F}" type="slidenum">
              <a:rPr lang="en-GB" smtClean="0"/>
              <a:t>‹#›</a:t>
            </a:fld>
            <a:endParaRPr lang="en-GB"/>
          </a:p>
        </p:txBody>
      </p:sp>
    </p:spTree>
    <p:extLst>
      <p:ext uri="{BB962C8B-B14F-4D97-AF65-F5344CB8AC3E}">
        <p14:creationId xmlns:p14="http://schemas.microsoft.com/office/powerpoint/2010/main" val="42943032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033AD-9557-C4DB-6546-B81349A3EE9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DBE22EC-AEDD-652A-1EC4-2E0A902B15D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740CD451-CDF5-F0DD-0760-CE0981A0A61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E8224A8-E30F-19A8-6C9A-4D0419504EBD}"/>
              </a:ext>
            </a:extLst>
          </p:cNvPr>
          <p:cNvSpPr>
            <a:spLocks noGrp="1"/>
          </p:cNvSpPr>
          <p:nvPr>
            <p:ph type="dt" sz="half" idx="10"/>
          </p:nvPr>
        </p:nvSpPr>
        <p:spPr/>
        <p:txBody>
          <a:bodyPr/>
          <a:lstStyle/>
          <a:p>
            <a:fld id="{07EF425D-FD5B-A546-BBF9-6FB1866E626C}" type="datetimeFigureOut">
              <a:rPr lang="en-GB" smtClean="0"/>
              <a:t>09/12/2022</a:t>
            </a:fld>
            <a:endParaRPr lang="en-GB"/>
          </a:p>
        </p:txBody>
      </p:sp>
      <p:sp>
        <p:nvSpPr>
          <p:cNvPr id="6" name="Footer Placeholder 5">
            <a:extLst>
              <a:ext uri="{FF2B5EF4-FFF2-40B4-BE49-F238E27FC236}">
                <a16:creationId xmlns:a16="http://schemas.microsoft.com/office/drawing/2014/main" id="{61E172B9-19BB-E9AB-E4C0-2EA9670D3E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6918CB-5A2C-D6AB-9081-5F7FEC8558D2}"/>
              </a:ext>
            </a:extLst>
          </p:cNvPr>
          <p:cNvSpPr>
            <a:spLocks noGrp="1"/>
          </p:cNvSpPr>
          <p:nvPr>
            <p:ph type="sldNum" sz="quarter" idx="12"/>
          </p:nvPr>
        </p:nvSpPr>
        <p:spPr/>
        <p:txBody>
          <a:bodyPr/>
          <a:lstStyle/>
          <a:p>
            <a:fld id="{C6980371-D4BF-A542-98A2-4FD9E4CB513F}" type="slidenum">
              <a:rPr lang="en-GB" smtClean="0"/>
              <a:t>‹#›</a:t>
            </a:fld>
            <a:endParaRPr lang="en-GB"/>
          </a:p>
        </p:txBody>
      </p:sp>
    </p:spTree>
    <p:extLst>
      <p:ext uri="{BB962C8B-B14F-4D97-AF65-F5344CB8AC3E}">
        <p14:creationId xmlns:p14="http://schemas.microsoft.com/office/powerpoint/2010/main" val="21585376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6C334-74FF-E321-671B-3FEE6C2A5A9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4D591A9-B317-599D-7E09-39CA8DBCCB9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DC41B51-7A99-B77A-9B46-3078FDCCE53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A8EBB71-4D0F-E158-9ADD-6422781180F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81031E2-4C70-94C7-B336-384908102CF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E741F6E-F9DE-330F-4A54-1570AC8EE49A}"/>
              </a:ext>
            </a:extLst>
          </p:cNvPr>
          <p:cNvSpPr>
            <a:spLocks noGrp="1"/>
          </p:cNvSpPr>
          <p:nvPr>
            <p:ph type="dt" sz="half" idx="10"/>
          </p:nvPr>
        </p:nvSpPr>
        <p:spPr/>
        <p:txBody>
          <a:bodyPr/>
          <a:lstStyle/>
          <a:p>
            <a:fld id="{07EF425D-FD5B-A546-BBF9-6FB1866E626C}" type="datetimeFigureOut">
              <a:rPr lang="en-GB" smtClean="0"/>
              <a:t>09/12/2022</a:t>
            </a:fld>
            <a:endParaRPr lang="en-GB"/>
          </a:p>
        </p:txBody>
      </p:sp>
      <p:sp>
        <p:nvSpPr>
          <p:cNvPr id="8" name="Footer Placeholder 7">
            <a:extLst>
              <a:ext uri="{FF2B5EF4-FFF2-40B4-BE49-F238E27FC236}">
                <a16:creationId xmlns:a16="http://schemas.microsoft.com/office/drawing/2014/main" id="{C5B99B32-3D10-A613-DC9C-817D6A74310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DB262DE-4DB4-755C-5443-1F6C8B884CA4}"/>
              </a:ext>
            </a:extLst>
          </p:cNvPr>
          <p:cNvSpPr>
            <a:spLocks noGrp="1"/>
          </p:cNvSpPr>
          <p:nvPr>
            <p:ph type="sldNum" sz="quarter" idx="12"/>
          </p:nvPr>
        </p:nvSpPr>
        <p:spPr/>
        <p:txBody>
          <a:bodyPr/>
          <a:lstStyle/>
          <a:p>
            <a:fld id="{C6980371-D4BF-A542-98A2-4FD9E4CB513F}" type="slidenum">
              <a:rPr lang="en-GB" smtClean="0"/>
              <a:t>‹#›</a:t>
            </a:fld>
            <a:endParaRPr lang="en-GB"/>
          </a:p>
        </p:txBody>
      </p:sp>
    </p:spTree>
    <p:extLst>
      <p:ext uri="{BB962C8B-B14F-4D97-AF65-F5344CB8AC3E}">
        <p14:creationId xmlns:p14="http://schemas.microsoft.com/office/powerpoint/2010/main" val="3170984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DE49D-16DF-3339-BCE7-C837371CBB5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32643E2-5E90-5A9B-2650-9E6E0F2B6AAF}"/>
              </a:ext>
            </a:extLst>
          </p:cNvPr>
          <p:cNvSpPr>
            <a:spLocks noGrp="1"/>
          </p:cNvSpPr>
          <p:nvPr>
            <p:ph type="dt" sz="half" idx="10"/>
          </p:nvPr>
        </p:nvSpPr>
        <p:spPr/>
        <p:txBody>
          <a:bodyPr/>
          <a:lstStyle/>
          <a:p>
            <a:fld id="{07EF425D-FD5B-A546-BBF9-6FB1866E626C}" type="datetimeFigureOut">
              <a:rPr lang="en-GB" smtClean="0"/>
              <a:t>09/12/2022</a:t>
            </a:fld>
            <a:endParaRPr lang="en-GB"/>
          </a:p>
        </p:txBody>
      </p:sp>
      <p:sp>
        <p:nvSpPr>
          <p:cNvPr id="4" name="Footer Placeholder 3">
            <a:extLst>
              <a:ext uri="{FF2B5EF4-FFF2-40B4-BE49-F238E27FC236}">
                <a16:creationId xmlns:a16="http://schemas.microsoft.com/office/drawing/2014/main" id="{743B7995-949B-1595-6B2E-E9F332565A0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D227BC2-7749-1803-DB97-37F84400D419}"/>
              </a:ext>
            </a:extLst>
          </p:cNvPr>
          <p:cNvSpPr>
            <a:spLocks noGrp="1"/>
          </p:cNvSpPr>
          <p:nvPr>
            <p:ph type="sldNum" sz="quarter" idx="12"/>
          </p:nvPr>
        </p:nvSpPr>
        <p:spPr/>
        <p:txBody>
          <a:bodyPr/>
          <a:lstStyle/>
          <a:p>
            <a:fld id="{C6980371-D4BF-A542-98A2-4FD9E4CB513F}" type="slidenum">
              <a:rPr lang="en-GB" smtClean="0"/>
              <a:t>‹#›</a:t>
            </a:fld>
            <a:endParaRPr lang="en-GB"/>
          </a:p>
        </p:txBody>
      </p:sp>
    </p:spTree>
    <p:extLst>
      <p:ext uri="{BB962C8B-B14F-4D97-AF65-F5344CB8AC3E}">
        <p14:creationId xmlns:p14="http://schemas.microsoft.com/office/powerpoint/2010/main" val="2033703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2139C87-9A29-39F4-7BFE-D739D9D1399B}"/>
              </a:ext>
            </a:extLst>
          </p:cNvPr>
          <p:cNvSpPr>
            <a:spLocks noGrp="1"/>
          </p:cNvSpPr>
          <p:nvPr>
            <p:ph type="dt" sz="half" idx="10"/>
          </p:nvPr>
        </p:nvSpPr>
        <p:spPr/>
        <p:txBody>
          <a:bodyPr/>
          <a:lstStyle/>
          <a:p>
            <a:fld id="{07EF425D-FD5B-A546-BBF9-6FB1866E626C}" type="datetimeFigureOut">
              <a:rPr lang="en-GB" smtClean="0"/>
              <a:t>09/12/2022</a:t>
            </a:fld>
            <a:endParaRPr lang="en-GB"/>
          </a:p>
        </p:txBody>
      </p:sp>
      <p:sp>
        <p:nvSpPr>
          <p:cNvPr id="3" name="Footer Placeholder 2">
            <a:extLst>
              <a:ext uri="{FF2B5EF4-FFF2-40B4-BE49-F238E27FC236}">
                <a16:creationId xmlns:a16="http://schemas.microsoft.com/office/drawing/2014/main" id="{2479881C-3E5B-899C-21E6-AA096C0588A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789D101-2DCB-AE17-E37C-F1665535FB72}"/>
              </a:ext>
            </a:extLst>
          </p:cNvPr>
          <p:cNvSpPr>
            <a:spLocks noGrp="1"/>
          </p:cNvSpPr>
          <p:nvPr>
            <p:ph type="sldNum" sz="quarter" idx="12"/>
          </p:nvPr>
        </p:nvSpPr>
        <p:spPr/>
        <p:txBody>
          <a:bodyPr/>
          <a:lstStyle/>
          <a:p>
            <a:fld id="{C6980371-D4BF-A542-98A2-4FD9E4CB513F}" type="slidenum">
              <a:rPr lang="en-GB" smtClean="0"/>
              <a:t>‹#›</a:t>
            </a:fld>
            <a:endParaRPr lang="en-GB"/>
          </a:p>
        </p:txBody>
      </p:sp>
    </p:spTree>
    <p:extLst>
      <p:ext uri="{BB962C8B-B14F-4D97-AF65-F5344CB8AC3E}">
        <p14:creationId xmlns:p14="http://schemas.microsoft.com/office/powerpoint/2010/main" val="8174854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3626A-5B59-6F97-39AF-238E4895B68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4134368-2552-D8A1-13BF-6A6EC4098F6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B62A3F2-4A55-7744-0113-0788B66394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ECB1C2B-2056-7318-59E7-0A702EDFBB39}"/>
              </a:ext>
            </a:extLst>
          </p:cNvPr>
          <p:cNvSpPr>
            <a:spLocks noGrp="1"/>
          </p:cNvSpPr>
          <p:nvPr>
            <p:ph type="dt" sz="half" idx="10"/>
          </p:nvPr>
        </p:nvSpPr>
        <p:spPr/>
        <p:txBody>
          <a:bodyPr/>
          <a:lstStyle/>
          <a:p>
            <a:fld id="{07EF425D-FD5B-A546-BBF9-6FB1866E626C}" type="datetimeFigureOut">
              <a:rPr lang="en-GB" smtClean="0"/>
              <a:t>09/12/2022</a:t>
            </a:fld>
            <a:endParaRPr lang="en-GB"/>
          </a:p>
        </p:txBody>
      </p:sp>
      <p:sp>
        <p:nvSpPr>
          <p:cNvPr id="6" name="Footer Placeholder 5">
            <a:extLst>
              <a:ext uri="{FF2B5EF4-FFF2-40B4-BE49-F238E27FC236}">
                <a16:creationId xmlns:a16="http://schemas.microsoft.com/office/drawing/2014/main" id="{5484B5F6-D7B9-3F35-EDB4-7202C1E097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2AAB43-90A4-9352-C079-2B45D73E10EB}"/>
              </a:ext>
            </a:extLst>
          </p:cNvPr>
          <p:cNvSpPr>
            <a:spLocks noGrp="1"/>
          </p:cNvSpPr>
          <p:nvPr>
            <p:ph type="sldNum" sz="quarter" idx="12"/>
          </p:nvPr>
        </p:nvSpPr>
        <p:spPr/>
        <p:txBody>
          <a:bodyPr/>
          <a:lstStyle/>
          <a:p>
            <a:fld id="{C6980371-D4BF-A542-98A2-4FD9E4CB513F}" type="slidenum">
              <a:rPr lang="en-GB" smtClean="0"/>
              <a:t>‹#›</a:t>
            </a:fld>
            <a:endParaRPr lang="en-GB"/>
          </a:p>
        </p:txBody>
      </p:sp>
    </p:spTree>
    <p:extLst>
      <p:ext uri="{BB962C8B-B14F-4D97-AF65-F5344CB8AC3E}">
        <p14:creationId xmlns:p14="http://schemas.microsoft.com/office/powerpoint/2010/main" val="28599184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2E38C-F8EB-15BD-917D-2DF161E7023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95C2C74-F622-E594-7AD3-87CCBF5BD00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6036B84-A8D2-90EB-D091-4382C98BEA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1E02EF3-1822-C33D-0009-FB37CCBA7391}"/>
              </a:ext>
            </a:extLst>
          </p:cNvPr>
          <p:cNvSpPr>
            <a:spLocks noGrp="1"/>
          </p:cNvSpPr>
          <p:nvPr>
            <p:ph type="dt" sz="half" idx="10"/>
          </p:nvPr>
        </p:nvSpPr>
        <p:spPr/>
        <p:txBody>
          <a:bodyPr/>
          <a:lstStyle/>
          <a:p>
            <a:fld id="{07EF425D-FD5B-A546-BBF9-6FB1866E626C}" type="datetimeFigureOut">
              <a:rPr lang="en-GB" smtClean="0"/>
              <a:t>09/12/2022</a:t>
            </a:fld>
            <a:endParaRPr lang="en-GB"/>
          </a:p>
        </p:txBody>
      </p:sp>
      <p:sp>
        <p:nvSpPr>
          <p:cNvPr id="6" name="Footer Placeholder 5">
            <a:extLst>
              <a:ext uri="{FF2B5EF4-FFF2-40B4-BE49-F238E27FC236}">
                <a16:creationId xmlns:a16="http://schemas.microsoft.com/office/drawing/2014/main" id="{87574855-B08D-8B2D-558A-2FD764E161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15CEA8-AAED-FFD5-7E6D-21B357010E55}"/>
              </a:ext>
            </a:extLst>
          </p:cNvPr>
          <p:cNvSpPr>
            <a:spLocks noGrp="1"/>
          </p:cNvSpPr>
          <p:nvPr>
            <p:ph type="sldNum" sz="quarter" idx="12"/>
          </p:nvPr>
        </p:nvSpPr>
        <p:spPr/>
        <p:txBody>
          <a:bodyPr/>
          <a:lstStyle/>
          <a:p>
            <a:fld id="{C6980371-D4BF-A542-98A2-4FD9E4CB513F}" type="slidenum">
              <a:rPr lang="en-GB" smtClean="0"/>
              <a:t>‹#›</a:t>
            </a:fld>
            <a:endParaRPr lang="en-GB"/>
          </a:p>
        </p:txBody>
      </p:sp>
    </p:spTree>
    <p:extLst>
      <p:ext uri="{BB962C8B-B14F-4D97-AF65-F5344CB8AC3E}">
        <p14:creationId xmlns:p14="http://schemas.microsoft.com/office/powerpoint/2010/main" val="9794254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DEF63-1ED2-4CDF-CB41-A4E85E0C0C6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AFF2785-7F0B-47EB-4016-AC4719D3C21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7295960-D71C-1F61-ACAF-33F8C1794F02}"/>
              </a:ext>
            </a:extLst>
          </p:cNvPr>
          <p:cNvSpPr>
            <a:spLocks noGrp="1"/>
          </p:cNvSpPr>
          <p:nvPr>
            <p:ph type="dt" sz="half" idx="10"/>
          </p:nvPr>
        </p:nvSpPr>
        <p:spPr/>
        <p:txBody>
          <a:bodyPr/>
          <a:lstStyle/>
          <a:p>
            <a:fld id="{07EF425D-FD5B-A546-BBF9-6FB1866E626C}" type="datetimeFigureOut">
              <a:rPr lang="en-GB" smtClean="0"/>
              <a:t>09/12/2022</a:t>
            </a:fld>
            <a:endParaRPr lang="en-GB"/>
          </a:p>
        </p:txBody>
      </p:sp>
      <p:sp>
        <p:nvSpPr>
          <p:cNvPr id="5" name="Footer Placeholder 4">
            <a:extLst>
              <a:ext uri="{FF2B5EF4-FFF2-40B4-BE49-F238E27FC236}">
                <a16:creationId xmlns:a16="http://schemas.microsoft.com/office/drawing/2014/main" id="{712AEC5A-1A00-93F3-6598-078F16BD9C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CC4222-E526-3E8E-6342-A69A366FAF6D}"/>
              </a:ext>
            </a:extLst>
          </p:cNvPr>
          <p:cNvSpPr>
            <a:spLocks noGrp="1"/>
          </p:cNvSpPr>
          <p:nvPr>
            <p:ph type="sldNum" sz="quarter" idx="12"/>
          </p:nvPr>
        </p:nvSpPr>
        <p:spPr/>
        <p:txBody>
          <a:bodyPr/>
          <a:lstStyle/>
          <a:p>
            <a:fld id="{C6980371-D4BF-A542-98A2-4FD9E4CB513F}" type="slidenum">
              <a:rPr lang="en-GB" smtClean="0"/>
              <a:t>‹#›</a:t>
            </a:fld>
            <a:endParaRPr lang="en-GB"/>
          </a:p>
        </p:txBody>
      </p:sp>
    </p:spTree>
    <p:extLst>
      <p:ext uri="{BB962C8B-B14F-4D97-AF65-F5344CB8AC3E}">
        <p14:creationId xmlns:p14="http://schemas.microsoft.com/office/powerpoint/2010/main" val="30245882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3B2A40-C25F-7AF6-67E5-B9F4F3009B7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2A22B12-3B09-9D4F-990D-4DC0D750341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F696A2F-CDC0-2249-D1D7-72999D7E0F80}"/>
              </a:ext>
            </a:extLst>
          </p:cNvPr>
          <p:cNvSpPr>
            <a:spLocks noGrp="1"/>
          </p:cNvSpPr>
          <p:nvPr>
            <p:ph type="dt" sz="half" idx="10"/>
          </p:nvPr>
        </p:nvSpPr>
        <p:spPr/>
        <p:txBody>
          <a:bodyPr/>
          <a:lstStyle/>
          <a:p>
            <a:fld id="{07EF425D-FD5B-A546-BBF9-6FB1866E626C}" type="datetimeFigureOut">
              <a:rPr lang="en-GB" smtClean="0"/>
              <a:t>09/12/2022</a:t>
            </a:fld>
            <a:endParaRPr lang="en-GB"/>
          </a:p>
        </p:txBody>
      </p:sp>
      <p:sp>
        <p:nvSpPr>
          <p:cNvPr id="5" name="Footer Placeholder 4">
            <a:extLst>
              <a:ext uri="{FF2B5EF4-FFF2-40B4-BE49-F238E27FC236}">
                <a16:creationId xmlns:a16="http://schemas.microsoft.com/office/drawing/2014/main" id="{E913B246-C89F-1AF0-4694-72BBF7E028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9528C1-1ACE-DFB4-98E2-530DFF4A10BF}"/>
              </a:ext>
            </a:extLst>
          </p:cNvPr>
          <p:cNvSpPr>
            <a:spLocks noGrp="1"/>
          </p:cNvSpPr>
          <p:nvPr>
            <p:ph type="sldNum" sz="quarter" idx="12"/>
          </p:nvPr>
        </p:nvSpPr>
        <p:spPr/>
        <p:txBody>
          <a:bodyPr/>
          <a:lstStyle/>
          <a:p>
            <a:fld id="{C6980371-D4BF-A542-98A2-4FD9E4CB513F}" type="slidenum">
              <a:rPr lang="en-GB" smtClean="0"/>
              <a:t>‹#›</a:t>
            </a:fld>
            <a:endParaRPr lang="en-GB"/>
          </a:p>
        </p:txBody>
      </p:sp>
    </p:spTree>
    <p:extLst>
      <p:ext uri="{BB962C8B-B14F-4D97-AF65-F5344CB8AC3E}">
        <p14:creationId xmlns:p14="http://schemas.microsoft.com/office/powerpoint/2010/main" val="11552182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30C4704-2CC5-6202-095B-B2761476BD6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3CD3FEF-39C4-55BF-5F04-742BDCED1BD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6477663-7E2E-9EF7-3949-0E8B438422C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EF425D-FD5B-A546-BBF9-6FB1866E626C}" type="datetimeFigureOut">
              <a:rPr lang="en-GB" smtClean="0"/>
              <a:t>09/12/2022</a:t>
            </a:fld>
            <a:endParaRPr lang="en-GB"/>
          </a:p>
        </p:txBody>
      </p:sp>
      <p:sp>
        <p:nvSpPr>
          <p:cNvPr id="5" name="Footer Placeholder 4">
            <a:extLst>
              <a:ext uri="{FF2B5EF4-FFF2-40B4-BE49-F238E27FC236}">
                <a16:creationId xmlns:a16="http://schemas.microsoft.com/office/drawing/2014/main" id="{36B4BB64-5257-0D49-048E-555D78EF162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7F690A0-488A-AAF3-1A2A-0A0942BFC9D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980371-D4BF-A542-98A2-4FD9E4CB513F}" type="slidenum">
              <a:rPr lang="en-GB" smtClean="0"/>
              <a:t>‹#›</a:t>
            </a:fld>
            <a:endParaRPr lang="en-GB"/>
          </a:p>
        </p:txBody>
      </p:sp>
    </p:spTree>
    <p:extLst>
      <p:ext uri="{BB962C8B-B14F-4D97-AF65-F5344CB8AC3E}">
        <p14:creationId xmlns:p14="http://schemas.microsoft.com/office/powerpoint/2010/main" val="181339814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waldenu.edu/news-and-events/walden-news/2017/0530-whats-your-conflict-management-style" TargetMode="External"/><Relationship Id="rId2" Type="http://schemas.openxmlformats.org/officeDocument/2006/relationships/hyperlink" Target="https://firsttee.org/2017/03/13/resolving-conflict-4-step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4E9B976F-BED7-BB66-6315-8A58379BAB96}"/>
              </a:ext>
            </a:extLst>
          </p:cNvPr>
          <p:cNvPicPr>
            <a:picLocks noChangeAspect="1"/>
          </p:cNvPicPr>
          <p:nvPr/>
        </p:nvPicPr>
        <p:blipFill rotWithShape="1">
          <a:blip r:embed="rId2"/>
          <a:srcRect b="5436"/>
          <a:stretch/>
        </p:blipFill>
        <p:spPr>
          <a:xfrm>
            <a:off x="2522358" y="10"/>
            <a:ext cx="9669642" cy="6857990"/>
          </a:xfrm>
          <a:prstGeom prst="rect">
            <a:avLst/>
          </a:prstGeom>
        </p:spPr>
      </p:pic>
      <p:sp>
        <p:nvSpPr>
          <p:cNvPr id="13" name="Rectangle 1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45A7A07-02C0-C20A-6821-3D9DD2FD9EDB}"/>
              </a:ext>
            </a:extLst>
          </p:cNvPr>
          <p:cNvSpPr>
            <a:spLocks noGrp="1"/>
          </p:cNvSpPr>
          <p:nvPr>
            <p:ph type="ctrTitle"/>
          </p:nvPr>
        </p:nvSpPr>
        <p:spPr>
          <a:xfrm>
            <a:off x="952228" y="0"/>
            <a:ext cx="3973385" cy="3692028"/>
          </a:xfrm>
          <a:noFill/>
        </p:spPr>
        <p:txBody>
          <a:bodyPr>
            <a:normAutofit/>
          </a:bodyPr>
          <a:lstStyle/>
          <a:p>
            <a:pPr algn="l"/>
            <a:r>
              <a:rPr lang="en-GB" sz="4400" dirty="0">
                <a:latin typeface="Impact" panose="020B0806030902050204" pitchFamily="34" charset="0"/>
              </a:rPr>
              <a:t>Effective Team Working &amp; Communication</a:t>
            </a:r>
          </a:p>
        </p:txBody>
      </p:sp>
      <p:sp>
        <p:nvSpPr>
          <p:cNvPr id="3" name="Subtitle 2">
            <a:extLst>
              <a:ext uri="{FF2B5EF4-FFF2-40B4-BE49-F238E27FC236}">
                <a16:creationId xmlns:a16="http://schemas.microsoft.com/office/drawing/2014/main" id="{FC2D4134-2493-E9AD-2E73-09D38D950019}"/>
              </a:ext>
            </a:extLst>
          </p:cNvPr>
          <p:cNvSpPr>
            <a:spLocks noGrp="1"/>
          </p:cNvSpPr>
          <p:nvPr>
            <p:ph type="subTitle" idx="1"/>
          </p:nvPr>
        </p:nvSpPr>
        <p:spPr>
          <a:xfrm>
            <a:off x="952227" y="4629234"/>
            <a:ext cx="8889605" cy="1871927"/>
          </a:xfrm>
          <a:noFill/>
        </p:spPr>
        <p:txBody>
          <a:bodyPr>
            <a:normAutofit fontScale="92500"/>
          </a:bodyPr>
          <a:lstStyle/>
          <a:p>
            <a:pPr indent="-228600" algn="l">
              <a:buFont typeface="Arial" panose="020B0604020202020204" pitchFamily="34" charset="0"/>
              <a:buChar char="•"/>
            </a:pPr>
            <a:r>
              <a:rPr lang="en-US" sz="1900" b="1" dirty="0"/>
              <a:t>Sheanne Ojea-Simpson (2133151) – Team Roles</a:t>
            </a:r>
          </a:p>
          <a:p>
            <a:pPr indent="-228600" algn="l">
              <a:buFont typeface="Arial" panose="020B0604020202020204" pitchFamily="34" charset="0"/>
              <a:buChar char="•"/>
            </a:pPr>
            <a:r>
              <a:rPr lang="en-US" sz="1900" b="1" dirty="0"/>
              <a:t>Sarina Bright (2133584)- Stages of Team Development</a:t>
            </a:r>
          </a:p>
          <a:p>
            <a:pPr indent="-228600" algn="l">
              <a:buFont typeface="Arial" panose="020B0604020202020204" pitchFamily="34" charset="0"/>
              <a:buChar char="•"/>
            </a:pPr>
            <a:r>
              <a:rPr lang="en-US" sz="1900" b="1" dirty="0"/>
              <a:t>Anderson </a:t>
            </a:r>
            <a:r>
              <a:rPr lang="en-US" sz="1900" b="1" dirty="0" err="1"/>
              <a:t>Estaben</a:t>
            </a:r>
            <a:r>
              <a:rPr lang="en-US" sz="1900" b="1" dirty="0"/>
              <a:t> Calle </a:t>
            </a:r>
            <a:r>
              <a:rPr lang="en-US" sz="1900" b="1" dirty="0" err="1"/>
              <a:t>Chancay</a:t>
            </a:r>
            <a:r>
              <a:rPr lang="en-US" sz="1900" b="1" dirty="0"/>
              <a:t> (2133889)- Managing Conflict</a:t>
            </a:r>
          </a:p>
          <a:p>
            <a:pPr indent="-228600" algn="l">
              <a:buFont typeface="Arial" panose="020B0604020202020204" pitchFamily="34" charset="0"/>
              <a:buChar char="•"/>
            </a:pPr>
            <a:r>
              <a:rPr lang="en-US" sz="1900" b="1" dirty="0"/>
              <a:t>Sergey </a:t>
            </a:r>
            <a:r>
              <a:rPr lang="en-US" sz="1900" b="1" dirty="0" err="1"/>
              <a:t>Mihaylovich</a:t>
            </a:r>
            <a:r>
              <a:rPr lang="en-US" sz="1900" b="1" dirty="0"/>
              <a:t> </a:t>
            </a:r>
            <a:r>
              <a:rPr lang="en-US" sz="1900" b="1" dirty="0" err="1"/>
              <a:t>Kamburov</a:t>
            </a:r>
            <a:r>
              <a:rPr lang="en-US" sz="1900" b="1" dirty="0"/>
              <a:t> (2133450)- Benefits and Disadvantages of Team Working</a:t>
            </a:r>
          </a:p>
          <a:p>
            <a:pPr indent="-228600" algn="l">
              <a:buFont typeface="Arial" panose="020B0604020202020204" pitchFamily="34" charset="0"/>
              <a:buChar char="•"/>
            </a:pPr>
            <a:r>
              <a:rPr lang="en-US" sz="1900" b="1" dirty="0"/>
              <a:t>Loredana-Elena </a:t>
            </a:r>
            <a:r>
              <a:rPr lang="en-US" sz="1900" b="1" dirty="0" err="1"/>
              <a:t>Raducan</a:t>
            </a:r>
            <a:r>
              <a:rPr lang="en-US" sz="1900" b="1" dirty="0"/>
              <a:t> (2129749)- Successful Team Development</a:t>
            </a:r>
          </a:p>
          <a:p>
            <a:pPr algn="l"/>
            <a:endParaRPr lang="en-GB" sz="1100" dirty="0"/>
          </a:p>
        </p:txBody>
      </p:sp>
    </p:spTree>
    <p:extLst>
      <p:ext uri="{BB962C8B-B14F-4D97-AF65-F5344CB8AC3E}">
        <p14:creationId xmlns:p14="http://schemas.microsoft.com/office/powerpoint/2010/main" val="321857544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A4FF8-2D9D-5A0B-08CC-F70BB5132DB2}"/>
              </a:ext>
            </a:extLst>
          </p:cNvPr>
          <p:cNvSpPr>
            <a:spLocks noGrp="1"/>
          </p:cNvSpPr>
          <p:nvPr>
            <p:ph type="title"/>
          </p:nvPr>
        </p:nvSpPr>
        <p:spPr>
          <a:xfrm>
            <a:off x="808638" y="386930"/>
            <a:ext cx="9236700" cy="1188950"/>
          </a:xfrm>
        </p:spPr>
        <p:txBody>
          <a:bodyPr anchor="b">
            <a:normAutofit/>
          </a:bodyPr>
          <a:lstStyle/>
          <a:p>
            <a:r>
              <a:rPr lang="en-GB" sz="3800" dirty="0">
                <a:latin typeface="Impact" panose="020B0806030902050204" pitchFamily="34" charset="0"/>
              </a:rPr>
              <a:t>Advantages of Team Working </a:t>
            </a:r>
          </a:p>
        </p:txBody>
      </p:sp>
      <p:sp>
        <p:nvSpPr>
          <p:cNvPr id="3" name="Content Placeholder 2">
            <a:extLst>
              <a:ext uri="{FF2B5EF4-FFF2-40B4-BE49-F238E27FC236}">
                <a16:creationId xmlns:a16="http://schemas.microsoft.com/office/drawing/2014/main" id="{516F73F8-BC22-3FF9-A01C-93C965448795}"/>
              </a:ext>
            </a:extLst>
          </p:cNvPr>
          <p:cNvSpPr>
            <a:spLocks noGrp="1"/>
          </p:cNvSpPr>
          <p:nvPr>
            <p:ph idx="1"/>
          </p:nvPr>
        </p:nvSpPr>
        <p:spPr>
          <a:xfrm>
            <a:off x="496919" y="2148598"/>
            <a:ext cx="10548862" cy="1672360"/>
          </a:xfrm>
        </p:spPr>
        <p:txBody>
          <a:bodyPr anchor="ctr">
            <a:normAutofit/>
          </a:bodyPr>
          <a:lstStyle/>
          <a:p>
            <a:pPr marL="0" indent="0" rtl="0" fontAlgn="base">
              <a:buNone/>
            </a:pPr>
            <a:endParaRPr lang="en-GB" sz="1100" b="0" i="0" u="none" strike="noStrike" dirty="0">
              <a:effectLst/>
              <a:latin typeface="Calibri" panose="020F0502020204030204" pitchFamily="34" charset="0"/>
            </a:endParaRPr>
          </a:p>
          <a:p>
            <a:pPr marL="0" indent="0" rtl="0" fontAlgn="base">
              <a:buNone/>
            </a:pPr>
            <a:r>
              <a:rPr lang="en-GB" sz="1400" b="0" i="0" u="none" strike="noStrike" dirty="0">
                <a:effectLst/>
                <a:latin typeface="Calibri" panose="020F0502020204030204" pitchFamily="34" charset="0"/>
              </a:rPr>
              <a:t>One of the main advantages of working in a team is a fresh perspective. This means that, most likely, each team member performs a certain piece of work that he has already done before, possibly more than once. In this case, he may not notice the mistakes that he makes in his work. Then the opinion of a person who evaluates his work with a fresh look will help to improve the work. </a:t>
            </a:r>
          </a:p>
          <a:p>
            <a:pPr marL="0" indent="0" rtl="0" fontAlgn="base">
              <a:buNone/>
            </a:pPr>
            <a:r>
              <a:rPr lang="en-GB" sz="1400" b="0" i="0" u="none" strike="noStrike" dirty="0">
                <a:effectLst/>
                <a:latin typeface="Calibri" panose="020F0502020204030204" pitchFamily="34" charset="0"/>
              </a:rPr>
              <a:t>Another advantage is that teamwork teaches you to interact: listen to the opinions of others, find a compromise, learn from the experience of other people. This can help not only in work, but also in everyday life. </a:t>
            </a:r>
          </a:p>
          <a:p>
            <a:pPr marL="0" indent="0">
              <a:buNone/>
            </a:pPr>
            <a:endParaRPr lang="en-GB" sz="1100" dirty="0"/>
          </a:p>
        </p:txBody>
      </p:sp>
      <p:sp>
        <p:nvSpPr>
          <p:cNvPr id="6" name="Rounded Rectangle 5">
            <a:extLst>
              <a:ext uri="{FF2B5EF4-FFF2-40B4-BE49-F238E27FC236}">
                <a16:creationId xmlns:a16="http://schemas.microsoft.com/office/drawing/2014/main" id="{91E9DD22-4BB9-C223-5FB2-D2EEF431F112}"/>
              </a:ext>
            </a:extLst>
          </p:cNvPr>
          <p:cNvSpPr/>
          <p:nvPr/>
        </p:nvSpPr>
        <p:spPr>
          <a:xfrm>
            <a:off x="694063" y="3820958"/>
            <a:ext cx="9351275" cy="2392555"/>
          </a:xfrm>
          <a:prstGeom prst="roundRect">
            <a:avLst/>
          </a:prstGeom>
          <a:solidFill>
            <a:srgbClr val="FFC0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61CBE1AB-E341-2AD1-2195-566AFC575321}"/>
              </a:ext>
            </a:extLst>
          </p:cNvPr>
          <p:cNvSpPr txBox="1"/>
          <p:nvPr/>
        </p:nvSpPr>
        <p:spPr>
          <a:xfrm>
            <a:off x="1024569" y="4077457"/>
            <a:ext cx="8857561" cy="2092881"/>
          </a:xfrm>
          <a:prstGeom prst="rect">
            <a:avLst/>
          </a:prstGeom>
          <a:noFill/>
        </p:spPr>
        <p:txBody>
          <a:bodyPr wrap="square" rtlCol="0">
            <a:spAutoFit/>
          </a:bodyPr>
          <a:lstStyle/>
          <a:p>
            <a:pPr rtl="0" fontAlgn="base">
              <a:buFont typeface="Arial" panose="020B0604020202020204" pitchFamily="34" charset="0"/>
              <a:buChar char="•"/>
            </a:pPr>
            <a:r>
              <a:rPr lang="en-GB" sz="1400" b="0" i="0" u="none" strike="noStrike" dirty="0">
                <a:effectLst/>
                <a:latin typeface="Calibri" panose="020F0502020204030204" pitchFamily="34" charset="0"/>
              </a:rPr>
              <a:t>Fast completion of the task, compared to the work of one person. </a:t>
            </a:r>
          </a:p>
          <a:p>
            <a:pPr rtl="0" fontAlgn="base">
              <a:buFont typeface="Arial" panose="020B0604020202020204" pitchFamily="34" charset="0"/>
              <a:buChar char="•"/>
            </a:pPr>
            <a:r>
              <a:rPr lang="en-GB" sz="1400" b="0" i="0" u="none" strike="noStrike" dirty="0">
                <a:effectLst/>
                <a:latin typeface="Calibri" panose="020F0502020204030204" pitchFamily="34" charset="0"/>
              </a:rPr>
              <a:t>Excellent interpersonal experience. </a:t>
            </a:r>
          </a:p>
          <a:p>
            <a:pPr rtl="0" fontAlgn="base">
              <a:buFont typeface="Arial" panose="020B0604020202020204" pitchFamily="34" charset="0"/>
              <a:buChar char="•"/>
            </a:pPr>
            <a:r>
              <a:rPr lang="en-GB" sz="1400" b="0" i="0" u="none" strike="noStrike" dirty="0">
                <a:effectLst/>
                <a:latin typeface="Calibri" panose="020F0502020204030204" pitchFamily="34" charset="0"/>
              </a:rPr>
              <a:t>Teamwork teaches you to respect the opinions of others. </a:t>
            </a:r>
          </a:p>
          <a:p>
            <a:pPr rtl="0" fontAlgn="base">
              <a:buFont typeface="Arial" panose="020B0604020202020204" pitchFamily="34" charset="0"/>
              <a:buChar char="•"/>
            </a:pPr>
            <a:r>
              <a:rPr lang="en-GB" sz="1400" b="0" i="0" u="none" strike="noStrike" dirty="0">
                <a:effectLst/>
                <a:latin typeface="Calibri" panose="020F0502020204030204" pitchFamily="34" charset="0"/>
              </a:rPr>
              <a:t>A "fresh" view from the outside will help to avoid mistakes that were made before. </a:t>
            </a:r>
          </a:p>
          <a:p>
            <a:pPr rtl="0" fontAlgn="base">
              <a:buFont typeface="Arial" panose="020B0604020202020204" pitchFamily="34" charset="0"/>
              <a:buChar char="•"/>
            </a:pPr>
            <a:r>
              <a:rPr lang="en-GB" sz="1400" b="0" i="0" u="none" strike="noStrike" dirty="0">
                <a:effectLst/>
                <a:latin typeface="Calibri" panose="020F0502020204030204" pitchFamily="34" charset="0"/>
              </a:rPr>
              <a:t>Teamwork helps bring the workforce together. </a:t>
            </a:r>
          </a:p>
          <a:p>
            <a:pPr rtl="0" fontAlgn="base">
              <a:buFont typeface="Arial" panose="020B0604020202020204" pitchFamily="34" charset="0"/>
              <a:buChar char="•"/>
            </a:pPr>
            <a:r>
              <a:rPr lang="en-GB" sz="1400" b="0" i="0" u="none" strike="noStrike" dirty="0">
                <a:effectLst/>
                <a:latin typeface="Calibri" panose="020F0502020204030204" pitchFamily="34" charset="0"/>
              </a:rPr>
              <a:t>While working in a team, there is an exchange of knowledge and experience that is useful for each member of the group. </a:t>
            </a:r>
          </a:p>
          <a:p>
            <a:pPr rtl="0" fontAlgn="base">
              <a:buFont typeface="Arial" panose="020B0604020202020204" pitchFamily="34" charset="0"/>
              <a:buChar char="•"/>
            </a:pPr>
            <a:r>
              <a:rPr lang="en-GB" sz="1400" b="0" i="0" u="none" strike="noStrike" dirty="0">
                <a:effectLst/>
                <a:latin typeface="Calibri" panose="020F0502020204030204" pitchFamily="34" charset="0"/>
              </a:rPr>
              <a:t>Teamwork teaches you to find compromises and settle disputes. </a:t>
            </a:r>
          </a:p>
          <a:p>
            <a:endParaRPr lang="en-GB" dirty="0"/>
          </a:p>
        </p:txBody>
      </p:sp>
    </p:spTree>
    <p:extLst>
      <p:ext uri="{BB962C8B-B14F-4D97-AF65-F5344CB8AC3E}">
        <p14:creationId xmlns:p14="http://schemas.microsoft.com/office/powerpoint/2010/main" val="287207756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37" presetClass="entr" presetSubtype="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fade">
                                      <p:cBhvr>
                                        <p:cTn id="25" dur="1000"/>
                                        <p:tgtEl>
                                          <p:spTgt spid="3">
                                            <p:txEl>
                                              <p:pRg st="1" end="1"/>
                                            </p:txEl>
                                          </p:spTgt>
                                        </p:tgtEl>
                                      </p:cBhvr>
                                    </p:animEffect>
                                    <p:anim calcmode="lin" valueType="num">
                                      <p:cBhvr>
                                        <p:cTn id="26"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7"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28"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37" presetClass="entr" presetSubtype="0" fill="hold" grpId="0" nodeType="clickEffect">
                                  <p:stCondLst>
                                    <p:cond delay="0"/>
                                  </p:stCondLst>
                                  <p:childTnLst>
                                    <p:set>
                                      <p:cBhvr>
                                        <p:cTn id="32" dur="1" fill="hold">
                                          <p:stCondLst>
                                            <p:cond delay="0"/>
                                          </p:stCondLst>
                                        </p:cTn>
                                        <p:tgtEl>
                                          <p:spTgt spid="3">
                                            <p:txEl>
                                              <p:pRg st="2" end="2"/>
                                            </p:txEl>
                                          </p:spTgt>
                                        </p:tgtEl>
                                        <p:attrNameLst>
                                          <p:attrName>style.visibility</p:attrName>
                                        </p:attrNameLst>
                                      </p:cBhvr>
                                      <p:to>
                                        <p:strVal val="visible"/>
                                      </p:to>
                                    </p:set>
                                    <p:animEffect transition="in" filter="fade">
                                      <p:cBhvr>
                                        <p:cTn id="33" dur="1000"/>
                                        <p:tgtEl>
                                          <p:spTgt spid="3">
                                            <p:txEl>
                                              <p:pRg st="2" end="2"/>
                                            </p:txEl>
                                          </p:spTgt>
                                        </p:tgtEl>
                                      </p:cBhvr>
                                    </p:animEffect>
                                    <p:anim calcmode="lin" valueType="num">
                                      <p:cBhvr>
                                        <p:cTn id="3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5" dur="900" decel="100000" fill="hold"/>
                                        <p:tgtEl>
                                          <p:spTgt spid="3">
                                            <p:txEl>
                                              <p:pRg st="2" end="2"/>
                                            </p:txEl>
                                          </p:spTgt>
                                        </p:tgtEl>
                                        <p:attrNameLst>
                                          <p:attrName>ppt_y</p:attrName>
                                        </p:attrNameLst>
                                      </p:cBhvr>
                                      <p:tavLst>
                                        <p:tav tm="0">
                                          <p:val>
                                            <p:strVal val="#ppt_y+1"/>
                                          </p:val>
                                        </p:tav>
                                        <p:tav tm="100000">
                                          <p:val>
                                            <p:strVal val="#ppt_y-.03"/>
                                          </p:val>
                                        </p:tav>
                                      </p:tavLst>
                                    </p:anim>
                                    <p:anim calcmode="lin" valueType="num">
                                      <p:cBhvr>
                                        <p:cTn id="36" dur="100" accel="100000" fill="hold">
                                          <p:stCondLst>
                                            <p:cond delay="900"/>
                                          </p:stCondLst>
                                        </p:cTn>
                                        <p:tgtEl>
                                          <p:spTgt spid="3">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6"/>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animBg="1"/>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00F85D9-BB9A-2C0C-6ABE-86D375086A04}"/>
              </a:ext>
            </a:extLst>
          </p:cNvPr>
          <p:cNvSpPr txBox="1"/>
          <p:nvPr/>
        </p:nvSpPr>
        <p:spPr>
          <a:xfrm>
            <a:off x="793661" y="3933022"/>
            <a:ext cx="10143668" cy="2256255"/>
          </a:xfrm>
          <a:prstGeom prst="rect">
            <a:avLst/>
          </a:prstGeom>
        </p:spPr>
        <p:txBody>
          <a:bodyPr vert="horz" lIns="91440" tIns="45720" rIns="91440" bIns="45720" rtlCol="0" anchor="ctr">
            <a:normAutofit fontScale="55000" lnSpcReduction="20000"/>
          </a:bodyPr>
          <a:lstStyle/>
          <a:p>
            <a:pPr fontAlgn="base">
              <a:lnSpc>
                <a:spcPct val="90000"/>
              </a:lnSpc>
              <a:spcAft>
                <a:spcPts val="600"/>
              </a:spcAft>
            </a:pPr>
            <a:endParaRPr lang="en-US" sz="2900" b="0" i="0" u="none" strike="noStrike" dirty="0">
              <a:effectLst/>
            </a:endParaRPr>
          </a:p>
          <a:p>
            <a:pPr fontAlgn="base">
              <a:lnSpc>
                <a:spcPct val="90000"/>
              </a:lnSpc>
              <a:spcAft>
                <a:spcPts val="600"/>
              </a:spcAft>
            </a:pPr>
            <a:r>
              <a:rPr lang="en-US" sz="2900" b="0" i="0" u="none" strike="noStrike" dirty="0">
                <a:effectLst/>
              </a:rPr>
              <a:t>Results </a:t>
            </a:r>
          </a:p>
          <a:p>
            <a:pPr fontAlgn="base">
              <a:lnSpc>
                <a:spcPct val="90000"/>
              </a:lnSpc>
              <a:spcAft>
                <a:spcPts val="600"/>
              </a:spcAft>
            </a:pPr>
            <a:r>
              <a:rPr lang="en-US" sz="2900" b="0" i="0" u="none" strike="noStrike" dirty="0">
                <a:effectLst/>
              </a:rPr>
              <a:t>Teamwork has a number of advantages and is only a more efficient way to complete tasks if it is well-established. This requires a strong word of leadership, shared purpose, mutual respect and clear motivation. In the absence of at least one of these factors, the work process: Takes more time than it should. It does not move at all, because only the appearance of work is created. </a:t>
            </a:r>
          </a:p>
          <a:p>
            <a:pPr fontAlgn="base">
              <a:lnSpc>
                <a:spcPct val="90000"/>
              </a:lnSpc>
              <a:spcAft>
                <a:spcPts val="600"/>
              </a:spcAft>
            </a:pPr>
            <a:r>
              <a:rPr lang="en-US" sz="2900" b="0" i="0" u="none" strike="noStrike" dirty="0">
                <a:effectLst/>
              </a:rPr>
              <a:t>In this case, the main function of working in a team is lost. After all, this is not only the end result but the process itself, which should become an excellent school of personal relationships between colleagues and team members. </a:t>
            </a:r>
          </a:p>
          <a:p>
            <a:pPr fontAlgn="base">
              <a:lnSpc>
                <a:spcPct val="90000"/>
              </a:lnSpc>
              <a:spcAft>
                <a:spcPts val="600"/>
              </a:spcAft>
            </a:pPr>
            <a:r>
              <a:rPr lang="en-US" sz="1000" b="0" i="0" u="none" strike="noStrike" dirty="0">
                <a:effectLst/>
              </a:rPr>
              <a:t> </a:t>
            </a:r>
          </a:p>
          <a:p>
            <a:pPr fontAlgn="base">
              <a:lnSpc>
                <a:spcPct val="90000"/>
              </a:lnSpc>
              <a:spcAft>
                <a:spcPts val="600"/>
              </a:spcAft>
            </a:pPr>
            <a:r>
              <a:rPr lang="en-US" sz="1000" b="0" i="0" u="none" strike="noStrike" dirty="0">
                <a:effectLst/>
              </a:rPr>
              <a:t>https://</a:t>
            </a:r>
            <a:r>
              <a:rPr lang="en-US" sz="1000" b="0" i="0" u="none" strike="noStrike" dirty="0" err="1">
                <a:effectLst/>
              </a:rPr>
              <a:t>content.wisestep.com</a:t>
            </a:r>
            <a:r>
              <a:rPr lang="en-US" sz="1000" b="0" i="0" u="none" strike="noStrike" dirty="0">
                <a:effectLst/>
              </a:rPr>
              <a:t>/top-advantages-and-disadvantages-of-working-in-</a:t>
            </a:r>
            <a:r>
              <a:rPr lang="en-US" sz="1000" b="0" i="0" u="none" strike="noStrike" dirty="0" err="1">
                <a:effectLst/>
              </a:rPr>
              <a:t>a-team</a:t>
            </a:r>
            <a:r>
              <a:rPr lang="en-US" sz="1000" b="0" i="0" u="none" strike="noStrike" dirty="0">
                <a:effectLst/>
              </a:rPr>
              <a:t>/ </a:t>
            </a:r>
          </a:p>
        </p:txBody>
      </p:sp>
      <p:sp>
        <p:nvSpPr>
          <p:cNvPr id="6" name="TextBox 5">
            <a:extLst>
              <a:ext uri="{FF2B5EF4-FFF2-40B4-BE49-F238E27FC236}">
                <a16:creationId xmlns:a16="http://schemas.microsoft.com/office/drawing/2014/main" id="{F3B9343A-772D-E94D-134D-267863E4D197}"/>
              </a:ext>
            </a:extLst>
          </p:cNvPr>
          <p:cNvSpPr txBox="1"/>
          <p:nvPr/>
        </p:nvSpPr>
        <p:spPr>
          <a:xfrm>
            <a:off x="484742" y="822959"/>
            <a:ext cx="10025349" cy="707886"/>
          </a:xfrm>
          <a:prstGeom prst="rect">
            <a:avLst/>
          </a:prstGeom>
          <a:noFill/>
        </p:spPr>
        <p:txBody>
          <a:bodyPr wrap="square" rtlCol="0">
            <a:spAutoFit/>
          </a:bodyPr>
          <a:lstStyle/>
          <a:p>
            <a:r>
              <a:rPr lang="en-GB" sz="4000" dirty="0">
                <a:latin typeface="Impact" panose="020B0806030902050204" pitchFamily="34" charset="0"/>
              </a:rPr>
              <a:t>Disadvantages of Team Working</a:t>
            </a:r>
            <a:endParaRPr lang="en-GB" dirty="0">
              <a:latin typeface="Impact" panose="020B0806030902050204" pitchFamily="34" charset="0"/>
            </a:endParaRPr>
          </a:p>
        </p:txBody>
      </p:sp>
      <p:sp>
        <p:nvSpPr>
          <p:cNvPr id="7" name="Rounded Rectangle 6">
            <a:extLst>
              <a:ext uri="{FF2B5EF4-FFF2-40B4-BE49-F238E27FC236}">
                <a16:creationId xmlns:a16="http://schemas.microsoft.com/office/drawing/2014/main" id="{C3D346A3-7F10-A6A4-0B85-D93E11D7290C}"/>
              </a:ext>
            </a:extLst>
          </p:cNvPr>
          <p:cNvSpPr/>
          <p:nvPr/>
        </p:nvSpPr>
        <p:spPr>
          <a:xfrm>
            <a:off x="793660" y="2353804"/>
            <a:ext cx="10025349" cy="1859649"/>
          </a:xfrm>
          <a:prstGeom prst="roundRect">
            <a:avLst/>
          </a:prstGeom>
          <a:solidFill>
            <a:srgbClr val="FFC0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59914F90-5D03-FA19-5700-A31EDC137658}"/>
              </a:ext>
            </a:extLst>
          </p:cNvPr>
          <p:cNvSpPr txBox="1"/>
          <p:nvPr/>
        </p:nvSpPr>
        <p:spPr>
          <a:xfrm>
            <a:off x="1190043" y="2420133"/>
            <a:ext cx="8923663" cy="1840504"/>
          </a:xfrm>
          <a:prstGeom prst="rect">
            <a:avLst/>
          </a:prstGeom>
          <a:noFill/>
        </p:spPr>
        <p:txBody>
          <a:bodyPr wrap="square" rtlCol="0">
            <a:spAutoFit/>
          </a:bodyPr>
          <a:lstStyle/>
          <a:p>
            <a:pPr marL="171450" indent="-171450" fontAlgn="base">
              <a:lnSpc>
                <a:spcPct val="90000"/>
              </a:lnSpc>
              <a:spcAft>
                <a:spcPts val="600"/>
              </a:spcAft>
              <a:buFont typeface="Arial" panose="020B0604020202020204" pitchFamily="34" charset="0"/>
              <a:buChar char="•"/>
            </a:pPr>
            <a:r>
              <a:rPr lang="en-US" sz="1200" b="0" i="0" u="none" strike="noStrike" dirty="0">
                <a:effectLst/>
              </a:rPr>
              <a:t>If the team does not have a worthy leader, it is difficult to set the group in the right working way, to organize the work process. </a:t>
            </a:r>
          </a:p>
          <a:p>
            <a:pPr indent="-228600" fontAlgn="base">
              <a:lnSpc>
                <a:spcPct val="90000"/>
              </a:lnSpc>
              <a:spcAft>
                <a:spcPts val="600"/>
              </a:spcAft>
              <a:buFont typeface="Arial" panose="020B0604020202020204" pitchFamily="34" charset="0"/>
              <a:buChar char="•"/>
            </a:pPr>
            <a:r>
              <a:rPr lang="en-US" sz="1200" b="0" i="0" u="none" strike="noStrike" dirty="0">
                <a:effectLst/>
              </a:rPr>
              <a:t>It takes a certain amount of time for team members to unite and work together. And this can be precious time needed for the work itself. </a:t>
            </a:r>
          </a:p>
          <a:p>
            <a:pPr indent="-228600" fontAlgn="base">
              <a:lnSpc>
                <a:spcPct val="90000"/>
              </a:lnSpc>
              <a:spcAft>
                <a:spcPts val="600"/>
              </a:spcAft>
              <a:buFont typeface="Arial" panose="020B0604020202020204" pitchFamily="34" charset="0"/>
              <a:buChar char="•"/>
            </a:pPr>
            <a:r>
              <a:rPr lang="en-US" sz="1200" b="0" i="0" u="none" strike="noStrike" dirty="0">
                <a:effectLst/>
              </a:rPr>
              <a:t>Any job involving more than two people can create conflicts. The whole point is whether the conflicting parties will be able to find a "common denominator" that will lead them to success. </a:t>
            </a:r>
          </a:p>
          <a:p>
            <a:pPr indent="-228600" fontAlgn="base">
              <a:lnSpc>
                <a:spcPct val="90000"/>
              </a:lnSpc>
              <a:spcAft>
                <a:spcPts val="600"/>
              </a:spcAft>
              <a:buFont typeface="Arial" panose="020B0604020202020204" pitchFamily="34" charset="0"/>
              <a:buChar char="•"/>
            </a:pPr>
            <a:r>
              <a:rPr lang="en-US" sz="1200" b="0" i="0" u="none" strike="noStrike" dirty="0">
                <a:effectLst/>
              </a:rPr>
              <a:t>If the work is poorly organized, then not every team member can make an equal contribution to the process of achieving success. When working in a group, it is easier to create the "appearance" of the workflow, while shifting your responsibilities to others. Conversely, some group members may take on more responsibilities than expected. </a:t>
            </a:r>
          </a:p>
          <a:p>
            <a:endParaRPr lang="en-GB" dirty="0"/>
          </a:p>
        </p:txBody>
      </p:sp>
    </p:spTree>
    <p:extLst>
      <p:ext uri="{BB962C8B-B14F-4D97-AF65-F5344CB8AC3E}">
        <p14:creationId xmlns:p14="http://schemas.microsoft.com/office/powerpoint/2010/main" val="332099774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80">
                                          <p:stCondLst>
                                            <p:cond delay="0"/>
                                          </p:stCondLst>
                                        </p:cTn>
                                        <p:tgtEl>
                                          <p:spTgt spid="6"/>
                                        </p:tgtEl>
                                      </p:cBhvr>
                                    </p:animEffect>
                                    <p:anim calcmode="lin" valueType="num">
                                      <p:cBhvr>
                                        <p:cTn id="8"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13" dur="26">
                                          <p:stCondLst>
                                            <p:cond delay="650"/>
                                          </p:stCondLst>
                                        </p:cTn>
                                        <p:tgtEl>
                                          <p:spTgt spid="6"/>
                                        </p:tgtEl>
                                      </p:cBhvr>
                                      <p:to x="100000" y="60000"/>
                                    </p:animScale>
                                    <p:animScale>
                                      <p:cBhvr>
                                        <p:cTn id="14" dur="166" decel="50000">
                                          <p:stCondLst>
                                            <p:cond delay="676"/>
                                          </p:stCondLst>
                                        </p:cTn>
                                        <p:tgtEl>
                                          <p:spTgt spid="6"/>
                                        </p:tgtEl>
                                      </p:cBhvr>
                                      <p:to x="100000" y="100000"/>
                                    </p:animScale>
                                    <p:animScale>
                                      <p:cBhvr>
                                        <p:cTn id="15" dur="26">
                                          <p:stCondLst>
                                            <p:cond delay="1312"/>
                                          </p:stCondLst>
                                        </p:cTn>
                                        <p:tgtEl>
                                          <p:spTgt spid="6"/>
                                        </p:tgtEl>
                                      </p:cBhvr>
                                      <p:to x="100000" y="80000"/>
                                    </p:animScale>
                                    <p:animScale>
                                      <p:cBhvr>
                                        <p:cTn id="16" dur="166" decel="50000">
                                          <p:stCondLst>
                                            <p:cond delay="1338"/>
                                          </p:stCondLst>
                                        </p:cTn>
                                        <p:tgtEl>
                                          <p:spTgt spid="6"/>
                                        </p:tgtEl>
                                      </p:cBhvr>
                                      <p:to x="100000" y="100000"/>
                                    </p:animScale>
                                    <p:animScale>
                                      <p:cBhvr>
                                        <p:cTn id="17" dur="26">
                                          <p:stCondLst>
                                            <p:cond delay="1642"/>
                                          </p:stCondLst>
                                        </p:cTn>
                                        <p:tgtEl>
                                          <p:spTgt spid="6"/>
                                        </p:tgtEl>
                                      </p:cBhvr>
                                      <p:to x="100000" y="90000"/>
                                    </p:animScale>
                                    <p:animScale>
                                      <p:cBhvr>
                                        <p:cTn id="18" dur="166" decel="50000">
                                          <p:stCondLst>
                                            <p:cond delay="1668"/>
                                          </p:stCondLst>
                                        </p:cTn>
                                        <p:tgtEl>
                                          <p:spTgt spid="6"/>
                                        </p:tgtEl>
                                      </p:cBhvr>
                                      <p:to x="100000" y="100000"/>
                                    </p:animScale>
                                    <p:animScale>
                                      <p:cBhvr>
                                        <p:cTn id="19" dur="26">
                                          <p:stCondLst>
                                            <p:cond delay="1808"/>
                                          </p:stCondLst>
                                        </p:cTn>
                                        <p:tgtEl>
                                          <p:spTgt spid="6"/>
                                        </p:tgtEl>
                                      </p:cBhvr>
                                      <p:to x="100000" y="95000"/>
                                    </p:animScale>
                                    <p:animScale>
                                      <p:cBhvr>
                                        <p:cTn id="20" dur="166" decel="50000">
                                          <p:stCondLst>
                                            <p:cond delay="1834"/>
                                          </p:stCondLst>
                                        </p:cTn>
                                        <p:tgtEl>
                                          <p:spTgt spid="6"/>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37" presetClass="entr" presetSubtype="0" fill="hold" grpId="0" nodeType="clickEffect">
                                  <p:stCondLst>
                                    <p:cond delay="0"/>
                                  </p:stCondLst>
                                  <p:childTnLst>
                                    <p:set>
                                      <p:cBhvr>
                                        <p:cTn id="32" dur="1" fill="hold">
                                          <p:stCondLst>
                                            <p:cond delay="0"/>
                                          </p:stCondLst>
                                        </p:cTn>
                                        <p:tgtEl>
                                          <p:spTgt spid="4"/>
                                        </p:tgtEl>
                                        <p:attrNameLst>
                                          <p:attrName>style.visibility</p:attrName>
                                        </p:attrNameLst>
                                      </p:cBhvr>
                                      <p:to>
                                        <p:strVal val="visible"/>
                                      </p:to>
                                    </p:set>
                                    <p:animEffect transition="in" filter="fade">
                                      <p:cBhvr>
                                        <p:cTn id="33" dur="1000"/>
                                        <p:tgtEl>
                                          <p:spTgt spid="4"/>
                                        </p:tgtEl>
                                      </p:cBhvr>
                                    </p:animEffect>
                                    <p:anim calcmode="lin" valueType="num">
                                      <p:cBhvr>
                                        <p:cTn id="34" dur="1000" fill="hold"/>
                                        <p:tgtEl>
                                          <p:spTgt spid="4"/>
                                        </p:tgtEl>
                                        <p:attrNameLst>
                                          <p:attrName>ppt_x</p:attrName>
                                        </p:attrNameLst>
                                      </p:cBhvr>
                                      <p:tavLst>
                                        <p:tav tm="0">
                                          <p:val>
                                            <p:strVal val="#ppt_x"/>
                                          </p:val>
                                        </p:tav>
                                        <p:tav tm="100000">
                                          <p:val>
                                            <p:strVal val="#ppt_x"/>
                                          </p:val>
                                        </p:tav>
                                      </p:tavLst>
                                    </p:anim>
                                    <p:anim calcmode="lin" valueType="num">
                                      <p:cBhvr>
                                        <p:cTn id="35" dur="900" decel="100000" fill="hold"/>
                                        <p:tgtEl>
                                          <p:spTgt spid="4"/>
                                        </p:tgtEl>
                                        <p:attrNameLst>
                                          <p:attrName>ppt_y</p:attrName>
                                        </p:attrNameLst>
                                      </p:cBhvr>
                                      <p:tavLst>
                                        <p:tav tm="0">
                                          <p:val>
                                            <p:strVal val="#ppt_y+1"/>
                                          </p:val>
                                        </p:tav>
                                        <p:tav tm="100000">
                                          <p:val>
                                            <p:strVal val="#ppt_y-.03"/>
                                          </p:val>
                                        </p:tav>
                                      </p:tavLst>
                                    </p:anim>
                                    <p:anim calcmode="lin" valueType="num">
                                      <p:cBhvr>
                                        <p:cTn id="36"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animBg="1"/>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5"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27D5B8-31EF-5AD8-C368-AE5003FB7816}"/>
              </a:ext>
            </a:extLst>
          </p:cNvPr>
          <p:cNvSpPr>
            <a:spLocks noGrp="1"/>
          </p:cNvSpPr>
          <p:nvPr>
            <p:ph type="title"/>
          </p:nvPr>
        </p:nvSpPr>
        <p:spPr>
          <a:xfrm>
            <a:off x="1153618" y="1239927"/>
            <a:ext cx="4008586" cy="4680583"/>
          </a:xfrm>
        </p:spPr>
        <p:txBody>
          <a:bodyPr anchor="ctr">
            <a:normAutofit/>
          </a:bodyPr>
          <a:lstStyle/>
          <a:p>
            <a:r>
              <a:rPr lang="en-GB" sz="5200" dirty="0">
                <a:latin typeface="Impact" panose="020B0806030902050204" pitchFamily="34" charset="0"/>
              </a:rPr>
              <a:t>Stages of Team Development</a:t>
            </a:r>
          </a:p>
        </p:txBody>
      </p:sp>
      <p:sp>
        <p:nvSpPr>
          <p:cNvPr id="3" name="Content Placeholder 2">
            <a:extLst>
              <a:ext uri="{FF2B5EF4-FFF2-40B4-BE49-F238E27FC236}">
                <a16:creationId xmlns:a16="http://schemas.microsoft.com/office/drawing/2014/main" id="{3688F713-6124-A859-AFF4-C3DAB64C3F3A}"/>
              </a:ext>
            </a:extLst>
          </p:cNvPr>
          <p:cNvSpPr>
            <a:spLocks noGrp="1"/>
          </p:cNvSpPr>
          <p:nvPr>
            <p:ph idx="1"/>
          </p:nvPr>
        </p:nvSpPr>
        <p:spPr>
          <a:xfrm>
            <a:off x="6291923" y="1239927"/>
            <a:ext cx="4971824" cy="4680583"/>
          </a:xfrm>
        </p:spPr>
        <p:txBody>
          <a:bodyPr anchor="ctr">
            <a:normAutofit/>
          </a:bodyPr>
          <a:lstStyle/>
          <a:p>
            <a:pPr marL="0" indent="0">
              <a:buNone/>
            </a:pPr>
            <a:r>
              <a:rPr lang="en-GB" sz="2000" b="0" i="0" u="none" strike="noStrike" dirty="0">
                <a:effectLst/>
                <a:latin typeface="Calibri" panose="020F0502020204030204" pitchFamily="34" charset="0"/>
              </a:rPr>
              <a:t>The stages of development will generally depend on the team and individuals involved as well as the internal structure. However, a model of five stages was identified by Tuckman (1965).</a:t>
            </a:r>
            <a:r>
              <a:rPr lang="en-US" sz="2000" b="0" i="0" u="none" strike="noStrike" dirty="0">
                <a:effectLst/>
                <a:latin typeface="Calibri" panose="020F0502020204030204" pitchFamily="34" charset="0"/>
              </a:rPr>
              <a:t>​</a:t>
            </a:r>
            <a:endParaRPr lang="en-US" sz="2000" b="0" i="0" u="none" strike="noStrike" dirty="0">
              <a:effectLst/>
              <a:latin typeface="Arial" panose="020B0604020202020204" pitchFamily="34" charset="0"/>
            </a:endParaRPr>
          </a:p>
          <a:p>
            <a:pPr marL="0" indent="0">
              <a:buNone/>
            </a:pPr>
            <a:r>
              <a:rPr lang="en-GB" b="0" i="0" u="none" strike="noStrike" dirty="0">
                <a:effectLst/>
                <a:latin typeface="-webkit-standard"/>
              </a:rPr>
              <a:t>   </a:t>
            </a:r>
            <a:r>
              <a:rPr lang="en-GB" sz="1000" dirty="0" err="1"/>
              <a:t>bywageningenportals</a:t>
            </a:r>
            <a:r>
              <a:rPr lang="en-GB" sz="1000" dirty="0"/>
              <a:t>, P. (2022) </a:t>
            </a:r>
            <a:r>
              <a:rPr lang="en-GB" sz="1000" i="1" dirty="0"/>
              <a:t>Tuckman (forming, Norming, storming, performing)</a:t>
            </a:r>
            <a:r>
              <a:rPr lang="en-GB" sz="1000" dirty="0"/>
              <a:t>, </a:t>
            </a:r>
            <a:r>
              <a:rPr lang="en-GB" sz="1000" i="1" dirty="0"/>
              <a:t>MSP Guide</a:t>
            </a:r>
            <a:r>
              <a:rPr lang="en-GB" sz="1000" dirty="0"/>
              <a:t>. Available at: https://</a:t>
            </a:r>
            <a:r>
              <a:rPr lang="en-GB" sz="1000" dirty="0" err="1"/>
              <a:t>mspguide.org</a:t>
            </a:r>
            <a:r>
              <a:rPr lang="en-GB" sz="1000" dirty="0"/>
              <a:t>/2022/03/18/</a:t>
            </a:r>
            <a:r>
              <a:rPr lang="en-GB" sz="1000" dirty="0" err="1"/>
              <a:t>tuckman</a:t>
            </a:r>
            <a:r>
              <a:rPr lang="en-GB" sz="1000" dirty="0"/>
              <a:t>-forming-norming-storming-performing/%C2%A0 (Accessed: December 1, 2022). </a:t>
            </a:r>
          </a:p>
          <a:p>
            <a:pPr marL="0" indent="0">
              <a:buNone/>
            </a:pPr>
            <a:endParaRPr lang="en-GB" sz="2000" b="0" i="0" u="none" strike="noStrike" dirty="0">
              <a:effectLst/>
              <a:latin typeface="-webkit-standard"/>
            </a:endParaRPr>
          </a:p>
        </p:txBody>
      </p:sp>
    </p:spTree>
    <p:extLst>
      <p:ext uri="{BB962C8B-B14F-4D97-AF65-F5344CB8AC3E}">
        <p14:creationId xmlns:p14="http://schemas.microsoft.com/office/powerpoint/2010/main" val="20049735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37" presetClass="entr" presetSubtype="0"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fade">
                                      <p:cBhvr>
                                        <p:cTn id="25" dur="1000"/>
                                        <p:tgtEl>
                                          <p:spTgt spid="3">
                                            <p:txEl>
                                              <p:pRg st="0" end="0"/>
                                            </p:txEl>
                                          </p:spTgt>
                                        </p:tgtEl>
                                      </p:cBhvr>
                                    </p:animEffect>
                                    <p:anim calcmode="lin" valueType="num">
                                      <p:cBhvr>
                                        <p:cTn id="2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7" dur="900" decel="100000" fill="hold"/>
                                        <p:tgtEl>
                                          <p:spTgt spid="3">
                                            <p:txEl>
                                              <p:pRg st="0" end="0"/>
                                            </p:txEl>
                                          </p:spTgt>
                                        </p:tgtEl>
                                        <p:attrNameLst>
                                          <p:attrName>ppt_y</p:attrName>
                                        </p:attrNameLst>
                                      </p:cBhvr>
                                      <p:tavLst>
                                        <p:tav tm="0">
                                          <p:val>
                                            <p:strVal val="#ppt_y+1"/>
                                          </p:val>
                                        </p:tav>
                                        <p:tav tm="100000">
                                          <p:val>
                                            <p:strVal val="#ppt_y-.03"/>
                                          </p:val>
                                        </p:tav>
                                      </p:tavLst>
                                    </p:anim>
                                    <p:anim calcmode="lin" valueType="num">
                                      <p:cBhvr>
                                        <p:cTn id="28" dur="100" accel="100000" fill="hold">
                                          <p:stCondLst>
                                            <p:cond delay="900"/>
                                          </p:stCondLst>
                                        </p:cTn>
                                        <p:tgtEl>
                                          <p:spTgt spid="3">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37" presetClass="entr" presetSubtype="0" fill="hold" grpId="0" nodeType="clickEffect">
                                  <p:stCondLst>
                                    <p:cond delay="0"/>
                                  </p:stCondLst>
                                  <p:childTnLst>
                                    <p:set>
                                      <p:cBhvr>
                                        <p:cTn id="32" dur="1" fill="hold">
                                          <p:stCondLst>
                                            <p:cond delay="0"/>
                                          </p:stCondLst>
                                        </p:cTn>
                                        <p:tgtEl>
                                          <p:spTgt spid="3">
                                            <p:txEl>
                                              <p:pRg st="1" end="1"/>
                                            </p:txEl>
                                          </p:spTgt>
                                        </p:tgtEl>
                                        <p:attrNameLst>
                                          <p:attrName>style.visibility</p:attrName>
                                        </p:attrNameLst>
                                      </p:cBhvr>
                                      <p:to>
                                        <p:strVal val="visible"/>
                                      </p:to>
                                    </p:set>
                                    <p:animEffect transition="in" filter="fade">
                                      <p:cBhvr>
                                        <p:cTn id="33" dur="1000"/>
                                        <p:tgtEl>
                                          <p:spTgt spid="3">
                                            <p:txEl>
                                              <p:pRg st="1" end="1"/>
                                            </p:txEl>
                                          </p:spTgt>
                                        </p:tgtEl>
                                      </p:cBhvr>
                                    </p:animEffect>
                                    <p:anim calcmode="lin" valueType="num">
                                      <p:cBhvr>
                                        <p:cTn id="3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5"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36"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5B1D5C-0827-4AF0-8186-11FC5A8B8B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47BFB3-D6C5-7CD1-E8B3-0B50F5849800}"/>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3700" dirty="0">
                <a:latin typeface="Impact" panose="020B0806030902050204" pitchFamily="34" charset="0"/>
              </a:rPr>
              <a:t>Tuckerman Model</a:t>
            </a:r>
          </a:p>
        </p:txBody>
      </p:sp>
      <p:sp>
        <p:nvSpPr>
          <p:cNvPr id="12" name="Rectangle 11">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34A14D1-1379-9EB0-5FE9-3DF15A42C26C}"/>
              </a:ext>
            </a:extLst>
          </p:cNvPr>
          <p:cNvPicPr>
            <a:picLocks noChangeAspect="1"/>
          </p:cNvPicPr>
          <p:nvPr/>
        </p:nvPicPr>
        <p:blipFill rotWithShape="1">
          <a:blip r:embed="rId2"/>
          <a:srcRect t="199" r="1" b="8465"/>
          <a:stretch/>
        </p:blipFill>
        <p:spPr>
          <a:xfrm>
            <a:off x="545238" y="858525"/>
            <a:ext cx="7608304" cy="5211906"/>
          </a:xfrm>
          <a:prstGeom prst="rect">
            <a:avLst/>
          </a:prstGeom>
        </p:spPr>
      </p:pic>
      <p:sp>
        <p:nvSpPr>
          <p:cNvPr id="16" name="Rectangle 15">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648212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8" presetClass="entr" presetSubtype="0" fill="hold" grpId="1" nodeType="clickEffect">
                                  <p:stCondLst>
                                    <p:cond delay="0"/>
                                  </p:stCondLst>
                                  <p:iterate type="lt">
                                    <p:tmPct val="0"/>
                                  </p:iterate>
                                  <p:childTnLst>
                                    <p:set>
                                      <p:cBhvr>
                                        <p:cTn id="11" dur="1" fill="hold">
                                          <p:stCondLst>
                                            <p:cond delay="0"/>
                                          </p:stCondLst>
                                        </p:cTn>
                                        <p:tgtEl>
                                          <p:spTgt spid="2"/>
                                        </p:tgtEl>
                                        <p:attrNameLst>
                                          <p:attrName>style.visibility</p:attrName>
                                        </p:attrNameLst>
                                      </p:cBhvr>
                                      <p:to>
                                        <p:strVal val="visible"/>
                                      </p:to>
                                    </p:set>
                                    <p:anim calcmode="lin" valueType="num">
                                      <p:cBhvr>
                                        <p:cTn id="12" dur="1000" fill="hold"/>
                                        <p:tgtEl>
                                          <p:spTgt spid="2"/>
                                        </p:tgtEl>
                                        <p:attrNameLst>
                                          <p:attrName>ppt_x</p:attrName>
                                        </p:attrNameLst>
                                      </p:cBhvr>
                                      <p:tavLst>
                                        <p:tav tm="0">
                                          <p:val>
                                            <p:strVal val="#ppt_x"/>
                                          </p:val>
                                        </p:tav>
                                        <p:tav tm="100000">
                                          <p:val>
                                            <p:strVal val="#ppt_x"/>
                                          </p:val>
                                        </p:tav>
                                      </p:tavLst>
                                    </p:anim>
                                    <p:anim calcmode="lin" valueType="num">
                                      <p:cBhvr>
                                        <p:cTn id="13" dur="1000" fill="hold"/>
                                        <p:tgtEl>
                                          <p:spTgt spid="2"/>
                                        </p:tgtEl>
                                        <p:attrNameLst>
                                          <p:attrName>ppt_y</p:attrName>
                                        </p:attrNameLst>
                                      </p:cBhvr>
                                      <p:tavLst>
                                        <p:tav tm="0">
                                          <p:val>
                                            <p:strVal val="#ppt_y+1"/>
                                          </p:val>
                                        </p:tav>
                                        <p:tav tm="100000">
                                          <p:val>
                                            <p:strVal val="#ppt_y-1"/>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0E0C0-0673-EB8D-0D95-A50509FC3025}"/>
              </a:ext>
            </a:extLst>
          </p:cNvPr>
          <p:cNvSpPr>
            <a:spLocks noGrp="1"/>
          </p:cNvSpPr>
          <p:nvPr>
            <p:ph type="title"/>
          </p:nvPr>
        </p:nvSpPr>
        <p:spPr/>
        <p:txBody>
          <a:bodyPr/>
          <a:lstStyle/>
          <a:p>
            <a:r>
              <a:rPr lang="en-GB" dirty="0">
                <a:latin typeface="Impact" panose="020B0806030902050204" pitchFamily="34" charset="0"/>
              </a:rPr>
              <a:t>Team Roles</a:t>
            </a:r>
          </a:p>
        </p:txBody>
      </p:sp>
      <p:sp>
        <p:nvSpPr>
          <p:cNvPr id="4" name="Rounded Rectangle 3">
            <a:extLst>
              <a:ext uri="{FF2B5EF4-FFF2-40B4-BE49-F238E27FC236}">
                <a16:creationId xmlns:a16="http://schemas.microsoft.com/office/drawing/2014/main" id="{D73F2143-C638-3516-B6C8-4C2C51A6A8FA}"/>
              </a:ext>
            </a:extLst>
          </p:cNvPr>
          <p:cNvSpPr/>
          <p:nvPr/>
        </p:nvSpPr>
        <p:spPr>
          <a:xfrm>
            <a:off x="517794" y="1454228"/>
            <a:ext cx="10712181" cy="4432222"/>
          </a:xfrm>
          <a:prstGeom prst="roundRect">
            <a:avLst/>
          </a:prstGeom>
          <a:solidFill>
            <a:schemeClr val="accent4"/>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91DD0E1F-D300-493D-1B12-F1689CA61368}"/>
              </a:ext>
            </a:extLst>
          </p:cNvPr>
          <p:cNvSpPr>
            <a:spLocks noGrp="1"/>
          </p:cNvSpPr>
          <p:nvPr>
            <p:ph idx="1"/>
          </p:nvPr>
        </p:nvSpPr>
        <p:spPr>
          <a:xfrm>
            <a:off x="838200" y="1825625"/>
            <a:ext cx="9906000" cy="4060825"/>
          </a:xfrm>
        </p:spPr>
        <p:txBody>
          <a:bodyPr>
            <a:normAutofit fontScale="92500" lnSpcReduction="20000"/>
          </a:bodyPr>
          <a:lstStyle/>
          <a:p>
            <a:r>
              <a:rPr lang="en-GB" dirty="0"/>
              <a:t>Roles are important when working within a team as it helps to assist in balancing workload and all participants feeling like they have contributed towards a goal at the end. Giving each member of the group specific team roles builds effective communication skills as thoughts can be shared. </a:t>
            </a:r>
          </a:p>
          <a:p>
            <a:r>
              <a:rPr lang="en-GB" dirty="0"/>
              <a:t>Meredith Belbin the Father of Team Role Theory believed any individual in a team has the ability to contribute based on: </a:t>
            </a:r>
          </a:p>
          <a:p>
            <a:r>
              <a:rPr lang="en-GB" dirty="0"/>
              <a:t>Intelligence of an individual </a:t>
            </a:r>
          </a:p>
          <a:p>
            <a:r>
              <a:rPr lang="en-GB" dirty="0"/>
              <a:t>Stability or Anxiety (A persons confidence levels) </a:t>
            </a:r>
          </a:p>
          <a:p>
            <a:r>
              <a:rPr lang="en-GB" dirty="0"/>
              <a:t>Dominance</a:t>
            </a:r>
          </a:p>
          <a:p>
            <a:r>
              <a:rPr lang="en-GB" dirty="0"/>
              <a:t>Extroversion or Introversion (Social introverts or extroverts).</a:t>
            </a:r>
          </a:p>
        </p:txBody>
      </p:sp>
      <p:sp>
        <p:nvSpPr>
          <p:cNvPr id="5" name="TextBox 4">
            <a:extLst>
              <a:ext uri="{FF2B5EF4-FFF2-40B4-BE49-F238E27FC236}">
                <a16:creationId xmlns:a16="http://schemas.microsoft.com/office/drawing/2014/main" id="{A12D4540-DCE4-CB8F-86C7-CBE27B62E794}"/>
              </a:ext>
            </a:extLst>
          </p:cNvPr>
          <p:cNvSpPr txBox="1"/>
          <p:nvPr/>
        </p:nvSpPr>
        <p:spPr>
          <a:xfrm>
            <a:off x="838199" y="6072188"/>
            <a:ext cx="9091613" cy="800219"/>
          </a:xfrm>
          <a:prstGeom prst="rect">
            <a:avLst/>
          </a:prstGeom>
          <a:noFill/>
        </p:spPr>
        <p:txBody>
          <a:bodyPr wrap="square" rtlCol="0">
            <a:spAutoFit/>
          </a:bodyPr>
          <a:lstStyle/>
          <a:p>
            <a:r>
              <a:rPr lang="en-GB" sz="1400" b="0" i="1" u="none" strike="noStrike" dirty="0">
                <a:solidFill>
                  <a:srgbClr val="000000"/>
                </a:solidFill>
                <a:effectLst/>
              </a:rPr>
              <a:t>The nine </a:t>
            </a:r>
            <a:r>
              <a:rPr lang="en-GB" sz="1400" b="0" i="1" u="none" strike="noStrike" dirty="0" err="1">
                <a:solidFill>
                  <a:srgbClr val="000000"/>
                </a:solidFill>
                <a:effectLst/>
              </a:rPr>
              <a:t>belbin</a:t>
            </a:r>
            <a:r>
              <a:rPr lang="en-GB" sz="1400" b="0" i="1" u="none" strike="noStrike" dirty="0">
                <a:solidFill>
                  <a:srgbClr val="000000"/>
                </a:solidFill>
                <a:effectLst/>
              </a:rPr>
              <a:t> team roles</a:t>
            </a:r>
            <a:r>
              <a:rPr lang="en-GB" sz="1400" b="0" i="0" u="none" strike="noStrike" dirty="0">
                <a:solidFill>
                  <a:srgbClr val="000000"/>
                </a:solidFill>
                <a:effectLst/>
              </a:rPr>
              <a:t> (2018) </a:t>
            </a:r>
            <a:r>
              <a:rPr lang="en-GB" sz="1400" b="0" i="1" u="none" strike="noStrike" dirty="0">
                <a:solidFill>
                  <a:srgbClr val="000000"/>
                </a:solidFill>
                <a:effectLst/>
              </a:rPr>
              <a:t>Belbin</a:t>
            </a:r>
            <a:r>
              <a:rPr lang="en-GB" sz="1400" b="0" i="0" u="none" strike="noStrike" dirty="0">
                <a:solidFill>
                  <a:srgbClr val="000000"/>
                </a:solidFill>
                <a:effectLst/>
              </a:rPr>
              <a:t>. Available at: https://</a:t>
            </a:r>
            <a:r>
              <a:rPr lang="en-GB" sz="1400" b="0" i="0" u="none" strike="noStrike" dirty="0" err="1">
                <a:solidFill>
                  <a:srgbClr val="000000"/>
                </a:solidFill>
                <a:effectLst/>
              </a:rPr>
              <a:t>www.belbin.com</a:t>
            </a:r>
            <a:r>
              <a:rPr lang="en-GB" sz="1400" b="0" i="0" u="none" strike="noStrike" dirty="0">
                <a:solidFill>
                  <a:srgbClr val="000000"/>
                </a:solidFill>
                <a:effectLst/>
              </a:rPr>
              <a:t>/about/</a:t>
            </a:r>
            <a:r>
              <a:rPr lang="en-GB" sz="1400" b="0" i="0" u="none" strike="noStrike" dirty="0" err="1">
                <a:solidFill>
                  <a:srgbClr val="000000"/>
                </a:solidFill>
                <a:effectLst/>
              </a:rPr>
              <a:t>belbin</a:t>
            </a:r>
            <a:r>
              <a:rPr lang="en-GB" sz="1400" b="0" i="0" u="none" strike="noStrike" dirty="0">
                <a:solidFill>
                  <a:srgbClr val="000000"/>
                </a:solidFill>
                <a:effectLst/>
              </a:rPr>
              <a:t>-team-roles (Accessed: December 1, 2022). </a:t>
            </a:r>
          </a:p>
          <a:p>
            <a:endParaRPr lang="en-GB" dirty="0"/>
          </a:p>
        </p:txBody>
      </p:sp>
    </p:spTree>
    <p:extLst>
      <p:ext uri="{BB962C8B-B14F-4D97-AF65-F5344CB8AC3E}">
        <p14:creationId xmlns:p14="http://schemas.microsoft.com/office/powerpoint/2010/main" val="32283200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0" end="0"/>
                                            </p:txEl>
                                          </p:spTgt>
                                        </p:tgtEl>
                                        <p:attrNameLst>
                                          <p:attrName>style.visibility</p:attrName>
                                        </p:attrNameLst>
                                      </p:cBhvr>
                                      <p:to>
                                        <p:strVal val="visible"/>
                                      </p:to>
                                    </p:set>
                                    <p:anim calcmode="lin" valueType="num">
                                      <p:cBhvr additive="base">
                                        <p:cTn id="2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1" end="1"/>
                                            </p:txEl>
                                          </p:spTgt>
                                        </p:tgtEl>
                                        <p:attrNameLst>
                                          <p:attrName>style.visibility</p:attrName>
                                        </p:attrNameLst>
                                      </p:cBhvr>
                                      <p:to>
                                        <p:strVal val="visible"/>
                                      </p:to>
                                    </p:set>
                                    <p:anim calcmode="lin" valueType="num">
                                      <p:cBhvr additive="base">
                                        <p:cTn id="3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2" end="2"/>
                                            </p:txEl>
                                          </p:spTgt>
                                        </p:tgtEl>
                                        <p:attrNameLst>
                                          <p:attrName>style.visibility</p:attrName>
                                        </p:attrNameLst>
                                      </p:cBhvr>
                                      <p:to>
                                        <p:strVal val="visible"/>
                                      </p:to>
                                    </p:set>
                                    <p:anim calcmode="lin" valueType="num">
                                      <p:cBhvr additive="base">
                                        <p:cTn id="4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3" end="3"/>
                                            </p:txEl>
                                          </p:spTgt>
                                        </p:tgtEl>
                                        <p:attrNameLst>
                                          <p:attrName>style.visibility</p:attrName>
                                        </p:attrNameLst>
                                      </p:cBhvr>
                                      <p:to>
                                        <p:strVal val="visible"/>
                                      </p:to>
                                    </p:set>
                                    <p:anim calcmode="lin" valueType="num">
                                      <p:cBhvr additive="base">
                                        <p:cTn id="4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3">
                                            <p:txEl>
                                              <p:pRg st="4" end="4"/>
                                            </p:txEl>
                                          </p:spTgt>
                                        </p:tgtEl>
                                        <p:attrNameLst>
                                          <p:attrName>style.visibility</p:attrName>
                                        </p:attrNameLst>
                                      </p:cBhvr>
                                      <p:to>
                                        <p:strVal val="visible"/>
                                      </p:to>
                                    </p:set>
                                    <p:anim calcmode="lin" valueType="num">
                                      <p:cBhvr additive="base">
                                        <p:cTn id="5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3">
                                            <p:txEl>
                                              <p:pRg st="5" end="5"/>
                                            </p:txEl>
                                          </p:spTgt>
                                        </p:tgtEl>
                                        <p:attrNameLst>
                                          <p:attrName>style.visibility</p:attrName>
                                        </p:attrNameLst>
                                      </p:cBhvr>
                                      <p:to>
                                        <p:strVal val="visible"/>
                                      </p:to>
                                    </p:set>
                                    <p:anim calcmode="lin" valueType="num">
                                      <p:cBhvr additive="base">
                                        <p:cTn id="5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5"/>
                                        </p:tgtEl>
                                        <p:attrNameLst>
                                          <p:attrName>style.visibility</p:attrName>
                                        </p:attrNameLst>
                                      </p:cBhvr>
                                      <p:to>
                                        <p:strVal val="visible"/>
                                      </p:to>
                                    </p:set>
                                    <p:anim calcmode="lin" valueType="num">
                                      <p:cBhvr additive="base">
                                        <p:cTn id="65" dur="500" fill="hold"/>
                                        <p:tgtEl>
                                          <p:spTgt spid="5"/>
                                        </p:tgtEl>
                                        <p:attrNameLst>
                                          <p:attrName>ppt_x</p:attrName>
                                        </p:attrNameLst>
                                      </p:cBhvr>
                                      <p:tavLst>
                                        <p:tav tm="0">
                                          <p:val>
                                            <p:strVal val="#ppt_x"/>
                                          </p:val>
                                        </p:tav>
                                        <p:tav tm="100000">
                                          <p:val>
                                            <p:strVal val="#ppt_x"/>
                                          </p:val>
                                        </p:tav>
                                      </p:tavLst>
                                    </p:anim>
                                    <p:anim calcmode="lin" valueType="num">
                                      <p:cBhvr additive="base">
                                        <p:cTn id="6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3" grpId="0" build="p"/>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B670DBD5-770C-4383-9F54-5B86E86BD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0277" y="0"/>
            <a:ext cx="9771446" cy="6858000"/>
          </a:xfrm>
          <a:custGeom>
            <a:avLst/>
            <a:gdLst>
              <a:gd name="connsiteX0" fmla="*/ 1422188 w 9771446"/>
              <a:gd name="connsiteY0" fmla="*/ 0 h 6858000"/>
              <a:gd name="connsiteX1" fmla="*/ 8349258 w 9771446"/>
              <a:gd name="connsiteY1" fmla="*/ 0 h 6858000"/>
              <a:gd name="connsiteX2" fmla="*/ 8502224 w 9771446"/>
              <a:gd name="connsiteY2" fmla="*/ 159673 h 6858000"/>
              <a:gd name="connsiteX3" fmla="*/ 9771446 w 9771446"/>
              <a:gd name="connsiteY3" fmla="*/ 3429001 h 6858000"/>
              <a:gd name="connsiteX4" fmla="*/ 8502224 w 9771446"/>
              <a:gd name="connsiteY4" fmla="*/ 6698330 h 6858000"/>
              <a:gd name="connsiteX5" fmla="*/ 8349260 w 9771446"/>
              <a:gd name="connsiteY5" fmla="*/ 6858000 h 6858000"/>
              <a:gd name="connsiteX6" fmla="*/ 1422186 w 9771446"/>
              <a:gd name="connsiteY6" fmla="*/ 6858000 h 6858000"/>
              <a:gd name="connsiteX7" fmla="*/ 1269223 w 9771446"/>
              <a:gd name="connsiteY7" fmla="*/ 6698330 h 6858000"/>
              <a:gd name="connsiteX8" fmla="*/ 0 w 9771446"/>
              <a:gd name="connsiteY8" fmla="*/ 3429001 h 6858000"/>
              <a:gd name="connsiteX9" fmla="*/ 1269223 w 9771446"/>
              <a:gd name="connsiteY9" fmla="*/ 15967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71446" h="6858000">
                <a:moveTo>
                  <a:pt x="1422188" y="0"/>
                </a:moveTo>
                <a:lnTo>
                  <a:pt x="8349258" y="0"/>
                </a:lnTo>
                <a:lnTo>
                  <a:pt x="8502224" y="159673"/>
                </a:lnTo>
                <a:cubicBezTo>
                  <a:pt x="9290813" y="1023162"/>
                  <a:pt x="9771446" y="2170221"/>
                  <a:pt x="9771446" y="3429001"/>
                </a:cubicBezTo>
                <a:cubicBezTo>
                  <a:pt x="9771446" y="4687781"/>
                  <a:pt x="9290813" y="5834840"/>
                  <a:pt x="8502224" y="6698330"/>
                </a:cubicBezTo>
                <a:lnTo>
                  <a:pt x="8349260" y="6858000"/>
                </a:lnTo>
                <a:lnTo>
                  <a:pt x="1422186" y="6858000"/>
                </a:lnTo>
                <a:lnTo>
                  <a:pt x="1269223" y="6698330"/>
                </a:lnTo>
                <a:cubicBezTo>
                  <a:pt x="480633" y="5834840"/>
                  <a:pt x="0" y="4687781"/>
                  <a:pt x="0" y="3429001"/>
                </a:cubicBezTo>
                <a:cubicBezTo>
                  <a:pt x="0" y="2170221"/>
                  <a:pt x="480633" y="1023162"/>
                  <a:pt x="1269223" y="159673"/>
                </a:cubicBezTo>
                <a:close/>
              </a:path>
            </a:pathLst>
          </a:custGeom>
          <a:solidFill>
            <a:schemeClr val="bg1">
              <a:lumMod val="85000"/>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23B7FEF2-0C5E-BE08-CE19-24703D742630}"/>
              </a:ext>
            </a:extLst>
          </p:cNvPr>
          <p:cNvPicPr>
            <a:picLocks noChangeAspect="1"/>
          </p:cNvPicPr>
          <p:nvPr/>
        </p:nvPicPr>
        <p:blipFill rotWithShape="1">
          <a:blip r:embed="rId2"/>
          <a:srcRect b="1368"/>
          <a:stretch/>
        </p:blipFill>
        <p:spPr>
          <a:xfrm>
            <a:off x="1460596" y="10"/>
            <a:ext cx="9169303" cy="6857990"/>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p:spPr>
      </p:pic>
      <p:sp>
        <p:nvSpPr>
          <p:cNvPr id="6" name="TextBox 5">
            <a:extLst>
              <a:ext uri="{FF2B5EF4-FFF2-40B4-BE49-F238E27FC236}">
                <a16:creationId xmlns:a16="http://schemas.microsoft.com/office/drawing/2014/main" id="{1803FA8D-0EAE-A5DD-A709-DC4DE30C1DA2}"/>
              </a:ext>
            </a:extLst>
          </p:cNvPr>
          <p:cNvSpPr txBox="1"/>
          <p:nvPr/>
        </p:nvSpPr>
        <p:spPr>
          <a:xfrm>
            <a:off x="114300" y="128588"/>
            <a:ext cx="3800475" cy="861774"/>
          </a:xfrm>
          <a:prstGeom prst="rect">
            <a:avLst/>
          </a:prstGeom>
          <a:noFill/>
        </p:spPr>
        <p:txBody>
          <a:bodyPr wrap="square" rtlCol="0">
            <a:spAutoFit/>
          </a:bodyPr>
          <a:lstStyle/>
          <a:p>
            <a:r>
              <a:rPr lang="en-GB" sz="3200" dirty="0">
                <a:latin typeface="Impact" panose="020B0806030902050204" pitchFamily="34" charset="0"/>
              </a:rPr>
              <a:t>Belbin’s Team Roles</a:t>
            </a:r>
          </a:p>
          <a:p>
            <a:endParaRPr lang="en-GB" dirty="0"/>
          </a:p>
        </p:txBody>
      </p:sp>
    </p:spTree>
    <p:extLst>
      <p:ext uri="{BB962C8B-B14F-4D97-AF65-F5344CB8AC3E}">
        <p14:creationId xmlns:p14="http://schemas.microsoft.com/office/powerpoint/2010/main" val="25726717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80">
                                          <p:stCondLst>
                                            <p:cond delay="0"/>
                                          </p:stCondLst>
                                        </p:cTn>
                                        <p:tgtEl>
                                          <p:spTgt spid="6"/>
                                        </p:tgtEl>
                                      </p:cBhvr>
                                    </p:animEffect>
                                    <p:anim calcmode="lin" valueType="num">
                                      <p:cBhvr>
                                        <p:cTn id="8"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13" dur="26">
                                          <p:stCondLst>
                                            <p:cond delay="650"/>
                                          </p:stCondLst>
                                        </p:cTn>
                                        <p:tgtEl>
                                          <p:spTgt spid="6"/>
                                        </p:tgtEl>
                                      </p:cBhvr>
                                      <p:to x="100000" y="60000"/>
                                    </p:animScale>
                                    <p:animScale>
                                      <p:cBhvr>
                                        <p:cTn id="14" dur="166" decel="50000">
                                          <p:stCondLst>
                                            <p:cond delay="676"/>
                                          </p:stCondLst>
                                        </p:cTn>
                                        <p:tgtEl>
                                          <p:spTgt spid="6"/>
                                        </p:tgtEl>
                                      </p:cBhvr>
                                      <p:to x="100000" y="100000"/>
                                    </p:animScale>
                                    <p:animScale>
                                      <p:cBhvr>
                                        <p:cTn id="15" dur="26">
                                          <p:stCondLst>
                                            <p:cond delay="1312"/>
                                          </p:stCondLst>
                                        </p:cTn>
                                        <p:tgtEl>
                                          <p:spTgt spid="6"/>
                                        </p:tgtEl>
                                      </p:cBhvr>
                                      <p:to x="100000" y="80000"/>
                                    </p:animScale>
                                    <p:animScale>
                                      <p:cBhvr>
                                        <p:cTn id="16" dur="166" decel="50000">
                                          <p:stCondLst>
                                            <p:cond delay="1338"/>
                                          </p:stCondLst>
                                        </p:cTn>
                                        <p:tgtEl>
                                          <p:spTgt spid="6"/>
                                        </p:tgtEl>
                                      </p:cBhvr>
                                      <p:to x="100000" y="100000"/>
                                    </p:animScale>
                                    <p:animScale>
                                      <p:cBhvr>
                                        <p:cTn id="17" dur="26">
                                          <p:stCondLst>
                                            <p:cond delay="1642"/>
                                          </p:stCondLst>
                                        </p:cTn>
                                        <p:tgtEl>
                                          <p:spTgt spid="6"/>
                                        </p:tgtEl>
                                      </p:cBhvr>
                                      <p:to x="100000" y="90000"/>
                                    </p:animScale>
                                    <p:animScale>
                                      <p:cBhvr>
                                        <p:cTn id="18" dur="166" decel="50000">
                                          <p:stCondLst>
                                            <p:cond delay="1668"/>
                                          </p:stCondLst>
                                        </p:cTn>
                                        <p:tgtEl>
                                          <p:spTgt spid="6"/>
                                        </p:tgtEl>
                                      </p:cBhvr>
                                      <p:to x="100000" y="100000"/>
                                    </p:animScale>
                                    <p:animScale>
                                      <p:cBhvr>
                                        <p:cTn id="19" dur="26">
                                          <p:stCondLst>
                                            <p:cond delay="1808"/>
                                          </p:stCondLst>
                                        </p:cTn>
                                        <p:tgtEl>
                                          <p:spTgt spid="6"/>
                                        </p:tgtEl>
                                      </p:cBhvr>
                                      <p:to x="100000" y="95000"/>
                                    </p:animScale>
                                    <p:animScale>
                                      <p:cBhvr>
                                        <p:cTn id="20" dur="166" decel="50000">
                                          <p:stCondLst>
                                            <p:cond delay="1834"/>
                                          </p:stCondLst>
                                        </p:cTn>
                                        <p:tgtEl>
                                          <p:spTgt spid="6"/>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p:tgtEl>
                                          <p:spTgt spid="5"/>
                                        </p:tgtEl>
                                        <p:attrNameLst>
                                          <p:attrName>ppt_y</p:attrName>
                                        </p:attrNameLst>
                                      </p:cBhvr>
                                      <p:tavLst>
                                        <p:tav tm="0">
                                          <p:val>
                                            <p:strVal val="#ppt_y+#ppt_h*1.125000"/>
                                          </p:val>
                                        </p:tav>
                                        <p:tav tm="100000">
                                          <p:val>
                                            <p:strVal val="#ppt_y"/>
                                          </p:val>
                                        </p:tav>
                                      </p:tavLst>
                                    </p:anim>
                                    <p:animEffect transition="in" filter="wipe(up)">
                                      <p:cBhvr>
                                        <p:cTn id="2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347B9D-FBC1-69BD-B44C-514BD04720FC}"/>
              </a:ext>
            </a:extLst>
          </p:cNvPr>
          <p:cNvSpPr>
            <a:spLocks noGrp="1"/>
          </p:cNvSpPr>
          <p:nvPr>
            <p:ph type="title"/>
          </p:nvPr>
        </p:nvSpPr>
        <p:spPr>
          <a:xfrm>
            <a:off x="793662" y="386930"/>
            <a:ext cx="10066122" cy="1298448"/>
          </a:xfrm>
        </p:spPr>
        <p:txBody>
          <a:bodyPr anchor="b">
            <a:normAutofit/>
          </a:bodyPr>
          <a:lstStyle/>
          <a:p>
            <a:r>
              <a:rPr lang="en-GB" sz="4800" dirty="0">
                <a:latin typeface="Impact" panose="020B0806030902050204" pitchFamily="34" charset="0"/>
              </a:rPr>
              <a:t>Managing Conflict</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112E910-395F-EA8D-1295-2B75A0FCBC49}"/>
              </a:ext>
            </a:extLst>
          </p:cNvPr>
          <p:cNvSpPr>
            <a:spLocks noGrp="1"/>
          </p:cNvSpPr>
          <p:nvPr>
            <p:ph idx="1"/>
          </p:nvPr>
        </p:nvSpPr>
        <p:spPr>
          <a:xfrm>
            <a:off x="793661" y="2599509"/>
            <a:ext cx="4530898" cy="3639450"/>
          </a:xfrm>
        </p:spPr>
        <p:txBody>
          <a:bodyPr anchor="ctr">
            <a:normAutofit/>
          </a:bodyPr>
          <a:lstStyle/>
          <a:p>
            <a:pPr marL="0" indent="0" rtl="0" fontAlgn="base">
              <a:buNone/>
            </a:pPr>
            <a:r>
              <a:rPr lang="en-GB" sz="2000" b="0" i="0" u="none" strike="noStrike" dirty="0">
                <a:effectLst/>
                <a:latin typeface="-webkit-standard"/>
              </a:rPr>
              <a:t>Definition of Conflict:</a:t>
            </a:r>
          </a:p>
          <a:p>
            <a:pPr marL="0" indent="0" rtl="0" fontAlgn="base">
              <a:buNone/>
            </a:pPr>
            <a:r>
              <a:rPr lang="en-GB" sz="2000" b="0" i="0" u="none" strike="noStrike" dirty="0">
                <a:effectLst/>
                <a:latin typeface="-webkit-standard"/>
              </a:rPr>
              <a:t> </a:t>
            </a:r>
            <a:r>
              <a:rPr lang="en-GB" sz="2000" b="0" i="0" u="none" strike="noStrike" dirty="0">
                <a:effectLst/>
                <a:latin typeface="Calibri" panose="020F0502020204030204" pitchFamily="34" charset="0"/>
              </a:rPr>
              <a:t>Tension or disappointments between 2 persons or more due to different points of view and can not find a solution that satisfies both.</a:t>
            </a:r>
            <a:r>
              <a:rPr lang="en-US" sz="2000" b="0" i="0" u="none" strike="noStrike" dirty="0">
                <a:effectLst/>
                <a:latin typeface="Calibri" panose="020F0502020204030204" pitchFamily="34" charset="0"/>
              </a:rPr>
              <a:t>​</a:t>
            </a:r>
            <a:r>
              <a:rPr lang="en-GB" sz="2000" b="0" i="0" u="none" strike="noStrike" dirty="0">
                <a:effectLst/>
                <a:latin typeface="Calibri" panose="020F0502020204030204" pitchFamily="34" charset="0"/>
              </a:rPr>
              <a:t>Conflicts can bring out disrespect, rudeness and bullying to those who are not in agreement.</a:t>
            </a:r>
            <a:r>
              <a:rPr lang="en-US" sz="2000" b="0" i="0" u="none" strike="noStrike" dirty="0">
                <a:effectLst/>
                <a:latin typeface="Calibri" panose="020F0502020204030204" pitchFamily="34" charset="0"/>
              </a:rPr>
              <a:t>​</a:t>
            </a:r>
            <a:r>
              <a:rPr lang="en-US" sz="2000" dirty="0">
                <a:latin typeface="Arial" panose="020B0604020202020204" pitchFamily="34" charset="0"/>
              </a:rPr>
              <a:t> </a:t>
            </a:r>
            <a:r>
              <a:rPr lang="en-GB" sz="2000" dirty="0">
                <a:latin typeface="Calibri" panose="020F0502020204030204" pitchFamily="34" charset="0"/>
              </a:rPr>
              <a:t>T</a:t>
            </a:r>
            <a:r>
              <a:rPr lang="en-GB" sz="2000" b="0" i="0" u="none" strike="noStrike" dirty="0">
                <a:effectLst/>
                <a:latin typeface="Calibri" panose="020F0502020204030204" pitchFamily="34" charset="0"/>
              </a:rPr>
              <a:t>hose conflicts we have to know how to manage these and learn from them. </a:t>
            </a:r>
            <a:r>
              <a:rPr lang="en-US" sz="2000" b="0" i="0" u="none" strike="noStrike" dirty="0">
                <a:effectLst/>
                <a:latin typeface="Calibri" panose="020F0502020204030204" pitchFamily="34" charset="0"/>
              </a:rPr>
              <a:t>​</a:t>
            </a:r>
            <a:endParaRPr lang="en-US" sz="2000" b="0" i="0" u="none" strike="noStrike" dirty="0">
              <a:effectLst/>
              <a:latin typeface="Arial" panose="020B0604020202020204" pitchFamily="34" charset="0"/>
            </a:endParaRPr>
          </a:p>
          <a:p>
            <a:pPr marL="0" indent="0">
              <a:buNone/>
            </a:pPr>
            <a:endParaRPr lang="en-GB" sz="2000" dirty="0"/>
          </a:p>
        </p:txBody>
      </p:sp>
      <p:pic>
        <p:nvPicPr>
          <p:cNvPr id="5" name="Picture 4">
            <a:extLst>
              <a:ext uri="{FF2B5EF4-FFF2-40B4-BE49-F238E27FC236}">
                <a16:creationId xmlns:a16="http://schemas.microsoft.com/office/drawing/2014/main" id="{BABB7AE9-A18F-C7CC-2DA8-C9487306A6C9}"/>
              </a:ext>
            </a:extLst>
          </p:cNvPr>
          <p:cNvPicPr>
            <a:picLocks noChangeAspect="1"/>
          </p:cNvPicPr>
          <p:nvPr/>
        </p:nvPicPr>
        <p:blipFill rotWithShape="1">
          <a:blip r:embed="rId2"/>
          <a:srcRect t="12708" b="18542"/>
          <a:stretch/>
        </p:blipFill>
        <p:spPr>
          <a:xfrm>
            <a:off x="5911532" y="3013571"/>
            <a:ext cx="5150277" cy="2655611"/>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4340915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37" presetClass="entr" presetSubtype="0"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fade">
                                      <p:cBhvr>
                                        <p:cTn id="25" dur="1000"/>
                                        <p:tgtEl>
                                          <p:spTgt spid="3">
                                            <p:txEl>
                                              <p:pRg st="0" end="0"/>
                                            </p:txEl>
                                          </p:spTgt>
                                        </p:tgtEl>
                                      </p:cBhvr>
                                    </p:animEffect>
                                    <p:anim calcmode="lin" valueType="num">
                                      <p:cBhvr>
                                        <p:cTn id="2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7" dur="900" decel="100000" fill="hold"/>
                                        <p:tgtEl>
                                          <p:spTgt spid="3">
                                            <p:txEl>
                                              <p:pRg st="0" end="0"/>
                                            </p:txEl>
                                          </p:spTgt>
                                        </p:tgtEl>
                                        <p:attrNameLst>
                                          <p:attrName>ppt_y</p:attrName>
                                        </p:attrNameLst>
                                      </p:cBhvr>
                                      <p:tavLst>
                                        <p:tav tm="0">
                                          <p:val>
                                            <p:strVal val="#ppt_y+1"/>
                                          </p:val>
                                        </p:tav>
                                        <p:tav tm="100000">
                                          <p:val>
                                            <p:strVal val="#ppt_y-.03"/>
                                          </p:val>
                                        </p:tav>
                                      </p:tavLst>
                                    </p:anim>
                                    <p:anim calcmode="lin" valueType="num">
                                      <p:cBhvr>
                                        <p:cTn id="28" dur="100" accel="100000" fill="hold">
                                          <p:stCondLst>
                                            <p:cond delay="900"/>
                                          </p:stCondLst>
                                        </p:cTn>
                                        <p:tgtEl>
                                          <p:spTgt spid="3">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37" presetClass="entr" presetSubtype="0" fill="hold" grpId="0" nodeType="clickEffect">
                                  <p:stCondLst>
                                    <p:cond delay="0"/>
                                  </p:stCondLst>
                                  <p:childTnLst>
                                    <p:set>
                                      <p:cBhvr>
                                        <p:cTn id="32" dur="1" fill="hold">
                                          <p:stCondLst>
                                            <p:cond delay="0"/>
                                          </p:stCondLst>
                                        </p:cTn>
                                        <p:tgtEl>
                                          <p:spTgt spid="3">
                                            <p:txEl>
                                              <p:pRg st="1" end="1"/>
                                            </p:txEl>
                                          </p:spTgt>
                                        </p:tgtEl>
                                        <p:attrNameLst>
                                          <p:attrName>style.visibility</p:attrName>
                                        </p:attrNameLst>
                                      </p:cBhvr>
                                      <p:to>
                                        <p:strVal val="visible"/>
                                      </p:to>
                                    </p:set>
                                    <p:animEffect transition="in" filter="fade">
                                      <p:cBhvr>
                                        <p:cTn id="33" dur="1000"/>
                                        <p:tgtEl>
                                          <p:spTgt spid="3">
                                            <p:txEl>
                                              <p:pRg st="1" end="1"/>
                                            </p:txEl>
                                          </p:spTgt>
                                        </p:tgtEl>
                                      </p:cBhvr>
                                    </p:animEffect>
                                    <p:anim calcmode="lin" valueType="num">
                                      <p:cBhvr>
                                        <p:cTn id="3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5"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36"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3" presetClass="entr" presetSubtype="16" fill="hold" nodeType="clickEffect">
                                  <p:stCondLst>
                                    <p:cond delay="0"/>
                                  </p:stCondLst>
                                  <p:childTnLst>
                                    <p:set>
                                      <p:cBhvr>
                                        <p:cTn id="40" dur="1" fill="hold">
                                          <p:stCondLst>
                                            <p:cond delay="0"/>
                                          </p:stCondLst>
                                        </p:cTn>
                                        <p:tgtEl>
                                          <p:spTgt spid="5"/>
                                        </p:tgtEl>
                                        <p:attrNameLst>
                                          <p:attrName>style.visibility</p:attrName>
                                        </p:attrNameLst>
                                      </p:cBhvr>
                                      <p:to>
                                        <p:strVal val="visible"/>
                                      </p:to>
                                    </p:set>
                                    <p:anim calcmode="lin" valueType="num">
                                      <p:cBhvr>
                                        <p:cTn id="41" dur="500" fill="hold"/>
                                        <p:tgtEl>
                                          <p:spTgt spid="5"/>
                                        </p:tgtEl>
                                        <p:attrNameLst>
                                          <p:attrName>ppt_w</p:attrName>
                                        </p:attrNameLst>
                                      </p:cBhvr>
                                      <p:tavLst>
                                        <p:tav tm="0">
                                          <p:val>
                                            <p:fltVal val="0"/>
                                          </p:val>
                                        </p:tav>
                                        <p:tav tm="100000">
                                          <p:val>
                                            <p:strVal val="#ppt_w"/>
                                          </p:val>
                                        </p:tav>
                                      </p:tavLst>
                                    </p:anim>
                                    <p:anim calcmode="lin" valueType="num">
                                      <p:cBhvr>
                                        <p:cTn id="42" dur="500" fill="hold"/>
                                        <p:tgtEl>
                                          <p:spTgt spid="5"/>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984E7DA1-32C1-B7F6-87E6-5A0E5F000D30}"/>
              </a:ext>
            </a:extLst>
          </p:cNvPr>
          <p:cNvSpPr/>
          <p:nvPr/>
        </p:nvSpPr>
        <p:spPr>
          <a:xfrm>
            <a:off x="400050" y="357189"/>
            <a:ext cx="4686300" cy="4016508"/>
          </a:xfrm>
          <a:prstGeom prst="roundRect">
            <a:avLst/>
          </a:prstGeom>
          <a:solidFill>
            <a:srgbClr val="FFC0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4816F223-6DE8-7AEE-708B-CE86A773FCA5}"/>
              </a:ext>
            </a:extLst>
          </p:cNvPr>
          <p:cNvSpPr txBox="1"/>
          <p:nvPr/>
        </p:nvSpPr>
        <p:spPr>
          <a:xfrm>
            <a:off x="1013552" y="440674"/>
            <a:ext cx="3944039" cy="523220"/>
          </a:xfrm>
          <a:prstGeom prst="rect">
            <a:avLst/>
          </a:prstGeom>
          <a:noFill/>
        </p:spPr>
        <p:txBody>
          <a:bodyPr wrap="square" rtlCol="0">
            <a:spAutoFit/>
          </a:bodyPr>
          <a:lstStyle/>
          <a:p>
            <a:r>
              <a:rPr lang="en-GB" sz="1400" i="0" u="none" strike="noStrike" dirty="0">
                <a:solidFill>
                  <a:srgbClr val="000000"/>
                </a:solidFill>
                <a:effectLst/>
                <a:latin typeface="Impact" panose="020B0806030902050204" pitchFamily="34" charset="0"/>
              </a:rPr>
              <a:t>5 style conflict handling (Thomas and Kilmann theory).</a:t>
            </a:r>
            <a:endParaRPr lang="en-GB" sz="1400" dirty="0">
              <a:latin typeface="Impact" panose="020B0806030902050204" pitchFamily="34" charset="0"/>
            </a:endParaRPr>
          </a:p>
        </p:txBody>
      </p:sp>
      <p:sp>
        <p:nvSpPr>
          <p:cNvPr id="6" name="TextBox 5">
            <a:extLst>
              <a:ext uri="{FF2B5EF4-FFF2-40B4-BE49-F238E27FC236}">
                <a16:creationId xmlns:a16="http://schemas.microsoft.com/office/drawing/2014/main" id="{A5EBE632-54FD-A255-3E4E-A1D1BAAD245C}"/>
              </a:ext>
            </a:extLst>
          </p:cNvPr>
          <p:cNvSpPr txBox="1"/>
          <p:nvPr/>
        </p:nvSpPr>
        <p:spPr>
          <a:xfrm>
            <a:off x="771180" y="963894"/>
            <a:ext cx="3944039" cy="3323987"/>
          </a:xfrm>
          <a:prstGeom prst="rect">
            <a:avLst/>
          </a:prstGeom>
          <a:noFill/>
        </p:spPr>
        <p:txBody>
          <a:bodyPr wrap="square" rtlCol="0">
            <a:spAutoFit/>
          </a:bodyPr>
          <a:lstStyle/>
          <a:p>
            <a:pPr algn="l" rtl="0" fontAlgn="base">
              <a:buFont typeface="Arial" panose="020B0604020202020204" pitchFamily="34" charset="0"/>
              <a:buChar char="•"/>
            </a:pPr>
            <a:r>
              <a:rPr lang="en-GB" sz="1600" b="0" i="0" u="none" strike="noStrike" dirty="0">
                <a:effectLst/>
                <a:latin typeface="Calibri" panose="020F0502020204030204" pitchFamily="34" charset="0"/>
              </a:rPr>
              <a:t>Collaborating: Collaborating with others to identify a solution that satisfies everyone.</a:t>
            </a:r>
            <a:r>
              <a:rPr lang="en-US" sz="1600" b="0" i="0" u="none" strike="noStrike" dirty="0">
                <a:effectLst/>
                <a:latin typeface="Calibri" panose="020F0502020204030204" pitchFamily="34" charset="0"/>
              </a:rPr>
              <a:t>​</a:t>
            </a:r>
            <a:endParaRPr lang="en-US" sz="1600" b="0" i="0" u="none" strike="noStrike" dirty="0">
              <a:effectLst/>
              <a:latin typeface="Arial" panose="020B0604020202020204" pitchFamily="34" charset="0"/>
            </a:endParaRPr>
          </a:p>
          <a:p>
            <a:pPr algn="l" rtl="0" fontAlgn="base">
              <a:buFont typeface="Arial" panose="020B0604020202020204" pitchFamily="34" charset="0"/>
              <a:buChar char="•"/>
            </a:pPr>
            <a:r>
              <a:rPr lang="en-GB" sz="1600" b="0" i="0" u="none" strike="noStrike" dirty="0">
                <a:effectLst/>
                <a:latin typeface="Calibri" panose="020F0502020204030204" pitchFamily="34" charset="0"/>
              </a:rPr>
              <a:t>Competing: For those who are self-confident and uncooperative, the outcome is more important than relationships.</a:t>
            </a:r>
            <a:r>
              <a:rPr lang="en-US" sz="1600" b="0" i="0" u="none" strike="noStrike" dirty="0">
                <a:effectLst/>
                <a:latin typeface="Calibri" panose="020F0502020204030204" pitchFamily="34" charset="0"/>
              </a:rPr>
              <a:t>​</a:t>
            </a:r>
            <a:endParaRPr lang="en-US" sz="1600" b="0" i="0" u="none" strike="noStrike" dirty="0">
              <a:effectLst/>
              <a:latin typeface="Arial" panose="020B0604020202020204" pitchFamily="34" charset="0"/>
            </a:endParaRPr>
          </a:p>
          <a:p>
            <a:pPr algn="l" rtl="0" fontAlgn="base">
              <a:buFont typeface="Arial" panose="020B0604020202020204" pitchFamily="34" charset="0"/>
              <a:buChar char="•"/>
            </a:pPr>
            <a:r>
              <a:rPr lang="en-GB" sz="1600" b="0" i="0" u="none" strike="noStrike" dirty="0">
                <a:effectLst/>
                <a:latin typeface="Calibri" panose="020F0502020204030204" pitchFamily="34" charset="0"/>
              </a:rPr>
              <a:t>Accommodating: opposite of competing it means self-sacrifice to satisfy others.</a:t>
            </a:r>
            <a:r>
              <a:rPr lang="en-US" sz="1600" b="0" i="0" u="none" strike="noStrike" dirty="0">
                <a:effectLst/>
                <a:latin typeface="Calibri" panose="020F0502020204030204" pitchFamily="34" charset="0"/>
              </a:rPr>
              <a:t>​</a:t>
            </a:r>
            <a:endParaRPr lang="en-US" sz="1600" b="0" i="0" u="none" strike="noStrike" dirty="0">
              <a:effectLst/>
              <a:latin typeface="Arial" panose="020B0604020202020204" pitchFamily="34" charset="0"/>
            </a:endParaRPr>
          </a:p>
          <a:p>
            <a:pPr algn="l" rtl="0" fontAlgn="base">
              <a:buFont typeface="Arial" panose="020B0604020202020204" pitchFamily="34" charset="0"/>
              <a:buChar char="•"/>
            </a:pPr>
            <a:r>
              <a:rPr lang="en-GB" sz="1600" b="0" i="0" u="none" strike="noStrike" dirty="0">
                <a:effectLst/>
                <a:latin typeface="Calibri" panose="020F0502020204030204" pitchFamily="34" charset="0"/>
              </a:rPr>
              <a:t>Avoiding: it works when the conflict is not important and effective to avoid issues which can have a high cost.</a:t>
            </a:r>
            <a:r>
              <a:rPr lang="en-US" sz="1600" b="0" i="0" u="none" strike="noStrike" dirty="0">
                <a:effectLst/>
                <a:latin typeface="Calibri" panose="020F0502020204030204" pitchFamily="34" charset="0"/>
              </a:rPr>
              <a:t>​</a:t>
            </a:r>
            <a:endParaRPr lang="en-US" sz="1600" b="0" i="0" u="none" strike="noStrike" dirty="0">
              <a:effectLst/>
              <a:latin typeface="Arial" panose="020B0604020202020204" pitchFamily="34" charset="0"/>
            </a:endParaRPr>
          </a:p>
          <a:p>
            <a:pPr algn="l" rtl="0" fontAlgn="base">
              <a:buFont typeface="Arial" panose="020B0604020202020204" pitchFamily="34" charset="0"/>
              <a:buChar char="•"/>
            </a:pPr>
            <a:r>
              <a:rPr lang="en-GB" sz="1600" b="0" i="0" u="none" strike="noStrike" dirty="0">
                <a:effectLst/>
                <a:latin typeface="Calibri" panose="020F0502020204030204" pitchFamily="34" charset="0"/>
              </a:rPr>
              <a:t>Compromising: a mutual solution that satisfies both parties in the problem.</a:t>
            </a:r>
            <a:r>
              <a:rPr lang="en-US" sz="1600" b="0" i="0" u="none" strike="noStrike" dirty="0">
                <a:effectLst/>
                <a:latin typeface="Calibri" panose="020F0502020204030204" pitchFamily="34" charset="0"/>
              </a:rPr>
              <a:t>​</a:t>
            </a:r>
            <a:endParaRPr lang="en-US" sz="1600" b="0" i="0" u="none" strike="noStrike" dirty="0">
              <a:effectLst/>
              <a:latin typeface="Arial" panose="020B0604020202020204" pitchFamily="34" charset="0"/>
            </a:endParaRPr>
          </a:p>
          <a:p>
            <a:endParaRPr lang="en-GB" dirty="0"/>
          </a:p>
        </p:txBody>
      </p:sp>
      <p:sp>
        <p:nvSpPr>
          <p:cNvPr id="7" name="TextBox 6">
            <a:extLst>
              <a:ext uri="{FF2B5EF4-FFF2-40B4-BE49-F238E27FC236}">
                <a16:creationId xmlns:a16="http://schemas.microsoft.com/office/drawing/2014/main" id="{5F5CF555-B3F5-D6E9-73D6-17EC94C4B1B2}"/>
              </a:ext>
            </a:extLst>
          </p:cNvPr>
          <p:cNvSpPr txBox="1"/>
          <p:nvPr/>
        </p:nvSpPr>
        <p:spPr>
          <a:xfrm>
            <a:off x="257061" y="4457182"/>
            <a:ext cx="3944039" cy="2585323"/>
          </a:xfrm>
          <a:prstGeom prst="rect">
            <a:avLst/>
          </a:prstGeom>
          <a:noFill/>
        </p:spPr>
        <p:txBody>
          <a:bodyPr wrap="square" rtlCol="0">
            <a:spAutoFit/>
          </a:bodyPr>
          <a:lstStyle/>
          <a:p>
            <a:r>
              <a:rPr lang="en-GB" sz="1600" b="0" i="0" u="none" strike="noStrike" dirty="0">
                <a:solidFill>
                  <a:srgbClr val="000000"/>
                </a:solidFill>
                <a:effectLst/>
                <a:latin typeface="Impact" panose="020B0806030902050204" pitchFamily="34" charset="0"/>
              </a:rPr>
              <a:t>Conflicts are useful</a:t>
            </a:r>
          </a:p>
          <a:p>
            <a:endParaRPr lang="en-GB" sz="1600" dirty="0">
              <a:solidFill>
                <a:srgbClr val="000000"/>
              </a:solidFill>
              <a:latin typeface="Calibri Light" panose="020F0302020204030204" pitchFamily="34" charset="0"/>
            </a:endParaRPr>
          </a:p>
          <a:p>
            <a:pPr algn="l" rtl="0" fontAlgn="base">
              <a:buFont typeface="Arial" panose="020B0604020202020204" pitchFamily="34" charset="0"/>
              <a:buChar char="•"/>
            </a:pPr>
            <a:r>
              <a:rPr lang="en-GB" sz="1600" b="0" i="0" u="none" strike="noStrike" dirty="0">
                <a:solidFill>
                  <a:srgbClr val="000000"/>
                </a:solidFill>
                <a:effectLst/>
                <a:latin typeface="Calibri" panose="020F0502020204030204" pitchFamily="34" charset="0"/>
              </a:rPr>
              <a:t>To promote responsibility and facilitate communication and relationships</a:t>
            </a:r>
            <a:r>
              <a:rPr lang="en-US" sz="1600" b="0" i="0" u="none" strike="noStrike" dirty="0">
                <a:solidFill>
                  <a:srgbClr val="000000"/>
                </a:solidFill>
                <a:effectLst/>
                <a:latin typeface="Calibri" panose="020F0502020204030204" pitchFamily="34" charset="0"/>
              </a:rPr>
              <a:t>​</a:t>
            </a:r>
            <a:endParaRPr lang="en-US" sz="1600" b="0" i="0" u="none" strike="noStrike"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600" b="0" i="0" u="none" strike="noStrike" dirty="0">
                <a:solidFill>
                  <a:srgbClr val="000000"/>
                </a:solidFill>
                <a:effectLst/>
                <a:latin typeface="Calibri" panose="020F0502020204030204" pitchFamily="34" charset="0"/>
              </a:rPr>
              <a:t>Conflicts can not be avoided </a:t>
            </a:r>
            <a:r>
              <a:rPr lang="en-US" sz="1600" b="0" i="0" u="none" strike="noStrike" dirty="0">
                <a:solidFill>
                  <a:srgbClr val="000000"/>
                </a:solidFill>
                <a:effectLst/>
                <a:latin typeface="Calibri" panose="020F0502020204030204" pitchFamily="34" charset="0"/>
              </a:rPr>
              <a:t>​</a:t>
            </a:r>
            <a:endParaRPr lang="en-US" sz="1600" b="0" i="0" u="none" strike="noStrike"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600" b="0" i="0" u="none" strike="noStrike" dirty="0">
                <a:solidFill>
                  <a:srgbClr val="000000"/>
                </a:solidFill>
                <a:effectLst/>
                <a:latin typeface="Calibri" panose="020F0502020204030204" pitchFamily="34" charset="0"/>
              </a:rPr>
              <a:t>Different points of view are effective to achieve goals</a:t>
            </a:r>
            <a:r>
              <a:rPr lang="en-US" sz="1600" b="0" i="0" u="none" strike="noStrike" dirty="0">
                <a:solidFill>
                  <a:srgbClr val="000000"/>
                </a:solidFill>
                <a:effectLst/>
                <a:latin typeface="Calibri" panose="020F0502020204030204" pitchFamily="34" charset="0"/>
              </a:rPr>
              <a:t>​</a:t>
            </a:r>
            <a:endParaRPr lang="en-US" sz="1600" b="0" i="0" u="none" strike="noStrike"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600" b="0" i="0" u="none" strike="noStrike" dirty="0">
                <a:solidFill>
                  <a:srgbClr val="000000"/>
                </a:solidFill>
                <a:effectLst/>
                <a:latin typeface="Calibri" panose="020F0502020204030204" pitchFamily="34" charset="0"/>
              </a:rPr>
              <a:t>Each conflict can turn into a chance to develop grow, innovate and develop ideas</a:t>
            </a:r>
            <a:endParaRPr lang="en-US" sz="1600" b="0" i="0" u="none" strike="noStrike" dirty="0">
              <a:solidFill>
                <a:srgbClr val="000000"/>
              </a:solidFill>
              <a:effectLst/>
              <a:latin typeface="Arial" panose="020B0604020202020204" pitchFamily="34" charset="0"/>
            </a:endParaRPr>
          </a:p>
          <a:p>
            <a:endParaRPr lang="en-GB" dirty="0"/>
          </a:p>
        </p:txBody>
      </p:sp>
      <p:sp>
        <p:nvSpPr>
          <p:cNvPr id="8" name="Round Single Corner of Rectangle 7">
            <a:extLst>
              <a:ext uri="{FF2B5EF4-FFF2-40B4-BE49-F238E27FC236}">
                <a16:creationId xmlns:a16="http://schemas.microsoft.com/office/drawing/2014/main" id="{726A1042-9F20-0B92-7ED6-16D440F95DEF}"/>
              </a:ext>
            </a:extLst>
          </p:cNvPr>
          <p:cNvSpPr/>
          <p:nvPr/>
        </p:nvSpPr>
        <p:spPr>
          <a:xfrm>
            <a:off x="5603912" y="263974"/>
            <a:ext cx="5905041" cy="5079207"/>
          </a:xfrm>
          <a:prstGeom prst="round1Rect">
            <a:avLst/>
          </a:prstGeom>
          <a:solidFill>
            <a:srgbClr val="FFC0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FE62425B-0281-B545-9156-30ECE58A4BE5}"/>
              </a:ext>
            </a:extLst>
          </p:cNvPr>
          <p:cNvSpPr txBox="1"/>
          <p:nvPr/>
        </p:nvSpPr>
        <p:spPr>
          <a:xfrm>
            <a:off x="6096000" y="539827"/>
            <a:ext cx="4920867" cy="369332"/>
          </a:xfrm>
          <a:prstGeom prst="rect">
            <a:avLst/>
          </a:prstGeom>
          <a:noFill/>
        </p:spPr>
        <p:txBody>
          <a:bodyPr wrap="square" rtlCol="0">
            <a:spAutoFit/>
          </a:bodyPr>
          <a:lstStyle/>
          <a:p>
            <a:r>
              <a:rPr lang="en-GB" b="0" i="0" u="none" strike="noStrike" dirty="0">
                <a:solidFill>
                  <a:srgbClr val="000000"/>
                </a:solidFill>
                <a:effectLst/>
                <a:latin typeface="Impact" panose="020B0806030902050204" pitchFamily="34" charset="0"/>
              </a:rPr>
              <a:t>How to manage conflict according to Weiss</a:t>
            </a:r>
            <a:r>
              <a:rPr lang="en-GB" b="0" i="0" u="none" strike="noStrike" dirty="0">
                <a:effectLst/>
                <a:latin typeface="Impact" panose="020B0806030902050204" pitchFamily="34" charset="0"/>
              </a:rPr>
              <a:t>​</a:t>
            </a:r>
            <a:endParaRPr lang="en-GB" dirty="0">
              <a:latin typeface="Impact" panose="020B0806030902050204" pitchFamily="34" charset="0"/>
            </a:endParaRPr>
          </a:p>
        </p:txBody>
      </p:sp>
      <p:sp>
        <p:nvSpPr>
          <p:cNvPr id="10" name="TextBox 9">
            <a:extLst>
              <a:ext uri="{FF2B5EF4-FFF2-40B4-BE49-F238E27FC236}">
                <a16:creationId xmlns:a16="http://schemas.microsoft.com/office/drawing/2014/main" id="{F3FC23EE-998A-0243-491B-AE0E89F5C3A3}"/>
              </a:ext>
            </a:extLst>
          </p:cNvPr>
          <p:cNvSpPr txBox="1"/>
          <p:nvPr/>
        </p:nvSpPr>
        <p:spPr>
          <a:xfrm>
            <a:off x="5934419" y="1038948"/>
            <a:ext cx="5082448" cy="3477875"/>
          </a:xfrm>
          <a:prstGeom prst="rect">
            <a:avLst/>
          </a:prstGeom>
          <a:noFill/>
        </p:spPr>
        <p:txBody>
          <a:bodyPr wrap="square" rtlCol="0">
            <a:spAutoFit/>
          </a:bodyPr>
          <a:lstStyle/>
          <a:p>
            <a:pPr algn="l" rtl="0" fontAlgn="base">
              <a:buFont typeface="Arial" panose="020B0604020202020204" pitchFamily="34" charset="0"/>
              <a:buChar char="•"/>
            </a:pPr>
            <a:r>
              <a:rPr lang="en-GB" sz="2000" b="0" i="0" u="none" strike="noStrike" dirty="0">
                <a:effectLst/>
                <a:latin typeface="Calibri" panose="020F0502020204030204" pitchFamily="34" charset="0"/>
              </a:rPr>
              <a:t>Listen effectively to not only words but also non-verbal gestures </a:t>
            </a:r>
            <a:r>
              <a:rPr lang="en-US" sz="2000" b="0" i="0" u="none" strike="noStrike" dirty="0">
                <a:effectLst/>
                <a:latin typeface="Calibri" panose="020F0502020204030204" pitchFamily="34" charset="0"/>
              </a:rPr>
              <a:t>​</a:t>
            </a:r>
            <a:endParaRPr lang="en-US" sz="2000" b="0" i="0" u="none" strike="noStrike" dirty="0">
              <a:effectLst/>
              <a:latin typeface="Arial" panose="020B0604020202020204" pitchFamily="34" charset="0"/>
            </a:endParaRPr>
          </a:p>
          <a:p>
            <a:pPr algn="l" rtl="0" fontAlgn="base">
              <a:buFont typeface="Arial" panose="020B0604020202020204" pitchFamily="34" charset="0"/>
              <a:buChar char="•"/>
            </a:pPr>
            <a:r>
              <a:rPr lang="en-GB" sz="2000" b="0" i="0" u="none" strike="noStrike" dirty="0">
                <a:effectLst/>
                <a:latin typeface="Calibri" panose="020F0502020204030204" pitchFamily="34" charset="0"/>
              </a:rPr>
              <a:t>Acknowledge people positions and still disagree with them</a:t>
            </a:r>
            <a:r>
              <a:rPr lang="en-US" sz="2000" b="0" i="0" u="none" strike="noStrike" dirty="0">
                <a:effectLst/>
                <a:latin typeface="Calibri" panose="020F0502020204030204" pitchFamily="34" charset="0"/>
              </a:rPr>
              <a:t>​</a:t>
            </a:r>
            <a:endParaRPr lang="en-US" sz="2000" b="0" i="0" u="none" strike="noStrike" dirty="0">
              <a:effectLst/>
              <a:latin typeface="Arial" panose="020B0604020202020204" pitchFamily="34" charset="0"/>
            </a:endParaRPr>
          </a:p>
          <a:p>
            <a:pPr algn="l" rtl="0" fontAlgn="base">
              <a:buFont typeface="Arial" panose="020B0604020202020204" pitchFamily="34" charset="0"/>
              <a:buChar char="•"/>
            </a:pPr>
            <a:r>
              <a:rPr lang="en-GB" sz="2000" b="0" i="0" u="none" strike="noStrike" dirty="0">
                <a:effectLst/>
                <a:latin typeface="Calibri" panose="020F0502020204030204" pitchFamily="34" charset="0"/>
              </a:rPr>
              <a:t>Responding once listened to and acknowledged by others is a time to be heard offering constructive criticism or an alternative to their ideas.</a:t>
            </a:r>
            <a:r>
              <a:rPr lang="en-US" sz="2000" b="0" i="0" u="none" strike="noStrike" dirty="0">
                <a:effectLst/>
                <a:latin typeface="Calibri" panose="020F0502020204030204" pitchFamily="34" charset="0"/>
              </a:rPr>
              <a:t>​</a:t>
            </a:r>
            <a:endParaRPr lang="en-US" sz="2000" b="0" i="0" u="none" strike="noStrike" dirty="0">
              <a:effectLst/>
              <a:latin typeface="Arial" panose="020B0604020202020204" pitchFamily="34" charset="0"/>
            </a:endParaRPr>
          </a:p>
          <a:p>
            <a:pPr algn="l" rtl="0" fontAlgn="base">
              <a:buFont typeface="Arial" panose="020B0604020202020204" pitchFamily="34" charset="0"/>
              <a:buChar char="•"/>
            </a:pPr>
            <a:r>
              <a:rPr lang="en-GB" sz="2000" b="0" i="0" u="none" strike="noStrike" dirty="0">
                <a:effectLst/>
                <a:latin typeface="Calibri" panose="020F0502020204030204" pitchFamily="34" charset="0"/>
              </a:rPr>
              <a:t>Resolving differences is the ultimate goal to reach an agreement that benefits both sides, which is a win-win solution.</a:t>
            </a:r>
            <a:r>
              <a:rPr lang="en-US" sz="2000" b="0" i="0" u="none" strike="noStrike" dirty="0">
                <a:effectLst/>
                <a:latin typeface="Calibri" panose="020F0502020204030204" pitchFamily="34" charset="0"/>
              </a:rPr>
              <a:t>​</a:t>
            </a:r>
            <a:endParaRPr lang="en-US" sz="2000" b="0" i="0" u="none" strike="noStrike" dirty="0">
              <a:effectLst/>
              <a:latin typeface="Arial" panose="020B0604020202020204" pitchFamily="34" charset="0"/>
            </a:endParaRPr>
          </a:p>
        </p:txBody>
      </p:sp>
      <p:sp>
        <p:nvSpPr>
          <p:cNvPr id="11" name="TextBox 10">
            <a:extLst>
              <a:ext uri="{FF2B5EF4-FFF2-40B4-BE49-F238E27FC236}">
                <a16:creationId xmlns:a16="http://schemas.microsoft.com/office/drawing/2014/main" id="{0B5DF714-129C-2AC0-7603-097CE98B2AE6}"/>
              </a:ext>
            </a:extLst>
          </p:cNvPr>
          <p:cNvSpPr txBox="1"/>
          <p:nvPr/>
        </p:nvSpPr>
        <p:spPr>
          <a:xfrm>
            <a:off x="5603912" y="5671842"/>
            <a:ext cx="6452212" cy="1292662"/>
          </a:xfrm>
          <a:prstGeom prst="rect">
            <a:avLst/>
          </a:prstGeom>
          <a:noFill/>
        </p:spPr>
        <p:txBody>
          <a:bodyPr wrap="square" rtlCol="0">
            <a:spAutoFit/>
          </a:bodyPr>
          <a:lstStyle/>
          <a:p>
            <a:pPr algn="l" rtl="0" fontAlgn="base">
              <a:buFont typeface="Arial" panose="020B0604020202020204" pitchFamily="34" charset="0"/>
              <a:buChar char="•"/>
            </a:pPr>
            <a:r>
              <a:rPr lang="en-GB" sz="1200" b="0" i="0" strike="noStrike" dirty="0">
                <a:effectLst/>
                <a:latin typeface="Calibri" panose="020F0502020204030204" pitchFamily="34" charset="0"/>
              </a:rPr>
              <a:t>First tee (2022) </a:t>
            </a:r>
            <a:r>
              <a:rPr lang="en-GB" sz="1200" b="0" i="1" strike="noStrike" dirty="0">
                <a:effectLst/>
                <a:latin typeface="Calibri" panose="020F0502020204030204" pitchFamily="34" charset="0"/>
              </a:rPr>
              <a:t>resolving conflict in 4 steps </a:t>
            </a:r>
            <a:r>
              <a:rPr lang="en-GB" sz="1200" b="0" i="0" strike="noStrike" dirty="0">
                <a:effectLst/>
                <a:latin typeface="Calibri" panose="020F0502020204030204" pitchFamily="34" charset="0"/>
              </a:rPr>
              <a:t>[Online]Available at : </a:t>
            </a:r>
            <a:r>
              <a:rPr lang="en-GB" sz="1200" b="0" i="0" strike="noStrike" dirty="0">
                <a:effectLst/>
                <a:latin typeface="Calibri" panose="020F0502020204030204" pitchFamily="34" charset="0"/>
                <a:hlinkClick r:id="rId2">
                  <a:extLst>
                    <a:ext uri="{A12FA001-AC4F-418D-AE19-62706E023703}">
                      <ahyp:hlinkClr xmlns:ahyp="http://schemas.microsoft.com/office/drawing/2018/hyperlinkcolor" val="tx"/>
                    </a:ext>
                  </a:extLst>
                </a:hlinkClick>
              </a:rPr>
              <a:t>https://firsttee.org/2017/03/13/resolving-conflict-4-steps/</a:t>
            </a:r>
            <a:r>
              <a:rPr lang="en-GB" sz="1200" b="0" i="0" strike="noStrike" dirty="0">
                <a:effectLst/>
                <a:latin typeface="Calibri" panose="020F0502020204030204" pitchFamily="34" charset="0"/>
              </a:rPr>
              <a:t>  (Accessed: 16.11.2022)</a:t>
            </a:r>
            <a:r>
              <a:rPr lang="en-US" sz="1200" b="0" i="0" strike="noStrike" dirty="0">
                <a:effectLst/>
                <a:latin typeface="Calibri" panose="020F0502020204030204" pitchFamily="34" charset="0"/>
              </a:rPr>
              <a:t>​</a:t>
            </a:r>
            <a:endParaRPr lang="en-US" sz="1200" b="0" i="0" strike="noStrike" dirty="0">
              <a:effectLst/>
              <a:latin typeface="Arial" panose="020B0604020202020204" pitchFamily="34" charset="0"/>
            </a:endParaRPr>
          </a:p>
          <a:p>
            <a:pPr algn="l" rtl="0" fontAlgn="base">
              <a:buFont typeface="Arial" panose="020B0604020202020204" pitchFamily="34" charset="0"/>
              <a:buChar char="•"/>
            </a:pPr>
            <a:r>
              <a:rPr lang="en-GB" sz="1200" b="0" i="0" strike="noStrike" dirty="0" err="1">
                <a:effectLst/>
                <a:latin typeface="Calibri" panose="020F0502020204030204" pitchFamily="34" charset="0"/>
              </a:rPr>
              <a:t>Benoliel</a:t>
            </a:r>
            <a:r>
              <a:rPr lang="en-GB" sz="1200" b="0" i="0" strike="noStrike" dirty="0">
                <a:effectLst/>
                <a:latin typeface="Calibri" panose="020F0502020204030204" pitchFamily="34" charset="0"/>
              </a:rPr>
              <a:t>, B. (2017) </a:t>
            </a:r>
            <a:r>
              <a:rPr lang="en-GB" sz="1200" b="0" i="1" strike="noStrike" dirty="0">
                <a:effectLst/>
                <a:latin typeface="Calibri" panose="020F0502020204030204" pitchFamily="34" charset="0"/>
              </a:rPr>
              <a:t>what’s your conflict management style? </a:t>
            </a:r>
            <a:r>
              <a:rPr lang="en-GB" sz="1200" b="0" i="0" strike="noStrike" dirty="0">
                <a:effectLst/>
                <a:latin typeface="Calibri" panose="020F0502020204030204" pitchFamily="34" charset="0"/>
              </a:rPr>
              <a:t>[Online] Available at: </a:t>
            </a:r>
            <a:r>
              <a:rPr lang="en-GB" sz="1200" b="0" i="0" strike="noStrike" dirty="0">
                <a:effectLst/>
                <a:latin typeface="Calibri" panose="020F0502020204030204" pitchFamily="34" charset="0"/>
                <a:hlinkClick r:id="rId3">
                  <a:extLst>
                    <a:ext uri="{A12FA001-AC4F-418D-AE19-62706E023703}">
                      <ahyp:hlinkClr xmlns:ahyp="http://schemas.microsoft.com/office/drawing/2018/hyperlinkcolor" val="tx"/>
                    </a:ext>
                  </a:extLst>
                </a:hlinkClick>
              </a:rPr>
              <a:t>https://www.waldenu.edu/news-and-events/walden-news/2017/0530-whats-your-conflict-management-style</a:t>
            </a:r>
            <a:r>
              <a:rPr lang="en-GB" sz="1200" b="0" i="0" strike="noStrike" dirty="0">
                <a:effectLst/>
                <a:latin typeface="Calibri" panose="020F0502020204030204" pitchFamily="34" charset="0"/>
              </a:rPr>
              <a:t> (Accessed: 16.11.2022)</a:t>
            </a:r>
            <a:r>
              <a:rPr lang="en-US" sz="1200" b="0" i="0" strike="noStrike" dirty="0">
                <a:effectLst/>
                <a:latin typeface="Calibri" panose="020F0502020204030204" pitchFamily="34" charset="0"/>
              </a:rPr>
              <a:t>​</a:t>
            </a:r>
            <a:endParaRPr lang="en-US" sz="1200" b="0" i="0" strike="noStrike" dirty="0">
              <a:effectLst/>
              <a:latin typeface="Arial" panose="020B0604020202020204" pitchFamily="34" charset="0"/>
            </a:endParaRPr>
          </a:p>
          <a:p>
            <a:endParaRPr lang="en-GB" dirty="0"/>
          </a:p>
        </p:txBody>
      </p:sp>
    </p:spTree>
    <p:extLst>
      <p:ext uri="{BB962C8B-B14F-4D97-AF65-F5344CB8AC3E}">
        <p14:creationId xmlns:p14="http://schemas.microsoft.com/office/powerpoint/2010/main" val="8786190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3" presetClass="entr" presetSubtype="1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blinds(horizontal)">
                                      <p:cBhvr>
                                        <p:cTn id="25" dur="500"/>
                                        <p:tgtEl>
                                          <p:spTgt spid="8"/>
                                        </p:tgtEl>
                                      </p:cBhvr>
                                    </p:animEffect>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9"/>
                                        </p:tgtEl>
                                        <p:attrNameLst>
                                          <p:attrName>style.visibility</p:attrName>
                                        </p:attrNameLst>
                                      </p:cBhvr>
                                      <p:to>
                                        <p:strVal val="visible"/>
                                      </p:to>
                                    </p:set>
                                    <p:anim calcmode="lin" valueType="num">
                                      <p:cBhvr additive="base">
                                        <p:cTn id="30" dur="500" fill="hold"/>
                                        <p:tgtEl>
                                          <p:spTgt spid="9"/>
                                        </p:tgtEl>
                                        <p:attrNameLst>
                                          <p:attrName>ppt_x</p:attrName>
                                        </p:attrNameLst>
                                      </p:cBhvr>
                                      <p:tavLst>
                                        <p:tav tm="0">
                                          <p:val>
                                            <p:strVal val="#ppt_x"/>
                                          </p:val>
                                        </p:tav>
                                        <p:tav tm="100000">
                                          <p:val>
                                            <p:strVal val="#ppt_x"/>
                                          </p:val>
                                        </p:tav>
                                      </p:tavLst>
                                    </p:anim>
                                    <p:anim calcmode="lin" valueType="num">
                                      <p:cBhvr additive="base">
                                        <p:cTn id="31"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10"/>
                                        </p:tgtEl>
                                        <p:attrNameLst>
                                          <p:attrName>style.visibility</p:attrName>
                                        </p:attrNameLst>
                                      </p:cBhvr>
                                      <p:to>
                                        <p:strVal val="visible"/>
                                      </p:to>
                                    </p:set>
                                    <p:anim calcmode="lin" valueType="num">
                                      <p:cBhvr additive="base">
                                        <p:cTn id="36" dur="500" fill="hold"/>
                                        <p:tgtEl>
                                          <p:spTgt spid="10"/>
                                        </p:tgtEl>
                                        <p:attrNameLst>
                                          <p:attrName>ppt_x</p:attrName>
                                        </p:attrNameLst>
                                      </p:cBhvr>
                                      <p:tavLst>
                                        <p:tav tm="0">
                                          <p:val>
                                            <p:strVal val="#ppt_x"/>
                                          </p:val>
                                        </p:tav>
                                        <p:tav tm="100000">
                                          <p:val>
                                            <p:strVal val="#ppt_x"/>
                                          </p:val>
                                        </p:tav>
                                      </p:tavLst>
                                    </p:anim>
                                    <p:anim calcmode="lin" valueType="num">
                                      <p:cBhvr additive="base">
                                        <p:cTn id="37"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dissolve">
                                      <p:cBhvr>
                                        <p:cTn id="4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6" grpId="0"/>
      <p:bldP spid="7" grpId="0"/>
      <p:bldP spid="8" grpId="0" animBg="1"/>
      <p:bldP spid="9" grpId="0"/>
      <p:bldP spid="10" grpId="0"/>
      <p:bldP spid="11"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5191</TotalTime>
  <Words>1105</Words>
  <Application>Microsoft Macintosh PowerPoint</Application>
  <PresentationFormat>Widescreen</PresentationFormat>
  <Paragraphs>63</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-webkit-standard</vt:lpstr>
      <vt:lpstr>Arial</vt:lpstr>
      <vt:lpstr>Calibri</vt:lpstr>
      <vt:lpstr>Calibri Light</vt:lpstr>
      <vt:lpstr>Impact</vt:lpstr>
      <vt:lpstr>Office Theme</vt:lpstr>
      <vt:lpstr>Effective Team Working &amp; Communication</vt:lpstr>
      <vt:lpstr>Advantages of Team Working </vt:lpstr>
      <vt:lpstr>PowerPoint Presentation</vt:lpstr>
      <vt:lpstr>Stages of Team Development</vt:lpstr>
      <vt:lpstr>Tuckerman Model</vt:lpstr>
      <vt:lpstr>Team Roles</vt:lpstr>
      <vt:lpstr>PowerPoint Presentation</vt:lpstr>
      <vt:lpstr>Managing Conflict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&amp; Communication</dc:title>
  <dc:creator>Sheanne Ojea-Simpson (2133151)</dc:creator>
  <cp:lastModifiedBy>Sheanne Ojea-Simpson (2133151)</cp:lastModifiedBy>
  <cp:revision>8</cp:revision>
  <dcterms:created xsi:type="dcterms:W3CDTF">2022-11-28T11:22:33Z</dcterms:created>
  <dcterms:modified xsi:type="dcterms:W3CDTF">2022-12-09T20:39:32Z</dcterms:modified>
</cp:coreProperties>
</file>