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3"/>
  </p:notesMasterIdLst>
  <p:handoutMasterIdLst>
    <p:handoutMasterId r:id="rId24"/>
  </p:handoutMasterIdLst>
  <p:sldIdLst>
    <p:sldId id="256" r:id="rId2"/>
    <p:sldId id="278" r:id="rId3"/>
    <p:sldId id="257" r:id="rId4"/>
    <p:sldId id="258" r:id="rId5"/>
    <p:sldId id="259" r:id="rId6"/>
    <p:sldId id="275" r:id="rId7"/>
    <p:sldId id="260" r:id="rId8"/>
    <p:sldId id="261" r:id="rId9"/>
    <p:sldId id="262" r:id="rId10"/>
    <p:sldId id="263" r:id="rId11"/>
    <p:sldId id="265" r:id="rId12"/>
    <p:sldId id="266" r:id="rId13"/>
    <p:sldId id="267" r:id="rId14"/>
    <p:sldId id="268" r:id="rId15"/>
    <p:sldId id="269" r:id="rId16"/>
    <p:sldId id="270" r:id="rId17"/>
    <p:sldId id="276" r:id="rId18"/>
    <p:sldId id="277" r:id="rId19"/>
    <p:sldId id="271" r:id="rId20"/>
    <p:sldId id="272" r:id="rId21"/>
    <p:sldId id="273"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072" autoAdjust="0"/>
  </p:normalViewPr>
  <p:slideViewPr>
    <p:cSldViewPr>
      <p:cViewPr>
        <p:scale>
          <a:sx n="90" d="100"/>
          <a:sy n="90" d="100"/>
        </p:scale>
        <p:origin x="-2244" y="-28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780B4481-6BD3-4F23-8424-EE9BBE6CFE07}" type="datetimeFigureOut">
              <a:rPr lang="en-GB" smtClean="0"/>
              <a:pPr/>
              <a:t>08/05/2014</a:t>
            </a:fld>
            <a:endParaRPr lang="en-GB"/>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03D96B08-D04A-4AA9-BB68-6E3F531C6512}" type="slidenum">
              <a:rPr lang="en-GB" smtClean="0"/>
              <a:pPr/>
              <a:t>‹#›</a:t>
            </a:fld>
            <a:endParaRPr lang="en-GB"/>
          </a:p>
        </p:txBody>
      </p:sp>
    </p:spTree>
    <p:extLst>
      <p:ext uri="{BB962C8B-B14F-4D97-AF65-F5344CB8AC3E}">
        <p14:creationId xmlns:p14="http://schemas.microsoft.com/office/powerpoint/2010/main" val="199900301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9B8B3F3D-687F-4C04-B3C5-F1DD46B87095}" type="datetimeFigureOut">
              <a:rPr lang="en-GB" smtClean="0"/>
              <a:pPr/>
              <a:t>08/05/2014</a:t>
            </a:fld>
            <a:endParaRPr lang="en-GB" dirty="0"/>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A56FC1FB-6203-4075-B8D6-C0C7A1B22BF3}" type="slidenum">
              <a:rPr lang="en-GB" smtClean="0"/>
              <a:pPr/>
              <a:t>‹#›</a:t>
            </a:fld>
            <a:endParaRPr lang="en-GB" dirty="0"/>
          </a:p>
        </p:txBody>
      </p:sp>
    </p:spTree>
    <p:extLst>
      <p:ext uri="{BB962C8B-B14F-4D97-AF65-F5344CB8AC3E}">
        <p14:creationId xmlns:p14="http://schemas.microsoft.com/office/powerpoint/2010/main" val="28251171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1</a:t>
            </a:fld>
            <a:endParaRPr lang="en-GB"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GB" dirty="0" smtClean="0"/>
              <a:t>Manager</a:t>
            </a:r>
            <a:r>
              <a:rPr lang="en-GB" baseline="0" dirty="0" smtClean="0"/>
              <a:t> and line managers alike need to make sure that the working conditions helps to create a motivated team.</a:t>
            </a:r>
          </a:p>
          <a:p>
            <a:endParaRPr lang="en-GB" baseline="0" dirty="0" smtClean="0"/>
          </a:p>
          <a:p>
            <a:r>
              <a:rPr lang="en-GB" baseline="0" dirty="0" smtClean="0"/>
              <a:t>Extrinsic is when individuals are motivated by tangible/ material rewards for example; pay, bonuses, commission, company car  Intrinsic is when individuals are motivated by more psychological rewards, for instance, praise, </a:t>
            </a:r>
            <a:r>
              <a:rPr lang="en-GB" baseline="0" dirty="0" smtClean="0"/>
              <a:t>recognition, </a:t>
            </a:r>
            <a:r>
              <a:rPr lang="en-GB" baseline="0" dirty="0" smtClean="0"/>
              <a:t>thank you, a sense of feeling valued and involved.  </a:t>
            </a:r>
          </a:p>
          <a:p>
            <a:endParaRPr lang="en-GB" baseline="0" dirty="0" smtClean="0"/>
          </a:p>
        </p:txBody>
      </p:sp>
      <p:sp>
        <p:nvSpPr>
          <p:cNvPr id="4" name="Slide Number Placeholder 3"/>
          <p:cNvSpPr>
            <a:spLocks noGrp="1"/>
          </p:cNvSpPr>
          <p:nvPr>
            <p:ph type="sldNum" sz="quarter" idx="10"/>
          </p:nvPr>
        </p:nvSpPr>
        <p:spPr/>
        <p:txBody>
          <a:bodyPr/>
          <a:lstStyle/>
          <a:p>
            <a:fld id="{A56FC1FB-6203-4075-B8D6-C0C7A1B22BF3}" type="slidenum">
              <a:rPr lang="en-GB" smtClean="0"/>
              <a:pPr/>
              <a:t>2</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3</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4</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6</a:t>
            </a:fld>
            <a:endParaRPr lang="en-GB"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7</a:t>
            </a:fld>
            <a:endParaRPr lang="en-GB"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10</a:t>
            </a:fld>
            <a:endParaRPr lang="en-GB"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11</a:t>
            </a:fld>
            <a:endParaRPr lang="en-GB"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12</a:t>
            </a:fld>
            <a:endParaRPr lang="en-GB"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By moving towards a more flexible working approach employees have more freedom and control over their working arrangements</a:t>
            </a:r>
            <a:r>
              <a:rPr lang="en-GB" baseline="0" dirty="0" smtClean="0"/>
              <a:t> and this has a </a:t>
            </a:r>
            <a:r>
              <a:rPr lang="en-GB" baseline="0" dirty="0" err="1" smtClean="0"/>
              <a:t>noteable</a:t>
            </a:r>
            <a:r>
              <a:rPr lang="en-GB" baseline="0" dirty="0" smtClean="0"/>
              <a:t> effect on their job satisfaction and performance, by giving employees the opportunity to work in a flexible environment it </a:t>
            </a:r>
            <a:r>
              <a:rPr lang="en-GB" baseline="0" dirty="0" smtClean="0"/>
              <a:t>should </a:t>
            </a:r>
            <a:r>
              <a:rPr lang="en-GB" baseline="0" dirty="0" smtClean="0"/>
              <a:t>encourage a motivated and more productive workforce. There should be then a better work-life balance which again should increase motivational levels of employees</a:t>
            </a:r>
          </a:p>
          <a:p>
            <a:r>
              <a:rPr lang="en-GB" baseline="0" dirty="0" smtClean="0"/>
              <a:t>Part time working, flexitime, shift swapping, annualised hours, work at or from home,</a:t>
            </a:r>
          </a:p>
          <a:p>
            <a:r>
              <a:rPr lang="en-GB" baseline="0" dirty="0" smtClean="0"/>
              <a:t>Term time working,  career breaks from work,  job sharing, compressed working </a:t>
            </a:r>
            <a:r>
              <a:rPr lang="en-GB" baseline="0" dirty="0" smtClean="0"/>
              <a:t>hours</a:t>
            </a:r>
            <a:endParaRPr lang="en-GB" baseline="0" dirty="0" smtClean="0"/>
          </a:p>
        </p:txBody>
      </p:sp>
      <p:sp>
        <p:nvSpPr>
          <p:cNvPr id="4" name="Slide Number Placeholder 3"/>
          <p:cNvSpPr>
            <a:spLocks noGrp="1"/>
          </p:cNvSpPr>
          <p:nvPr>
            <p:ph type="sldNum" sz="quarter" idx="10"/>
          </p:nvPr>
        </p:nvSpPr>
        <p:spPr/>
        <p:txBody>
          <a:bodyPr/>
          <a:lstStyle/>
          <a:p>
            <a:fld id="{A56FC1FB-6203-4075-B8D6-C0C7A1B22BF3}" type="slidenum">
              <a:rPr lang="en-GB" smtClean="0"/>
              <a:pPr/>
              <a:t>13</a:t>
            </a:fld>
            <a:endParaRPr lang="en-GB"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By practisin</a:t>
            </a:r>
            <a:r>
              <a:rPr lang="en-GB" baseline="0" dirty="0" smtClean="0"/>
              <a:t>g these steps the employees develop a greater level of empowerment, they develop self-belief in their role, helps strengthen the </a:t>
            </a:r>
            <a:r>
              <a:rPr lang="en-GB" baseline="0" dirty="0" smtClean="0"/>
              <a:t>psychological </a:t>
            </a:r>
            <a:r>
              <a:rPr lang="en-GB" baseline="0" dirty="0" smtClean="0"/>
              <a:t>contract between employee and employer, reduces the surveillance nature.</a:t>
            </a:r>
          </a:p>
          <a:p>
            <a:endParaRPr lang="en-GB" baseline="0" dirty="0" smtClean="0"/>
          </a:p>
          <a:p>
            <a:r>
              <a:rPr lang="en-GB" baseline="0" dirty="0" smtClean="0"/>
              <a:t>Management should attempt to develop and build a relationship of trust among all members and sections of the </a:t>
            </a:r>
            <a:r>
              <a:rPr lang="en-GB" baseline="0" dirty="0" smtClean="0"/>
              <a:t>organisation</a:t>
            </a:r>
          </a:p>
          <a:p>
            <a:endParaRPr lang="en-GB" baseline="0" dirty="0" smtClean="0"/>
          </a:p>
        </p:txBody>
      </p:sp>
      <p:sp>
        <p:nvSpPr>
          <p:cNvPr id="4" name="Slide Number Placeholder 3"/>
          <p:cNvSpPr>
            <a:spLocks noGrp="1"/>
          </p:cNvSpPr>
          <p:nvPr>
            <p:ph type="sldNum" sz="quarter" idx="10"/>
          </p:nvPr>
        </p:nvSpPr>
        <p:spPr/>
        <p:txBody>
          <a:bodyPr/>
          <a:lstStyle/>
          <a:p>
            <a:fld id="{A56FC1FB-6203-4075-B8D6-C0C7A1B22BF3}" type="slidenum">
              <a:rPr lang="en-GB" smtClean="0"/>
              <a:pPr/>
              <a:t>16</a:t>
            </a:fld>
            <a:endParaRPr lang="en-GB"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smtClean="0"/>
              <a:t>In an article which was published in the telegraph in October it became apparent that job satisfaction is seen as the biggest motivator for employees; </a:t>
            </a:r>
            <a:r>
              <a:rPr lang="en-GB" sz="1200" kern="1200" dirty="0" smtClean="0">
                <a:solidFill>
                  <a:schemeClr val="tx1"/>
                </a:solidFill>
                <a:latin typeface="+mn-lt"/>
                <a:ea typeface="+mn-ea"/>
                <a:cs typeface="+mn-cs"/>
              </a:rPr>
              <a:t>Three out of five rated enjoyment of their job as their main motivator at work, a survey of 1,000 employees found. </a:t>
            </a:r>
          </a:p>
          <a:p>
            <a:r>
              <a:rPr lang="en-GB" dirty="0" smtClean="0"/>
              <a:t> Another interesting factor which became evident from this</a:t>
            </a:r>
            <a:r>
              <a:rPr lang="en-GB" baseline="0" dirty="0" smtClean="0"/>
              <a:t> survey was </a:t>
            </a:r>
            <a:r>
              <a:rPr lang="en-GB" sz="1200" kern="1200" dirty="0" smtClean="0">
                <a:solidFill>
                  <a:schemeClr val="tx1"/>
                </a:solidFill>
                <a:latin typeface="+mn-lt"/>
                <a:ea typeface="+mn-ea"/>
                <a:cs typeface="+mn-cs"/>
              </a:rPr>
              <a:t>Only 13% said they were motivated by the prospect of a bonus, although a good basic salary was deemed important, with 49% saying they were motivated by how much they were paid. </a:t>
            </a:r>
          </a:p>
          <a:p>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17</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This shows that employees are then more appreciative of intrinsic motivation and that goes</a:t>
            </a:r>
            <a:r>
              <a:rPr lang="en-GB" baseline="0" dirty="0" smtClean="0"/>
              <a:t> a much longer way than extrinsic motivation </a:t>
            </a:r>
            <a:endParaRPr lang="en-GB" dirty="0"/>
          </a:p>
        </p:txBody>
      </p:sp>
      <p:sp>
        <p:nvSpPr>
          <p:cNvPr id="4" name="Slide Number Placeholder 3"/>
          <p:cNvSpPr>
            <a:spLocks noGrp="1"/>
          </p:cNvSpPr>
          <p:nvPr>
            <p:ph type="sldNum" sz="quarter" idx="10"/>
          </p:nvPr>
        </p:nvSpPr>
        <p:spPr/>
        <p:txBody>
          <a:bodyPr/>
          <a:lstStyle/>
          <a:p>
            <a:fld id="{A56FC1FB-6203-4075-B8D6-C0C7A1B22BF3}" type="slidenum">
              <a:rPr lang="en-GB" smtClean="0"/>
              <a:pPr/>
              <a:t>18</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smtClean="0"/>
              <a:t>Click to edit Master title style</a:t>
            </a:r>
            <a:endParaRPr kumimoji="0" lang="en-US"/>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bwMode="auto">
          <a:xfrm rot="5400000">
            <a:off x="7764621" y="1174097"/>
            <a:ext cx="2286000" cy="381000"/>
          </a:xfrm>
        </p:spPr>
        <p:txBody>
          <a:bodyPr/>
          <a:lstStyle/>
          <a:p>
            <a:fld id="{3C42C956-DF0D-49A1-B0BF-596365444FDB}" type="datetimeFigureOut">
              <a:rPr lang="en-GB" smtClean="0"/>
              <a:pPr/>
              <a:t>08/05/2014</a:t>
            </a:fld>
            <a:endParaRPr lang="en-GB"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GB"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96211B7C-6DD0-4273-8A5F-271265829F3A}"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4"/>
          </p:nvPr>
        </p:nvSpPr>
        <p:spPr/>
        <p:txBody>
          <a:bodyPr rtlCol="0"/>
          <a:lstStyle/>
          <a:p>
            <a:fld id="{3C42C956-DF0D-49A1-B0BF-596365444FDB}" type="datetimeFigureOut">
              <a:rPr lang="en-GB" smtClean="0"/>
              <a:pPr/>
              <a:t>08/05/2014</a:t>
            </a:fld>
            <a:endParaRPr lang="en-GB" dirty="0"/>
          </a:p>
        </p:txBody>
      </p:sp>
      <p:sp>
        <p:nvSpPr>
          <p:cNvPr id="9" name="Slide Number Placeholder 8"/>
          <p:cNvSpPr>
            <a:spLocks noGrp="1"/>
          </p:cNvSpPr>
          <p:nvPr>
            <p:ph type="sldNum" sz="quarter" idx="15"/>
          </p:nvPr>
        </p:nvSpPr>
        <p:spPr/>
        <p:txBody>
          <a:bodyPr rtlCol="0"/>
          <a:lstStyle/>
          <a:p>
            <a:fld id="{96211B7C-6DD0-4273-8A5F-271265829F3A}" type="slidenum">
              <a:rPr lang="en-GB" smtClean="0"/>
              <a:pPr/>
              <a:t>‹#›</a:t>
            </a:fld>
            <a:endParaRPr lang="en-GB" dirty="0"/>
          </a:p>
        </p:txBody>
      </p:sp>
      <p:sp>
        <p:nvSpPr>
          <p:cNvPr id="10" name="Footer Placeholder 9"/>
          <p:cNvSpPr>
            <a:spLocks noGrp="1"/>
          </p:cNvSpPr>
          <p:nvPr>
            <p:ph type="ftr" sz="quarter" idx="16"/>
          </p:nvPr>
        </p:nvSpPr>
        <p:spPr/>
        <p:txBody>
          <a:bodyPr rtlCol="0"/>
          <a:lstStyle/>
          <a:p>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3C42C956-DF0D-49A1-B0BF-596365444FDB}" type="datetimeFigureOut">
              <a:rPr lang="en-GB" smtClean="0"/>
              <a:pPr/>
              <a:t>08/05/2014</a:t>
            </a:fld>
            <a:endParaRPr lang="en-GB" dirty="0"/>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GB" dirty="0"/>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Slide Number Placeholder 5"/>
          <p:cNvSpPr>
            <a:spLocks noGrp="1"/>
          </p:cNvSpPr>
          <p:nvPr>
            <p:ph type="sldNum" sz="quarter" idx="12"/>
          </p:nvPr>
        </p:nvSpPr>
        <p:spPr bwMode="auto">
          <a:xfrm>
            <a:off x="1340616" y="4928702"/>
            <a:ext cx="609600" cy="517524"/>
          </a:xfrm>
        </p:spPr>
        <p:txBody>
          <a:bodyPr/>
          <a:lstStyle/>
          <a:p>
            <a:fld id="{96211B7C-6DD0-4273-8A5F-271265829F3A}"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3C42C956-DF0D-49A1-B0BF-596365444FDB}" type="datetimeFigureOut">
              <a:rPr lang="en-GB" smtClean="0"/>
              <a:pPr/>
              <a:t>08/05/2014</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96211B7C-6DD0-4273-8A5F-271265829F3A}" type="slidenum">
              <a:rPr lang="en-GB" smtClean="0"/>
              <a:pPr/>
              <a:t>‹#›</a:t>
            </a:fld>
            <a:endParaRPr lang="en-GB" dirty="0"/>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smtClean="0"/>
              <a:t>Click to edit Master title style</a:t>
            </a:r>
            <a:endParaRPr kumimoji="0" lang="en-US"/>
          </a:p>
        </p:txBody>
      </p:sp>
      <p:sp>
        <p:nvSpPr>
          <p:cNvPr id="7" name="Date Placeholder 6"/>
          <p:cNvSpPr>
            <a:spLocks noGrp="1"/>
          </p:cNvSpPr>
          <p:nvPr>
            <p:ph type="dt" sz="half" idx="10"/>
          </p:nvPr>
        </p:nvSpPr>
        <p:spPr/>
        <p:txBody>
          <a:bodyPr/>
          <a:lstStyle/>
          <a:p>
            <a:fld id="{3C42C956-DF0D-49A1-B0BF-596365444FDB}" type="datetimeFigureOut">
              <a:rPr lang="en-GB" smtClean="0"/>
              <a:pPr/>
              <a:t>08/05/2014</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96211B7C-6DD0-4273-8A5F-271265829F3A}" type="slidenum">
              <a:rPr lang="en-GB" smtClean="0"/>
              <a:pPr/>
              <a:t>‹#›</a:t>
            </a:fld>
            <a:endParaRPr lang="en-GB" dirty="0"/>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6" name="Date Placeholder 5"/>
          <p:cNvSpPr>
            <a:spLocks noGrp="1"/>
          </p:cNvSpPr>
          <p:nvPr>
            <p:ph type="dt" sz="half" idx="10"/>
          </p:nvPr>
        </p:nvSpPr>
        <p:spPr/>
        <p:txBody>
          <a:bodyPr rtlCol="0"/>
          <a:lstStyle/>
          <a:p>
            <a:fld id="{3C42C956-DF0D-49A1-B0BF-596365444FDB}" type="datetimeFigureOut">
              <a:rPr lang="en-GB" smtClean="0"/>
              <a:pPr/>
              <a:t>08/05/2014</a:t>
            </a:fld>
            <a:endParaRPr lang="en-GB" dirty="0"/>
          </a:p>
        </p:txBody>
      </p:sp>
      <p:sp>
        <p:nvSpPr>
          <p:cNvPr id="7" name="Slide Number Placeholder 6"/>
          <p:cNvSpPr>
            <a:spLocks noGrp="1"/>
          </p:cNvSpPr>
          <p:nvPr>
            <p:ph type="sldNum" sz="quarter" idx="11"/>
          </p:nvPr>
        </p:nvSpPr>
        <p:spPr/>
        <p:txBody>
          <a:bodyPr rtlCol="0"/>
          <a:lstStyle/>
          <a:p>
            <a:fld id="{96211B7C-6DD0-4273-8A5F-271265829F3A}" type="slidenum">
              <a:rPr lang="en-GB" smtClean="0"/>
              <a:pPr/>
              <a:t>‹#›</a:t>
            </a:fld>
            <a:endParaRPr lang="en-GB" dirty="0"/>
          </a:p>
        </p:txBody>
      </p:sp>
      <p:sp>
        <p:nvSpPr>
          <p:cNvPr id="8" name="Footer Placeholder 7"/>
          <p:cNvSpPr>
            <a:spLocks noGrp="1"/>
          </p:cNvSpPr>
          <p:nvPr>
            <p:ph type="ftr" sz="quarter" idx="12"/>
          </p:nvPr>
        </p:nvSpPr>
        <p:spPr/>
        <p:txBody>
          <a:bodyPr rtlCol="0"/>
          <a:lstStyle/>
          <a:p>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42C956-DF0D-49A1-B0BF-596365444FDB}" type="datetimeFigureOut">
              <a:rPr lang="en-GB" smtClean="0"/>
              <a:pPr/>
              <a:t>08/05/2014</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96211B7C-6DD0-4273-8A5F-271265829F3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4"/>
          </p:nvPr>
        </p:nvSpPr>
        <p:spPr/>
        <p:txBody>
          <a:bodyPr rtlCol="0"/>
          <a:lstStyle/>
          <a:p>
            <a:fld id="{3C42C956-DF0D-49A1-B0BF-596365444FDB}" type="datetimeFigureOut">
              <a:rPr lang="en-GB" smtClean="0"/>
              <a:pPr/>
              <a:t>08/05/2014</a:t>
            </a:fld>
            <a:endParaRPr lang="en-GB" dirty="0"/>
          </a:p>
        </p:txBody>
      </p:sp>
      <p:sp>
        <p:nvSpPr>
          <p:cNvPr id="22" name="Slide Number Placeholder 21"/>
          <p:cNvSpPr>
            <a:spLocks noGrp="1"/>
          </p:cNvSpPr>
          <p:nvPr>
            <p:ph type="sldNum" sz="quarter" idx="15"/>
          </p:nvPr>
        </p:nvSpPr>
        <p:spPr/>
        <p:txBody>
          <a:bodyPr rtlCol="0"/>
          <a:lstStyle/>
          <a:p>
            <a:fld id="{96211B7C-6DD0-4273-8A5F-271265829F3A}" type="slidenum">
              <a:rPr lang="en-GB" smtClean="0"/>
              <a:pPr/>
              <a:t>‹#›</a:t>
            </a:fld>
            <a:endParaRPr lang="en-GB" dirty="0"/>
          </a:p>
        </p:txBody>
      </p:sp>
      <p:sp>
        <p:nvSpPr>
          <p:cNvPr id="23" name="Footer Placeholder 22"/>
          <p:cNvSpPr>
            <a:spLocks noGrp="1"/>
          </p:cNvSpPr>
          <p:nvPr>
            <p:ph type="ftr" sz="quarter" idx="16"/>
          </p:nvPr>
        </p:nvSpPr>
        <p:spPr/>
        <p:txBody>
          <a:bodyPr rtlCol="0"/>
          <a:lstStyle/>
          <a:p>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smtClean="0"/>
              <a:t>Click icon to add picture</a:t>
            </a:r>
            <a:endParaRPr kumimoji="0" lang="en-US" dirty="0"/>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3C42C956-DF0D-49A1-B0BF-596365444FDB}" type="datetimeFigureOut">
              <a:rPr lang="en-GB" smtClean="0"/>
              <a:pPr/>
              <a:t>08/05/2014</a:t>
            </a:fld>
            <a:endParaRPr lang="en-GB" dirty="0"/>
          </a:p>
        </p:txBody>
      </p:sp>
      <p:sp>
        <p:nvSpPr>
          <p:cNvPr id="18" name="Slide Number Placeholder 17"/>
          <p:cNvSpPr>
            <a:spLocks noGrp="1"/>
          </p:cNvSpPr>
          <p:nvPr>
            <p:ph type="sldNum" sz="quarter" idx="11"/>
          </p:nvPr>
        </p:nvSpPr>
        <p:spPr/>
        <p:txBody>
          <a:bodyPr rtlCol="0"/>
          <a:lstStyle/>
          <a:p>
            <a:fld id="{96211B7C-6DD0-4273-8A5F-271265829F3A}" type="slidenum">
              <a:rPr lang="en-GB" smtClean="0"/>
              <a:pPr/>
              <a:t>‹#›</a:t>
            </a:fld>
            <a:endParaRPr lang="en-GB" dirty="0"/>
          </a:p>
        </p:txBody>
      </p:sp>
      <p:sp>
        <p:nvSpPr>
          <p:cNvPr id="21" name="Footer Placeholder 20"/>
          <p:cNvSpPr>
            <a:spLocks noGrp="1"/>
          </p:cNvSpPr>
          <p:nvPr>
            <p:ph type="ftr" sz="quarter" idx="12"/>
          </p:nvPr>
        </p:nvSpPr>
        <p:spPr/>
        <p:txBody>
          <a:bodyPr rtlCol="0"/>
          <a:lstStyle/>
          <a:p>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42C956-DF0D-49A1-B0BF-596365444FDB}" type="datetimeFigureOut">
              <a:rPr lang="en-GB" smtClean="0"/>
              <a:pPr/>
              <a:t>08/05/2014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6211B7C-6DD0-4273-8A5F-271265829F3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42C956-DF0D-49A1-B0BF-596365444FDB}" type="datetimeFigureOut">
              <a:rPr lang="en-GB" smtClean="0"/>
              <a:pPr/>
              <a:t>08/05/2014</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96211B7C-6DD0-4273-8A5F-271265829F3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3C42C956-DF0D-49A1-B0BF-596365444FDB}" type="datetimeFigureOut">
              <a:rPr lang="en-GB" smtClean="0"/>
              <a:pPr/>
              <a:t>08/05/2014</a:t>
            </a:fld>
            <a:endParaRPr lang="en-GB" dirty="0"/>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GB" dirty="0"/>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96211B7C-6DD0-4273-8A5F-271265829F3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boundless.com/management/organizational-behavior/drivers-of-behavior/defining-job-satisfaction/"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boundless.com/management/organizational-behavior/drivers-of-behavior/defining-job-satisfaction/"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boundless.com/management/definition/job-enlargement/" TargetMode="External"/><Relationship Id="rId2" Type="http://schemas.openxmlformats.org/officeDocument/2006/relationships/hyperlink" Target="https://www.boundless.com/management/definition/job-specification/" TargetMode="External"/><Relationship Id="rId1" Type="http://schemas.openxmlformats.org/officeDocument/2006/relationships/slideLayout" Target="../slideLayouts/slideLayout2.xml"/><Relationship Id="rId5" Type="http://schemas.openxmlformats.org/officeDocument/2006/relationships/hyperlink" Target="https://www.boundless.com/management/organizational-behavior/drivers-of-behavior/defining-job-satisfaction/" TargetMode="External"/><Relationship Id="rId4" Type="http://schemas.openxmlformats.org/officeDocument/2006/relationships/hyperlink" Target="https://www.boundless.com/management/definition/job-enrichment/" TargetMode="Externa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620688"/>
            <a:ext cx="7772400" cy="1244351"/>
          </a:xfrm>
        </p:spPr>
        <p:txBody>
          <a:bodyPr/>
          <a:lstStyle/>
          <a:p>
            <a:r>
              <a:rPr lang="en-GB" dirty="0" smtClean="0"/>
              <a:t>Job Satisfaction </a:t>
            </a:r>
            <a:endParaRPr lang="en-GB" dirty="0"/>
          </a:p>
        </p:txBody>
      </p:sp>
      <p:pic>
        <p:nvPicPr>
          <p:cNvPr id="23554" name="Picture 2" descr="https://encrypted-tbn1.gstatic.com/images?q=tbn:ANd9GcSRNR6mejnez1bQ4B-idhWF5HVSQJgf-gohdGQ_f1AV6053TM10"/>
          <p:cNvPicPr>
            <a:picLocks noChangeAspect="1" noChangeArrowheads="1"/>
          </p:cNvPicPr>
          <p:nvPr/>
        </p:nvPicPr>
        <p:blipFill>
          <a:blip r:embed="rId3" cstate="print"/>
          <a:srcRect/>
          <a:stretch>
            <a:fillRect/>
          </a:stretch>
        </p:blipFill>
        <p:spPr bwMode="auto">
          <a:xfrm>
            <a:off x="3419872" y="1844824"/>
            <a:ext cx="4381500" cy="3877445"/>
          </a:xfrm>
          <a:prstGeom prst="rect">
            <a:avLst/>
          </a:prstGeom>
          <a:noFill/>
        </p:spPr>
      </p:pic>
      <p:pic>
        <p:nvPicPr>
          <p:cNvPr id="4" name="Picture 3" descr="Retail_jobs_satisfaction.jpg"/>
          <p:cNvPicPr>
            <a:picLocks noChangeAspect="1"/>
          </p:cNvPicPr>
          <p:nvPr/>
        </p:nvPicPr>
        <p:blipFill>
          <a:blip r:embed="rId4" cstate="print"/>
          <a:stretch>
            <a:fillRect/>
          </a:stretch>
        </p:blipFill>
        <p:spPr>
          <a:xfrm rot="1110391">
            <a:off x="6217529" y="-2880"/>
            <a:ext cx="2857500" cy="2667000"/>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p:txBody>
          <a:bodyPr>
            <a:normAutofit fontScale="85000" lnSpcReduction="20000"/>
          </a:bodyPr>
          <a:lstStyle/>
          <a:p>
            <a:r>
              <a:rPr lang="en-GB" dirty="0" smtClean="0"/>
              <a:t>We learnt that successful organisations are ones which have a highly motivated workforce</a:t>
            </a:r>
          </a:p>
          <a:p>
            <a:r>
              <a:rPr lang="en-GB" dirty="0" smtClean="0"/>
              <a:t>Highly motivated workforce = productive team</a:t>
            </a:r>
          </a:p>
          <a:p>
            <a:r>
              <a:rPr lang="en-GB" dirty="0" smtClean="0"/>
              <a:t>A motivated workforce does not appear miraculously over night</a:t>
            </a:r>
          </a:p>
          <a:p>
            <a:r>
              <a:rPr lang="en-GB" dirty="0" smtClean="0"/>
              <a:t>Need to think of individual needs, job characteristics and the organisation as a whole </a:t>
            </a:r>
          </a:p>
          <a:p>
            <a:r>
              <a:rPr lang="en-GB" dirty="0" smtClean="0"/>
              <a:t>Individuals are governed by both extrinsic and intrinsic factors</a:t>
            </a:r>
          </a:p>
          <a:p>
            <a:r>
              <a:rPr lang="en-GB" dirty="0" smtClean="0"/>
              <a:t>What motivates one employee might be different to that of another employee</a:t>
            </a:r>
          </a:p>
          <a:p>
            <a:r>
              <a:rPr lang="en-GB" dirty="0" smtClean="0"/>
              <a:t>There are two schools of thought to be had with regards to motivation we have </a:t>
            </a:r>
            <a:r>
              <a:rPr lang="en-GB" b="1" dirty="0" smtClean="0"/>
              <a:t>content vs. process theories.</a:t>
            </a:r>
          </a:p>
          <a:p>
            <a:r>
              <a:rPr lang="en-GB" dirty="0" smtClean="0"/>
              <a:t>Content theory looks at </a:t>
            </a:r>
            <a:r>
              <a:rPr lang="en-GB" b="1" dirty="0" smtClean="0"/>
              <a:t>what </a:t>
            </a:r>
            <a:r>
              <a:rPr lang="en-GB" dirty="0" smtClean="0"/>
              <a:t>motivates individuals (looks at what makes an individual tick) </a:t>
            </a:r>
          </a:p>
          <a:p>
            <a:r>
              <a:rPr lang="en-GB" dirty="0" smtClean="0"/>
              <a:t>Process theory looks </a:t>
            </a:r>
            <a:r>
              <a:rPr lang="en-GB" b="1" dirty="0" smtClean="0"/>
              <a:t>how </a:t>
            </a:r>
            <a:r>
              <a:rPr lang="en-GB" dirty="0" smtClean="0"/>
              <a:t>individuals are motivated  ( you would look at the psychological aspect of motivation)</a:t>
            </a:r>
          </a:p>
          <a:p>
            <a:endParaRPr lang="en-GB" dirty="0"/>
          </a:p>
        </p:txBody>
      </p:sp>
    </p:spTree>
    <p:extLst>
      <p:ext uri="{BB962C8B-B14F-4D97-AF65-F5344CB8AC3E}">
        <p14:creationId xmlns:p14="http://schemas.microsoft.com/office/powerpoint/2010/main" val="757287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Learning Outcomes</a:t>
            </a:r>
            <a:endParaRPr lang="en-GB" dirty="0"/>
          </a:p>
        </p:txBody>
      </p:sp>
      <p:sp>
        <p:nvSpPr>
          <p:cNvPr id="2" name="Content Placeholder 1"/>
          <p:cNvSpPr>
            <a:spLocks noGrp="1"/>
          </p:cNvSpPr>
          <p:nvPr>
            <p:ph sz="quarter" idx="1"/>
          </p:nvPr>
        </p:nvSpPr>
        <p:spPr/>
        <p:txBody>
          <a:bodyPr/>
          <a:lstStyle/>
          <a:p>
            <a:r>
              <a:rPr lang="en-GB" dirty="0" smtClean="0"/>
              <a:t>By the end of this session, you will be able to: </a:t>
            </a:r>
          </a:p>
          <a:p>
            <a:pPr>
              <a:buNone/>
            </a:pPr>
            <a:endParaRPr lang="en-GB" dirty="0" smtClean="0"/>
          </a:p>
          <a:p>
            <a:r>
              <a:rPr lang="en-GB" dirty="0" smtClean="0"/>
              <a:t>Understand the meaning, nature and dimensions of job satisfaction.</a:t>
            </a:r>
          </a:p>
          <a:p>
            <a:pPr>
              <a:buNone/>
            </a:pPr>
            <a:endParaRPr lang="en-GB" dirty="0" smtClean="0"/>
          </a:p>
          <a:p>
            <a:r>
              <a:rPr lang="en-GB" dirty="0" smtClean="0"/>
              <a:t>Assess broader influences on motivation and job satisfaction.</a:t>
            </a:r>
          </a:p>
          <a:p>
            <a:pPr>
              <a:buNone/>
            </a:pPr>
            <a:endParaRPr lang="en-GB" dirty="0" smtClean="0"/>
          </a:p>
          <a:p>
            <a:r>
              <a:rPr lang="en-GB" dirty="0" smtClean="0"/>
              <a:t>Evaluate the relationship between motivation, job satisfaction and work performance.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chemeClr val="tx1"/>
                </a:solidFill>
              </a:rPr>
              <a:t>Job Satisfaction...</a:t>
            </a:r>
            <a:endParaRPr lang="en-GB" dirty="0">
              <a:solidFill>
                <a:schemeClr val="tx1"/>
              </a:solidFill>
            </a:endParaRPr>
          </a:p>
        </p:txBody>
      </p:sp>
      <p:sp>
        <p:nvSpPr>
          <p:cNvPr id="2" name="Content Placeholder 1"/>
          <p:cNvSpPr>
            <a:spLocks noGrp="1"/>
          </p:cNvSpPr>
          <p:nvPr>
            <p:ph sz="quarter" idx="1"/>
          </p:nvPr>
        </p:nvSpPr>
        <p:spPr/>
        <p:txBody>
          <a:bodyPr>
            <a:normAutofit/>
          </a:bodyPr>
          <a:lstStyle/>
          <a:p>
            <a:r>
              <a:rPr lang="en-GB" dirty="0" smtClean="0"/>
              <a:t>Take a moment to reflect what you think job satisfaction might be. </a:t>
            </a:r>
          </a:p>
          <a:p>
            <a:endParaRPr lang="en-GB" dirty="0" smtClean="0"/>
          </a:p>
          <a:p>
            <a:r>
              <a:rPr lang="en-GB" dirty="0" smtClean="0"/>
              <a:t>Mullins (2010) stated that job satisfaction is “usually linked with </a:t>
            </a:r>
            <a:r>
              <a:rPr lang="en-GB" b="1" dirty="0" smtClean="0"/>
              <a:t> motivation...</a:t>
            </a:r>
            <a:r>
              <a:rPr lang="en-GB" dirty="0" smtClean="0"/>
              <a:t>. </a:t>
            </a:r>
            <a:r>
              <a:rPr lang="en-GB" b="1" dirty="0" smtClean="0"/>
              <a:t>Job satisfaction is more of an attitude, an internal state.” </a:t>
            </a:r>
            <a:r>
              <a:rPr lang="en-GB" dirty="0" smtClean="0"/>
              <a:t>It is about how you feel about your job.</a:t>
            </a:r>
          </a:p>
          <a:p>
            <a:endParaRPr lang="en-GB" dirty="0" smtClean="0"/>
          </a:p>
          <a:p>
            <a:r>
              <a:rPr lang="en-GB" dirty="0" smtClean="0"/>
              <a:t>Whilst it has also been defined as “the level of contentment a person feels regarding their job” </a:t>
            </a:r>
            <a:r>
              <a:rPr lang="en-GB" sz="1000" dirty="0" smtClean="0">
                <a:hlinkClick r:id="rId3"/>
              </a:rPr>
              <a:t>https://www.boundless.com/management/organizational-behavior/drivers-of-behavior/defining-job-satisfaction/</a:t>
            </a:r>
            <a:r>
              <a:rPr lang="en-GB" sz="1000" dirty="0" smtClean="0"/>
              <a:t> </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nodeType="clickEffect">
                                  <p:stCondLst>
                                    <p:cond delay="0"/>
                                  </p:stCondLst>
                                  <p:childTnLst>
                                    <p:set>
                                      <p:cBhvr>
                                        <p:cTn id="11" dur="1" fill="hold">
                                          <p:stCondLst>
                                            <p:cond delay="0"/>
                                          </p:stCondLst>
                                        </p:cTn>
                                        <p:tgtEl>
                                          <p:spTgt spid="2">
                                            <p:txEl>
                                              <p:pRg st="2" end="2"/>
                                            </p:txEl>
                                          </p:spTgt>
                                        </p:tgtEl>
                                        <p:attrNameLst>
                                          <p:attrName>style.visibility</p:attrName>
                                        </p:attrNameLst>
                                      </p:cBhvr>
                                      <p:to>
                                        <p:strVal val="visible"/>
                                      </p:to>
                                    </p:set>
                                    <p:animEffect transition="in" filter="blinds(horizontal)">
                                      <p:cBhvr>
                                        <p:cTn id="12" dur="500"/>
                                        <p:tgtEl>
                                          <p:spTgt spid="2">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3" presetClass="entr" presetSubtype="10" fill="hold" nodeType="click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blinds(horizontal)">
                                      <p:cBhvr>
                                        <p:cTn id="17" dur="500"/>
                                        <p:tgtEl>
                                          <p:spTgt spid="2">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Job Satisfaction Defined</a:t>
            </a:r>
            <a:endParaRPr lang="en-GB" dirty="0"/>
          </a:p>
        </p:txBody>
      </p:sp>
      <p:sp>
        <p:nvSpPr>
          <p:cNvPr id="2" name="Content Placeholder 1"/>
          <p:cNvSpPr>
            <a:spLocks noGrp="1"/>
          </p:cNvSpPr>
          <p:nvPr>
            <p:ph sz="quarter" idx="1"/>
          </p:nvPr>
        </p:nvSpPr>
        <p:spPr/>
        <p:txBody>
          <a:bodyPr/>
          <a:lstStyle/>
          <a:p>
            <a:r>
              <a:rPr lang="en-GB" dirty="0" smtClean="0"/>
              <a:t>Job satisfaction can be defined as </a:t>
            </a:r>
            <a:r>
              <a:rPr lang="en-GB" b="1" dirty="0" smtClean="0"/>
              <a:t>pleasurable emotional state </a:t>
            </a:r>
            <a:r>
              <a:rPr lang="en-GB" dirty="0" smtClean="0"/>
              <a:t>resulting from one’s job,</a:t>
            </a:r>
          </a:p>
          <a:p>
            <a:r>
              <a:rPr lang="en-GB" sz="4000" b="1" u="sng" baseline="-25000" dirty="0" smtClean="0"/>
              <a:t>Demonstrate a positive attitude towards one’s job.</a:t>
            </a:r>
          </a:p>
          <a:p>
            <a:pPr>
              <a:buNone/>
            </a:pPr>
            <a:endParaRPr lang="en-GB" sz="4000" b="1" u="sng" baseline="-25000" dirty="0" smtClean="0"/>
          </a:p>
          <a:p>
            <a:r>
              <a:rPr lang="en-GB" dirty="0" smtClean="0"/>
              <a:t>Weiss (2002) has argued that job satisfaction is an attitude...and that we </a:t>
            </a:r>
            <a:r>
              <a:rPr lang="en-GB" b="1" dirty="0" smtClean="0"/>
              <a:t>form attitudes towards our jobs by taking into account our feelings, our beliefs, and our behaviours.</a:t>
            </a:r>
            <a:endParaRPr lang="en-GB"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varieties of Job Satisfaction</a:t>
            </a:r>
            <a:endParaRPr lang="en-GB" dirty="0"/>
          </a:p>
        </p:txBody>
      </p:sp>
      <p:sp>
        <p:nvSpPr>
          <p:cNvPr id="3" name="Content Placeholder 2"/>
          <p:cNvSpPr>
            <a:spLocks noGrp="1"/>
          </p:cNvSpPr>
          <p:nvPr>
            <p:ph sz="quarter" idx="1"/>
          </p:nvPr>
        </p:nvSpPr>
        <p:spPr/>
        <p:txBody>
          <a:bodyPr/>
          <a:lstStyle/>
          <a:p>
            <a:r>
              <a:rPr lang="en-GB" dirty="0" smtClean="0"/>
              <a:t>1. Affective job satisfaction </a:t>
            </a:r>
          </a:p>
          <a:p>
            <a:r>
              <a:rPr lang="en-GB" dirty="0" smtClean="0"/>
              <a:t>2. Cognitive job satisfaction. </a:t>
            </a:r>
          </a:p>
          <a:p>
            <a:endParaRPr lang="en-GB" dirty="0" smtClean="0"/>
          </a:p>
          <a:p>
            <a:r>
              <a:rPr lang="en-GB" dirty="0" smtClean="0"/>
              <a:t>Affective job satisfaction is a person's emotional feeling toward the job as a whole. Cognitive job satisfaction is how satisfied a person feels concerning an aspect of his or her job, such as pay, hours, or benefits. </a:t>
            </a:r>
          </a:p>
          <a:p>
            <a:r>
              <a:rPr lang="en-GB" sz="1000" dirty="0" smtClean="0">
                <a:hlinkClick r:id="rId3"/>
              </a:rPr>
              <a:t>https://www.boundless.com/management/organizational-behavior/drivers-of-behavior/defining-job-satisfaction/</a:t>
            </a:r>
            <a:r>
              <a:rPr lang="en-GB" sz="1000" dirty="0" smtClean="0"/>
              <a:t> </a:t>
            </a:r>
            <a:endParaRPr lang="en-GB"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Job Satisfaction Defined</a:t>
            </a:r>
            <a:endParaRPr lang="en-GB" dirty="0"/>
          </a:p>
        </p:txBody>
      </p:sp>
      <p:sp>
        <p:nvSpPr>
          <p:cNvPr id="2" name="Content Placeholder 1"/>
          <p:cNvSpPr>
            <a:spLocks noGrp="1"/>
          </p:cNvSpPr>
          <p:nvPr>
            <p:ph sz="quarter" idx="1"/>
          </p:nvPr>
        </p:nvSpPr>
        <p:spPr/>
        <p:txBody>
          <a:bodyPr>
            <a:normAutofit/>
          </a:bodyPr>
          <a:lstStyle/>
          <a:p>
            <a:r>
              <a:rPr lang="en-GB" dirty="0" smtClean="0"/>
              <a:t>Attempting to understand the nature of job satisfaction and its effects on work performance is not easy.</a:t>
            </a:r>
          </a:p>
          <a:p>
            <a:endParaRPr lang="en-GB" dirty="0" smtClean="0"/>
          </a:p>
          <a:p>
            <a:r>
              <a:rPr lang="en-GB" dirty="0" smtClean="0"/>
              <a:t>Job satisfaction is a complex concept, which can mean different things to different people.</a:t>
            </a:r>
          </a:p>
          <a:p>
            <a:endParaRPr lang="en-GB"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Job Satisfaction</a:t>
            </a:r>
            <a:endParaRPr lang="en-GB" dirty="0"/>
          </a:p>
        </p:txBody>
      </p:sp>
      <p:sp>
        <p:nvSpPr>
          <p:cNvPr id="2" name="Content Placeholder 1"/>
          <p:cNvSpPr>
            <a:spLocks noGrp="1"/>
          </p:cNvSpPr>
          <p:nvPr>
            <p:ph sz="quarter" idx="1"/>
          </p:nvPr>
        </p:nvSpPr>
        <p:spPr/>
        <p:txBody>
          <a:bodyPr/>
          <a:lstStyle/>
          <a:p>
            <a:r>
              <a:rPr lang="en-GB" b="1" dirty="0" smtClean="0"/>
              <a:t>Job satisfaction </a:t>
            </a:r>
            <a:r>
              <a:rPr lang="en-GB" dirty="0" smtClean="0"/>
              <a:t>describes how </a:t>
            </a:r>
            <a:r>
              <a:rPr lang="en-GB" b="1" dirty="0" smtClean="0"/>
              <a:t>content an individual is </a:t>
            </a:r>
            <a:r>
              <a:rPr lang="en-GB" dirty="0" smtClean="0"/>
              <a:t>with his or her job.</a:t>
            </a:r>
          </a:p>
          <a:p>
            <a:pPr>
              <a:buNone/>
            </a:pPr>
            <a:endParaRPr lang="en-GB" dirty="0" smtClean="0"/>
          </a:p>
          <a:p>
            <a:r>
              <a:rPr lang="en-GB" b="1" dirty="0" smtClean="0"/>
              <a:t>The happier people are within their job, the more satisfied they are said to be.</a:t>
            </a:r>
          </a:p>
          <a:p>
            <a:pPr>
              <a:buNone/>
            </a:pPr>
            <a:endParaRPr lang="en-GB" b="1" dirty="0" smtClean="0"/>
          </a:p>
          <a:p>
            <a:r>
              <a:rPr lang="en-GB" b="1" dirty="0" smtClean="0"/>
              <a:t>Happier people are more productive in the workplace. </a:t>
            </a:r>
            <a:r>
              <a:rPr lang="en-GB" dirty="0" smtClean="0"/>
              <a:t>Research shows stress reduces performance. </a:t>
            </a:r>
            <a:endParaRPr lang="en-GB" b="1"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t>Job Satisfaction Defined</a:t>
            </a:r>
            <a:endParaRPr lang="en-GB" dirty="0"/>
          </a:p>
        </p:txBody>
      </p:sp>
      <p:sp>
        <p:nvSpPr>
          <p:cNvPr id="2" name="Content Placeholder 1"/>
          <p:cNvSpPr>
            <a:spLocks noGrp="1"/>
          </p:cNvSpPr>
          <p:nvPr>
            <p:ph sz="quarter" idx="1"/>
          </p:nvPr>
        </p:nvSpPr>
        <p:spPr/>
        <p:txBody>
          <a:bodyPr>
            <a:normAutofit fontScale="85000" lnSpcReduction="20000"/>
          </a:bodyPr>
          <a:lstStyle/>
          <a:p>
            <a:r>
              <a:rPr lang="en-GB" b="1" dirty="0" smtClean="0"/>
              <a:t>“Job Design” </a:t>
            </a:r>
            <a:r>
              <a:rPr lang="en-GB" dirty="0" smtClean="0"/>
              <a:t>aims to enhance job satisfaction and performance, methods can include </a:t>
            </a:r>
            <a:r>
              <a:rPr lang="en-GB" b="1" dirty="0" smtClean="0"/>
              <a:t>job rotation, job enlargement and job enrichment, </a:t>
            </a:r>
            <a:r>
              <a:rPr lang="en-GB" dirty="0" smtClean="0"/>
              <a:t>people enjoy variety and greater responsibility when they are comfortable with existing tasks.</a:t>
            </a:r>
          </a:p>
          <a:p>
            <a:r>
              <a:rPr lang="en-GB" dirty="0" smtClean="0"/>
              <a:t>When you think of job satisfaction you would have to think of the following:</a:t>
            </a:r>
          </a:p>
          <a:p>
            <a:r>
              <a:rPr lang="en-GB" dirty="0" smtClean="0">
                <a:hlinkClick r:id="rId2"/>
              </a:rPr>
              <a:t>job specification</a:t>
            </a:r>
            <a:r>
              <a:rPr lang="en-GB" dirty="0" smtClean="0"/>
              <a:t> </a:t>
            </a:r>
            <a:br>
              <a:rPr lang="en-GB" dirty="0" smtClean="0"/>
            </a:br>
            <a:r>
              <a:rPr lang="en-GB" dirty="0" smtClean="0"/>
              <a:t>the criteria required to be filled by an employee</a:t>
            </a:r>
          </a:p>
          <a:p>
            <a:r>
              <a:rPr lang="en-GB" dirty="0" smtClean="0">
                <a:hlinkClick r:id="rId3"/>
              </a:rPr>
              <a:t>job enlargement</a:t>
            </a:r>
            <a:r>
              <a:rPr lang="en-GB" dirty="0" smtClean="0"/>
              <a:t> </a:t>
            </a:r>
            <a:br>
              <a:rPr lang="en-GB" dirty="0" smtClean="0"/>
            </a:br>
            <a:r>
              <a:rPr lang="en-GB" dirty="0" smtClean="0"/>
              <a:t>the increase in the scope of a position through extending the range of its duties and responsibilities generally within the same level and periphery</a:t>
            </a:r>
          </a:p>
          <a:p>
            <a:r>
              <a:rPr lang="en-GB" dirty="0" smtClean="0">
                <a:hlinkClick r:id="rId4"/>
              </a:rPr>
              <a:t>job enrichment</a:t>
            </a:r>
            <a:r>
              <a:rPr lang="en-GB" dirty="0" smtClean="0"/>
              <a:t> </a:t>
            </a:r>
            <a:br>
              <a:rPr lang="en-GB" dirty="0" smtClean="0"/>
            </a:br>
            <a:r>
              <a:rPr lang="en-GB" dirty="0" smtClean="0"/>
              <a:t>an attempt to motivate employees by giving them the opportunity to use the range of their abilities</a:t>
            </a:r>
          </a:p>
          <a:p>
            <a:r>
              <a:rPr lang="en-GB" sz="1300" dirty="0" smtClean="0">
                <a:hlinkClick r:id="rId5"/>
              </a:rPr>
              <a:t>https://www.boundless.com/management/organizational-behavior/drivers-of-behavior/defining-job-satisfaction</a:t>
            </a:r>
            <a:endParaRPr lang="en-GB" dirty="0" smtClean="0"/>
          </a:p>
          <a:p>
            <a:endParaRPr lang="en-GB" b="1" dirty="0" smtClean="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Dimensions of Job Satisfaction</a:t>
            </a:r>
            <a:endParaRPr lang="en-GB" dirty="0"/>
          </a:p>
        </p:txBody>
      </p:sp>
      <p:sp>
        <p:nvSpPr>
          <p:cNvPr id="2" name="Content Placeholder 1"/>
          <p:cNvSpPr>
            <a:spLocks noGrp="1"/>
          </p:cNvSpPr>
          <p:nvPr>
            <p:ph sz="quarter" idx="1"/>
          </p:nvPr>
        </p:nvSpPr>
        <p:spPr>
          <a:xfrm>
            <a:off x="467544" y="1412776"/>
            <a:ext cx="7467600" cy="4873752"/>
          </a:xfrm>
        </p:spPr>
        <p:txBody>
          <a:bodyPr>
            <a:normAutofit fontScale="92500"/>
          </a:bodyPr>
          <a:lstStyle/>
          <a:p>
            <a:r>
              <a:rPr lang="en-GB" dirty="0" smtClean="0"/>
              <a:t>Job satisfaction is itself a complex concept and difficult to measure objectively. The level of job satisfaction is affected by a wide range of variables:</a:t>
            </a:r>
          </a:p>
          <a:p>
            <a:r>
              <a:rPr lang="en-GB" b="1" dirty="0" smtClean="0"/>
              <a:t>Individual Factors: </a:t>
            </a:r>
            <a:r>
              <a:rPr lang="en-GB" dirty="0" smtClean="0"/>
              <a:t>personality, education and qualifications.</a:t>
            </a:r>
          </a:p>
          <a:p>
            <a:r>
              <a:rPr lang="en-GB" b="1" dirty="0" smtClean="0"/>
              <a:t>Social Factors: </a:t>
            </a:r>
            <a:r>
              <a:rPr lang="en-GB" dirty="0" smtClean="0"/>
              <a:t>relationship with co-workers, group working.</a:t>
            </a:r>
          </a:p>
          <a:p>
            <a:r>
              <a:rPr lang="en-GB" b="1" dirty="0" smtClean="0"/>
              <a:t>Cultural Factors: </a:t>
            </a:r>
            <a:r>
              <a:rPr lang="en-GB" dirty="0" smtClean="0"/>
              <a:t>underlying beliefs and attitudes</a:t>
            </a:r>
          </a:p>
          <a:p>
            <a:r>
              <a:rPr lang="en-GB" b="1" dirty="0" smtClean="0"/>
              <a:t>Organisational Factors: </a:t>
            </a:r>
            <a:r>
              <a:rPr lang="en-GB" dirty="0" smtClean="0"/>
              <a:t>nature and size, formal structure. HR policies and procedures, leadership styles</a:t>
            </a:r>
          </a:p>
          <a:p>
            <a:r>
              <a:rPr lang="en-GB" b="1" dirty="0" smtClean="0"/>
              <a:t>Environmental Factors: </a:t>
            </a:r>
            <a:r>
              <a:rPr lang="en-GB" dirty="0" smtClean="0"/>
              <a:t>P.E.S.T.L.E</a:t>
            </a:r>
          </a:p>
          <a:p>
            <a:endParaRPr lang="en-GB" b="1" dirty="0" smtClean="0"/>
          </a:p>
          <a:p>
            <a:endParaRPr lang="en-GB" b="1" dirty="0" smtClean="0"/>
          </a:p>
          <a:p>
            <a:endParaRPr lang="en-GB" b="1" dirty="0" smtClean="0"/>
          </a:p>
          <a:p>
            <a:endParaRPr lang="en-GB" b="1"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Job Satisfaction and the Working Environment</a:t>
            </a:r>
            <a:endParaRPr lang="en-GB" dirty="0"/>
          </a:p>
        </p:txBody>
      </p:sp>
      <p:sp>
        <p:nvSpPr>
          <p:cNvPr id="2" name="Content Placeholder 1"/>
          <p:cNvSpPr>
            <a:spLocks noGrp="1"/>
          </p:cNvSpPr>
          <p:nvPr>
            <p:ph sz="quarter" idx="1"/>
          </p:nvPr>
        </p:nvSpPr>
        <p:spPr/>
        <p:txBody>
          <a:bodyPr>
            <a:normAutofit/>
          </a:bodyPr>
          <a:lstStyle/>
          <a:p>
            <a:r>
              <a:rPr lang="en-GB" dirty="0" smtClean="0"/>
              <a:t>What has become increasingly important and has an impact on job satisfaction level is the nature of the working environment and its facilities.</a:t>
            </a:r>
          </a:p>
          <a:p>
            <a:endParaRPr lang="en-GB" dirty="0" smtClean="0"/>
          </a:p>
          <a:p>
            <a:r>
              <a:rPr lang="en-GB" dirty="0" smtClean="0"/>
              <a:t>According to Handy </a:t>
            </a:r>
            <a:r>
              <a:rPr lang="en-GB" i="1" dirty="0" smtClean="0"/>
              <a:t>an inspired workplace will in turn motivate the workers </a:t>
            </a:r>
            <a:r>
              <a:rPr lang="en-GB" dirty="0" smtClean="0"/>
              <a:t>this highlights the importance for work performance of the atmosphere, quality and style of buildings and offices.</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427984" y="260648"/>
            <a:ext cx="4546848" cy="922114"/>
          </a:xfrm>
        </p:spPr>
        <p:txBody>
          <a:bodyPr>
            <a:normAutofit/>
          </a:bodyPr>
          <a:lstStyle/>
          <a:p>
            <a:r>
              <a:rPr lang="en-GB" dirty="0" smtClean="0"/>
              <a:t>Job Specification</a:t>
            </a:r>
            <a:endParaRPr lang="en-GB" dirty="0"/>
          </a:p>
        </p:txBody>
      </p:sp>
      <p:sp>
        <p:nvSpPr>
          <p:cNvPr id="2" name="Content Placeholder 1"/>
          <p:cNvSpPr>
            <a:spLocks noGrp="1"/>
          </p:cNvSpPr>
          <p:nvPr>
            <p:ph sz="quarter" idx="1"/>
          </p:nvPr>
        </p:nvSpPr>
        <p:spPr/>
        <p:txBody>
          <a:bodyPr>
            <a:normAutofit fontScale="92500"/>
          </a:bodyPr>
          <a:lstStyle/>
          <a:p>
            <a:r>
              <a:rPr lang="en-GB" dirty="0" smtClean="0"/>
              <a:t>In 2003 a study by the CMI looked at UK managers’ attitudes and experiences of their physical working environment. The study was undertaken amongst a random sample of 4,000 managers. Working hours, commuting and travel, flexible working and preferred layout of offices were looked at. From the research it was evident that concerns were raised with regards to having quiet working areas, lack of meting spaces, under-equipped meeting rooms. Nearly half of the managers surveyed would relinquish one week’s annual leave for a better office, and a large number would forgo £1,000 in salary or private medical insurance for significant upgraded workspaces.  </a:t>
            </a:r>
            <a:endParaRPr lang="en-GB" dirty="0"/>
          </a:p>
        </p:txBody>
      </p:sp>
      <p:pic>
        <p:nvPicPr>
          <p:cNvPr id="2050" name="Picture 2" descr="https://encrypted-tbn3.gstatic.com/images?q=tbn:ANd9GcTNmT_hkhWDM495L5aTAa53o5yPDL7O78qXc_JmRI-g0FpeQkXByQ"/>
          <p:cNvPicPr>
            <a:picLocks noChangeAspect="1" noChangeArrowheads="1"/>
          </p:cNvPicPr>
          <p:nvPr/>
        </p:nvPicPr>
        <p:blipFill>
          <a:blip r:embed="rId3" cstate="print"/>
          <a:srcRect/>
          <a:stretch>
            <a:fillRect/>
          </a:stretch>
        </p:blipFill>
        <p:spPr bwMode="auto">
          <a:xfrm>
            <a:off x="1187624" y="0"/>
            <a:ext cx="2705100" cy="1412776"/>
          </a:xfrm>
          <a:prstGeom prst="rect">
            <a:avLst/>
          </a:prstGeom>
          <a:noFill/>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Flexible Working Arrangement</a:t>
            </a:r>
            <a:endParaRPr lang="en-GB" dirty="0"/>
          </a:p>
        </p:txBody>
      </p:sp>
      <p:sp>
        <p:nvSpPr>
          <p:cNvPr id="2" name="Content Placeholder 1"/>
          <p:cNvSpPr>
            <a:spLocks noGrp="1"/>
          </p:cNvSpPr>
          <p:nvPr>
            <p:ph sz="quarter" idx="1"/>
          </p:nvPr>
        </p:nvSpPr>
        <p:spPr/>
        <p:txBody>
          <a:bodyPr/>
          <a:lstStyle/>
          <a:p>
            <a:r>
              <a:rPr lang="en-GB" dirty="0" smtClean="0"/>
              <a:t>A key area for promoting motivation and job satisfaction within the workplace is the flexible working arrangement. </a:t>
            </a:r>
          </a:p>
          <a:p>
            <a:endParaRPr lang="en-GB" dirty="0" smtClean="0"/>
          </a:p>
          <a:p>
            <a:r>
              <a:rPr lang="en-GB" dirty="0" smtClean="0"/>
              <a:t>According to the CIPD “</a:t>
            </a:r>
            <a:r>
              <a:rPr lang="en-GB" i="1" dirty="0" smtClean="0"/>
              <a:t>Flexible working, relates to the organisation’s working arrangements in terms of working time, working location and patterns of work”</a:t>
            </a:r>
          </a:p>
          <a:p>
            <a:r>
              <a:rPr lang="en-GB" i="1" dirty="0" smtClean="0">
                <a:solidFill>
                  <a:srgbClr val="FF0000"/>
                </a:solidFill>
              </a:rPr>
              <a:t>Can you think of  the different flexible working arrangements that are to be had?</a:t>
            </a:r>
            <a:endParaRPr lang="en-GB" dirty="0">
              <a:solidFill>
                <a:srgbClr val="FF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blinds(horizontal)">
                                      <p:cBhvr>
                                        <p:cTn id="7" dur="500"/>
                                        <p:tgtEl>
                                          <p:spTgt spid="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Job Satisfaction and the Bigger Picture</a:t>
            </a:r>
            <a:endParaRPr lang="en-GB" dirty="0"/>
          </a:p>
        </p:txBody>
      </p:sp>
      <p:sp>
        <p:nvSpPr>
          <p:cNvPr id="2" name="Content Placeholder 1"/>
          <p:cNvSpPr>
            <a:spLocks noGrp="1"/>
          </p:cNvSpPr>
          <p:nvPr>
            <p:ph sz="quarter" idx="1"/>
          </p:nvPr>
        </p:nvSpPr>
        <p:spPr/>
        <p:txBody>
          <a:bodyPr/>
          <a:lstStyle/>
          <a:p>
            <a:r>
              <a:rPr lang="en-GB" dirty="0" smtClean="0"/>
              <a:t>Job satisfaction aims to give the person improved empowerment and job enrichment through greater </a:t>
            </a:r>
            <a:r>
              <a:rPr lang="en-GB" b="1" dirty="0" smtClean="0"/>
              <a:t>autonomy and authority over the planning, execution and control of their work. </a:t>
            </a:r>
          </a:p>
          <a:p>
            <a:endParaRPr lang="en-GB" b="1" dirty="0" smtClean="0"/>
          </a:p>
          <a:p>
            <a:r>
              <a:rPr lang="en-GB" dirty="0" smtClean="0"/>
              <a:t>By promoting and encouraging this with employees it catalyses a higher level of intrinsic motivation.</a:t>
            </a:r>
            <a:endParaRPr lang="en-GB"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gn="ctr"/>
            <a:r>
              <a:rPr lang="en-GB" dirty="0" smtClean="0"/>
              <a:t>Job Satisfaction, Job Enrichment and Empowerment</a:t>
            </a:r>
            <a:endParaRPr lang="en-GB" dirty="0"/>
          </a:p>
        </p:txBody>
      </p:sp>
      <p:sp>
        <p:nvSpPr>
          <p:cNvPr id="2" name="Content Placeholder 1"/>
          <p:cNvSpPr>
            <a:spLocks noGrp="1"/>
          </p:cNvSpPr>
          <p:nvPr>
            <p:ph sz="quarter" idx="1"/>
          </p:nvPr>
        </p:nvSpPr>
        <p:spPr/>
        <p:txBody>
          <a:bodyPr/>
          <a:lstStyle/>
          <a:p>
            <a:r>
              <a:rPr lang="en-GB" dirty="0" smtClean="0"/>
              <a:t>Job enrichment increases the complexity of the individuals work and in doing so it provides the employee with a more meaningful and challenging job and offer greater opportunities for psychological growth. </a:t>
            </a:r>
            <a:endParaRPr lang="en-GB" dirty="0"/>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How To Achieve Job Enrichment?</a:t>
            </a:r>
            <a:endParaRPr lang="en-GB" dirty="0"/>
          </a:p>
        </p:txBody>
      </p:sp>
      <p:sp>
        <p:nvSpPr>
          <p:cNvPr id="2" name="Content Placeholder 1"/>
          <p:cNvSpPr>
            <a:spLocks noGrp="1"/>
          </p:cNvSpPr>
          <p:nvPr>
            <p:ph sz="quarter" idx="1"/>
          </p:nvPr>
        </p:nvSpPr>
        <p:spPr/>
        <p:txBody>
          <a:bodyPr>
            <a:normAutofit fontScale="92500" lnSpcReduction="10000"/>
          </a:bodyPr>
          <a:lstStyle/>
          <a:p>
            <a:r>
              <a:rPr lang="en-GB" dirty="0" smtClean="0"/>
              <a:t>You will be able to promote job enrichment in the following ways:</a:t>
            </a:r>
          </a:p>
          <a:p>
            <a:r>
              <a:rPr lang="en-GB" dirty="0" smtClean="0"/>
              <a:t>Allowing employees greater freedom and control over the scheduling and pacing their work as opposed to machine pacing</a:t>
            </a:r>
          </a:p>
          <a:p>
            <a:r>
              <a:rPr lang="en-GB" dirty="0" smtClean="0"/>
              <a:t>Allowing employees the opportunity to build or assemble a product from start to finish</a:t>
            </a:r>
          </a:p>
          <a:p>
            <a:r>
              <a:rPr lang="en-GB" dirty="0" smtClean="0"/>
              <a:t>Providing employees with tasks or jobs which challenge their abilities and pushes them to the next level</a:t>
            </a:r>
          </a:p>
          <a:p>
            <a:r>
              <a:rPr lang="en-GB" dirty="0" smtClean="0"/>
              <a:t>Giving employees a greater freedom in self-managing teams and giving them minimum direct supervision.</a:t>
            </a:r>
          </a:p>
          <a:p>
            <a:r>
              <a:rPr lang="en-GB" dirty="0" smtClean="0"/>
              <a:t>Allowing employees to have the opportunity to have greater direct contact with clients and consumers.</a:t>
            </a: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Satisfaction and the UK</a:t>
            </a:r>
            <a:endParaRPr lang="en-GB" dirty="0"/>
          </a:p>
        </p:txBody>
      </p:sp>
      <p:sp>
        <p:nvSpPr>
          <p:cNvPr id="3" name="Content Placeholder 2"/>
          <p:cNvSpPr>
            <a:spLocks noGrp="1"/>
          </p:cNvSpPr>
          <p:nvPr>
            <p:ph sz="quarter" idx="1"/>
          </p:nvPr>
        </p:nvSpPr>
        <p:spPr/>
        <p:txBody>
          <a:bodyPr/>
          <a:lstStyle/>
          <a:p>
            <a:r>
              <a:rPr lang="en-GB" dirty="0" smtClean="0">
                <a:solidFill>
                  <a:schemeClr val="accent1"/>
                </a:solidFill>
              </a:rPr>
              <a:t>What do you think the job satisfaction levels are like in the UK?</a:t>
            </a:r>
          </a:p>
          <a:p>
            <a:r>
              <a:rPr lang="en-GB" dirty="0" smtClean="0"/>
              <a:t>According to a survey which was carried out by the Office of National Statistics Job Satisfaction is on the rise...</a:t>
            </a:r>
          </a:p>
          <a:p>
            <a:r>
              <a:rPr lang="en-GB" dirty="0" smtClean="0"/>
              <a:t>78.5% of employed people in the UK said they were more satisfied than dissatisfied with their jobs in 2013.</a:t>
            </a:r>
          </a:p>
          <a:p>
            <a:r>
              <a:rPr lang="en-GB" dirty="0" smtClean="0"/>
              <a:t> In 2005, just 70% of people said the same. </a:t>
            </a:r>
          </a:p>
          <a:p>
            <a:r>
              <a:rPr lang="en-GB" dirty="0" smtClean="0"/>
              <a:t>Job satisfaction biggest motivator</a:t>
            </a:r>
          </a:p>
          <a:p>
            <a:endParaRPr lang="en-GB"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Job Satisfaction in the UK</a:t>
            </a:r>
            <a:endParaRPr lang="en-GB" dirty="0"/>
          </a:p>
        </p:txBody>
      </p:sp>
      <p:sp>
        <p:nvSpPr>
          <p:cNvPr id="3" name="Content Placeholder 2"/>
          <p:cNvSpPr>
            <a:spLocks noGrp="1"/>
          </p:cNvSpPr>
          <p:nvPr>
            <p:ph sz="quarter" idx="1"/>
          </p:nvPr>
        </p:nvSpPr>
        <p:spPr/>
        <p:txBody>
          <a:bodyPr>
            <a:normAutofit fontScale="92500" lnSpcReduction="10000"/>
          </a:bodyPr>
          <a:lstStyle/>
          <a:p>
            <a:pPr algn="just"/>
            <a:r>
              <a:rPr lang="en-GB" dirty="0" smtClean="0"/>
              <a:t>Charles Elvin, ILM chief executive, said: "In the past year, UK companies have collectively spent an astronomical amount on financial incentives for their staff, but this report is telling us there are far more effective, and cost-effective, ways to motivate people. These include giving regular feedback, allowing people to have autonomy in a role, the opportunity to innovate and improved office environments. What this also shows is that having good managers is paramount in business, as they are key staff motivators who can make a real difference to their teams. It sounds so simple, but something as basic as hearing 'great work on that report' can be a real boost to an employee's confidence and deliver a sense of pride and satisfaction." </a:t>
            </a:r>
            <a:r>
              <a:rPr lang="en-GB" i="1" dirty="0" smtClean="0"/>
              <a:t>Telegraph, 2013</a:t>
            </a:r>
            <a:endParaRPr lang="en-GB" dirty="0" smtClean="0"/>
          </a:p>
          <a:p>
            <a:pPr algn="just"/>
            <a:endParaRPr lang="en-GB" sz="22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solidFill>
                  <a:srgbClr val="FF0000"/>
                </a:solidFill>
              </a:rPr>
              <a:t>Job Satisfaction Activity</a:t>
            </a:r>
            <a:endParaRPr lang="en-GB" dirty="0">
              <a:solidFill>
                <a:srgbClr val="FF0000"/>
              </a:solidFill>
            </a:endParaRPr>
          </a:p>
        </p:txBody>
      </p:sp>
      <p:sp>
        <p:nvSpPr>
          <p:cNvPr id="2" name="Content Placeholder 1"/>
          <p:cNvSpPr>
            <a:spLocks noGrp="1"/>
          </p:cNvSpPr>
          <p:nvPr>
            <p:ph sz="quarter" idx="1"/>
          </p:nvPr>
        </p:nvSpPr>
        <p:spPr/>
        <p:txBody>
          <a:bodyPr/>
          <a:lstStyle/>
          <a:p>
            <a:r>
              <a:rPr lang="en-GB" dirty="0" smtClean="0">
                <a:solidFill>
                  <a:srgbClr val="FF0000"/>
                </a:solidFill>
              </a:rPr>
              <a:t>In pairs/ threes read the Company Information and feedback to the group examples of how the company promotes job satisfaction and motivation.</a:t>
            </a:r>
            <a:endParaRPr lang="en-GB" dirty="0">
              <a:solidFill>
                <a:srgbClr val="FF0000"/>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Job Satisfaction</a:t>
            </a:r>
            <a:endParaRPr lang="en-GB" dirty="0"/>
          </a:p>
        </p:txBody>
      </p:sp>
      <p:sp>
        <p:nvSpPr>
          <p:cNvPr id="2" name="Content Placeholder 1"/>
          <p:cNvSpPr>
            <a:spLocks noGrp="1"/>
          </p:cNvSpPr>
          <p:nvPr>
            <p:ph sz="quarter" idx="1"/>
          </p:nvPr>
        </p:nvSpPr>
        <p:spPr/>
        <p:txBody>
          <a:bodyPr/>
          <a:lstStyle/>
          <a:p>
            <a:r>
              <a:rPr lang="en-GB" dirty="0" smtClean="0"/>
              <a:t>By now you should know that:</a:t>
            </a:r>
          </a:p>
          <a:p>
            <a:r>
              <a:rPr lang="en-GB" dirty="0" smtClean="0"/>
              <a:t>Job satisfaction is more of an internal state and could be associated with a feeling of personal achievement.</a:t>
            </a:r>
          </a:p>
          <a:p>
            <a:r>
              <a:rPr lang="en-GB" dirty="0" smtClean="0"/>
              <a:t>Job satisfaction is a complex topic</a:t>
            </a:r>
          </a:p>
          <a:p>
            <a:r>
              <a:rPr lang="en-GB" dirty="0" smtClean="0"/>
              <a:t>Aims to give employees improved empowerment and job enrichment through greater autonomy and control over their work.</a:t>
            </a:r>
            <a:endParaRPr lang="en-GB" dirty="0"/>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References</a:t>
            </a:r>
            <a:endParaRPr lang="en-GB" dirty="0"/>
          </a:p>
        </p:txBody>
      </p:sp>
      <p:sp>
        <p:nvSpPr>
          <p:cNvPr id="2" name="Content Placeholder 1"/>
          <p:cNvSpPr>
            <a:spLocks noGrp="1"/>
          </p:cNvSpPr>
          <p:nvPr>
            <p:ph sz="quarter" idx="1"/>
          </p:nvPr>
        </p:nvSpPr>
        <p:spPr/>
        <p:txBody>
          <a:bodyPr/>
          <a:lstStyle/>
          <a:p>
            <a:r>
              <a:rPr lang="en-GB" dirty="0" smtClean="0"/>
              <a:t>Mullins, L.J. ( 2010) </a:t>
            </a:r>
            <a:r>
              <a:rPr lang="en-GB" i="1" dirty="0" smtClean="0"/>
              <a:t>Management &amp; Organisational Behaviour, </a:t>
            </a:r>
            <a:r>
              <a:rPr lang="en-GB" dirty="0" smtClean="0"/>
              <a:t>9</a:t>
            </a:r>
            <a:r>
              <a:rPr lang="en-GB" baseline="30000" dirty="0" smtClean="0"/>
              <a:t>th</a:t>
            </a:r>
            <a:r>
              <a:rPr lang="en-GB" dirty="0" smtClean="0"/>
              <a:t> Edition. Harlow: Prentice Hall.</a:t>
            </a:r>
          </a:p>
          <a:p>
            <a:endParaRPr lang="en-GB"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687</TotalTime>
  <Words>1698</Words>
  <Application>Microsoft Office PowerPoint</Application>
  <PresentationFormat>On-screen Show (4:3)</PresentationFormat>
  <Paragraphs>129</Paragraphs>
  <Slides>21</Slides>
  <Notes>14</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Oriel</vt:lpstr>
      <vt:lpstr>Job Satisfaction </vt:lpstr>
      <vt:lpstr>PowerPoint Presentation</vt:lpstr>
      <vt:lpstr>Learning Outcomes</vt:lpstr>
      <vt:lpstr>Job Satisfaction...</vt:lpstr>
      <vt:lpstr>Job Satisfaction Defined</vt:lpstr>
      <vt:lpstr>The varieties of Job Satisfaction</vt:lpstr>
      <vt:lpstr>Job Satisfaction Defined</vt:lpstr>
      <vt:lpstr>Job Satisfaction</vt:lpstr>
      <vt:lpstr>Job Satisfaction Defined</vt:lpstr>
      <vt:lpstr>Dimensions of Job Satisfaction</vt:lpstr>
      <vt:lpstr>Job Satisfaction and the Working Environment</vt:lpstr>
      <vt:lpstr>Job Specification</vt:lpstr>
      <vt:lpstr>Flexible Working Arrangement</vt:lpstr>
      <vt:lpstr>Job Satisfaction and the Bigger Picture</vt:lpstr>
      <vt:lpstr>Job Satisfaction, Job Enrichment and Empowerment</vt:lpstr>
      <vt:lpstr>How To Achieve Job Enrichment?</vt:lpstr>
      <vt:lpstr>Job Satisfaction and the UK</vt:lpstr>
      <vt:lpstr>Job Satisfaction in the UK</vt:lpstr>
      <vt:lpstr>Job Satisfaction Activity</vt:lpstr>
      <vt:lpstr>Job Satisfaction</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Job Satisfaction</dc:title>
  <dc:creator>kevlar</dc:creator>
  <cp:lastModifiedBy>sc-ft</cp:lastModifiedBy>
  <cp:revision>67</cp:revision>
  <dcterms:created xsi:type="dcterms:W3CDTF">2013-04-21T16:34:09Z</dcterms:created>
  <dcterms:modified xsi:type="dcterms:W3CDTF">2014-05-08T10:20:26Z</dcterms:modified>
</cp:coreProperties>
</file>