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7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7053637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8524765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E9048BF-AF39-4D64-BD37-0D550DE11D22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394829-0A48-4B94-8B8D-5563CD7B34E1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B5191-DA78-4958-B13A-E148EB1992B0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D20DDB-96DC-41C6-94FE-0FB866D4271B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DC64378-9C10-4FC0-B4AE-03EFE91E3FAB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3E050F-8756-495A-B25A-692ECB52381D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4C9F7E-39B9-450B-925F-AB05461835F4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9B9E511-E1D4-4DA7-ACAD-0AC6B13641E8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A5FC82A-6436-4544-9065-CDF29EF82674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54A1A2-014E-4ADA-9285-CB5B5E170179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A765F7-F999-4F50-B740-B147573BF015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024204D7-0050-481A-AABD-098A3A77691C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9</a:t>
            </a:r>
          </a:p>
          <a:p>
            <a:r>
              <a:rPr lang="en-GB" dirty="0" smtClean="0"/>
              <a:t>Using Accounting Information for </a:t>
            </a:r>
          </a:p>
          <a:p>
            <a:r>
              <a:rPr lang="en-GB" dirty="0" smtClean="0"/>
              <a:t>Decision Making, Planning and Control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18910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410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Accounting &amp; information systems</a:t>
            </a:r>
          </a:p>
          <a:p>
            <a:pPr eaLnBrk="1" hangingPunct="1"/>
            <a:r>
              <a:rPr lang="en-GB" dirty="0">
                <a:latin typeface="Arial" charset="0"/>
              </a:rPr>
              <a:t>Data collection</a:t>
            </a:r>
          </a:p>
          <a:p>
            <a:pPr eaLnBrk="1" hangingPunct="1"/>
            <a:r>
              <a:rPr lang="en-GB" dirty="0">
                <a:latin typeface="Arial" charset="0"/>
              </a:rPr>
              <a:t>Types of Information Systems</a:t>
            </a:r>
          </a:p>
          <a:p>
            <a:pPr eaLnBrk="1" hangingPunct="1"/>
            <a:r>
              <a:rPr lang="en-GB" dirty="0">
                <a:latin typeface="Arial" charset="0"/>
              </a:rPr>
              <a:t>Business processes</a:t>
            </a:r>
          </a:p>
          <a:p>
            <a:pPr eaLnBrk="1" hangingPunct="1"/>
            <a:r>
              <a:rPr lang="en-GB" dirty="0">
                <a:latin typeface="Arial" charset="0"/>
              </a:rPr>
              <a:t>Internal controls</a:t>
            </a:r>
          </a:p>
          <a:p>
            <a:pPr eaLnBrk="1" hangingPunct="1"/>
            <a:r>
              <a:rPr lang="en-GB" dirty="0">
                <a:latin typeface="Arial" charset="0"/>
              </a:rPr>
              <a:t>Developing information systems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4271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Information systems (IS)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 system that collects information and presents it to management</a:t>
            </a:r>
          </a:p>
          <a:p>
            <a:pPr lvl="1" eaLnBrk="1" hangingPunct="1"/>
            <a:r>
              <a:rPr lang="en-AU" sz="2400">
                <a:latin typeface="Arial" charset="0"/>
              </a:rPr>
              <a:t>Data is raw. Information is data made usable by summarisation/ analysis</a:t>
            </a:r>
          </a:p>
          <a:p>
            <a:pPr eaLnBrk="1" hangingPunct="1"/>
            <a:r>
              <a:rPr lang="en-AU">
                <a:latin typeface="Arial" charset="0"/>
              </a:rPr>
              <a:t>IS strategy </a:t>
            </a:r>
          </a:p>
          <a:p>
            <a:pPr lvl="1" eaLnBrk="1" hangingPunct="1"/>
            <a:r>
              <a:rPr lang="en-AU" sz="2400">
                <a:latin typeface="Arial" charset="0"/>
              </a:rPr>
              <a:t>sets out the long term information requirements of the organisation consistent with its strategy &amp; provides </a:t>
            </a:r>
            <a:r>
              <a:rPr lang="ja-JP" altLang="en-AU" sz="2400">
                <a:latin typeface="Arial" charset="0"/>
              </a:rPr>
              <a:t>‘</a:t>
            </a:r>
            <a:r>
              <a:rPr lang="en-AU" sz="2400">
                <a:latin typeface="Arial" charset="0"/>
              </a:rPr>
              <a:t>umbrella</a:t>
            </a:r>
            <a:r>
              <a:rPr lang="ja-JP" altLang="en-AU" sz="2400">
                <a:latin typeface="Arial" charset="0"/>
              </a:rPr>
              <a:t>’</a:t>
            </a:r>
            <a:r>
              <a:rPr lang="en-AU" sz="2400">
                <a:latin typeface="Arial" charset="0"/>
              </a:rPr>
              <a:t> for the information technologies used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62394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Information technology (IT)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IT strategy</a:t>
            </a:r>
          </a:p>
          <a:p>
            <a:pPr lvl="1" eaLnBrk="1" hangingPunct="1"/>
            <a:r>
              <a:rPr lang="en-AU" sz="2400">
                <a:latin typeface="Arial" charset="0"/>
              </a:rPr>
              <a:t>Defines the specific systems that are required to satisfy the information needs of the organisation – hardware, software &amp; operating systems</a:t>
            </a:r>
          </a:p>
          <a:p>
            <a:pPr eaLnBrk="1" hangingPunct="1"/>
            <a:r>
              <a:rPr lang="en-AU">
                <a:latin typeface="Arial" charset="0"/>
              </a:rPr>
              <a:t>Information management (IM) strategy</a:t>
            </a:r>
          </a:p>
          <a:p>
            <a:pPr lvl="1" eaLnBrk="1" hangingPunct="1"/>
            <a:r>
              <a:rPr lang="en-AU" sz="2400">
                <a:latin typeface="Arial" charset="0"/>
              </a:rPr>
              <a:t>Ensuring that information is available to users</a:t>
            </a:r>
          </a:p>
          <a:p>
            <a:pPr lvl="2" eaLnBrk="1" hangingPunct="1"/>
            <a:r>
              <a:rPr lang="en-AU" sz="2000">
                <a:latin typeface="Arial" charset="0"/>
              </a:rPr>
              <a:t>Databases, data warehouses, reporting systems, etc.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82613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Accounting information system (AIS)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An AIS uses technology to capture, store, process, and report accounting information</a:t>
            </a:r>
          </a:p>
          <a:p>
            <a:pPr lvl="1" eaLnBrk="1" hangingPunct="1"/>
            <a:r>
              <a:rPr lang="en-AU">
                <a:latin typeface="Arial" charset="0"/>
              </a:rPr>
              <a:t>Requirements: Reliable, timely, accurate, complete, concise, understandable</a:t>
            </a:r>
          </a:p>
          <a:p>
            <a:pPr lvl="1" eaLnBrk="1" hangingPunct="1"/>
            <a:r>
              <a:rPr lang="en-AU">
                <a:latin typeface="Arial" charset="0"/>
              </a:rPr>
              <a:t>Benefits: improved decision making, customer service, product/service quality, productivity, reduced cost, etc.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231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Methods of data collection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Computers have automated routine tasks</a:t>
            </a:r>
          </a:p>
          <a:p>
            <a:pPr eaLnBrk="1" hangingPunct="1"/>
            <a:r>
              <a:rPr lang="en-AU">
                <a:latin typeface="Arial" charset="0"/>
              </a:rPr>
              <a:t>EPOS</a:t>
            </a:r>
          </a:p>
          <a:p>
            <a:pPr eaLnBrk="1" hangingPunct="1"/>
            <a:r>
              <a:rPr lang="en-AU">
                <a:latin typeface="Arial" charset="0"/>
              </a:rPr>
              <a:t>EFTPOS</a:t>
            </a:r>
          </a:p>
          <a:p>
            <a:pPr eaLnBrk="1" hangingPunct="1"/>
            <a:r>
              <a:rPr lang="en-AU">
                <a:latin typeface="Arial" charset="0"/>
              </a:rPr>
              <a:t>E-commerce (B2B, B2C, EDI)</a:t>
            </a:r>
          </a:p>
          <a:p>
            <a:pPr eaLnBrk="1" hangingPunct="1"/>
            <a:r>
              <a:rPr lang="en-AU">
                <a:latin typeface="Arial" charset="0"/>
              </a:rPr>
              <a:t>Capturing transactions (financial &amp; non-financial elements) and the multiple aspects of those transactions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72403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Types of information system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785938"/>
            <a:ext cx="8229600" cy="4081462"/>
          </a:xfrm>
        </p:spPr>
        <p:txBody>
          <a:bodyPr/>
          <a:lstStyle/>
          <a:p>
            <a:pPr eaLnBrk="1" hangingPunct="1"/>
            <a:r>
              <a:rPr lang="en-AU" sz="2800" dirty="0">
                <a:latin typeface="Arial" charset="0"/>
              </a:rPr>
              <a:t>Transaction processing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Management information systems (MIS)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Enterprise resource planning systems (ERP)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E.g. SAP, Oracle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Strategic enterprise management (SEM)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Decision support systems (DSS)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Executive Information Systems (EIS)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Expert systems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7956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Business processes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Hierarchical organization structure</a:t>
            </a:r>
          </a:p>
          <a:p>
            <a:pPr lvl="1" eaLnBrk="1" hangingPunct="1"/>
            <a:r>
              <a:rPr lang="en-AU" dirty="0">
                <a:latin typeface="Arial" charset="0"/>
              </a:rPr>
              <a:t>Specialisation of tasks</a:t>
            </a:r>
          </a:p>
          <a:p>
            <a:pPr lvl="2" eaLnBrk="1" hangingPunct="1"/>
            <a:r>
              <a:rPr lang="en-AU" dirty="0">
                <a:latin typeface="Arial" charset="0"/>
              </a:rPr>
              <a:t>E.g. Sales, Warehouse, Accounting departments</a:t>
            </a:r>
          </a:p>
          <a:p>
            <a:pPr eaLnBrk="1" hangingPunct="1"/>
            <a:r>
              <a:rPr lang="en-AU" dirty="0">
                <a:latin typeface="Arial" charset="0"/>
              </a:rPr>
              <a:t>Horizontal business process</a:t>
            </a:r>
          </a:p>
          <a:p>
            <a:pPr lvl="1" eaLnBrk="1" hangingPunct="1"/>
            <a:r>
              <a:rPr lang="en-AU" dirty="0">
                <a:latin typeface="Arial" charset="0"/>
              </a:rPr>
              <a:t>Satisfying customer demand</a:t>
            </a:r>
          </a:p>
          <a:p>
            <a:pPr lvl="2" eaLnBrk="1" hangingPunct="1"/>
            <a:r>
              <a:rPr lang="en-AU" dirty="0">
                <a:latin typeface="Arial" charset="0"/>
              </a:rPr>
              <a:t>E.g. Order fulfilment, purchasing </a:t>
            </a:r>
            <a:r>
              <a:rPr lang="en-AU" dirty="0" smtClean="0">
                <a:latin typeface="Arial" charset="0"/>
              </a:rPr>
              <a:t>processes</a:t>
            </a:r>
          </a:p>
          <a:p>
            <a:r>
              <a:rPr lang="en-US" dirty="0" smtClean="0"/>
              <a:t>Business process Reengineering as ‘the </a:t>
            </a:r>
            <a:r>
              <a:rPr lang="en-US" dirty="0"/>
              <a:t>fundamental rethinking and radical design </a:t>
            </a:r>
            <a:r>
              <a:rPr lang="en-US" dirty="0" smtClean="0"/>
              <a:t>of business </a:t>
            </a:r>
            <a:r>
              <a:rPr lang="en-US" dirty="0"/>
              <a:t>processes to achieve dramatic improvements in critical contemporary measures of performance</a:t>
            </a:r>
            <a:r>
              <a:rPr lang="en-US" dirty="0" smtClean="0"/>
              <a:t>, such </a:t>
            </a:r>
            <a:r>
              <a:rPr lang="en-US" dirty="0"/>
              <a:t>as cost, quality, service, and speed’ </a:t>
            </a:r>
            <a:r>
              <a:rPr lang="en-US" sz="2100" dirty="0"/>
              <a:t>(Hammer &amp; </a:t>
            </a:r>
            <a:r>
              <a:rPr lang="en-US" sz="2100" dirty="0" err="1"/>
              <a:t>Champy</a:t>
            </a:r>
            <a:r>
              <a:rPr lang="en-US" sz="2100" dirty="0"/>
              <a:t>, 1993)</a:t>
            </a:r>
            <a:endParaRPr lang="en-AU" sz="21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70644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Business process illustration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89102" y="-120749"/>
            <a:ext cx="4333875" cy="740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80648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Internal control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The whole system of controls, financial and otherwise, established  in order to provide reasonable assurance of effective and efficient operation; internal financial control; and compliance with laws and regulations </a:t>
            </a:r>
            <a:r>
              <a:rPr lang="en-AU" sz="2400">
                <a:latin typeface="Arial" charset="0"/>
              </a:rPr>
              <a:t>(CIMA)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5313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Internal controls for information systems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Security controls</a:t>
            </a:r>
          </a:p>
          <a:p>
            <a:pPr lvl="1" eaLnBrk="1" hangingPunct="1"/>
            <a:r>
              <a:rPr lang="en-AU">
                <a:latin typeface="Arial" charset="0"/>
              </a:rPr>
              <a:t>To prevent unauthorised access, modification or destruction of data</a:t>
            </a:r>
          </a:p>
          <a:p>
            <a:pPr lvl="2" eaLnBrk="1" hangingPunct="1"/>
            <a:r>
              <a:rPr lang="en-AU">
                <a:latin typeface="Arial" charset="0"/>
              </a:rPr>
              <a:t>Recruitment, training, supervision</a:t>
            </a:r>
          </a:p>
          <a:p>
            <a:pPr lvl="2" eaLnBrk="1" hangingPunct="1"/>
            <a:r>
              <a:rPr lang="en-AU">
                <a:latin typeface="Arial" charset="0"/>
              </a:rPr>
              <a:t>Personnel: separation of duties</a:t>
            </a:r>
          </a:p>
          <a:p>
            <a:pPr lvl="2" eaLnBrk="1" hangingPunct="1"/>
            <a:r>
              <a:rPr lang="en-AU">
                <a:latin typeface="Arial" charset="0"/>
              </a:rPr>
              <a:t>Access to computers and data</a:t>
            </a:r>
          </a:p>
          <a:p>
            <a:pPr lvl="2" eaLnBrk="1" hangingPunct="1"/>
            <a:r>
              <a:rPr lang="en-AU">
                <a:latin typeface="Arial" charset="0"/>
              </a:rPr>
              <a:t>Software authorisation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199600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Internal controls for information systems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Application controls</a:t>
            </a:r>
          </a:p>
          <a:p>
            <a:pPr lvl="1" eaLnBrk="1" hangingPunct="1"/>
            <a:r>
              <a:rPr lang="en-AU">
                <a:latin typeface="Arial" charset="0"/>
              </a:rPr>
              <a:t>To prevent, detect and correct transaction processing errors</a:t>
            </a:r>
          </a:p>
          <a:p>
            <a:pPr lvl="2" eaLnBrk="1" hangingPunct="1"/>
            <a:r>
              <a:rPr lang="en-AU">
                <a:latin typeface="Arial" charset="0"/>
              </a:rPr>
              <a:t>Input, Processing &amp; Output controls for each application</a:t>
            </a:r>
          </a:p>
          <a:p>
            <a:pPr eaLnBrk="1" hangingPunct="1"/>
            <a:r>
              <a:rPr lang="en-AU">
                <a:latin typeface="Arial" charset="0"/>
              </a:rPr>
              <a:t>Network controls</a:t>
            </a:r>
          </a:p>
          <a:p>
            <a:pPr lvl="2" eaLnBrk="1" hangingPunct="1"/>
            <a:r>
              <a:rPr lang="en-AU">
                <a:latin typeface="Arial" charset="0"/>
              </a:rPr>
              <a:t>Firewalls, data encryption, etc</a:t>
            </a:r>
          </a:p>
          <a:p>
            <a:pPr eaLnBrk="1" hangingPunct="1"/>
            <a:r>
              <a:rPr lang="en-AU">
                <a:latin typeface="Arial" charset="0"/>
              </a:rPr>
              <a:t>Contingency controls</a:t>
            </a:r>
          </a:p>
          <a:p>
            <a:pPr lvl="2" eaLnBrk="1" hangingPunct="1"/>
            <a:r>
              <a:rPr lang="en-AU">
                <a:latin typeface="Arial" charset="0"/>
              </a:rPr>
              <a:t>Backups, business continuity plans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83910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Internal controls for developing information systems</a:t>
            </a:r>
          </a:p>
        </p:txBody>
      </p:sp>
      <p:sp>
        <p:nvSpPr>
          <p:cNvPr id="14339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Steering committee oversight</a:t>
            </a:r>
          </a:p>
          <a:p>
            <a:pPr eaLnBrk="1" hangingPunct="1"/>
            <a:r>
              <a:rPr lang="en-AU">
                <a:latin typeface="Arial" charset="0"/>
              </a:rPr>
              <a:t>Stages</a:t>
            </a:r>
          </a:p>
          <a:p>
            <a:pPr lvl="1" eaLnBrk="1" hangingPunct="1"/>
            <a:r>
              <a:rPr lang="en-AU">
                <a:latin typeface="Arial" charset="0"/>
              </a:rPr>
              <a:t>Feasibility study</a:t>
            </a:r>
          </a:p>
          <a:p>
            <a:pPr lvl="1" eaLnBrk="1" hangingPunct="1"/>
            <a:r>
              <a:rPr lang="en-AU">
                <a:latin typeface="Arial" charset="0"/>
              </a:rPr>
              <a:t>Systems design</a:t>
            </a:r>
          </a:p>
          <a:p>
            <a:pPr lvl="1" eaLnBrk="1" hangingPunct="1"/>
            <a:r>
              <a:rPr lang="en-AU">
                <a:latin typeface="Arial" charset="0"/>
              </a:rPr>
              <a:t>Testing</a:t>
            </a:r>
          </a:p>
          <a:p>
            <a:pPr lvl="1" eaLnBrk="1" hangingPunct="1"/>
            <a:r>
              <a:rPr lang="en-AU">
                <a:latin typeface="Arial" charset="0"/>
              </a:rPr>
              <a:t>Implementation</a:t>
            </a:r>
          </a:p>
        </p:txBody>
      </p:sp>
      <p:sp>
        <p:nvSpPr>
          <p:cNvPr id="14340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Project management:</a:t>
            </a:r>
          </a:p>
          <a:p>
            <a:pPr lvl="1" eaLnBrk="1" hangingPunct="1"/>
            <a:r>
              <a:rPr lang="en-AU" sz="1800">
                <a:latin typeface="Arial" charset="0"/>
              </a:rPr>
              <a:t>Project planning</a:t>
            </a:r>
          </a:p>
          <a:p>
            <a:pPr lvl="1" eaLnBrk="1" hangingPunct="1"/>
            <a:r>
              <a:rPr lang="en-AU" sz="1800">
                <a:latin typeface="Arial" charset="0"/>
              </a:rPr>
              <a:t>Management support</a:t>
            </a:r>
          </a:p>
          <a:p>
            <a:pPr lvl="1" eaLnBrk="1" hangingPunct="1"/>
            <a:r>
              <a:rPr lang="en-AU" sz="1800">
                <a:latin typeface="Arial" charset="0"/>
              </a:rPr>
              <a:t>Roles &amp; responsibilities</a:t>
            </a:r>
          </a:p>
          <a:p>
            <a:pPr lvl="1" eaLnBrk="1" hangingPunct="1"/>
            <a:r>
              <a:rPr lang="en-AU" sz="1800">
                <a:latin typeface="Arial" charset="0"/>
              </a:rPr>
              <a:t>Resourcing</a:t>
            </a:r>
          </a:p>
          <a:p>
            <a:pPr lvl="1" eaLnBrk="1" hangingPunct="1"/>
            <a:r>
              <a:rPr lang="en-AU" sz="1800">
                <a:latin typeface="Arial" charset="0"/>
              </a:rPr>
              <a:t>Quality control</a:t>
            </a:r>
          </a:p>
          <a:p>
            <a:pPr lvl="1" eaLnBrk="1" hangingPunct="1"/>
            <a:r>
              <a:rPr lang="en-AU" sz="1800">
                <a:latin typeface="Arial" charset="0"/>
              </a:rPr>
              <a:t>Risk management</a:t>
            </a:r>
          </a:p>
          <a:p>
            <a:pPr lvl="1" eaLnBrk="1" hangingPunct="1"/>
            <a:r>
              <a:rPr lang="en-AU" sz="1800">
                <a:latin typeface="Arial" charset="0"/>
              </a:rPr>
              <a:t>Design &amp; approval</a:t>
            </a:r>
          </a:p>
          <a:p>
            <a:pPr lvl="1" eaLnBrk="1" hangingPunct="1"/>
            <a:r>
              <a:rPr lang="en-AU" sz="1800">
                <a:latin typeface="Arial" charset="0"/>
              </a:rPr>
              <a:t>Testing &amp; implementation</a:t>
            </a:r>
          </a:p>
          <a:p>
            <a:pPr lvl="1" eaLnBrk="1" hangingPunct="1"/>
            <a:r>
              <a:rPr lang="en-AU" sz="1800">
                <a:latin typeface="Arial" charset="0"/>
              </a:rPr>
              <a:t>User involvement &amp; training</a:t>
            </a:r>
          </a:p>
          <a:p>
            <a:pPr lvl="1" eaLnBrk="1" hangingPunct="1"/>
            <a:r>
              <a:rPr lang="en-AU" sz="1800">
                <a:latin typeface="Arial" charset="0"/>
              </a:rPr>
              <a:t>Communication</a:t>
            </a:r>
          </a:p>
          <a:p>
            <a:pPr lvl="1" eaLnBrk="1" hangingPunct="1"/>
            <a:endParaRPr lang="en-AU"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0318214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Arial" charset="0"/>
              </a:rPr>
              <a:t>Information systems for accounting or broader management </a:t>
            </a:r>
            <a:r>
              <a:rPr lang="en-GB" dirty="0">
                <a:latin typeface="Arial" charset="0"/>
              </a:rPr>
              <a:t>information systems</a:t>
            </a:r>
          </a:p>
          <a:p>
            <a:r>
              <a:rPr lang="en-GB" dirty="0" smtClean="0">
                <a:latin typeface="Arial" charset="0"/>
              </a:rPr>
              <a:t>Methods of data collection using technology</a:t>
            </a:r>
            <a:endParaRPr lang="en-GB" dirty="0">
              <a:latin typeface="Arial" charset="0"/>
            </a:endParaRPr>
          </a:p>
          <a:p>
            <a:r>
              <a:rPr lang="en-GB" dirty="0">
                <a:latin typeface="Arial" charset="0"/>
              </a:rPr>
              <a:t>Types of Information </a:t>
            </a:r>
            <a:r>
              <a:rPr lang="en-GB" dirty="0" smtClean="0">
                <a:latin typeface="Arial" charset="0"/>
              </a:rPr>
              <a:t>Systems, especially ERPS</a:t>
            </a:r>
            <a:endParaRPr lang="en-GB" dirty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Horizontal business </a:t>
            </a:r>
            <a:r>
              <a:rPr lang="en-GB" dirty="0">
                <a:latin typeface="Arial" charset="0"/>
              </a:rPr>
              <a:t>processes</a:t>
            </a:r>
          </a:p>
          <a:p>
            <a:r>
              <a:rPr lang="en-GB" dirty="0">
                <a:latin typeface="Arial" charset="0"/>
              </a:rPr>
              <a:t>Internal </a:t>
            </a:r>
            <a:r>
              <a:rPr lang="en-GB" dirty="0" smtClean="0">
                <a:latin typeface="Arial" charset="0"/>
              </a:rPr>
              <a:t>controls for information systems, including new systems development</a:t>
            </a:r>
            <a:endParaRPr lang="en-GB" dirty="0">
              <a:latin typeface="Arial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3344337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33</TotalTime>
  <Words>568</Words>
  <Application>Microsoft Office PowerPoint</Application>
  <PresentationFormat>On-screen Show (4:3)</PresentationFormat>
  <Paragraphs>106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Theme2</vt:lpstr>
      <vt:lpstr>Slide 1</vt:lpstr>
      <vt:lpstr>Overview</vt:lpstr>
      <vt:lpstr>Information systems (IS)</vt:lpstr>
      <vt:lpstr>Information technology (IT)</vt:lpstr>
      <vt:lpstr>Accounting information system (AIS)</vt:lpstr>
      <vt:lpstr>Methods of data collection</vt:lpstr>
      <vt:lpstr>Types of information system</vt:lpstr>
      <vt:lpstr>Business processes</vt:lpstr>
      <vt:lpstr>Business process illustration</vt:lpstr>
      <vt:lpstr>Internal control</vt:lpstr>
      <vt:lpstr>Internal controls for information systems</vt:lpstr>
      <vt:lpstr>Internal controls for information systems</vt:lpstr>
      <vt:lpstr>Internal controls for developing information systems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12</cp:revision>
  <dcterms:created xsi:type="dcterms:W3CDTF">2011-03-17T09:17:02Z</dcterms:created>
  <dcterms:modified xsi:type="dcterms:W3CDTF">2012-09-27T15:58:31Z</dcterms:modified>
</cp:coreProperties>
</file>