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7"/>
  </p:notesMasterIdLst>
  <p:sldIdLst>
    <p:sldId id="256" r:id="rId2"/>
    <p:sldId id="273" r:id="rId3"/>
    <p:sldId id="269" r:id="rId4"/>
    <p:sldId id="276" r:id="rId5"/>
    <p:sldId id="258" r:id="rId6"/>
    <p:sldId id="265" r:id="rId7"/>
    <p:sldId id="262" r:id="rId8"/>
    <p:sldId id="266" r:id="rId9"/>
    <p:sldId id="267" r:id="rId10"/>
    <p:sldId id="259" r:id="rId11"/>
    <p:sldId id="264" r:id="rId12"/>
    <p:sldId id="257" r:id="rId13"/>
    <p:sldId id="261" r:id="rId14"/>
    <p:sldId id="277" r:id="rId15"/>
    <p:sldId id="278" r:id="rId16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908" y="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1992" y="-72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EC27D-3D95-45B5-AF0A-CA9901F9132D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10AC1E-C272-4AE6-BDDA-E76D5DB3F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04562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9354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Studies show that older generations</a:t>
            </a:r>
            <a:r>
              <a:rPr lang="en-GB" baseline="0" dirty="0"/>
              <a:t> will give an example of outdoor play whereas younger generations give examples of indoor play –why do you think this is?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03800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 about Inquiry based learning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678213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Frobel –</a:t>
            </a:r>
          </a:p>
          <a:p>
            <a:r>
              <a:rPr lang="en-GB" dirty="0"/>
              <a:t>First to use term ‘kindergarten’  - translates to garden for children</a:t>
            </a:r>
          </a:p>
          <a:p>
            <a:r>
              <a:rPr lang="en-GB" dirty="0"/>
              <a:t>In his nursery Frobel creates open spaces to play alongside calmer  places for reflection and thought</a:t>
            </a:r>
          </a:p>
          <a:p>
            <a:r>
              <a:rPr lang="en-GB" dirty="0"/>
              <a:t>Frobel's nursery encouraged independence and creativity through investigation and discovery.</a:t>
            </a:r>
          </a:p>
          <a:p>
            <a:endParaRPr lang="en-GB" dirty="0"/>
          </a:p>
          <a:p>
            <a:r>
              <a:rPr lang="en-GB" dirty="0"/>
              <a:t>Montessori – </a:t>
            </a:r>
          </a:p>
          <a:p>
            <a:r>
              <a:rPr lang="en-GB" dirty="0"/>
              <a:t>Began working in Rome with disabled children (wanted to remove the overpowering gap that parents and teachers had on education).</a:t>
            </a:r>
          </a:p>
          <a:p>
            <a:r>
              <a:rPr lang="en-GB" dirty="0"/>
              <a:t>Montessori believed in children learning life skills rather than play (play must be purposeful).</a:t>
            </a:r>
          </a:p>
          <a:p>
            <a:r>
              <a:rPr lang="en-GB" dirty="0"/>
              <a:t>Children free to roam both inside and outside (this is done in practice today in lower FP) </a:t>
            </a:r>
          </a:p>
          <a:p>
            <a:endParaRPr lang="en-GB" dirty="0"/>
          </a:p>
          <a:p>
            <a:r>
              <a:rPr lang="en-GB" dirty="0"/>
              <a:t>Steiner </a:t>
            </a:r>
          </a:p>
          <a:p>
            <a:r>
              <a:rPr lang="en-GB" dirty="0"/>
              <a:t>Provided natural areas – trees, a digging area, veg beds, </a:t>
            </a:r>
          </a:p>
          <a:p>
            <a:r>
              <a:rPr lang="en-GB" dirty="0"/>
              <a:t>Similar ethos is now followed in forest schools</a:t>
            </a:r>
          </a:p>
          <a:p>
            <a:r>
              <a:rPr lang="en-GB" dirty="0"/>
              <a:t>Adult as facilitator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28466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outdoor classroom: </a:t>
            </a:r>
          </a:p>
          <a:p>
            <a:endParaRPr lang="en-GB" dirty="0"/>
          </a:p>
          <a:p>
            <a:r>
              <a:rPr lang="en-GB" dirty="0"/>
              <a:t>Sensory,  exploratory environment which engages students in the learning process</a:t>
            </a:r>
          </a:p>
          <a:p>
            <a:endParaRPr lang="en-GB" dirty="0"/>
          </a:p>
          <a:p>
            <a:r>
              <a:rPr lang="en-GB" dirty="0"/>
              <a:t>Traveller and refugee children feel more at ease outdoors – why?</a:t>
            </a:r>
          </a:p>
          <a:p>
            <a:endParaRPr lang="en-GB" dirty="0"/>
          </a:p>
          <a:p>
            <a:r>
              <a:rPr lang="en-GB" dirty="0"/>
              <a:t>Practitioner observations have shown that children</a:t>
            </a:r>
          </a:p>
          <a:p>
            <a:r>
              <a:rPr lang="en-GB" dirty="0"/>
              <a:t>commonly make at least five times as many utterances outdoors as they do inside Improves communication skills)</a:t>
            </a:r>
          </a:p>
          <a:p>
            <a:endParaRPr lang="en-GB" dirty="0"/>
          </a:p>
          <a:p>
            <a:r>
              <a:rPr lang="en-GB" dirty="0"/>
              <a:t>Movement between indoor and outdoor environments (Montessori)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9669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Certain amount of risk is necessary  - benefits out way consequences </a:t>
            </a:r>
          </a:p>
          <a:p>
            <a:endParaRPr lang="en-GB" dirty="0"/>
          </a:p>
          <a:p>
            <a:r>
              <a:rPr lang="en-GB" dirty="0"/>
              <a:t>Enhances problem solving skills</a:t>
            </a:r>
          </a:p>
          <a:p>
            <a:r>
              <a:rPr lang="en-GB" dirty="0"/>
              <a:t>Physical development</a:t>
            </a:r>
          </a:p>
          <a:p>
            <a:r>
              <a:rPr lang="en-GB" dirty="0"/>
              <a:t>Self esteem and confidence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00929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Any activity that could potentially end in injury?</a:t>
            </a:r>
          </a:p>
          <a:p>
            <a:r>
              <a:rPr lang="en-GB" dirty="0"/>
              <a:t>Health and Safety gone mad?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What does the amount of ‘risky’ activities prohibited in school depend on? - discuss</a:t>
            </a:r>
          </a:p>
          <a:p>
            <a:r>
              <a:rPr lang="en-GB" dirty="0"/>
              <a:t>Teachers opinions</a:t>
            </a:r>
          </a:p>
          <a:p>
            <a:r>
              <a:rPr lang="en-GB" dirty="0"/>
              <a:t>School policies</a:t>
            </a:r>
          </a:p>
          <a:p>
            <a:r>
              <a:rPr lang="en-GB" dirty="0"/>
              <a:t>The general environment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70971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Improves overall development</a:t>
            </a:r>
          </a:p>
          <a:p>
            <a:endParaRPr lang="en-GB" dirty="0"/>
          </a:p>
          <a:p>
            <a:r>
              <a:rPr lang="en-GB" dirty="0"/>
              <a:t>Enhances learning</a:t>
            </a:r>
          </a:p>
          <a:p>
            <a:endParaRPr lang="en-GB" dirty="0"/>
          </a:p>
          <a:p>
            <a:r>
              <a:rPr lang="en-GB" dirty="0"/>
              <a:t>Improves overall confidence</a:t>
            </a:r>
          </a:p>
          <a:p>
            <a:endParaRPr lang="en-GB" dirty="0"/>
          </a:p>
          <a:p>
            <a:r>
              <a:rPr lang="en-GB" dirty="0"/>
              <a:t>Encourages self expression</a:t>
            </a:r>
          </a:p>
          <a:p>
            <a:endParaRPr lang="en-GB" dirty="0"/>
          </a:p>
          <a:p>
            <a:r>
              <a:rPr lang="en-GB" dirty="0"/>
              <a:t>Link between movement and thoughts – enhances problem solving and thinking skills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33106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Some examples of science in the outdoor classroom – fit mostly in with knowledge and understanding of the world.</a:t>
            </a:r>
          </a:p>
          <a:p>
            <a:endParaRPr lang="en-GB" dirty="0"/>
          </a:p>
          <a:p>
            <a:r>
              <a:rPr lang="en-GB" dirty="0"/>
              <a:t>Not all focus on foundation phase – many activities can be carried out in ks2 and ks3 (in more complex way)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40606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Natural resources used</a:t>
            </a:r>
            <a:r>
              <a:rPr lang="en-GB" baseline="0" dirty="0"/>
              <a:t> – more readily available</a:t>
            </a:r>
          </a:p>
          <a:p>
            <a:endParaRPr lang="en-GB" baseline="0" dirty="0"/>
          </a:p>
          <a:p>
            <a:r>
              <a:rPr lang="en-GB" baseline="0" dirty="0"/>
              <a:t>Children will used the natural resources without being instructed to do so.</a:t>
            </a:r>
          </a:p>
          <a:p>
            <a:endParaRPr lang="en-GB" baseline="0" dirty="0"/>
          </a:p>
          <a:p>
            <a:r>
              <a:rPr lang="en-GB" baseline="0" dirty="0"/>
              <a:t>Different shapes, textures </a:t>
            </a:r>
            <a:r>
              <a:rPr lang="en-GB" dirty="0"/>
              <a:t>– manipulation of different materials </a:t>
            </a:r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386369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Forest school – completely child led – children decide exactly what they are going to do in the outdoor environment and  what resources they will use – promotes enquiry and creativity.</a:t>
            </a:r>
          </a:p>
          <a:p>
            <a:endParaRPr lang="en-GB" dirty="0"/>
          </a:p>
          <a:p>
            <a:r>
              <a:rPr lang="en-GB" dirty="0"/>
              <a:t>Not just for FP but can be used with young adults/adults with learning difficulties.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50913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Forest schools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500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YOU MAY NEED</a:t>
            </a:r>
            <a:r>
              <a:rPr lang="en-GB" baseline="0"/>
              <a:t> TO LOGIN TO THE UWTSD LIBRARY WITH YOUR STUDENT LOGIN DETAILS TO ACCESS THE ARTICLE ON THE LINK ABOVE.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B10AC1E-C272-4AE6-BDDA-E76D5DB3FF1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2729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D7589E-5585-483F-B880-935FCC292681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14D7589E-5585-483F-B880-935FCC292681}" type="datetimeFigureOut">
              <a:rPr lang="en-GB" smtClean="0"/>
              <a:t>28/11/2023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D86C48F9-B56A-4E67-96EB-02DEF22CFDF4}" type="slidenum">
              <a:rPr lang="en-GB" smtClean="0"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84ZsS6niPc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12.jpeg"/><Relationship Id="rId7" Type="http://schemas.openxmlformats.org/officeDocument/2006/relationships/image" Target="../media/image16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jpeg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-9ADLZv7jms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kiij9dJfcw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se.gov.uk/myth/jun10.pdf" TargetMode="External"/><Relationship Id="rId7" Type="http://schemas.openxmlformats.org/officeDocument/2006/relationships/image" Target="../media/image27.jpeg"/><Relationship Id="rId2" Type="http://schemas.openxmlformats.org/officeDocument/2006/relationships/hyperlink" Target="https://www.hse.gov.uk/myth/september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g"/><Relationship Id="rId5" Type="http://schemas.openxmlformats.org/officeDocument/2006/relationships/image" Target="../media/image25.jpg"/><Relationship Id="rId4" Type="http://schemas.openxmlformats.org/officeDocument/2006/relationships/hyperlink" Target="https://www.hse.gov.uk/myth/dec08.pdf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librarysearch.uwtsd.ac.uk/discovery/fulldisplay?docid=cdi_proquest_journals_2175687685&amp;context=PC&amp;vid=44WHELF_UWTSD:44WHELF_UWTSD_VU1&amp;lang=en&amp;search_scope=MyInst_and_CI&amp;adaptor=Primo%20Central&amp;tab=Everything&amp;query=any,contains,learning%20through%20playing%20children%27s%20experience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Y Meddwl </a:t>
            </a:r>
            <a:r>
              <a:rPr lang="en-GB" dirty="0" err="1"/>
              <a:t>Ymholgar</a:t>
            </a:r>
            <a:br>
              <a:rPr lang="en-GB" dirty="0"/>
            </a:br>
            <a:r>
              <a:rPr lang="en-GB" dirty="0"/>
              <a:t>The Enquiring Mind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Y Dosbarth </a:t>
            </a:r>
            <a:r>
              <a:rPr lang="en-GB" dirty="0" err="1"/>
              <a:t>Allanol</a:t>
            </a:r>
            <a:r>
              <a:rPr lang="en-GB" dirty="0"/>
              <a:t> </a:t>
            </a:r>
          </a:p>
          <a:p>
            <a:r>
              <a:rPr lang="en-GB" dirty="0"/>
              <a:t>The Outdoor Classroom </a:t>
            </a:r>
          </a:p>
        </p:txBody>
      </p:sp>
    </p:spTree>
    <p:extLst>
      <p:ext uri="{BB962C8B-B14F-4D97-AF65-F5344CB8AC3E}">
        <p14:creationId xmlns:p14="http://schemas.microsoft.com/office/powerpoint/2010/main" val="371939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16016" y="2373806"/>
            <a:ext cx="3852416" cy="3450696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Think of your most memorable play experiences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Did it take place outdoors or indoors?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gychwynnol</a:t>
            </a:r>
            <a:r>
              <a:rPr lang="en-GB" dirty="0"/>
              <a:t> / Initial task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83232" y="4869160"/>
            <a:ext cx="2000352" cy="1584176"/>
          </a:xfrm>
          <a:prstGeom prst="rect">
            <a:avLst/>
          </a:prstGeom>
        </p:spPr>
      </p:pic>
      <p:sp>
        <p:nvSpPr>
          <p:cNvPr id="6" name="Content Placeholder 1"/>
          <p:cNvSpPr txBox="1">
            <a:spLocks/>
          </p:cNvSpPr>
          <p:nvPr/>
        </p:nvSpPr>
        <p:spPr>
          <a:xfrm>
            <a:off x="457200" y="2348880"/>
            <a:ext cx="3852416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Symbol" pitchFamily="18" charset="2"/>
              <a:buNone/>
            </a:pPr>
            <a:r>
              <a:rPr lang="en-GB" dirty="0" err="1"/>
              <a:t>Meddylwich</a:t>
            </a:r>
            <a:r>
              <a:rPr lang="en-GB" dirty="0"/>
              <a:t> am eich </a:t>
            </a:r>
            <a:r>
              <a:rPr lang="en-GB" dirty="0" err="1"/>
              <a:t>cof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mwyaf</a:t>
            </a:r>
            <a:r>
              <a:rPr lang="en-GB" dirty="0"/>
              <a:t> </a:t>
            </a:r>
            <a:r>
              <a:rPr lang="en-GB" dirty="0" err="1"/>
              <a:t>cofiadwy</a:t>
            </a:r>
            <a:endParaRPr lang="en-GB" dirty="0"/>
          </a:p>
          <a:p>
            <a:pPr marL="0" indent="0">
              <a:buFont typeface="Symbol" pitchFamily="18" charset="2"/>
              <a:buNone/>
            </a:pPr>
            <a:endParaRPr lang="en-GB" dirty="0"/>
          </a:p>
          <a:p>
            <a:pPr marL="0" indent="0">
              <a:buFont typeface="Symbol" pitchFamily="18" charset="2"/>
              <a:buNone/>
            </a:pPr>
            <a:r>
              <a:rPr lang="en-GB" dirty="0"/>
              <a:t>A </a:t>
            </a:r>
            <a:r>
              <a:rPr lang="en-GB" dirty="0" err="1"/>
              <a:t>ddigwyddodd</a:t>
            </a:r>
            <a:r>
              <a:rPr lang="en-GB" dirty="0"/>
              <a:t> yn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neu y </a:t>
            </a:r>
            <a:r>
              <a:rPr lang="en-GB" dirty="0" err="1"/>
              <a:t>tu</a:t>
            </a:r>
            <a:r>
              <a:rPr lang="en-GB" dirty="0"/>
              <a:t> mewn?</a:t>
            </a:r>
          </a:p>
        </p:txBody>
      </p:sp>
      <p:pic>
        <p:nvPicPr>
          <p:cNvPr id="7" name="Picture 6" descr="History of the Ball Pit – Gymnastics Coaching.com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4868335"/>
            <a:ext cx="1944216" cy="1458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0589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148064" y="2921188"/>
            <a:ext cx="3456384" cy="3450696"/>
          </a:xfrm>
        </p:spPr>
        <p:txBody>
          <a:bodyPr>
            <a:normAutofit fontScale="92500"/>
          </a:bodyPr>
          <a:lstStyle/>
          <a:p>
            <a:r>
              <a:rPr lang="en-GB" dirty="0">
                <a:hlinkClick r:id="rId3"/>
              </a:rPr>
              <a:t>http://www.youtube.com/watch?v=u84ZsS6niPc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b="1" u="sng" dirty="0"/>
              <a:t>Consider:</a:t>
            </a:r>
          </a:p>
          <a:p>
            <a:pPr marL="0" indent="0">
              <a:buNone/>
            </a:pPr>
            <a:r>
              <a:rPr lang="en-GB" dirty="0"/>
              <a:t>Are there more opportunities for inquiry-based learning indoors or outdoors?</a:t>
            </a:r>
          </a:p>
          <a:p>
            <a:pPr marL="0" indent="0">
              <a:buNone/>
            </a:pPr>
            <a:r>
              <a:rPr lang="en-GB" dirty="0"/>
              <a:t>Why?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Dysgu yn seiliedig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ymchwiliad</a:t>
            </a:r>
            <a:br>
              <a:rPr lang="en-GB" dirty="0"/>
            </a:br>
            <a:r>
              <a:rPr lang="en-GB" dirty="0"/>
              <a:t>Inquiry-based learning</a:t>
            </a:r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539552" y="2902841"/>
            <a:ext cx="3384376" cy="3450696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hlinkClick r:id="rId3"/>
              </a:rPr>
              <a:t>http://www.youtube.com/watch?v=u84ZsS6niPc</a:t>
            </a:r>
            <a:endParaRPr lang="en-GB" dirty="0"/>
          </a:p>
          <a:p>
            <a:endParaRPr lang="en-GB" dirty="0"/>
          </a:p>
          <a:p>
            <a:pPr marL="0" indent="0">
              <a:buFont typeface="Symbol" pitchFamily="18" charset="2"/>
              <a:buNone/>
            </a:pPr>
            <a:r>
              <a:rPr lang="en-GB" b="1" u="sng" dirty="0" err="1"/>
              <a:t>Ystyriwch</a:t>
            </a:r>
            <a:r>
              <a:rPr lang="en-GB" b="1" u="sng" dirty="0"/>
              <a:t>:</a:t>
            </a:r>
          </a:p>
          <a:p>
            <a:pPr marL="0" indent="0">
              <a:buFont typeface="Symbol" pitchFamily="18" charset="2"/>
              <a:buNone/>
            </a:pPr>
            <a:r>
              <a:rPr lang="en-GB" dirty="0"/>
              <a:t>A oes mwy o </a:t>
            </a:r>
            <a:r>
              <a:rPr lang="en-GB" dirty="0" err="1"/>
              <a:t>gyfleoedd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dysgu yn seiliedig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ymchwiliad</a:t>
            </a:r>
            <a:r>
              <a:rPr lang="en-GB" dirty="0"/>
              <a:t> y </a:t>
            </a:r>
            <a:r>
              <a:rPr lang="en-GB" dirty="0" err="1"/>
              <a:t>tu</a:t>
            </a:r>
            <a:r>
              <a:rPr lang="en-GB" dirty="0"/>
              <a:t> mewn neu y 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?</a:t>
            </a:r>
          </a:p>
          <a:p>
            <a:pPr marL="0" indent="0">
              <a:buFont typeface="Symbol" pitchFamily="18" charset="2"/>
              <a:buNone/>
            </a:pPr>
            <a:r>
              <a:rPr lang="en-GB" dirty="0"/>
              <a:t>Why?</a:t>
            </a:r>
          </a:p>
        </p:txBody>
      </p:sp>
      <p:pic>
        <p:nvPicPr>
          <p:cNvPr id="5" name="Picture 4" descr="The Value of Inquiry—the Art of Failure » Britannica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630153"/>
            <a:ext cx="2171328" cy="1251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04473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32039" y="2675467"/>
            <a:ext cx="3727907" cy="3450696"/>
          </a:xfrm>
        </p:spPr>
        <p:txBody>
          <a:bodyPr/>
          <a:lstStyle/>
          <a:p>
            <a:r>
              <a:rPr lang="en-GB" dirty="0"/>
              <a:t>Montessori</a:t>
            </a:r>
          </a:p>
          <a:p>
            <a:r>
              <a:rPr lang="en-GB" dirty="0"/>
              <a:t>Frobel</a:t>
            </a:r>
          </a:p>
          <a:p>
            <a:r>
              <a:rPr lang="en-GB" dirty="0"/>
              <a:t>Steiner</a:t>
            </a:r>
          </a:p>
          <a:p>
            <a:r>
              <a:rPr lang="en-GB" dirty="0"/>
              <a:t>Think back to your Level 4 modules. What did they believe?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0" y="338328"/>
            <a:ext cx="9144000" cy="1252728"/>
          </a:xfrm>
        </p:spPr>
        <p:txBody>
          <a:bodyPr>
            <a:normAutofit fontScale="90000"/>
          </a:bodyPr>
          <a:lstStyle/>
          <a:p>
            <a:r>
              <a:rPr lang="en-GB" sz="3200" dirty="0" err="1"/>
              <a:t>Adolygiad</a:t>
            </a:r>
            <a:r>
              <a:rPr lang="en-GB" sz="3200" dirty="0"/>
              <a:t> o safbwyntiau </a:t>
            </a:r>
            <a:r>
              <a:rPr lang="en-GB" sz="3200" dirty="0" err="1"/>
              <a:t>ar</a:t>
            </a:r>
            <a:r>
              <a:rPr lang="en-GB" sz="3200" dirty="0"/>
              <a:t> </a:t>
            </a:r>
            <a:r>
              <a:rPr lang="en-GB" sz="3200" dirty="0" err="1"/>
              <a:t>ddysgu</a:t>
            </a:r>
            <a:r>
              <a:rPr lang="en-GB" sz="3200" dirty="0"/>
              <a:t> yn </a:t>
            </a:r>
            <a:r>
              <a:rPr lang="en-GB" sz="3200" dirty="0" err="1"/>
              <a:t>yr</a:t>
            </a:r>
            <a:r>
              <a:rPr lang="en-GB" sz="3200" dirty="0"/>
              <a:t> </a:t>
            </a:r>
            <a:r>
              <a:rPr lang="en-GB" sz="3200" dirty="0" err="1"/>
              <a:t>ardal</a:t>
            </a:r>
            <a:r>
              <a:rPr lang="en-GB" sz="3200" dirty="0"/>
              <a:t> </a:t>
            </a:r>
            <a:r>
              <a:rPr lang="en-GB" sz="3200" dirty="0" err="1"/>
              <a:t>allanol</a:t>
            </a:r>
            <a:br>
              <a:rPr lang="en-GB" sz="3200" dirty="0"/>
            </a:br>
            <a:r>
              <a:rPr lang="en-GB" sz="3200" dirty="0"/>
              <a:t>A review of outdoor learning </a:t>
            </a:r>
            <a:r>
              <a:rPr lang="en-GB" sz="3200" dirty="0" err="1"/>
              <a:t>perpectives</a:t>
            </a:r>
            <a:endParaRPr lang="en-GB" sz="3200" dirty="0"/>
          </a:p>
        </p:txBody>
      </p:sp>
      <p:sp>
        <p:nvSpPr>
          <p:cNvPr id="4" name="Content Placeholder 1"/>
          <p:cNvSpPr txBox="1">
            <a:spLocks/>
          </p:cNvSpPr>
          <p:nvPr/>
        </p:nvSpPr>
        <p:spPr>
          <a:xfrm>
            <a:off x="624580" y="2276872"/>
            <a:ext cx="3659387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576263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55663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100000"/>
              <a:buFont typeface="Symbol" pitchFamily="18" charset="2"/>
              <a:buChar char="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78308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10312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42316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743200" indent="-228600" algn="l" defTabSz="914400" rtl="0" eaLnBrk="1" latinLnBrk="0" hangingPunct="1">
              <a:spcBef>
                <a:spcPts val="384"/>
              </a:spcBef>
              <a:buClr>
                <a:schemeClr val="accent1"/>
              </a:buClr>
              <a:buFont typeface="Symbol" pitchFamily="18" charset="2"/>
              <a:buChar char="*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Montessori</a:t>
            </a:r>
          </a:p>
          <a:p>
            <a:r>
              <a:rPr lang="en-GB" dirty="0"/>
              <a:t>Frobel</a:t>
            </a:r>
          </a:p>
          <a:p>
            <a:r>
              <a:rPr lang="en-GB" dirty="0"/>
              <a:t>Steiner</a:t>
            </a:r>
          </a:p>
          <a:p>
            <a:endParaRPr lang="en-GB" dirty="0"/>
          </a:p>
          <a:p>
            <a:r>
              <a:rPr lang="en-GB" dirty="0" err="1"/>
              <a:t>Meddyliwch</a:t>
            </a:r>
            <a:r>
              <a:rPr lang="en-GB" dirty="0"/>
              <a:t> </a:t>
            </a:r>
            <a:r>
              <a:rPr lang="en-GB" dirty="0" err="1"/>
              <a:t>n</a:t>
            </a:r>
            <a:r>
              <a:rPr lang="en-GB" dirty="0" err="1">
                <a:latin typeface="Trebuchet MS" panose="020B0603020202020204" pitchFamily="34" charset="0"/>
              </a:rPr>
              <a:t>ô</a:t>
            </a:r>
            <a:r>
              <a:rPr lang="en-GB" dirty="0" err="1"/>
              <a:t>l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</a:t>
            </a:r>
            <a:r>
              <a:rPr lang="en-GB" dirty="0" err="1"/>
              <a:t>modylau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4. Beth </a:t>
            </a:r>
            <a:r>
              <a:rPr lang="en-GB" dirty="0" err="1"/>
              <a:t>oeddynt</a:t>
            </a:r>
            <a:r>
              <a:rPr lang="en-GB" dirty="0"/>
              <a:t> yn </a:t>
            </a:r>
            <a:r>
              <a:rPr lang="en-GB" dirty="0" err="1"/>
              <a:t>credu</a:t>
            </a:r>
            <a:r>
              <a:rPr lang="en-GB" dirty="0"/>
              <a:t>?</a:t>
            </a:r>
          </a:p>
        </p:txBody>
      </p:sp>
      <p:pic>
        <p:nvPicPr>
          <p:cNvPr id="5" name="Picture 4" descr="File:Maria Montessori - francobollo Italia 1970.JPG ...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5445224"/>
            <a:ext cx="1592271" cy="1196752"/>
          </a:xfrm>
          <a:prstGeom prst="rect">
            <a:avLst/>
          </a:prstGeom>
        </p:spPr>
      </p:pic>
      <p:pic>
        <p:nvPicPr>
          <p:cNvPr id="6" name="Picture 5" descr="Outdoor play on the preschool playground | Early childhood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71888" y="5207965"/>
            <a:ext cx="1940751" cy="1434011"/>
          </a:xfrm>
          <a:prstGeom prst="rect">
            <a:avLst/>
          </a:prstGeom>
        </p:spPr>
      </p:pic>
      <p:pic>
        <p:nvPicPr>
          <p:cNvPr id="7" name="Picture 6" descr="let the children play: inspiring waldorf / steiner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01790" y="5229199"/>
            <a:ext cx="1444317" cy="14443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8253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44008" y="2420888"/>
            <a:ext cx="4212456" cy="4032448"/>
          </a:xfrm>
        </p:spPr>
        <p:txBody>
          <a:bodyPr>
            <a:noAutofit/>
          </a:bodyPr>
          <a:lstStyle/>
          <a:p>
            <a:pPr marL="109728" indent="0">
              <a:buNone/>
            </a:pPr>
            <a:r>
              <a:rPr lang="en-GB" sz="1400" b="1" dirty="0"/>
              <a:t>Frobel (1782-1852)</a:t>
            </a:r>
          </a:p>
          <a:p>
            <a:r>
              <a:rPr lang="en-GB" sz="1400" dirty="0"/>
              <a:t>Believed children needed to be close to nature</a:t>
            </a:r>
          </a:p>
          <a:p>
            <a:r>
              <a:rPr lang="en-GB" sz="1400" dirty="0"/>
              <a:t>Self-led discovery and play</a:t>
            </a:r>
          </a:p>
          <a:p>
            <a:r>
              <a:rPr lang="en-GB" sz="1400" dirty="0"/>
              <a:t>Considered that education was not always about formal learning</a:t>
            </a:r>
          </a:p>
          <a:p>
            <a:pPr marL="109728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Montessori (1870- 1952)</a:t>
            </a:r>
          </a:p>
          <a:p>
            <a:r>
              <a:rPr lang="en-GB" sz="1400" dirty="0"/>
              <a:t>Integrated both indoor and outdoor play </a:t>
            </a:r>
          </a:p>
          <a:p>
            <a:r>
              <a:rPr lang="en-GB" sz="1400" dirty="0"/>
              <a:t>Children free to roam between the two environments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r>
              <a:rPr lang="en-GB" sz="1400" b="1" dirty="0"/>
              <a:t>Steiner (1861 – 1925)</a:t>
            </a:r>
          </a:p>
          <a:p>
            <a:r>
              <a:rPr lang="en-GB" sz="1400" dirty="0"/>
              <a:t>Made a connection between the child’s spirituality and their world</a:t>
            </a:r>
          </a:p>
          <a:p>
            <a:r>
              <a:rPr lang="en-GB" sz="1400" dirty="0"/>
              <a:t>Encourages use of the outdoor environment and provided spaces that were as natural as possible</a:t>
            </a:r>
          </a:p>
          <a:p>
            <a:r>
              <a:rPr lang="en-GB" sz="1400" dirty="0"/>
              <a:t>Believed children should be able to play without adult interference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51520" y="338328"/>
            <a:ext cx="8435280" cy="1252728"/>
          </a:xfrm>
        </p:spPr>
        <p:txBody>
          <a:bodyPr>
            <a:noAutofit/>
          </a:bodyPr>
          <a:lstStyle/>
          <a:p>
            <a:pPr algn="ctr"/>
            <a:r>
              <a:rPr lang="en-GB" sz="3000" dirty="0"/>
              <a:t>Safbwyntiau </a:t>
            </a:r>
            <a:r>
              <a:rPr lang="en-GB" sz="3000" dirty="0" err="1"/>
              <a:t>Hanesyddol</a:t>
            </a:r>
            <a:r>
              <a:rPr lang="en-GB" sz="3000" dirty="0"/>
              <a:t> Dysgu yn </a:t>
            </a:r>
            <a:r>
              <a:rPr lang="en-GB" sz="3000" dirty="0" err="1"/>
              <a:t>yr</a:t>
            </a:r>
            <a:r>
              <a:rPr lang="en-GB" sz="3000" dirty="0"/>
              <a:t> </a:t>
            </a:r>
            <a:r>
              <a:rPr lang="en-GB" sz="3000" dirty="0" err="1"/>
              <a:t>Awyr</a:t>
            </a:r>
            <a:r>
              <a:rPr lang="en-GB" sz="3000" dirty="0"/>
              <a:t> </a:t>
            </a:r>
            <a:r>
              <a:rPr lang="en-GB" sz="3000" dirty="0" err="1"/>
              <a:t>Agored</a:t>
            </a:r>
            <a:br>
              <a:rPr lang="en-GB" sz="3000" dirty="0"/>
            </a:br>
            <a:r>
              <a:rPr lang="en-GB" sz="3000" dirty="0"/>
              <a:t>Historical Perspectives of Outdoor Learning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395536" y="2204864"/>
            <a:ext cx="396044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400" b="1" dirty="0"/>
              <a:t>Frobel (1782-1852)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Yn </a:t>
            </a:r>
            <a:r>
              <a:rPr lang="en-GB" sz="1400" dirty="0" err="1"/>
              <a:t>credu</a:t>
            </a:r>
            <a:r>
              <a:rPr lang="en-GB" sz="1400" dirty="0"/>
              <a:t> bod angen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blant</a:t>
            </a:r>
            <a:r>
              <a:rPr lang="en-GB" sz="1400" dirty="0"/>
              <a:t> fod yn agos at </a:t>
            </a:r>
            <a:r>
              <a:rPr lang="en-GB" sz="1400" dirty="0" err="1"/>
              <a:t>natur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Darganfod</a:t>
            </a:r>
            <a:r>
              <a:rPr lang="en-GB" sz="1400" dirty="0"/>
              <a:t> a </a:t>
            </a:r>
            <a:r>
              <a:rPr lang="en-GB" sz="1400" dirty="0" err="1"/>
              <a:t>chwarae</a:t>
            </a:r>
            <a:r>
              <a:rPr lang="en-GB" sz="1400" dirty="0"/>
              <a:t> </a:t>
            </a:r>
            <a:r>
              <a:rPr lang="en-GB" sz="1400" dirty="0" err="1"/>
              <a:t>hunan-arweiniol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O'r </a:t>
            </a:r>
            <a:r>
              <a:rPr lang="en-GB" sz="1400" dirty="0" err="1"/>
              <a:t>farn</a:t>
            </a:r>
            <a:r>
              <a:rPr lang="en-GB" sz="1400" dirty="0"/>
              <a:t> </a:t>
            </a:r>
            <a:r>
              <a:rPr lang="en-GB" sz="1400" dirty="0" err="1"/>
              <a:t>nad</a:t>
            </a:r>
            <a:r>
              <a:rPr lang="en-GB" sz="1400" dirty="0"/>
              <a:t> oedd </a:t>
            </a:r>
            <a:r>
              <a:rPr lang="en-GB" sz="1400" dirty="0" err="1"/>
              <a:t>addysg</a:t>
            </a:r>
            <a:r>
              <a:rPr lang="en-GB" sz="1400" dirty="0"/>
              <a:t> bob amser yn ymwneud â dysgu </a:t>
            </a:r>
            <a:r>
              <a:rPr lang="en-GB" sz="1400" dirty="0" err="1"/>
              <a:t>ffurfiol</a:t>
            </a:r>
            <a:endParaRPr lang="en-GB" sz="1400" dirty="0"/>
          </a:p>
          <a:p>
            <a:endParaRPr lang="en-GB" sz="1400" b="1" dirty="0"/>
          </a:p>
          <a:p>
            <a:r>
              <a:rPr lang="en-GB" sz="1400" b="1" dirty="0"/>
              <a:t>Montessori (1870- 1952)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Chwarae</a:t>
            </a:r>
            <a:r>
              <a:rPr lang="en-GB" sz="1400" dirty="0"/>
              <a:t> </a:t>
            </a:r>
            <a:r>
              <a:rPr lang="en-GB" sz="1400" dirty="0" err="1"/>
              <a:t>integredig</a:t>
            </a:r>
            <a:r>
              <a:rPr lang="en-GB" sz="1400" dirty="0"/>
              <a:t> </a:t>
            </a:r>
            <a:r>
              <a:rPr lang="en-GB" sz="1400" dirty="0" err="1"/>
              <a:t>dan</a:t>
            </a:r>
            <a:r>
              <a:rPr lang="en-GB" sz="1400" dirty="0"/>
              <a:t> do ac yn </a:t>
            </a:r>
            <a:r>
              <a:rPr lang="en-GB" sz="1400" dirty="0" err="1"/>
              <a:t>yr</a:t>
            </a:r>
            <a:r>
              <a:rPr lang="en-GB" sz="1400" dirty="0"/>
              <a:t> </a:t>
            </a:r>
            <a:r>
              <a:rPr lang="en-GB" sz="1400" dirty="0" err="1"/>
              <a:t>awyr</a:t>
            </a:r>
            <a:r>
              <a:rPr lang="en-GB" sz="1400" dirty="0"/>
              <a:t> </a:t>
            </a:r>
            <a:r>
              <a:rPr lang="en-GB" sz="1400" dirty="0" err="1"/>
              <a:t>agored</a:t>
            </a:r>
            <a:r>
              <a:rPr lang="en-GB" sz="1400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Plant yn rhydd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grwydro</a:t>
            </a:r>
            <a:r>
              <a:rPr lang="en-GB" sz="1400" dirty="0"/>
              <a:t> rhwng y </a:t>
            </a:r>
            <a:r>
              <a:rPr lang="en-GB" sz="1400" dirty="0" err="1"/>
              <a:t>ddau</a:t>
            </a:r>
            <a:r>
              <a:rPr lang="en-GB" sz="1400" dirty="0"/>
              <a:t> </a:t>
            </a:r>
            <a:r>
              <a:rPr lang="en-GB" sz="1400" dirty="0" err="1"/>
              <a:t>amgylchedd</a:t>
            </a:r>
            <a:endParaRPr lang="en-GB" sz="1400" dirty="0"/>
          </a:p>
          <a:p>
            <a:endParaRPr lang="en-GB" sz="1400" dirty="0"/>
          </a:p>
          <a:p>
            <a:r>
              <a:rPr lang="en-GB" sz="1400" b="1" dirty="0"/>
              <a:t>Steiner (1861 – 1925)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Gwneud </a:t>
            </a:r>
            <a:r>
              <a:rPr lang="en-GB" sz="1400" dirty="0" err="1"/>
              <a:t>cysylltiad</a:t>
            </a:r>
            <a:r>
              <a:rPr lang="en-GB" sz="1400" dirty="0"/>
              <a:t> rhwng </a:t>
            </a:r>
            <a:r>
              <a:rPr lang="en-GB" sz="1400" dirty="0" err="1"/>
              <a:t>ysbrydolrwydd</a:t>
            </a:r>
            <a:r>
              <a:rPr lang="en-GB" sz="1400" dirty="0"/>
              <a:t> y </a:t>
            </a:r>
            <a:r>
              <a:rPr lang="en-GB" sz="1400" dirty="0" err="1"/>
              <a:t>plentyn</a:t>
            </a:r>
            <a:r>
              <a:rPr lang="en-GB" sz="1400" dirty="0"/>
              <a:t> </a:t>
            </a:r>
            <a:r>
              <a:rPr lang="en-GB" sz="1400" dirty="0" err="1"/>
              <a:t>a'i</a:t>
            </a:r>
            <a:r>
              <a:rPr lang="en-GB" sz="1400" dirty="0"/>
              <a:t> </a:t>
            </a:r>
            <a:r>
              <a:rPr lang="en-GB" sz="1400" dirty="0" err="1"/>
              <a:t>fyd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Annog</a:t>
            </a:r>
            <a:r>
              <a:rPr lang="en-GB" sz="1400" dirty="0"/>
              <a:t> defnydd o'r </a:t>
            </a:r>
            <a:r>
              <a:rPr lang="en-GB" sz="1400" dirty="0" err="1"/>
              <a:t>amgylchedd</a:t>
            </a:r>
            <a:r>
              <a:rPr lang="en-GB" sz="1400" dirty="0"/>
              <a:t> </a:t>
            </a:r>
            <a:r>
              <a:rPr lang="en-GB" sz="1400" dirty="0" err="1"/>
              <a:t>awyr</a:t>
            </a:r>
            <a:r>
              <a:rPr lang="en-GB" sz="1400" dirty="0"/>
              <a:t> </a:t>
            </a:r>
            <a:r>
              <a:rPr lang="en-GB" sz="1400" dirty="0" err="1"/>
              <a:t>agored</a:t>
            </a:r>
            <a:r>
              <a:rPr lang="en-GB" sz="1400" dirty="0"/>
              <a:t> a </a:t>
            </a:r>
            <a:r>
              <a:rPr lang="en-GB" sz="1400" dirty="0" err="1"/>
              <a:t>darparu</a:t>
            </a:r>
            <a:r>
              <a:rPr lang="en-GB" sz="1400" dirty="0"/>
              <a:t> </a:t>
            </a:r>
            <a:r>
              <a:rPr lang="en-GB" sz="1400" dirty="0" err="1"/>
              <a:t>mannau</a:t>
            </a:r>
            <a:r>
              <a:rPr lang="en-GB" sz="1400" dirty="0"/>
              <a:t> a oedd </a:t>
            </a:r>
            <a:r>
              <a:rPr lang="en-GB" sz="1400" dirty="0" err="1"/>
              <a:t>mor</a:t>
            </a:r>
            <a:r>
              <a:rPr lang="en-GB" sz="1400" dirty="0"/>
              <a:t> </a:t>
            </a:r>
            <a:r>
              <a:rPr lang="en-GB" sz="1400" dirty="0" err="1"/>
              <a:t>naturiol</a:t>
            </a:r>
            <a:r>
              <a:rPr lang="en-GB" sz="1400" dirty="0"/>
              <a:t> â phosibl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Yn </a:t>
            </a:r>
            <a:r>
              <a:rPr lang="en-GB" sz="1400" dirty="0" err="1"/>
              <a:t>credu</a:t>
            </a:r>
            <a:r>
              <a:rPr lang="en-GB" sz="1400" dirty="0"/>
              <a:t> y </a:t>
            </a:r>
            <a:r>
              <a:rPr lang="en-GB" sz="1400" dirty="0" err="1"/>
              <a:t>dylai</a:t>
            </a:r>
            <a:r>
              <a:rPr lang="en-GB" sz="1400" dirty="0"/>
              <a:t> plant </a:t>
            </a:r>
            <a:r>
              <a:rPr lang="en-GB" sz="1400" dirty="0" err="1"/>
              <a:t>allu</a:t>
            </a:r>
            <a:r>
              <a:rPr lang="en-GB" sz="1400" dirty="0"/>
              <a:t> </a:t>
            </a:r>
            <a:r>
              <a:rPr lang="en-GB" sz="1400" dirty="0" err="1"/>
              <a:t>chwarae</a:t>
            </a:r>
            <a:r>
              <a:rPr lang="en-GB" sz="1400" dirty="0"/>
              <a:t> </a:t>
            </a:r>
            <a:r>
              <a:rPr lang="en-GB" sz="1400" dirty="0" err="1"/>
              <a:t>heb</a:t>
            </a:r>
            <a:r>
              <a:rPr lang="en-GB" sz="1400" dirty="0"/>
              <a:t> </a:t>
            </a:r>
            <a:r>
              <a:rPr lang="en-GB" sz="1400" dirty="0" err="1"/>
              <a:t>ymyrraeth</a:t>
            </a:r>
            <a:r>
              <a:rPr lang="en-GB" sz="1400" dirty="0"/>
              <a:t> </a:t>
            </a:r>
            <a:r>
              <a:rPr lang="en-GB" sz="1400" dirty="0" err="1"/>
              <a:t>oedolyn</a:t>
            </a:r>
            <a:r>
              <a:rPr lang="en-GB" sz="1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2306686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88024" y="2492896"/>
            <a:ext cx="4114800" cy="4032448"/>
          </a:xfrm>
        </p:spPr>
        <p:txBody>
          <a:bodyPr>
            <a:noAutofit/>
          </a:bodyPr>
          <a:lstStyle/>
          <a:p>
            <a:r>
              <a:rPr lang="en-GB" sz="1400" dirty="0"/>
              <a:t>Sensory experiences readily available </a:t>
            </a:r>
          </a:p>
          <a:p>
            <a:endParaRPr lang="en-GB" sz="1400" dirty="0"/>
          </a:p>
          <a:p>
            <a:r>
              <a:rPr lang="en-GB" sz="1400" dirty="0"/>
              <a:t>More opportunities for creativity in the outdoor learning environment (</a:t>
            </a:r>
            <a:r>
              <a:rPr lang="en-GB" sz="1400" dirty="0" err="1"/>
              <a:t>Moyles</a:t>
            </a:r>
            <a:r>
              <a:rPr lang="en-GB" sz="1400" dirty="0"/>
              <a:t>, 2010)</a:t>
            </a:r>
          </a:p>
          <a:p>
            <a:endParaRPr lang="en-GB" sz="1400" dirty="0"/>
          </a:p>
          <a:p>
            <a:r>
              <a:rPr lang="en-GB" sz="1400" dirty="0"/>
              <a:t>More opportunities for exploratory learning (Davies et al 2010)</a:t>
            </a:r>
          </a:p>
          <a:p>
            <a:endParaRPr lang="en-GB" sz="1400" dirty="0"/>
          </a:p>
          <a:p>
            <a:r>
              <a:rPr lang="en-GB" sz="1400" dirty="0"/>
              <a:t>Outside learning is more inclusive – traveller and refugee children feel more at ease outdoors (</a:t>
            </a:r>
            <a:r>
              <a:rPr lang="en-GB" sz="1400" dirty="0" err="1"/>
              <a:t>Bilton</a:t>
            </a:r>
            <a:r>
              <a:rPr lang="en-GB" sz="1400" dirty="0"/>
              <a:t>, 2004)</a:t>
            </a:r>
          </a:p>
          <a:p>
            <a:endParaRPr lang="en-GB" sz="1400" dirty="0"/>
          </a:p>
          <a:p>
            <a:r>
              <a:rPr lang="en-GB" sz="1400" dirty="0"/>
              <a:t>Settings that provide periods of free access to outdoor learning environments report that in general children behave more co-operatively (DCSF, 2008)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1548680" y="260648"/>
            <a:ext cx="8229600" cy="1252728"/>
          </a:xfrm>
        </p:spPr>
        <p:txBody>
          <a:bodyPr>
            <a:noAutofit/>
          </a:bodyPr>
          <a:lstStyle/>
          <a:p>
            <a:r>
              <a:rPr lang="en-GB" sz="3500" dirty="0"/>
              <a:t>Y Dosbarth </a:t>
            </a:r>
            <a:r>
              <a:rPr lang="en-GB" sz="3500" dirty="0" err="1"/>
              <a:t>Allanol</a:t>
            </a:r>
            <a:br>
              <a:rPr lang="en-GB" sz="3500" dirty="0"/>
            </a:br>
            <a:r>
              <a:rPr lang="en-GB" sz="3500" dirty="0"/>
              <a:t>The Outdoor Classroom</a:t>
            </a:r>
          </a:p>
        </p:txBody>
      </p:sp>
      <p:sp>
        <p:nvSpPr>
          <p:cNvPr id="4" name="Rectangle 3"/>
          <p:cNvSpPr/>
          <p:nvPr/>
        </p:nvSpPr>
        <p:spPr>
          <a:xfrm>
            <a:off x="323528" y="2309421"/>
            <a:ext cx="4104456" cy="40164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err="1"/>
              <a:t>Profiadau</a:t>
            </a:r>
            <a:r>
              <a:rPr lang="en-GB" sz="1500" dirty="0"/>
              <a:t> </a:t>
            </a:r>
            <a:r>
              <a:rPr lang="en-GB" sz="1500" dirty="0" err="1"/>
              <a:t>synhwyraidd</a:t>
            </a:r>
            <a:r>
              <a:rPr lang="en-GB" sz="1500" dirty="0"/>
              <a:t> </a:t>
            </a:r>
            <a:r>
              <a:rPr lang="en-GB" sz="1500" dirty="0" err="1"/>
              <a:t>ar</a:t>
            </a:r>
            <a:r>
              <a:rPr lang="en-GB" sz="1500" dirty="0"/>
              <a:t> </a:t>
            </a:r>
            <a:r>
              <a:rPr lang="en-GB" sz="1500" dirty="0" err="1"/>
              <a:t>gael</a:t>
            </a:r>
            <a:r>
              <a:rPr lang="en-GB" sz="1500" dirty="0"/>
              <a:t> yn </a:t>
            </a:r>
            <a:r>
              <a:rPr lang="en-GB" sz="1500" dirty="0" err="1"/>
              <a:t>rhwydd</a:t>
            </a:r>
            <a:r>
              <a:rPr lang="en-GB" sz="1500" dirty="0"/>
              <a:t> </a:t>
            </a:r>
          </a:p>
          <a:p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Mwy o </a:t>
            </a:r>
            <a:r>
              <a:rPr lang="en-GB" sz="1500" dirty="0" err="1"/>
              <a:t>gyfleoedd</a:t>
            </a:r>
            <a:r>
              <a:rPr lang="en-GB" sz="1500" dirty="0"/>
              <a:t> </a:t>
            </a:r>
            <a:r>
              <a:rPr lang="en-GB" sz="1500" dirty="0" err="1"/>
              <a:t>ar</a:t>
            </a:r>
            <a:r>
              <a:rPr lang="en-GB" sz="1500" dirty="0"/>
              <a:t> gyfer </a:t>
            </a:r>
            <a:r>
              <a:rPr lang="en-GB" sz="1500" dirty="0" err="1"/>
              <a:t>creadigrwydd</a:t>
            </a:r>
            <a:r>
              <a:rPr lang="en-GB" sz="1500" dirty="0"/>
              <a:t> yn </a:t>
            </a:r>
            <a:r>
              <a:rPr lang="en-GB" sz="1500" dirty="0" err="1"/>
              <a:t>yr</a:t>
            </a:r>
            <a:r>
              <a:rPr lang="en-GB" sz="1500" dirty="0"/>
              <a:t> </a:t>
            </a:r>
            <a:r>
              <a:rPr lang="en-GB" sz="1500" dirty="0" err="1"/>
              <a:t>amgylchedd</a:t>
            </a:r>
            <a:r>
              <a:rPr lang="en-GB" sz="1500" dirty="0"/>
              <a:t> dysgu </a:t>
            </a:r>
            <a:r>
              <a:rPr lang="en-GB" sz="1500" dirty="0" err="1"/>
              <a:t>allanol</a:t>
            </a:r>
            <a:r>
              <a:rPr lang="en-GB" sz="1500" dirty="0"/>
              <a:t> (</a:t>
            </a:r>
            <a:r>
              <a:rPr lang="en-GB" sz="1500" dirty="0" err="1"/>
              <a:t>Moyles</a:t>
            </a:r>
            <a:r>
              <a:rPr lang="en-GB" sz="1500" dirty="0"/>
              <a:t>, 2010)</a:t>
            </a:r>
          </a:p>
          <a:p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Mwy o </a:t>
            </a:r>
            <a:r>
              <a:rPr lang="en-GB" sz="1500" dirty="0" err="1"/>
              <a:t>gyfleoedd</a:t>
            </a:r>
            <a:r>
              <a:rPr lang="en-GB" sz="1500" dirty="0"/>
              <a:t> </a:t>
            </a:r>
            <a:r>
              <a:rPr lang="en-GB" sz="1500" dirty="0" err="1"/>
              <a:t>ar</a:t>
            </a:r>
            <a:r>
              <a:rPr lang="en-GB" sz="1500" dirty="0"/>
              <a:t> gyfer dysgu drwy </a:t>
            </a:r>
            <a:r>
              <a:rPr lang="en-GB" sz="1500" dirty="0" err="1"/>
              <a:t>ymchwilio</a:t>
            </a:r>
            <a:r>
              <a:rPr lang="en-GB" sz="1500" dirty="0"/>
              <a:t> (Davies et al 2010)</a:t>
            </a:r>
          </a:p>
          <a:p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/>
              <a:t>Dysgu y </a:t>
            </a:r>
            <a:r>
              <a:rPr lang="en-GB" sz="1500" dirty="0" err="1"/>
              <a:t>tu</a:t>
            </a:r>
            <a:r>
              <a:rPr lang="en-GB" sz="1500" dirty="0"/>
              <a:t> </a:t>
            </a:r>
            <a:r>
              <a:rPr lang="en-GB" sz="1500" dirty="0" err="1"/>
              <a:t>allan</a:t>
            </a:r>
            <a:r>
              <a:rPr lang="en-GB" sz="1500" dirty="0"/>
              <a:t> yn fwy </a:t>
            </a:r>
            <a:r>
              <a:rPr lang="en-GB" sz="1500" dirty="0" err="1"/>
              <a:t>cynhwysol</a:t>
            </a:r>
            <a:r>
              <a:rPr lang="en-GB" sz="1500" dirty="0"/>
              <a:t> – </a:t>
            </a:r>
            <a:r>
              <a:rPr lang="en-GB" sz="1500" dirty="0" err="1"/>
              <a:t>mae</a:t>
            </a:r>
            <a:r>
              <a:rPr lang="en-GB" sz="1500" dirty="0"/>
              <a:t> plant </a:t>
            </a:r>
            <a:r>
              <a:rPr lang="en-GB" sz="1500" dirty="0" err="1"/>
              <a:t>teithwyr</a:t>
            </a:r>
            <a:r>
              <a:rPr lang="en-GB" sz="1500" dirty="0"/>
              <a:t> a </a:t>
            </a:r>
            <a:r>
              <a:rPr lang="en-GB" sz="1500" dirty="0" err="1"/>
              <a:t>ffoaduriaid</a:t>
            </a:r>
            <a:r>
              <a:rPr lang="en-GB" sz="1500" dirty="0"/>
              <a:t> yn </a:t>
            </a:r>
            <a:r>
              <a:rPr lang="en-GB" sz="1500" dirty="0" err="1"/>
              <a:t>teimlo'n</a:t>
            </a:r>
            <a:r>
              <a:rPr lang="en-GB" sz="1500" dirty="0"/>
              <a:t> fwy </a:t>
            </a:r>
            <a:r>
              <a:rPr lang="en-GB" sz="1500" dirty="0" err="1"/>
              <a:t>cartrefol</a:t>
            </a:r>
            <a:r>
              <a:rPr lang="en-GB" sz="1500" dirty="0"/>
              <a:t> yn </a:t>
            </a:r>
            <a:r>
              <a:rPr lang="en-GB" sz="1500" dirty="0" err="1"/>
              <a:t>yr</a:t>
            </a:r>
            <a:r>
              <a:rPr lang="en-GB" sz="1500" dirty="0"/>
              <a:t> </a:t>
            </a:r>
            <a:r>
              <a:rPr lang="en-GB" sz="1500" dirty="0" err="1"/>
              <a:t>awyr</a:t>
            </a:r>
            <a:r>
              <a:rPr lang="en-GB" sz="1500" dirty="0"/>
              <a:t> </a:t>
            </a:r>
            <a:r>
              <a:rPr lang="en-GB" sz="1500" dirty="0" err="1"/>
              <a:t>agored</a:t>
            </a:r>
            <a:r>
              <a:rPr lang="en-GB" sz="1500" dirty="0"/>
              <a:t> (</a:t>
            </a:r>
            <a:r>
              <a:rPr lang="en-GB" sz="1500" dirty="0" err="1"/>
              <a:t>Bilton</a:t>
            </a:r>
            <a:r>
              <a:rPr lang="en-GB" sz="1500" dirty="0"/>
              <a:t>, 2004)</a:t>
            </a:r>
          </a:p>
          <a:p>
            <a:endParaRPr lang="en-GB" sz="15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500" dirty="0" err="1"/>
              <a:t>Dywed</a:t>
            </a:r>
            <a:r>
              <a:rPr lang="en-GB" sz="1500" dirty="0"/>
              <a:t> </a:t>
            </a:r>
            <a:r>
              <a:rPr lang="en-GB" sz="1500" dirty="0" err="1"/>
              <a:t>lleoliadau</a:t>
            </a:r>
            <a:r>
              <a:rPr lang="en-GB" sz="1500" dirty="0"/>
              <a:t> sy'n </a:t>
            </a:r>
            <a:r>
              <a:rPr lang="en-GB" sz="1500" dirty="0" err="1"/>
              <a:t>darparu</a:t>
            </a:r>
            <a:r>
              <a:rPr lang="en-GB" sz="1500" dirty="0"/>
              <a:t> </a:t>
            </a:r>
            <a:r>
              <a:rPr lang="en-GB" sz="1500" dirty="0" err="1"/>
              <a:t>cyfnodau</a:t>
            </a:r>
            <a:r>
              <a:rPr lang="en-GB" sz="1500" dirty="0"/>
              <a:t> o </a:t>
            </a:r>
            <a:r>
              <a:rPr lang="en-GB" sz="1500" dirty="0" err="1"/>
              <a:t>fynediad</a:t>
            </a:r>
            <a:r>
              <a:rPr lang="en-GB" sz="1500" dirty="0"/>
              <a:t> am ddim </a:t>
            </a:r>
            <a:r>
              <a:rPr lang="en-GB" sz="1500" dirty="0" err="1"/>
              <a:t>i</a:t>
            </a:r>
            <a:r>
              <a:rPr lang="en-GB" sz="1500" dirty="0"/>
              <a:t> </a:t>
            </a:r>
            <a:r>
              <a:rPr lang="en-GB" sz="1500" dirty="0" err="1"/>
              <a:t>amgylcheddau</a:t>
            </a:r>
            <a:r>
              <a:rPr lang="en-GB" sz="1500" dirty="0"/>
              <a:t> dysgu yn </a:t>
            </a:r>
            <a:r>
              <a:rPr lang="en-GB" sz="1500" dirty="0" err="1"/>
              <a:t>yr</a:t>
            </a:r>
            <a:r>
              <a:rPr lang="en-GB" sz="1500" dirty="0"/>
              <a:t> </a:t>
            </a:r>
            <a:r>
              <a:rPr lang="en-GB" sz="1500" dirty="0" err="1"/>
              <a:t>awyr</a:t>
            </a:r>
            <a:r>
              <a:rPr lang="en-GB" sz="1500" dirty="0"/>
              <a:t> </a:t>
            </a:r>
            <a:r>
              <a:rPr lang="en-GB" sz="1500" dirty="0" err="1"/>
              <a:t>agored</a:t>
            </a:r>
            <a:r>
              <a:rPr lang="en-GB" sz="1500" dirty="0"/>
              <a:t> fod plant yn </a:t>
            </a:r>
            <a:r>
              <a:rPr lang="en-GB" sz="1500" dirty="0" err="1"/>
              <a:t>gyffredinol</a:t>
            </a:r>
            <a:r>
              <a:rPr lang="en-GB" sz="1500" dirty="0"/>
              <a:t> yn </a:t>
            </a:r>
            <a:r>
              <a:rPr lang="en-GB" sz="1500" dirty="0" err="1"/>
              <a:t>ymddwyn</a:t>
            </a:r>
            <a:r>
              <a:rPr lang="en-GB" sz="1500" dirty="0"/>
              <a:t> yn fwy </a:t>
            </a:r>
            <a:r>
              <a:rPr lang="en-GB" sz="1500" dirty="0" err="1"/>
              <a:t>cydweithredol</a:t>
            </a:r>
            <a:r>
              <a:rPr lang="en-GB" sz="1500" dirty="0"/>
              <a:t> (DCSF, 2008)</a:t>
            </a:r>
          </a:p>
        </p:txBody>
      </p:sp>
      <p:pic>
        <p:nvPicPr>
          <p:cNvPr id="5" name="Picture 4" descr="Outdoor learnin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25908" y="548680"/>
            <a:ext cx="3563888" cy="11137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3576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6432" y="2848414"/>
            <a:ext cx="3780408" cy="3450696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u="sng" dirty="0"/>
              <a:t>What is risk?</a:t>
            </a:r>
          </a:p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altLang="en-US" dirty="0"/>
              <a:t>‘Any behaviour in which there is uncertainty about the outcomes. It involves a consideration of the benefits against the possible undesirable consequences of the behaviour as well as the probability of success or failure’</a:t>
            </a:r>
          </a:p>
          <a:p>
            <a:pPr>
              <a:buFont typeface="Wingdings" pitchFamily="2" charset="2"/>
              <a:buNone/>
            </a:pPr>
            <a:r>
              <a:rPr lang="en-GB" altLang="en-US" sz="1800" dirty="0"/>
              <a:t>Little (2006) </a:t>
            </a:r>
            <a:endParaRPr lang="en-GB" sz="2600" u="sng" dirty="0"/>
          </a:p>
          <a:p>
            <a:pPr marL="0" indent="0">
              <a:buNone/>
            </a:pPr>
            <a:endParaRPr lang="en-GB" u="sng" dirty="0"/>
          </a:p>
          <a:p>
            <a:pPr marL="0" indent="0">
              <a:buNone/>
            </a:pPr>
            <a:r>
              <a:rPr lang="en-GB" dirty="0"/>
              <a:t>Make a list of the characteristics of ‘risky’ activities outdoors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Risg</a:t>
            </a:r>
            <a:r>
              <a:rPr lang="en-GB" dirty="0"/>
              <a:t> a Her / Risk and Challenge</a:t>
            </a:r>
          </a:p>
        </p:txBody>
      </p:sp>
      <p:pic>
        <p:nvPicPr>
          <p:cNvPr id="4" name="Picture 3" descr="5 Benefits of Taking Risks - Inspire for Life Coaching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5856" y="1466839"/>
            <a:ext cx="1837229" cy="1084411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457200" y="2492896"/>
            <a:ext cx="3993552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u="sng" dirty="0"/>
              <a:t>Beth yw risg?</a:t>
            </a:r>
          </a:p>
          <a:p>
            <a:endParaRPr lang="cy-GB" dirty="0"/>
          </a:p>
          <a:p>
            <a:r>
              <a:rPr lang="cy-GB" dirty="0"/>
              <a:t>'Unrhyw ymddygiad lle mae ansicrwydd ynglŷn â'r canlyniadau. Mae'n golygu ystyried y manteision yn erbyn canlyniadau annymunol posibl yr ymddygiad yn ogystal â'r tebygolrwydd o lwyddiant neu fethiant'</a:t>
            </a:r>
          </a:p>
          <a:p>
            <a:r>
              <a:rPr lang="cy-GB" dirty="0" err="1"/>
              <a:t>Little</a:t>
            </a:r>
            <a:r>
              <a:rPr lang="cy-GB" dirty="0"/>
              <a:t> (2006) </a:t>
            </a:r>
          </a:p>
          <a:p>
            <a:endParaRPr lang="cy-GB" dirty="0"/>
          </a:p>
          <a:p>
            <a:r>
              <a:rPr lang="cy-GB" dirty="0"/>
              <a:t>Gwnewch restr o nodweddion gweithgareddau 'peryglus' yn yr awyr agored</a:t>
            </a:r>
          </a:p>
        </p:txBody>
      </p:sp>
    </p:spTree>
    <p:extLst>
      <p:ext uri="{BB962C8B-B14F-4D97-AF65-F5344CB8AC3E}">
        <p14:creationId xmlns:p14="http://schemas.microsoft.com/office/powerpoint/2010/main" val="402669166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04048" y="2780928"/>
            <a:ext cx="3888432" cy="3450696"/>
          </a:xfrm>
        </p:spPr>
        <p:txBody>
          <a:bodyPr>
            <a:normAutofit fontScale="55000" lnSpcReduction="20000"/>
          </a:bodyPr>
          <a:lstStyle/>
          <a:p>
            <a:r>
              <a:rPr lang="en-GB" altLang="en-US" dirty="0"/>
              <a:t>play involving height, motion and speed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inverting the normal order of things – tipping, hanging, spinning, rolling 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joy in precariousness, unpredictability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playing ‘on the edge’ of capability- testing skill, speed, endurance </a:t>
            </a:r>
            <a:r>
              <a:rPr lang="en-GB" altLang="en-US" dirty="0" err="1"/>
              <a:t>etc</a:t>
            </a:r>
            <a:endParaRPr lang="en-GB" altLang="en-US" dirty="0"/>
          </a:p>
          <a:p>
            <a:pPr marL="0" indent="0">
              <a:buNone/>
            </a:pPr>
            <a:r>
              <a:rPr lang="en-GB" altLang="en-US" sz="2800" dirty="0"/>
              <a:t>	</a:t>
            </a:r>
          </a:p>
          <a:p>
            <a:r>
              <a:rPr lang="en-GB" altLang="en-US" dirty="0"/>
              <a:t>deliberate thrill seeking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seeking out scary situations whether imagined or real </a:t>
            </a:r>
            <a:r>
              <a:rPr lang="en-GB" altLang="en-US" dirty="0" err="1"/>
              <a:t>eg</a:t>
            </a:r>
            <a:r>
              <a:rPr lang="en-GB" altLang="en-US" dirty="0"/>
              <a:t> going in a dark place</a:t>
            </a:r>
          </a:p>
          <a:p>
            <a:pPr>
              <a:buNone/>
            </a:pPr>
            <a:endParaRPr lang="en-GB" altLang="en-US" dirty="0"/>
          </a:p>
          <a:p>
            <a:r>
              <a:rPr lang="en-GB" altLang="en-US" dirty="0"/>
              <a:t>simultaneous experience of joy &amp; fear, in control and out of control, risk and mastery, play and reality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-252536" y="338327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Nodweddion</a:t>
            </a:r>
            <a:r>
              <a:rPr lang="en-GB" dirty="0"/>
              <a:t> ‘</a:t>
            </a:r>
            <a:r>
              <a:rPr lang="en-GB" dirty="0" err="1"/>
              <a:t>risgi</a:t>
            </a:r>
            <a:r>
              <a:rPr lang="en-GB" dirty="0"/>
              <a:t>’</a:t>
            </a:r>
            <a:br>
              <a:rPr lang="en-GB" dirty="0"/>
            </a:br>
            <a:r>
              <a:rPr lang="en-GB" dirty="0"/>
              <a:t>‘Risky’ characteristics</a:t>
            </a:r>
          </a:p>
        </p:txBody>
      </p:sp>
      <p:sp>
        <p:nvSpPr>
          <p:cNvPr id="4" name="Rectangle 3"/>
          <p:cNvSpPr/>
          <p:nvPr/>
        </p:nvSpPr>
        <p:spPr>
          <a:xfrm>
            <a:off x="251520" y="2305673"/>
            <a:ext cx="4572000" cy="4401205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chwarae</a:t>
            </a:r>
            <a:r>
              <a:rPr lang="en-GB" sz="1400" dirty="0"/>
              <a:t> sy'n cynnwys </a:t>
            </a:r>
            <a:r>
              <a:rPr lang="en-GB" sz="1400" dirty="0" err="1"/>
              <a:t>uchder</a:t>
            </a:r>
            <a:r>
              <a:rPr lang="en-GB" sz="1400" dirty="0"/>
              <a:t>, </a:t>
            </a:r>
            <a:r>
              <a:rPr lang="en-GB" sz="1400" dirty="0" err="1"/>
              <a:t>symudiad</a:t>
            </a:r>
            <a:r>
              <a:rPr lang="en-GB" sz="1400" dirty="0"/>
              <a:t> a </a:t>
            </a:r>
            <a:r>
              <a:rPr lang="en-GB" sz="1400" dirty="0" err="1"/>
              <a:t>chyflymder</a:t>
            </a:r>
            <a:r>
              <a:rPr lang="en-GB" sz="1400" dirty="0"/>
              <a:t> </a:t>
            </a:r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gwrthdroi</a:t>
            </a:r>
            <a:r>
              <a:rPr lang="en-GB" sz="1400" dirty="0"/>
              <a:t> </a:t>
            </a:r>
            <a:r>
              <a:rPr lang="en-GB" sz="1400" dirty="0" err="1"/>
              <a:t>trefn</a:t>
            </a:r>
            <a:r>
              <a:rPr lang="en-GB" sz="1400" dirty="0"/>
              <a:t> </a:t>
            </a:r>
            <a:r>
              <a:rPr lang="en-GB" sz="1400" dirty="0" err="1"/>
              <a:t>arferol</a:t>
            </a:r>
            <a:r>
              <a:rPr lang="en-GB" sz="1400" dirty="0"/>
              <a:t> </a:t>
            </a:r>
            <a:r>
              <a:rPr lang="en-GB" sz="1400" dirty="0" err="1"/>
              <a:t>pethau</a:t>
            </a:r>
            <a:r>
              <a:rPr lang="en-GB" sz="1400" dirty="0"/>
              <a:t> – </a:t>
            </a:r>
            <a:r>
              <a:rPr lang="en-GB" sz="1400" dirty="0" err="1"/>
              <a:t>tipio</a:t>
            </a:r>
            <a:r>
              <a:rPr lang="en-GB" sz="1400" dirty="0"/>
              <a:t>, </a:t>
            </a:r>
            <a:r>
              <a:rPr lang="en-GB" sz="1400" dirty="0" err="1"/>
              <a:t>hongian</a:t>
            </a:r>
            <a:r>
              <a:rPr lang="en-GB" sz="1400" dirty="0"/>
              <a:t>, </a:t>
            </a:r>
            <a:r>
              <a:rPr lang="en-GB" sz="1400" dirty="0" err="1"/>
              <a:t>troelli</a:t>
            </a:r>
            <a:r>
              <a:rPr lang="en-GB" sz="1400" dirty="0"/>
              <a:t>, </a:t>
            </a:r>
            <a:r>
              <a:rPr lang="en-GB" sz="1400" dirty="0" err="1"/>
              <a:t>rholio</a:t>
            </a:r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llawenydd</a:t>
            </a:r>
            <a:r>
              <a:rPr lang="en-GB" sz="1400" dirty="0"/>
              <a:t> mewn bod yn </a:t>
            </a:r>
            <a:r>
              <a:rPr lang="en-GB" sz="1400" dirty="0" err="1"/>
              <a:t>ansicr</a:t>
            </a:r>
            <a:r>
              <a:rPr lang="en-GB" sz="1400" dirty="0"/>
              <a:t>, </a:t>
            </a:r>
            <a:r>
              <a:rPr lang="en-GB" sz="1400" dirty="0" err="1"/>
              <a:t>anrhagweladwyedd</a:t>
            </a:r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chwarae</a:t>
            </a:r>
            <a:r>
              <a:rPr lang="en-GB" sz="1400" dirty="0"/>
              <a:t> '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gyrion</a:t>
            </a:r>
            <a:r>
              <a:rPr lang="en-GB" sz="1400" dirty="0"/>
              <a:t>' gallu - </a:t>
            </a:r>
            <a:r>
              <a:rPr lang="en-GB" sz="1400" dirty="0" err="1"/>
              <a:t>profi</a:t>
            </a:r>
            <a:r>
              <a:rPr lang="en-GB" sz="1400" dirty="0"/>
              <a:t> </a:t>
            </a:r>
            <a:r>
              <a:rPr lang="en-GB" sz="1400" dirty="0" err="1"/>
              <a:t>sgil</a:t>
            </a:r>
            <a:r>
              <a:rPr lang="en-GB" sz="1400" dirty="0"/>
              <a:t>, </a:t>
            </a:r>
            <a:r>
              <a:rPr lang="en-GB" sz="1400" dirty="0" err="1"/>
              <a:t>cyflymder</a:t>
            </a:r>
            <a:r>
              <a:rPr lang="en-GB" sz="1400" dirty="0"/>
              <a:t>, </a:t>
            </a:r>
            <a:r>
              <a:rPr lang="en-GB" sz="1400" dirty="0" err="1"/>
              <a:t>dygnwch</a:t>
            </a:r>
            <a:r>
              <a:rPr lang="en-GB" sz="1400" dirty="0"/>
              <a:t> ac </a:t>
            </a:r>
            <a:r>
              <a:rPr lang="en-GB" sz="1400" dirty="0" err="1"/>
              <a:t>ati</a:t>
            </a:r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chwilio</a:t>
            </a:r>
            <a:r>
              <a:rPr lang="en-GB" sz="1400" dirty="0"/>
              <a:t> am </a:t>
            </a:r>
            <a:r>
              <a:rPr lang="en-GB" sz="1400" dirty="0" err="1"/>
              <a:t>wefr</a:t>
            </a:r>
            <a:r>
              <a:rPr lang="en-GB" sz="1400" dirty="0"/>
              <a:t> </a:t>
            </a:r>
            <a:r>
              <a:rPr lang="en-GB" sz="1400" dirty="0" err="1"/>
              <a:t>fwriadol</a:t>
            </a:r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chwilio</a:t>
            </a:r>
            <a:r>
              <a:rPr lang="en-GB" sz="1400" dirty="0"/>
              <a:t> am </a:t>
            </a:r>
            <a:r>
              <a:rPr lang="en-GB" sz="1400" dirty="0" err="1"/>
              <a:t>sefyllfaoedd</a:t>
            </a:r>
            <a:r>
              <a:rPr lang="en-GB" sz="1400" dirty="0"/>
              <a:t> </a:t>
            </a:r>
            <a:r>
              <a:rPr lang="en-GB" sz="1400" dirty="0" err="1"/>
              <a:t>brawychus</a:t>
            </a:r>
            <a:r>
              <a:rPr lang="en-GB" sz="1400" dirty="0"/>
              <a:t> </a:t>
            </a:r>
            <a:r>
              <a:rPr lang="en-GB" sz="1400" dirty="0" err="1"/>
              <a:t>boed</a:t>
            </a:r>
            <a:r>
              <a:rPr lang="en-GB" sz="1400" dirty="0"/>
              <a:t> yn </a:t>
            </a:r>
            <a:r>
              <a:rPr lang="en-GB" sz="1400" dirty="0" err="1"/>
              <a:t>ddychmygol</a:t>
            </a:r>
            <a:r>
              <a:rPr lang="en-GB" sz="1400" dirty="0"/>
              <a:t> </a:t>
            </a:r>
            <a:r>
              <a:rPr lang="en-GB" sz="1400" dirty="0" err="1"/>
              <a:t>neu'n</a:t>
            </a:r>
            <a:r>
              <a:rPr lang="en-GB" sz="1400" dirty="0"/>
              <a:t> </a:t>
            </a:r>
            <a:r>
              <a:rPr lang="en-GB" sz="1400" dirty="0" err="1"/>
              <a:t>wirioneddol</a:t>
            </a:r>
            <a:r>
              <a:rPr lang="en-GB" sz="1400" dirty="0"/>
              <a:t> </a:t>
            </a:r>
            <a:r>
              <a:rPr lang="en-GB" sz="1400" dirty="0" err="1"/>
              <a:t>ee</a:t>
            </a:r>
            <a:r>
              <a:rPr lang="en-GB" sz="1400" dirty="0"/>
              <a:t> mynd mewn </a:t>
            </a:r>
            <a:r>
              <a:rPr lang="en-GB" sz="1400" dirty="0" err="1"/>
              <a:t>i</a:t>
            </a:r>
            <a:r>
              <a:rPr lang="en-GB" sz="1400" dirty="0"/>
              <a:t> le </a:t>
            </a:r>
            <a:r>
              <a:rPr lang="en-GB" sz="1400" dirty="0" err="1"/>
              <a:t>tywyll</a:t>
            </a:r>
            <a:endParaRPr lang="en-GB" sz="1400" dirty="0"/>
          </a:p>
          <a:p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 err="1"/>
              <a:t>profiad</a:t>
            </a:r>
            <a:r>
              <a:rPr lang="en-GB" sz="1400" dirty="0"/>
              <a:t> </a:t>
            </a:r>
            <a:r>
              <a:rPr lang="en-GB" sz="1400" dirty="0" err="1"/>
              <a:t>ar</a:t>
            </a:r>
            <a:r>
              <a:rPr lang="en-GB" sz="1400" dirty="0"/>
              <a:t> </a:t>
            </a:r>
            <a:r>
              <a:rPr lang="en-GB" sz="1400" dirty="0" err="1"/>
              <a:t>yr</a:t>
            </a:r>
            <a:r>
              <a:rPr lang="en-GB" sz="1400" dirty="0"/>
              <a:t> un </a:t>
            </a:r>
            <a:r>
              <a:rPr lang="en-GB" sz="1400" dirty="0" err="1"/>
              <a:t>pryd</a:t>
            </a:r>
            <a:r>
              <a:rPr lang="en-GB" sz="1400" dirty="0"/>
              <a:t> o </a:t>
            </a:r>
            <a:r>
              <a:rPr lang="en-GB" sz="1400" dirty="0" err="1"/>
              <a:t>lawenydd</a:t>
            </a:r>
            <a:r>
              <a:rPr lang="en-GB" sz="1400" dirty="0"/>
              <a:t> ac ofn, mewn </a:t>
            </a:r>
            <a:r>
              <a:rPr lang="en-GB" sz="1400" dirty="0" err="1"/>
              <a:t>rheolaeth</a:t>
            </a:r>
            <a:r>
              <a:rPr lang="en-GB" sz="1400" dirty="0"/>
              <a:t> ac </a:t>
            </a:r>
            <a:r>
              <a:rPr lang="en-GB" sz="1400" dirty="0" err="1"/>
              <a:t>allan</a:t>
            </a:r>
            <a:r>
              <a:rPr lang="en-GB" sz="1400" dirty="0"/>
              <a:t> o </a:t>
            </a:r>
            <a:r>
              <a:rPr lang="en-GB" sz="1400" dirty="0" err="1"/>
              <a:t>reolaeth</a:t>
            </a:r>
            <a:r>
              <a:rPr lang="en-GB" sz="1400" dirty="0"/>
              <a:t>, </a:t>
            </a:r>
            <a:r>
              <a:rPr lang="en-GB" sz="1400" dirty="0" err="1"/>
              <a:t>risg</a:t>
            </a:r>
            <a:r>
              <a:rPr lang="en-GB" sz="1400" dirty="0"/>
              <a:t> a </a:t>
            </a:r>
            <a:r>
              <a:rPr lang="en-GB" sz="1400" dirty="0" err="1"/>
              <a:t>meistrolaeth</a:t>
            </a:r>
            <a:r>
              <a:rPr lang="en-GB" sz="1400" dirty="0"/>
              <a:t>, </a:t>
            </a:r>
            <a:r>
              <a:rPr lang="en-GB" sz="1400" dirty="0" err="1"/>
              <a:t>chwarae</a:t>
            </a:r>
            <a:r>
              <a:rPr lang="en-GB" sz="1400" dirty="0"/>
              <a:t> a </a:t>
            </a:r>
            <a:r>
              <a:rPr lang="en-GB" sz="1400" dirty="0" err="1"/>
              <a:t>realiti</a:t>
            </a:r>
            <a:endParaRPr lang="en-GB" sz="1400" dirty="0"/>
          </a:p>
          <a:p>
            <a:endParaRPr lang="en-GB" sz="1400" dirty="0"/>
          </a:p>
        </p:txBody>
      </p:sp>
      <p:pic>
        <p:nvPicPr>
          <p:cNvPr id="5" name="Picture 4" descr="Why Letting Your Child Take a Risk May Actually Be Good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6664" y="444375"/>
            <a:ext cx="1660136" cy="1040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130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932040" y="2636912"/>
            <a:ext cx="3888432" cy="3450696"/>
          </a:xfrm>
        </p:spPr>
        <p:txBody>
          <a:bodyPr>
            <a:normAutofit fontScale="85000" lnSpcReduction="10000"/>
          </a:bodyPr>
          <a:lstStyle/>
          <a:p>
            <a:r>
              <a:rPr lang="en-GB" altLang="en-US" dirty="0"/>
              <a:t>Positive learning dispositions</a:t>
            </a:r>
          </a:p>
          <a:p>
            <a:r>
              <a:rPr lang="en-GB" altLang="en-US" dirty="0"/>
              <a:t>A mastery approach – an ‘I can do it’ attitude</a:t>
            </a:r>
          </a:p>
          <a:p>
            <a:r>
              <a:rPr lang="en-GB" altLang="en-US" dirty="0"/>
              <a:t>Playing at the edge of capabilities – pushing out limits</a:t>
            </a:r>
            <a:r>
              <a:rPr lang="en-GB" altLang="en-US" sz="1800" dirty="0"/>
              <a:t> </a:t>
            </a:r>
          </a:p>
          <a:p>
            <a:r>
              <a:rPr lang="en-GB" altLang="en-US" dirty="0"/>
              <a:t>Emotional well being and resilience</a:t>
            </a:r>
          </a:p>
          <a:p>
            <a:r>
              <a:rPr lang="en-GB" altLang="en-US" dirty="0"/>
              <a:t>‘training for the unexpected’ </a:t>
            </a:r>
            <a:r>
              <a:rPr lang="en-GB" altLang="en-US" sz="1800" dirty="0"/>
              <a:t>(</a:t>
            </a:r>
            <a:r>
              <a:rPr lang="en-GB" altLang="en-US" sz="1800" dirty="0" err="1"/>
              <a:t>Spinka</a:t>
            </a:r>
            <a:r>
              <a:rPr lang="en-GB" altLang="en-US" sz="1800" dirty="0"/>
              <a:t>, Newberry and </a:t>
            </a:r>
            <a:r>
              <a:rPr lang="en-GB" altLang="en-US" sz="1800" dirty="0" err="1"/>
              <a:t>Bekoff</a:t>
            </a:r>
            <a:r>
              <a:rPr lang="en-GB" altLang="en-US" sz="1800" dirty="0"/>
              <a:t> 2004)</a:t>
            </a:r>
          </a:p>
          <a:p>
            <a:r>
              <a:rPr lang="en-GB" altLang="en-US" dirty="0"/>
              <a:t> Links between movement and thought </a:t>
            </a:r>
            <a:r>
              <a:rPr lang="en-GB" altLang="en-US" sz="1800" dirty="0"/>
              <a:t>(</a:t>
            </a:r>
            <a:r>
              <a:rPr lang="en-GB" altLang="en-US" sz="1800" dirty="0" err="1"/>
              <a:t>Athey</a:t>
            </a:r>
            <a:r>
              <a:rPr lang="en-GB" altLang="en-US" sz="1800" dirty="0"/>
              <a:t> , Greenland 2007)</a:t>
            </a:r>
          </a:p>
          <a:p>
            <a:endParaRPr lang="en-GB" altLang="en-US" sz="1800" dirty="0"/>
          </a:p>
          <a:p>
            <a:pPr marL="0" indent="0">
              <a:buNone/>
            </a:pPr>
            <a:endParaRPr lang="en-GB" altLang="en-US" sz="1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799077" y="306495"/>
            <a:ext cx="6949387" cy="1252728"/>
          </a:xfrm>
        </p:spPr>
        <p:txBody>
          <a:bodyPr>
            <a:normAutofit/>
          </a:bodyPr>
          <a:lstStyle/>
          <a:p>
            <a:r>
              <a:rPr lang="en-GB" sz="3000" dirty="0"/>
              <a:t>Beth </a:t>
            </a:r>
            <a:r>
              <a:rPr lang="en-GB" sz="3000" dirty="0" err="1"/>
              <a:t>yw</a:t>
            </a:r>
            <a:r>
              <a:rPr lang="en-GB" sz="3000" dirty="0"/>
              <a:t> </a:t>
            </a:r>
            <a:r>
              <a:rPr lang="en-GB" sz="3000" dirty="0" err="1"/>
              <a:t>manteision</a:t>
            </a:r>
            <a:r>
              <a:rPr lang="en-GB" sz="3000" dirty="0"/>
              <a:t> cymryd </a:t>
            </a:r>
            <a:r>
              <a:rPr lang="en-GB" sz="3000" dirty="0" err="1"/>
              <a:t>risgiau</a:t>
            </a:r>
            <a:r>
              <a:rPr lang="en-GB" sz="3000" dirty="0"/>
              <a:t>?</a:t>
            </a:r>
            <a:br>
              <a:rPr lang="en-GB" sz="3000" dirty="0"/>
            </a:br>
            <a:r>
              <a:rPr lang="en-GB" sz="3000" dirty="0"/>
              <a:t>What are the benefits of risk taking?</a:t>
            </a:r>
          </a:p>
        </p:txBody>
      </p:sp>
      <p:sp>
        <p:nvSpPr>
          <p:cNvPr id="4" name="Rectangle 3"/>
          <p:cNvSpPr/>
          <p:nvPr/>
        </p:nvSpPr>
        <p:spPr>
          <a:xfrm>
            <a:off x="323528" y="2780928"/>
            <a:ext cx="4032448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Tueddiadau</a:t>
            </a:r>
            <a:r>
              <a:rPr lang="en-GB" dirty="0"/>
              <a:t> dysgu </a:t>
            </a:r>
            <a:r>
              <a:rPr lang="en-GB" dirty="0" err="1"/>
              <a:t>cadarnhaol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Dull </a:t>
            </a:r>
            <a:r>
              <a:rPr lang="en-GB" dirty="0" err="1"/>
              <a:t>meistrolgar</a:t>
            </a:r>
            <a:r>
              <a:rPr lang="en-GB" dirty="0"/>
              <a:t> – </a:t>
            </a:r>
            <a:r>
              <a:rPr lang="en-GB" dirty="0" err="1"/>
              <a:t>agwedd</a:t>
            </a:r>
            <a:r>
              <a:rPr lang="en-GB" dirty="0"/>
              <a:t> 'Dwi'n gallu ei wneud'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gyrion</a:t>
            </a:r>
            <a:r>
              <a:rPr lang="en-GB" dirty="0"/>
              <a:t> </a:t>
            </a:r>
            <a:r>
              <a:rPr lang="en-GB" dirty="0" err="1"/>
              <a:t>galluoedd</a:t>
            </a:r>
            <a:r>
              <a:rPr lang="en-GB" dirty="0"/>
              <a:t> – </a:t>
            </a:r>
            <a:r>
              <a:rPr lang="en-GB" dirty="0" err="1"/>
              <a:t>gwthio</a:t>
            </a:r>
            <a:r>
              <a:rPr lang="en-GB" dirty="0"/>
              <a:t> </a:t>
            </a:r>
            <a:r>
              <a:rPr lang="en-GB" dirty="0" err="1"/>
              <a:t>terfynau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Lles</a:t>
            </a:r>
            <a:r>
              <a:rPr lang="en-GB" dirty="0"/>
              <a:t> </a:t>
            </a:r>
            <a:r>
              <a:rPr lang="en-GB" dirty="0" err="1"/>
              <a:t>emosiynol</a:t>
            </a:r>
            <a:r>
              <a:rPr lang="en-GB" dirty="0"/>
              <a:t> a </a:t>
            </a:r>
            <a:r>
              <a:rPr lang="en-GB" dirty="0" err="1"/>
              <a:t>gwydnwch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'</a:t>
            </a:r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gyfer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annisgwyl</a:t>
            </a:r>
            <a:r>
              <a:rPr lang="en-GB" dirty="0"/>
              <a:t>' (</a:t>
            </a:r>
            <a:r>
              <a:rPr lang="en-GB" dirty="0" err="1"/>
              <a:t>Spinka</a:t>
            </a:r>
            <a:r>
              <a:rPr lang="en-GB" dirty="0"/>
              <a:t>, Newberry a </a:t>
            </a:r>
            <a:r>
              <a:rPr lang="en-GB" dirty="0" err="1"/>
              <a:t>Bekoff</a:t>
            </a:r>
            <a:r>
              <a:rPr lang="en-GB" dirty="0"/>
              <a:t> 2004)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 </a:t>
            </a:r>
            <a:r>
              <a:rPr lang="en-GB" dirty="0" err="1"/>
              <a:t>Cysylltiadau</a:t>
            </a:r>
            <a:r>
              <a:rPr lang="en-GB" dirty="0"/>
              <a:t> rhwng </a:t>
            </a:r>
            <a:r>
              <a:rPr lang="en-GB" dirty="0" err="1"/>
              <a:t>symud</a:t>
            </a:r>
            <a:r>
              <a:rPr lang="en-GB" dirty="0"/>
              <a:t> a meddwl (</a:t>
            </a:r>
            <a:r>
              <a:rPr lang="en-GB" dirty="0" err="1"/>
              <a:t>Athey</a:t>
            </a:r>
            <a:r>
              <a:rPr lang="en-GB" dirty="0"/>
              <a:t> , Greenland 2007)</a:t>
            </a:r>
          </a:p>
        </p:txBody>
      </p:sp>
      <p:pic>
        <p:nvPicPr>
          <p:cNvPr id="1026" name="Picture 2" descr="Image result for Risk Taking in The Outdoor Classroom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709" y="338328"/>
            <a:ext cx="1370038" cy="1826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63939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44008" y="2708920"/>
            <a:ext cx="3852416" cy="384929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u="sng" dirty="0"/>
              <a:t>Knowledge and understanding of the world</a:t>
            </a:r>
          </a:p>
          <a:p>
            <a:pPr marL="0" indent="0">
              <a:buNone/>
            </a:pPr>
            <a:r>
              <a:rPr lang="en-GB" dirty="0"/>
              <a:t> Just a few examples of activities (activities often cross over into other areas of learning: 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Local environments / where we live</a:t>
            </a:r>
          </a:p>
          <a:p>
            <a:r>
              <a:rPr lang="en-GB" dirty="0"/>
              <a:t>Sorting/classification of objects (</a:t>
            </a:r>
            <a:r>
              <a:rPr lang="en-GB" dirty="0" err="1"/>
              <a:t>e.g</a:t>
            </a:r>
            <a:r>
              <a:rPr lang="en-GB" dirty="0"/>
              <a:t> leaves)</a:t>
            </a:r>
          </a:p>
          <a:p>
            <a:r>
              <a:rPr lang="en-GB" dirty="0"/>
              <a:t>Organisms and their environment</a:t>
            </a:r>
          </a:p>
          <a:p>
            <a:r>
              <a:rPr lang="en-GB" dirty="0"/>
              <a:t>Earth Science</a:t>
            </a:r>
          </a:p>
          <a:p>
            <a:r>
              <a:rPr lang="en-GB" dirty="0"/>
              <a:t>Weather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dirty="0" err="1"/>
              <a:t>Gwyddoniaeth</a:t>
            </a:r>
            <a:r>
              <a:rPr lang="en-GB" dirty="0"/>
              <a:t> a’r Dosbarth </a:t>
            </a:r>
            <a:r>
              <a:rPr lang="en-GB" dirty="0" err="1"/>
              <a:t>Allanol</a:t>
            </a:r>
            <a:br>
              <a:rPr lang="en-GB" dirty="0"/>
            </a:br>
            <a:r>
              <a:rPr lang="en-GB" dirty="0"/>
              <a:t>Science and the Outdoor Classroom</a:t>
            </a:r>
          </a:p>
        </p:txBody>
      </p:sp>
      <p:sp>
        <p:nvSpPr>
          <p:cNvPr id="4" name="Rectangle 3"/>
          <p:cNvSpPr/>
          <p:nvPr/>
        </p:nvSpPr>
        <p:spPr>
          <a:xfrm>
            <a:off x="395536" y="2708920"/>
            <a:ext cx="3960440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u="sng" dirty="0"/>
              <a:t>Gwybodaeth a Dealltwriaeth o'r </a:t>
            </a:r>
            <a:r>
              <a:rPr lang="en-GB" b="1" u="sng" dirty="0" err="1"/>
              <a:t>Byd</a:t>
            </a:r>
            <a:endParaRPr lang="en-GB" b="1" u="sng" dirty="0"/>
          </a:p>
          <a:p>
            <a:endParaRPr lang="en-GB" b="1" u="sng" dirty="0"/>
          </a:p>
          <a:p>
            <a:r>
              <a:rPr lang="en-GB" dirty="0" err="1"/>
              <a:t>Ychydig</a:t>
            </a:r>
            <a:r>
              <a:rPr lang="en-GB" dirty="0"/>
              <a:t> </a:t>
            </a:r>
            <a:r>
              <a:rPr lang="en-GB" dirty="0" err="1"/>
              <a:t>enghreifftiau</a:t>
            </a:r>
            <a:r>
              <a:rPr lang="en-GB" dirty="0"/>
              <a:t> o </a:t>
            </a:r>
            <a:r>
              <a:rPr lang="en-GB" dirty="0" err="1"/>
              <a:t>weithgareddau</a:t>
            </a:r>
            <a:r>
              <a:rPr lang="en-GB" dirty="0"/>
              <a:t> (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gweithgareddau'n</a:t>
            </a:r>
            <a:r>
              <a:rPr lang="en-GB" dirty="0"/>
              <a:t> </a:t>
            </a:r>
            <a:r>
              <a:rPr lang="en-GB" dirty="0" err="1"/>
              <a:t>aml</a:t>
            </a:r>
            <a:r>
              <a:rPr lang="en-GB" dirty="0"/>
              <a:t> yn </a:t>
            </a:r>
            <a:r>
              <a:rPr lang="en-GB" dirty="0" err="1"/>
              <a:t>croesi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feysydd</a:t>
            </a:r>
            <a:r>
              <a:rPr lang="en-GB" dirty="0"/>
              <a:t> dysgu eraill:  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Amgylcheddau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 / lle </a:t>
            </a:r>
            <a:r>
              <a:rPr lang="en-GB" dirty="0" err="1"/>
              <a:t>rydym</a:t>
            </a:r>
            <a:r>
              <a:rPr lang="en-GB" dirty="0"/>
              <a:t> yn </a:t>
            </a:r>
            <a:r>
              <a:rPr lang="en-GB" dirty="0" err="1"/>
              <a:t>byw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Trefnu</a:t>
            </a:r>
            <a:r>
              <a:rPr lang="en-GB" dirty="0"/>
              <a:t>/</a:t>
            </a:r>
            <a:r>
              <a:rPr lang="en-GB" dirty="0" err="1"/>
              <a:t>dosbarthu</a:t>
            </a:r>
            <a:r>
              <a:rPr lang="en-GB" dirty="0"/>
              <a:t> </a:t>
            </a:r>
            <a:r>
              <a:rPr lang="en-GB" dirty="0" err="1"/>
              <a:t>gwrthrychau</a:t>
            </a:r>
            <a:r>
              <a:rPr lang="en-GB" dirty="0"/>
              <a:t> (</a:t>
            </a:r>
            <a:r>
              <a:rPr lang="en-GB" dirty="0" err="1"/>
              <a:t>e.e</a:t>
            </a:r>
            <a:r>
              <a:rPr lang="en-GB" dirty="0"/>
              <a:t>. </a:t>
            </a:r>
            <a:r>
              <a:rPr lang="en-GB" dirty="0" err="1"/>
              <a:t>dail</a:t>
            </a:r>
            <a:r>
              <a:rPr lang="en-GB" dirty="0"/>
              <a:t>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Organebau</a:t>
            </a:r>
            <a:r>
              <a:rPr lang="en-GB" dirty="0"/>
              <a:t> </a:t>
            </a:r>
            <a:r>
              <a:rPr lang="en-GB" dirty="0" err="1"/>
              <a:t>a'u</a:t>
            </a:r>
            <a:r>
              <a:rPr lang="en-GB" dirty="0"/>
              <a:t> </a:t>
            </a:r>
            <a:r>
              <a:rPr lang="en-GB" dirty="0" err="1"/>
              <a:t>hamgylchedd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Gwyddor</a:t>
            </a:r>
            <a:r>
              <a:rPr lang="en-GB" dirty="0"/>
              <a:t> y </a:t>
            </a:r>
            <a:r>
              <a:rPr lang="en-GB" dirty="0" err="1"/>
              <a:t>Ddaear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Tywydd</a:t>
            </a:r>
            <a:endParaRPr lang="en-GB" dirty="0"/>
          </a:p>
        </p:txBody>
      </p:sp>
      <p:pic>
        <p:nvPicPr>
          <p:cNvPr id="5" name="Picture 4" descr="24 best Early Childhood Furniture by Kohburg images on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36296" y="5333467"/>
            <a:ext cx="1705000" cy="1224744"/>
          </a:xfrm>
          <a:prstGeom prst="rect">
            <a:avLst/>
          </a:prstGeom>
        </p:spPr>
      </p:pic>
      <p:pic>
        <p:nvPicPr>
          <p:cNvPr id="6" name="Picture 5" descr="Free photo: Child, Girl, Rain, Puddle, Raincoat - Free ...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28057" y="5373216"/>
            <a:ext cx="871935" cy="1313032"/>
          </a:xfrm>
          <a:prstGeom prst="rect">
            <a:avLst/>
          </a:prstGeom>
        </p:spPr>
      </p:pic>
      <p:pic>
        <p:nvPicPr>
          <p:cNvPr id="7" name="Picture 6" descr="Book Club Week 37: The Very Hungry Caterpillar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47396" y="1628800"/>
            <a:ext cx="1225706" cy="844020"/>
          </a:xfrm>
          <a:prstGeom prst="rect">
            <a:avLst/>
          </a:prstGeom>
        </p:spPr>
      </p:pic>
      <p:pic>
        <p:nvPicPr>
          <p:cNvPr id="8" name="Picture 7" descr="Y Lindysyn Llwglyd Iawn - Wicipedia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27869"/>
            <a:ext cx="1355341" cy="969069"/>
          </a:xfrm>
          <a:prstGeom prst="rect">
            <a:avLst/>
          </a:prstGeom>
        </p:spPr>
      </p:pic>
      <p:pic>
        <p:nvPicPr>
          <p:cNvPr id="9" name="Picture 8" descr="CBBC food show to encourage kids to stew worms, catch ...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745184"/>
            <a:ext cx="1246186" cy="747712"/>
          </a:xfrm>
          <a:prstGeom prst="rect">
            <a:avLst/>
          </a:prstGeom>
        </p:spPr>
      </p:pic>
      <p:pic>
        <p:nvPicPr>
          <p:cNvPr id="10" name="Picture 9" descr="High School Earth Science/Water on Earth - Wikibooks, open ...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72400" y="3344859"/>
            <a:ext cx="870744" cy="870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09502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16016" y="2675467"/>
            <a:ext cx="3564384" cy="345069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u="sng" dirty="0"/>
              <a:t>Creative development</a:t>
            </a:r>
          </a:p>
          <a:p>
            <a:r>
              <a:rPr lang="en-GB" dirty="0"/>
              <a:t>Willow weaving</a:t>
            </a:r>
          </a:p>
          <a:p>
            <a:r>
              <a:rPr lang="en-GB" dirty="0"/>
              <a:t>Mud pies</a:t>
            </a:r>
          </a:p>
          <a:p>
            <a:r>
              <a:rPr lang="en-GB" dirty="0"/>
              <a:t>Use of natural environment to create pictures</a:t>
            </a:r>
          </a:p>
          <a:p>
            <a:r>
              <a:rPr lang="en-GB" dirty="0"/>
              <a:t>Den building</a:t>
            </a:r>
          </a:p>
          <a:p>
            <a:r>
              <a:rPr lang="en-GB" dirty="0"/>
              <a:t>House building for mini-beasts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400" dirty="0" err="1"/>
              <a:t>Creadigrwydd</a:t>
            </a:r>
            <a:r>
              <a:rPr lang="en-GB" sz="3400" dirty="0"/>
              <a:t> a’r Dosbarth </a:t>
            </a:r>
            <a:r>
              <a:rPr lang="en-GB" sz="3400" dirty="0" err="1"/>
              <a:t>Allanol</a:t>
            </a:r>
            <a:br>
              <a:rPr lang="en-GB" sz="3400" dirty="0"/>
            </a:br>
            <a:r>
              <a:rPr lang="en-GB" sz="3400" dirty="0"/>
              <a:t>Creativity and the Outdoor Classroom</a:t>
            </a:r>
          </a:p>
        </p:txBody>
      </p:sp>
      <p:sp>
        <p:nvSpPr>
          <p:cNvPr id="4" name="Rectangle 3"/>
          <p:cNvSpPr/>
          <p:nvPr/>
        </p:nvSpPr>
        <p:spPr>
          <a:xfrm>
            <a:off x="463619" y="2675467"/>
            <a:ext cx="3964365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y-GB" sz="2200" b="1" u="sng" dirty="0"/>
              <a:t>Datblygiad creadigol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Gwehyddu helyg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 err="1"/>
              <a:t>Peis</a:t>
            </a:r>
            <a:r>
              <a:rPr lang="cy-GB" sz="2200" dirty="0"/>
              <a:t> mwd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Defnyddio amgylchedd naturiol i greu lluniau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Adeiladu </a:t>
            </a:r>
            <a:r>
              <a:rPr lang="cy-GB" sz="2200" dirty="0" err="1"/>
              <a:t>den</a:t>
            </a:r>
            <a:endParaRPr lang="cy-GB" sz="22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200" dirty="0"/>
              <a:t>Adeiladu tŷ ar gyfer bwystfilod </a:t>
            </a:r>
          </a:p>
          <a:p>
            <a:endParaRPr lang="cy-GB" dirty="0"/>
          </a:p>
        </p:txBody>
      </p:sp>
      <p:pic>
        <p:nvPicPr>
          <p:cNvPr id="5" name="Picture 4" descr="Simple Bug Hotel for Kids - Red Ted Art's Blo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2656" y="5753233"/>
            <a:ext cx="1404144" cy="932753"/>
          </a:xfrm>
          <a:prstGeom prst="rect">
            <a:avLst/>
          </a:prstGeom>
        </p:spPr>
      </p:pic>
      <p:pic>
        <p:nvPicPr>
          <p:cNvPr id="6" name="Picture 5" descr="Mud pie kitchen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587" y="5540288"/>
            <a:ext cx="1763688" cy="1171750"/>
          </a:xfrm>
          <a:prstGeom prst="rect">
            <a:avLst/>
          </a:prstGeom>
        </p:spPr>
      </p:pic>
      <p:pic>
        <p:nvPicPr>
          <p:cNvPr id="7" name="Picture 6" descr="A little willow weaving – Love, Lucie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1117" y="1484820"/>
            <a:ext cx="1248883" cy="1283270"/>
          </a:xfrm>
          <a:prstGeom prst="rect">
            <a:avLst/>
          </a:prstGeom>
        </p:spPr>
      </p:pic>
      <p:pic>
        <p:nvPicPr>
          <p:cNvPr id="8" name="Picture 7" descr="Sponsored Video - Save the Children - Den Day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60245" y="5301208"/>
            <a:ext cx="1950720" cy="1301496"/>
          </a:xfrm>
          <a:prstGeom prst="rect">
            <a:avLst/>
          </a:prstGeom>
        </p:spPr>
      </p:pic>
      <p:pic>
        <p:nvPicPr>
          <p:cNvPr id="9" name="Picture 8" descr="Animals with leaves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1622080"/>
            <a:ext cx="1475656" cy="1008749"/>
          </a:xfrm>
          <a:prstGeom prst="rect">
            <a:avLst/>
          </a:prstGeom>
        </p:spPr>
      </p:pic>
      <p:pic>
        <p:nvPicPr>
          <p:cNvPr id="10" name="Picture 9" descr="Artist Uses Everything He Finds On The Ground To Create ...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450" y="1566679"/>
            <a:ext cx="1402900" cy="935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06989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4008" y="2276873"/>
            <a:ext cx="4248472" cy="3816424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u="sng" dirty="0"/>
              <a:t>Forest School Philosophy:  </a:t>
            </a:r>
          </a:p>
          <a:p>
            <a:pPr marL="0" indent="0">
              <a:buNone/>
            </a:pPr>
            <a:r>
              <a:rPr lang="en-GB" dirty="0"/>
              <a:t>is to encourage and inspire individuals of any age through an innovative, long term, educational approach to outdoor play and learning in a woodland environment.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Three essential elements: </a:t>
            </a:r>
          </a:p>
          <a:p>
            <a:pPr marL="0" indent="0">
              <a:buNone/>
            </a:pPr>
            <a:r>
              <a:rPr lang="en-GB" dirty="0"/>
              <a:t>-Use of local woodland/wooded setting</a:t>
            </a:r>
          </a:p>
          <a:p>
            <a:pPr marL="0" indent="0">
              <a:buNone/>
            </a:pPr>
            <a:r>
              <a:rPr lang="en-GB" dirty="0"/>
              <a:t>-Qualified practitioner</a:t>
            </a:r>
          </a:p>
          <a:p>
            <a:pPr marL="0" indent="0">
              <a:buNone/>
            </a:pPr>
            <a:r>
              <a:rPr lang="en-GB" dirty="0"/>
              <a:t>-Regular visits to same woodland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Child led</a:t>
            </a:r>
          </a:p>
          <a:p>
            <a:endParaRPr lang="en-GB" dirty="0"/>
          </a:p>
          <a:p>
            <a:r>
              <a:rPr lang="en-GB" dirty="0"/>
              <a:t>Integrates all areas of learning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000" dirty="0" err="1"/>
              <a:t>Ysgolion</a:t>
            </a:r>
            <a:r>
              <a:rPr lang="en-GB" sz="3000" dirty="0"/>
              <a:t> </a:t>
            </a:r>
            <a:r>
              <a:rPr lang="en-GB" sz="3000" dirty="0" err="1"/>
              <a:t>Coedwig</a:t>
            </a:r>
            <a:r>
              <a:rPr lang="en-GB" sz="3000" dirty="0"/>
              <a:t> a dysgu yn seiliedig </a:t>
            </a:r>
            <a:r>
              <a:rPr lang="en-GB" sz="3000" dirty="0" err="1"/>
              <a:t>ar</a:t>
            </a:r>
            <a:r>
              <a:rPr lang="en-GB" sz="3000" dirty="0"/>
              <a:t> ymchwil</a:t>
            </a:r>
            <a:br>
              <a:rPr lang="en-GB" sz="3000" dirty="0"/>
            </a:br>
            <a:r>
              <a:rPr lang="en-GB" sz="3000" dirty="0"/>
              <a:t>Forest Schools and enquiry based learning</a:t>
            </a:r>
          </a:p>
        </p:txBody>
      </p:sp>
      <p:sp>
        <p:nvSpPr>
          <p:cNvPr id="4" name="Rectangle 3"/>
          <p:cNvSpPr/>
          <p:nvPr/>
        </p:nvSpPr>
        <p:spPr>
          <a:xfrm>
            <a:off x="251520" y="2122979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u="sng" dirty="0" err="1"/>
              <a:t>Athroniaeth</a:t>
            </a:r>
            <a:r>
              <a:rPr lang="en-GB" b="1" u="sng" dirty="0"/>
              <a:t> Ysgol </a:t>
            </a:r>
            <a:r>
              <a:rPr lang="en-GB" b="1" u="sng" dirty="0" err="1"/>
              <a:t>Goedwig</a:t>
            </a:r>
            <a:r>
              <a:rPr lang="en-GB" b="1" u="sng" dirty="0"/>
              <a:t>:  </a:t>
            </a:r>
          </a:p>
          <a:p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ac </a:t>
            </a:r>
            <a:r>
              <a:rPr lang="en-GB" dirty="0" err="1"/>
              <a:t>ysbrydoli</a:t>
            </a:r>
            <a:r>
              <a:rPr lang="en-GB" dirty="0"/>
              <a:t> </a:t>
            </a:r>
            <a:r>
              <a:rPr lang="en-GB" dirty="0" err="1"/>
              <a:t>unigolion</a:t>
            </a:r>
            <a:r>
              <a:rPr lang="en-GB" dirty="0"/>
              <a:t> o unrhyw </a:t>
            </a:r>
            <a:r>
              <a:rPr lang="en-GB" dirty="0" err="1"/>
              <a:t>oedran</a:t>
            </a:r>
            <a:r>
              <a:rPr lang="en-GB" dirty="0"/>
              <a:t> drwy </a:t>
            </a:r>
            <a:r>
              <a:rPr lang="en-GB" dirty="0" err="1"/>
              <a:t>ddull</a:t>
            </a:r>
            <a:r>
              <a:rPr lang="en-GB" dirty="0"/>
              <a:t> </a:t>
            </a:r>
            <a:r>
              <a:rPr lang="en-GB" dirty="0" err="1"/>
              <a:t>arloesol</a:t>
            </a:r>
            <a:r>
              <a:rPr lang="en-GB" dirty="0"/>
              <a:t>, </a:t>
            </a:r>
            <a:r>
              <a:rPr lang="en-GB" dirty="0" err="1"/>
              <a:t>hirdymor</a:t>
            </a:r>
            <a:r>
              <a:rPr lang="en-GB" dirty="0"/>
              <a:t>, </a:t>
            </a:r>
            <a:r>
              <a:rPr lang="en-GB" dirty="0" err="1"/>
              <a:t>addysgol</a:t>
            </a:r>
            <a:r>
              <a:rPr lang="en-GB" dirty="0"/>
              <a:t> o </a:t>
            </a:r>
            <a:r>
              <a:rPr lang="en-GB" dirty="0" err="1"/>
              <a:t>chwarae</a:t>
            </a:r>
            <a:r>
              <a:rPr lang="en-GB" dirty="0"/>
              <a:t> yn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a dysgu mewn </a:t>
            </a:r>
            <a:r>
              <a:rPr lang="en-GB" dirty="0" err="1"/>
              <a:t>amgylchedd</a:t>
            </a:r>
            <a:r>
              <a:rPr lang="en-GB" dirty="0"/>
              <a:t> </a:t>
            </a:r>
            <a:r>
              <a:rPr lang="en-GB" dirty="0" err="1"/>
              <a:t>coetir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Tair</a:t>
            </a:r>
            <a:r>
              <a:rPr lang="en-GB" dirty="0"/>
              <a:t> </a:t>
            </a:r>
            <a:r>
              <a:rPr lang="en-GB" dirty="0" err="1"/>
              <a:t>elfen</a:t>
            </a:r>
            <a:r>
              <a:rPr lang="en-GB" dirty="0"/>
              <a:t> </a:t>
            </a:r>
            <a:r>
              <a:rPr lang="en-GB" dirty="0" err="1"/>
              <a:t>hanfodol</a:t>
            </a:r>
            <a:r>
              <a:rPr lang="en-GB" dirty="0"/>
              <a:t>: </a:t>
            </a:r>
          </a:p>
          <a:p>
            <a:r>
              <a:rPr lang="en-GB" dirty="0"/>
              <a:t>-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coetir</a:t>
            </a:r>
            <a:r>
              <a:rPr lang="en-GB" dirty="0"/>
              <a:t> </a:t>
            </a:r>
            <a:r>
              <a:rPr lang="en-GB" dirty="0" err="1"/>
              <a:t>lleol</a:t>
            </a:r>
            <a:r>
              <a:rPr lang="en-GB" dirty="0"/>
              <a:t>/lleoliad </a:t>
            </a:r>
            <a:r>
              <a:rPr lang="en-GB" dirty="0" err="1"/>
              <a:t>coediog</a:t>
            </a:r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Ymarferydd</a:t>
            </a:r>
            <a:r>
              <a:rPr lang="en-GB" dirty="0"/>
              <a:t> </a:t>
            </a:r>
            <a:r>
              <a:rPr lang="en-GB" dirty="0" err="1"/>
              <a:t>cymwysedig</a:t>
            </a:r>
            <a:endParaRPr lang="en-GB" dirty="0"/>
          </a:p>
          <a:p>
            <a:r>
              <a:rPr lang="en-GB" dirty="0"/>
              <a:t>-</a:t>
            </a:r>
            <a:r>
              <a:rPr lang="en-GB" dirty="0" err="1"/>
              <a:t>Ymweliadau</a:t>
            </a:r>
            <a:r>
              <a:rPr lang="en-GB" dirty="0"/>
              <a:t> </a:t>
            </a:r>
            <a:r>
              <a:rPr lang="en-GB" dirty="0" err="1"/>
              <a:t>rheolaidd</a:t>
            </a:r>
            <a:r>
              <a:rPr lang="en-GB" dirty="0"/>
              <a:t> </a:t>
            </a:r>
            <a:r>
              <a:rPr lang="en-GB" dirty="0" err="1"/>
              <a:t>â'r</a:t>
            </a:r>
            <a:r>
              <a:rPr lang="en-GB" dirty="0"/>
              <a:t> un </a:t>
            </a:r>
            <a:r>
              <a:rPr lang="en-GB" dirty="0" err="1"/>
              <a:t>coetir</a:t>
            </a: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Wedi'i</a:t>
            </a:r>
            <a:r>
              <a:rPr lang="en-GB" dirty="0"/>
              <a:t> </a:t>
            </a:r>
            <a:r>
              <a:rPr lang="en-GB" dirty="0" err="1"/>
              <a:t>arwain</a:t>
            </a:r>
            <a:r>
              <a:rPr lang="en-GB" dirty="0"/>
              <a:t> gan y </a:t>
            </a:r>
            <a:r>
              <a:rPr lang="en-GB" dirty="0" err="1"/>
              <a:t>plentyn</a:t>
            </a:r>
            <a:endParaRPr lang="en-GB" dirty="0"/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Yn </a:t>
            </a:r>
            <a:r>
              <a:rPr lang="en-GB" dirty="0" err="1"/>
              <a:t>integreiddio</a:t>
            </a:r>
            <a:r>
              <a:rPr lang="en-GB" dirty="0"/>
              <a:t> </a:t>
            </a:r>
            <a:r>
              <a:rPr lang="en-GB" dirty="0" err="1"/>
              <a:t>pob</a:t>
            </a:r>
            <a:r>
              <a:rPr lang="en-GB" dirty="0"/>
              <a:t> maes dysgu 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907704" y="6165304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hlinkClick r:id="rId3"/>
              </a:rPr>
              <a:t>Diwrnod</a:t>
            </a:r>
            <a:r>
              <a:rPr lang="en-GB" dirty="0">
                <a:hlinkClick r:id="rId3"/>
              </a:rPr>
              <a:t> mewn Ysgol </a:t>
            </a:r>
            <a:r>
              <a:rPr lang="en-GB" dirty="0" err="1">
                <a:hlinkClick r:id="rId3"/>
              </a:rPr>
              <a:t>Goedwig</a:t>
            </a:r>
            <a:r>
              <a:rPr lang="en-GB" dirty="0">
                <a:hlinkClick r:id="rId3"/>
              </a:rPr>
              <a:t> / A day in Forest School</a:t>
            </a:r>
            <a:endParaRPr lang="en-GB" dirty="0"/>
          </a:p>
        </p:txBody>
      </p:sp>
      <p:pic>
        <p:nvPicPr>
          <p:cNvPr id="6" name="Picture 5" descr="Ysgol Goedwig – Ysgol y Llys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12360" y="5517233"/>
            <a:ext cx="1164012" cy="1152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1944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788024" y="2675467"/>
            <a:ext cx="3492376" cy="3450696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hlinkClick r:id="rId3"/>
              </a:rPr>
              <a:t>Denmark's Forest Kindergartens</a:t>
            </a:r>
            <a:endParaRPr lang="en-GB" dirty="0"/>
          </a:p>
          <a:p>
            <a:endParaRPr lang="en-GB" dirty="0"/>
          </a:p>
          <a:p>
            <a:r>
              <a:rPr lang="en-GB" dirty="0"/>
              <a:t>Make a note of the benefits of the outdoor classroom (be prepared to discuss these with the rest of the class)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Consider what opportunities come to mind for creative and scientific inquiry?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Dysgu yn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br>
              <a:rPr lang="en-GB" dirty="0"/>
            </a:br>
            <a:r>
              <a:rPr lang="en-GB" dirty="0"/>
              <a:t>Outdoor learning </a:t>
            </a:r>
          </a:p>
        </p:txBody>
      </p:sp>
      <p:sp>
        <p:nvSpPr>
          <p:cNvPr id="4" name="Rectangle 3"/>
          <p:cNvSpPr/>
          <p:nvPr/>
        </p:nvSpPr>
        <p:spPr>
          <a:xfrm>
            <a:off x="441176" y="2420888"/>
            <a:ext cx="352839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>
                <a:hlinkClick r:id="rId3"/>
              </a:rPr>
              <a:t>Ysgolion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meithrin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coedwig</a:t>
            </a:r>
            <a:r>
              <a:rPr lang="en-GB" dirty="0">
                <a:hlinkClick r:id="rId3"/>
              </a:rPr>
              <a:t> yn </a:t>
            </a:r>
            <a:r>
              <a:rPr lang="en-GB" dirty="0" err="1">
                <a:hlinkClick r:id="rId3"/>
              </a:rPr>
              <a:t>Nenmarc</a:t>
            </a:r>
            <a:endParaRPr lang="en-GB" dirty="0"/>
          </a:p>
          <a:p>
            <a:endParaRPr lang="en-GB" dirty="0"/>
          </a:p>
          <a:p>
            <a:r>
              <a:rPr lang="en-GB" dirty="0"/>
              <a:t>Wrth </a:t>
            </a:r>
            <a:r>
              <a:rPr lang="en-GB" dirty="0" err="1"/>
              <a:t>wylio’r</a:t>
            </a:r>
            <a:r>
              <a:rPr lang="en-GB" dirty="0"/>
              <a:t> </a:t>
            </a:r>
            <a:r>
              <a:rPr lang="en-GB" dirty="0" err="1"/>
              <a:t>fideo</a:t>
            </a:r>
            <a:r>
              <a:rPr lang="en-GB" dirty="0"/>
              <a:t> uchod </a:t>
            </a:r>
            <a:r>
              <a:rPr lang="en-GB" dirty="0" err="1"/>
              <a:t>gwnewch</a:t>
            </a:r>
            <a:r>
              <a:rPr lang="en-GB" dirty="0"/>
              <a:t> </a:t>
            </a:r>
            <a:r>
              <a:rPr lang="en-GB" dirty="0" err="1"/>
              <a:t>nodyn</a:t>
            </a:r>
            <a:r>
              <a:rPr lang="en-GB" dirty="0"/>
              <a:t> o </a:t>
            </a:r>
            <a:r>
              <a:rPr lang="en-GB" dirty="0" err="1"/>
              <a:t>fanteision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ystafell</a:t>
            </a:r>
            <a:r>
              <a:rPr lang="en-GB" dirty="0"/>
              <a:t> </a:t>
            </a:r>
            <a:r>
              <a:rPr lang="en-GB" dirty="0" err="1"/>
              <a:t>ddosbarth</a:t>
            </a:r>
            <a:r>
              <a:rPr lang="en-GB" dirty="0"/>
              <a:t> </a:t>
            </a:r>
            <a:r>
              <a:rPr lang="en-GB" dirty="0" err="1"/>
              <a:t>awyr</a:t>
            </a:r>
            <a:r>
              <a:rPr lang="en-GB" dirty="0"/>
              <a:t> </a:t>
            </a:r>
            <a:r>
              <a:rPr lang="en-GB" dirty="0" err="1"/>
              <a:t>agored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 err="1"/>
              <a:t>Ystyiwch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holl</a:t>
            </a:r>
            <a:r>
              <a:rPr lang="en-GB" dirty="0"/>
              <a:t> </a:t>
            </a:r>
            <a:r>
              <a:rPr lang="en-GB" dirty="0" err="1"/>
              <a:t>gyfleoedd</a:t>
            </a:r>
            <a:r>
              <a:rPr lang="en-GB" dirty="0"/>
              <a:t> sydd yn </a:t>
            </a:r>
            <a:r>
              <a:rPr lang="en-GB" dirty="0" err="1"/>
              <a:t>dod</a:t>
            </a:r>
            <a:r>
              <a:rPr lang="en-GB" dirty="0"/>
              <a:t> </a:t>
            </a:r>
            <a:r>
              <a:rPr lang="en-GB" dirty="0" err="1"/>
              <a:t>i’ch</a:t>
            </a:r>
            <a:r>
              <a:rPr lang="en-GB" dirty="0"/>
              <a:t> meddwl </a:t>
            </a:r>
            <a:r>
              <a:rPr lang="en-GB" dirty="0" err="1"/>
              <a:t>ar</a:t>
            </a:r>
            <a:r>
              <a:rPr lang="en-GB" dirty="0"/>
              <a:t> gyfer </a:t>
            </a:r>
            <a:r>
              <a:rPr lang="en-GB" dirty="0" err="1"/>
              <a:t>ymchwiliad</a:t>
            </a:r>
            <a:r>
              <a:rPr lang="en-GB" dirty="0"/>
              <a:t> </a:t>
            </a:r>
            <a:r>
              <a:rPr lang="en-GB" dirty="0" err="1"/>
              <a:t>creadigol</a:t>
            </a:r>
            <a:r>
              <a:rPr lang="en-GB" dirty="0"/>
              <a:t> a </a:t>
            </a:r>
            <a:r>
              <a:rPr lang="en-GB" dirty="0" err="1"/>
              <a:t>gwyddonol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6386302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23528" y="1737217"/>
            <a:ext cx="7408333" cy="1113573"/>
          </a:xfrm>
        </p:spPr>
        <p:txBody>
          <a:bodyPr>
            <a:normAutofit fontScale="25000" lnSpcReduction="20000"/>
          </a:bodyPr>
          <a:lstStyle/>
          <a:p>
            <a:endParaRPr lang="en-GB" sz="8000" dirty="0"/>
          </a:p>
          <a:p>
            <a:r>
              <a:rPr lang="en-GB" sz="8000" i="1" dirty="0"/>
              <a:t>A yw’r </a:t>
            </a:r>
            <a:r>
              <a:rPr lang="en-GB" sz="8000" i="1" dirty="0" err="1"/>
              <a:t>gemau</a:t>
            </a:r>
            <a:r>
              <a:rPr lang="en-GB" sz="8000" i="1" dirty="0"/>
              <a:t> isod yn rhy </a:t>
            </a:r>
            <a:r>
              <a:rPr lang="en-GB" sz="8000" i="1" dirty="0" err="1"/>
              <a:t>beryglus</a:t>
            </a:r>
            <a:r>
              <a:rPr lang="en-GB" sz="8000" i="1" dirty="0"/>
              <a:t>?</a:t>
            </a:r>
          </a:p>
          <a:p>
            <a:r>
              <a:rPr lang="en-GB" sz="8000" i="1" dirty="0" err="1"/>
              <a:t>Cyngor</a:t>
            </a:r>
            <a:r>
              <a:rPr lang="en-GB" sz="8000" i="1" dirty="0"/>
              <a:t> gan </a:t>
            </a:r>
            <a:r>
              <a:rPr lang="en-GB" sz="8000" i="1" dirty="0" err="1"/>
              <a:t>yr</a:t>
            </a:r>
            <a:r>
              <a:rPr lang="en-GB" sz="8000" i="1" dirty="0"/>
              <a:t> ‘Health and Safety Executive’ </a:t>
            </a:r>
          </a:p>
          <a:p>
            <a:endParaRPr lang="en-GB" sz="8000" b="1" i="1" dirty="0"/>
          </a:p>
          <a:p>
            <a:r>
              <a:rPr lang="en-GB" sz="8000" b="1" i="1" dirty="0"/>
              <a:t>Are these games too ‘risky’?</a:t>
            </a:r>
            <a:endParaRPr lang="en-GB" sz="8000" b="1" dirty="0"/>
          </a:p>
          <a:p>
            <a:r>
              <a:rPr lang="en-GB" sz="8000" dirty="0"/>
              <a:t>Some advice from the ‘</a:t>
            </a:r>
            <a:r>
              <a:rPr lang="en-GB" sz="8000" i="1" dirty="0"/>
              <a:t>Health and Safety Executive'</a:t>
            </a:r>
          </a:p>
          <a:p>
            <a:endParaRPr lang="en-GB" sz="8000" i="1" dirty="0"/>
          </a:p>
          <a:p>
            <a:r>
              <a:rPr lang="en-GB" sz="8000" dirty="0" err="1">
                <a:hlinkClick r:id="rId2"/>
              </a:rPr>
              <a:t>Concyrs</a:t>
            </a:r>
            <a:r>
              <a:rPr lang="en-GB" sz="8000" dirty="0">
                <a:hlinkClick r:id="rId2"/>
              </a:rPr>
              <a:t>/Conkers</a:t>
            </a:r>
            <a:endParaRPr lang="en-GB" sz="8000" dirty="0"/>
          </a:p>
          <a:p>
            <a:pPr marL="0" indent="0">
              <a:buNone/>
            </a:pPr>
            <a:endParaRPr lang="en-GB" sz="8000" dirty="0"/>
          </a:p>
          <a:p>
            <a:r>
              <a:rPr lang="en-GB" sz="8000" dirty="0">
                <a:hlinkClick r:id="rId3"/>
              </a:rPr>
              <a:t>Pin the Tail on the Donkey</a:t>
            </a:r>
            <a:endParaRPr lang="en-GB" sz="8000" dirty="0"/>
          </a:p>
          <a:p>
            <a:endParaRPr lang="en-GB" sz="8000" dirty="0"/>
          </a:p>
          <a:p>
            <a:r>
              <a:rPr lang="en-GB" sz="8000" dirty="0" err="1">
                <a:hlinkClick r:id="rId4"/>
              </a:rPr>
              <a:t>Peli</a:t>
            </a:r>
            <a:r>
              <a:rPr lang="en-GB" sz="8000" dirty="0">
                <a:hlinkClick r:id="rId4"/>
              </a:rPr>
              <a:t> </a:t>
            </a:r>
            <a:r>
              <a:rPr lang="en-GB" sz="8000" dirty="0" err="1">
                <a:hlinkClick r:id="rId4"/>
              </a:rPr>
              <a:t>eira</a:t>
            </a:r>
            <a:r>
              <a:rPr lang="en-GB" sz="8000" dirty="0">
                <a:hlinkClick r:id="rId4"/>
              </a:rPr>
              <a:t> / Snowball fight</a:t>
            </a:r>
            <a:endParaRPr lang="en-GB" sz="8000" dirty="0"/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 yn </a:t>
            </a:r>
            <a:r>
              <a:rPr lang="en-GB" dirty="0" err="1"/>
              <a:t>olaf</a:t>
            </a:r>
            <a:r>
              <a:rPr lang="en-GB" dirty="0"/>
              <a:t>… / And finally…</a:t>
            </a:r>
          </a:p>
        </p:txBody>
      </p:sp>
      <p:pic>
        <p:nvPicPr>
          <p:cNvPr id="4" name="Picture 3" descr="Colliding Conkers by Kirsty Begg - Stocksy United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97462" y="2996952"/>
            <a:ext cx="2047982" cy="1365321"/>
          </a:xfrm>
          <a:prstGeom prst="rect">
            <a:avLst/>
          </a:prstGeom>
        </p:spPr>
      </p:pic>
      <p:pic>
        <p:nvPicPr>
          <p:cNvPr id="5" name="Picture 4" descr="6 Obstacles to Data-Driven Marketing Success | Yellowfin BI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2000" y="4653136"/>
            <a:ext cx="1844265" cy="1584176"/>
          </a:xfrm>
          <a:prstGeom prst="rect">
            <a:avLst/>
          </a:prstGeom>
        </p:spPr>
      </p:pic>
      <p:pic>
        <p:nvPicPr>
          <p:cNvPr id="6" name="Picture 5" descr="Commons:Photo challenge/2018 - June - Traditional games ..."/>
          <p:cNvPicPr>
            <a:picLocks noChangeAspect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66" t="16921"/>
          <a:stretch/>
        </p:blipFill>
        <p:spPr>
          <a:xfrm>
            <a:off x="6876256" y="4941168"/>
            <a:ext cx="1954560" cy="1662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8343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atinLnBrk="1"/>
            <a:r>
              <a:rPr lang="en-GB" b="1" cap="all" dirty="0"/>
              <a:t>ERTHYGL / ARTICLE</a:t>
            </a:r>
          </a:p>
          <a:p>
            <a:r>
              <a:rPr lang="en-GB" b="1" dirty="0">
                <a:hlinkClick r:id="rId3"/>
              </a:rPr>
              <a:t>Learning while playing: Children's Forest School experiences in the UK.</a:t>
            </a:r>
            <a:r>
              <a:rPr lang="en-GB" b="1" dirty="0"/>
              <a:t> </a:t>
            </a:r>
          </a:p>
          <a:p>
            <a:r>
              <a:rPr lang="en-GB" dirty="0"/>
              <a:t>Coates, Janine K. ; </a:t>
            </a:r>
            <a:r>
              <a:rPr lang="en-GB" dirty="0" err="1"/>
              <a:t>Pimlott</a:t>
            </a:r>
            <a:r>
              <a:rPr lang="en-GB" dirty="0"/>
              <a:t>‐Wilson, Helena ;</a:t>
            </a:r>
          </a:p>
          <a:p>
            <a:r>
              <a:rPr lang="en-GB" dirty="0"/>
              <a:t>Wiley-Blackwell</a:t>
            </a:r>
          </a:p>
          <a:p>
            <a:r>
              <a:rPr lang="en-GB" dirty="0"/>
              <a:t>British Educational Research Journal, 2019, Vol.45 (1), p.21-41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pellach</a:t>
            </a:r>
            <a:r>
              <a:rPr lang="en-GB" dirty="0"/>
              <a:t> / Further reading</a:t>
            </a:r>
          </a:p>
        </p:txBody>
      </p:sp>
    </p:spTree>
    <p:extLst>
      <p:ext uri="{BB962C8B-B14F-4D97-AF65-F5344CB8AC3E}">
        <p14:creationId xmlns:p14="http://schemas.microsoft.com/office/powerpoint/2010/main" val="323720172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aveform">
  <a:themeElements>
    <a:clrScheme name="Verve">
      <a:dk1>
        <a:sysClr val="windowText" lastClr="000000"/>
      </a:dk1>
      <a:lt1>
        <a:sysClr val="window" lastClr="FFFFFF"/>
      </a:lt1>
      <a:dk2>
        <a:srgbClr val="666666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Waveform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aveform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1211</TotalTime>
  <Words>1884</Words>
  <Application>Microsoft Office PowerPoint</Application>
  <PresentationFormat>On-screen Show (4:3)</PresentationFormat>
  <Paragraphs>294</Paragraphs>
  <Slides>15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Arial</vt:lpstr>
      <vt:lpstr>Calibri</vt:lpstr>
      <vt:lpstr>Candara</vt:lpstr>
      <vt:lpstr>Symbol</vt:lpstr>
      <vt:lpstr>Trebuchet MS</vt:lpstr>
      <vt:lpstr>Wingdings</vt:lpstr>
      <vt:lpstr>Waveform</vt:lpstr>
      <vt:lpstr>Y Meddwl Ymholgar The Enquiring Mind</vt:lpstr>
      <vt:lpstr>Tasg gychwynnol / Initial task</vt:lpstr>
      <vt:lpstr>Dysgu yn seiliedig ar ymchwiliad Inquiry-based learning</vt:lpstr>
      <vt:lpstr>Adolygiad o safbwyntiau ar ddysgu yn yr ardal allanol A review of outdoor learning perpectives</vt:lpstr>
      <vt:lpstr>Safbwyntiau Hanesyddol Dysgu yn yr Awyr Agored Historical Perspectives of Outdoor Learning</vt:lpstr>
      <vt:lpstr>Y Dosbarth Allanol The Outdoor Classroom</vt:lpstr>
      <vt:lpstr>Risg a Her / Risk and Challenge</vt:lpstr>
      <vt:lpstr>Nodweddion ‘risgi’ ‘Risky’ characteristics</vt:lpstr>
      <vt:lpstr>Beth yw manteision cymryd risgiau? What are the benefits of risk taking?</vt:lpstr>
      <vt:lpstr>Gwyddoniaeth a’r Dosbarth Allanol Science and the Outdoor Classroom</vt:lpstr>
      <vt:lpstr>Creadigrwydd a’r Dosbarth Allanol Creativity and the Outdoor Classroom</vt:lpstr>
      <vt:lpstr>Ysgolion Coedwig a dysgu yn seiliedig ar ymchwil Forest Schools and enquiry based learning</vt:lpstr>
      <vt:lpstr>Dysgu yn yr awyr agored Outdoor learning </vt:lpstr>
      <vt:lpstr>Ac yn olaf… / And finally…</vt:lpstr>
      <vt:lpstr>Darllen pellach / Further reading</vt:lpstr>
    </vt:vector>
  </TitlesOfParts>
  <Company>SMU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Enquiring Minds</dc:title>
  <dc:creator>Phillips, Laura</dc:creator>
  <cp:lastModifiedBy>Helen A Griffiths</cp:lastModifiedBy>
  <cp:revision>55</cp:revision>
  <dcterms:created xsi:type="dcterms:W3CDTF">2014-11-17T12:11:40Z</dcterms:created>
  <dcterms:modified xsi:type="dcterms:W3CDTF">2023-11-28T21:17:41Z</dcterms:modified>
</cp:coreProperties>
</file>