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6"/>
  </p:notesMasterIdLst>
  <p:sldIdLst>
    <p:sldId id="258" r:id="rId3"/>
    <p:sldId id="259" r:id="rId4"/>
    <p:sldId id="281" r:id="rId5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7" r:id="rId23"/>
    <p:sldId id="278" r:id="rId24"/>
    <p:sldId id="279" r:id="rId25"/>
    <p:sldId id="280" r:id="rId26"/>
    <p:sldId id="276" r:id="rId27"/>
  </p:sldIdLst>
  <p:sldSz cx="9144000" cy="6858000" type="screen4x3"/>
  <p:notesSz cx="6858000" cy="9144000"/>
  <p:defaultTextStyle>
    <a:defPPr>
      <a:defRPr lang="en-US"/>
    </a:defPPr>
    <a:lvl1pPr marL="0" lvl="0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lvl="1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lvl="2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lvl="3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lvl="4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lvl="5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lvl="6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lvl="7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lvl="8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38" y="-102"/>
      </p:cViewPr>
      <p:guideLst>
        <p:guide orient="horz" pos="2160"/>
        <p:guide pos="2880"/>
      </p:guideLst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0" Type="http://schemas.openxmlformats.org/officeDocument/2006/relationships/tableStyles" Target="tableStyles.xml"/><Relationship Id="rId3" Type="http://schemas.openxmlformats.org/officeDocument/2006/relationships/slide" Target="slides/slide1.xml"/><Relationship Id="rId29" Type="http://schemas.openxmlformats.org/officeDocument/2006/relationships/viewProps" Target="viewProps.xml"/><Relationship Id="rId28" Type="http://schemas.openxmlformats.org/officeDocument/2006/relationships/presProps" Target="presProps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FD42F7-718C-4B98-AAEC-167E6DDD60A7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2AA4F-B828-4D7C-AFD3-893933DAFCB4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PhAnim="0" showMasterSp="0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关系图"/>
          <p:cNvPicPr>
            <a:picLocks noChangeAspect="1"/>
          </p:cNvPicPr>
          <p:nvPr/>
        </p:nvPicPr>
        <p:blipFill>
          <a:blip r:embed="rId2"/>
          <a:srcRect r="2528" b="10909"/>
          <a:stretch>
            <a:fillRect/>
          </a:stretch>
        </p:blipFill>
        <p:spPr>
          <a:xfrm>
            <a:off x="179388" y="692150"/>
            <a:ext cx="8913812" cy="61102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1588" y="549275"/>
            <a:ext cx="9144000" cy="1511300"/>
          </a:xfrm>
          <a:prstGeom prst="rect">
            <a:avLst/>
          </a:prstGeom>
          <a:gradFill rotWithShape="0">
            <a:gsLst>
              <a:gs pos="0">
                <a:schemeClr val="bg2">
                  <a:gamma/>
                  <a:tint val="0"/>
                  <a:invGamma/>
                </a:schemeClr>
              </a:gs>
              <a:gs pos="100000">
                <a:schemeClr val="bg2">
                  <a:alpha val="53999"/>
                </a:schemeClr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  <p:sp>
        <p:nvSpPr>
          <p:cNvPr id="2051" name="Rectangle 3"/>
          <p:cNvSpPr>
            <a:spLocks noChangeArrowheads="1"/>
          </p:cNvSpPr>
          <p:nvPr>
            <p:ph type="subTitle" idx="1"/>
          </p:nvPr>
        </p:nvSpPr>
        <p:spPr>
          <a:xfrm>
            <a:off x="1908175" y="2492375"/>
            <a:ext cx="5545138" cy="1222375"/>
          </a:xfrm>
        </p:spPr>
        <p:txBody>
          <a:bodyPr anchor="ctr"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en-US" altLang="zh-CN" noProof="0" smtClean="0"/>
              <a:t>Click to edit Master subtitle style</a:t>
            </a:r>
            <a:endParaRPr lang="en-US" altLang="zh-CN" noProof="0" smtClean="0"/>
          </a:p>
        </p:txBody>
      </p:sp>
      <p:sp>
        <p:nvSpPr>
          <p:cNvPr id="2056" name="Rectangle 8"/>
          <p:cNvSpPr>
            <a:spLocks noChangeArrowheads="1"/>
          </p:cNvSpPr>
          <p:nvPr>
            <p:ph type="ctrTitle"/>
          </p:nvPr>
        </p:nvSpPr>
        <p:spPr>
          <a:xfrm>
            <a:off x="755650" y="620713"/>
            <a:ext cx="7772400" cy="1470025"/>
          </a:xfrm>
        </p:spPr>
        <p:txBody>
          <a:bodyPr/>
          <a:lstStyle>
            <a:lvl1pPr>
              <a:defRPr sz="3600"/>
            </a:lvl1pPr>
          </a:lstStyle>
          <a:p>
            <a:pPr lvl="0"/>
            <a:r>
              <a:rPr lang="en-US" altLang="zh-CN" noProof="0" smtClean="0"/>
              <a:t>Click to edit Master title style</a:t>
            </a:r>
            <a:endParaRPr lang="en-US" altLang="zh-CN" noProof="0" smtClean="0"/>
          </a:p>
        </p:txBody>
      </p:sp>
      <p:sp>
        <p:nvSpPr>
          <p:cNvPr id="11" name="Rectangle 4"/>
          <p:cNvSpPr>
            <a:spLocks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lvl="0"/>
            <a:endParaRPr lang="zh-CN" altLang="en-US" dirty="0"/>
          </a:p>
        </p:txBody>
      </p:sp>
      <p:sp>
        <p:nvSpPr>
          <p:cNvPr id="12" name="Rectangle 5"/>
          <p:cNvSpPr>
            <a:spLocks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lvl="0"/>
            <a:endParaRPr lang="zh-CN" altLang="en-US" dirty="0"/>
          </a:p>
        </p:txBody>
      </p:sp>
      <p:sp>
        <p:nvSpPr>
          <p:cNvPr id="13" name="Rectangle 6"/>
          <p:cNvSpPr>
            <a:spLocks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lvl="0"/>
            <a:fld id="{9A0DB2DC-4C9A-4742-B13C-FB6460FD3503}" type="slidenum">
              <a:rPr lang="zh-CN" altLang="en-US" dirty="0"/>
            </a:fld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ldLvl="0" animBg="1"/>
    </p:bldLst>
  </p:timing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 dirty="0"/>
            </a:fld>
            <a:endParaRPr lang="zh-CN" altLang="en-US" dirty="0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 dirty="0"/>
            </a:fld>
            <a:endParaRPr lang="zh-CN" altLang="en-US" dirty="0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 dirty="0"/>
            </a:fld>
            <a:endParaRPr lang="zh-CN" altLang="en-US" dirty="0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 dirty="0"/>
            </a:fld>
            <a:endParaRPr lang="zh-CN" altLang="en-US" dirty="0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 dirty="0"/>
            </a:fld>
            <a:endParaRPr lang="zh-CN" altLang="en-US" dirty="0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 dirty="0"/>
            </a:fld>
            <a:endParaRPr lang="zh-CN" altLang="en-US" dirty="0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 dirty="0"/>
            </a:fld>
            <a:endParaRPr lang="zh-CN" altLang="en-US" dirty="0"/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 dirty="0"/>
            </a:fld>
            <a:endParaRPr lang="zh-CN" altLang="en-US" dirty="0"/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 dirty="0"/>
            </a:fld>
            <a:endParaRPr lang="zh-CN" altLang="en-US" dirty="0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 dirty="0"/>
            </a:fld>
            <a:endParaRPr lang="zh-CN" altLang="en-US" dirty="0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1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1588" y="333375"/>
            <a:ext cx="9144000" cy="1009650"/>
          </a:xfrm>
          <a:prstGeom prst="rect">
            <a:avLst/>
          </a:prstGeom>
          <a:gradFill rotWithShape="0">
            <a:gsLst>
              <a:gs pos="0">
                <a:schemeClr val="bg2">
                  <a:gamma/>
                  <a:tint val="0"/>
                  <a:invGamma/>
                </a:schemeClr>
              </a:gs>
              <a:gs pos="100000">
                <a:schemeClr val="bg2">
                  <a:alpha val="53999"/>
                </a:schemeClr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  <p:pic>
        <p:nvPicPr>
          <p:cNvPr id="1027" name="Picture 3" descr="关系图"/>
          <p:cNvPicPr>
            <a:picLocks noChangeAspect="1"/>
          </p:cNvPicPr>
          <p:nvPr/>
        </p:nvPicPr>
        <p:blipFill>
          <a:blip r:embed="rId12"/>
          <a:srcRect t="1094" r="8122" b="13318"/>
          <a:stretch>
            <a:fillRect/>
          </a:stretch>
        </p:blipFill>
        <p:spPr>
          <a:xfrm>
            <a:off x="5797550" y="4438650"/>
            <a:ext cx="3340100" cy="23336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8" name="Rectangle 4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p>
            <a:pPr lvl="0"/>
            <a:r>
              <a:rPr lang="en-US" altLang="zh-CN" dirty="0"/>
              <a:t>Click to edit Master title style</a:t>
            </a:r>
            <a:endParaRPr lang="en-US" altLang="zh-CN" dirty="0"/>
          </a:p>
        </p:txBody>
      </p:sp>
      <p:sp>
        <p:nvSpPr>
          <p:cNvPr id="1029" name="Rectangle 5"/>
          <p:cNvSpPr/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p>
            <a:pPr lvl="0"/>
            <a:r>
              <a:rPr lang="en-US" altLang="zh-CN" dirty="0"/>
              <a:t>Click to edit Master text styles</a:t>
            </a:r>
            <a:endParaRPr lang="en-US" altLang="zh-CN" dirty="0"/>
          </a:p>
          <a:p>
            <a:pPr lvl="1"/>
            <a:r>
              <a:rPr lang="en-US" altLang="zh-CN" dirty="0"/>
              <a:t>Second level</a:t>
            </a:r>
            <a:endParaRPr lang="en-US" altLang="zh-CN" dirty="0"/>
          </a:p>
          <a:p>
            <a:pPr lvl="2"/>
            <a:r>
              <a:rPr lang="en-US" altLang="zh-CN" dirty="0"/>
              <a:t>Third level</a:t>
            </a:r>
            <a:endParaRPr lang="en-US" altLang="zh-CN" dirty="0"/>
          </a:p>
          <a:p>
            <a:pPr lvl="3"/>
            <a:r>
              <a:rPr lang="en-US" altLang="zh-CN" dirty="0"/>
              <a:t>Fourth level</a:t>
            </a:r>
            <a:endParaRPr lang="en-US" altLang="zh-CN" dirty="0"/>
          </a:p>
          <a:p>
            <a:pPr lvl="4"/>
            <a:r>
              <a:rPr lang="en-US" altLang="zh-CN" dirty="0"/>
              <a:t>Fifth level</a:t>
            </a:r>
            <a:endParaRPr lang="en-US" altLang="zh-CN" dirty="0"/>
          </a:p>
        </p:txBody>
      </p:sp>
      <p:sp>
        <p:nvSpPr>
          <p:cNvPr id="1030" name="Rectangle 6"/>
          <p:cNvSpPr>
            <a:spLocks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 sz="1400"/>
            </a:lvl1pPr>
          </a:lstStyle>
          <a:p>
            <a:pPr lvl="0"/>
            <a:endParaRPr lang="zh-CN" altLang="en-US" dirty="0"/>
          </a:p>
        </p:txBody>
      </p:sp>
      <p:sp>
        <p:nvSpPr>
          <p:cNvPr id="1031" name="Rectangle 7"/>
          <p:cNvSpPr>
            <a:spLocks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ctr">
              <a:defRPr sz="1400"/>
            </a:lvl1pPr>
          </a:lstStyle>
          <a:p>
            <a:pPr lvl="0"/>
            <a:endParaRPr lang="zh-CN" altLang="en-US" dirty="0"/>
          </a:p>
        </p:txBody>
      </p:sp>
      <p:sp>
        <p:nvSpPr>
          <p:cNvPr id="1032" name="Rectangle 8"/>
          <p:cNvSpPr>
            <a:spLocks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pPr lvl="0"/>
            <a:fld id="{9A0DB2DC-4C9A-4742-B13C-FB6460FD3503}" type="slidenum">
              <a:rPr lang="zh-CN" altLang="en-US" dirty="0"/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 bldLvl="0" animBg="1"/>
      <p:bldP spid="1028" grpId="0" bldLvl="0"/>
    </p:bldLst>
  </p:timing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hyperlink" Target="https://www.study.com/academy/lesson/Osgood-schramm-model-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8.png"/><Relationship Id="rId1" Type="http://schemas.openxmlformats.org/officeDocument/2006/relationships/image" Target="../media/image7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9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0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sym typeface="+mn-ea"/>
              </a:rPr>
              <a:t>LCLM4003 Effective Teamwork and Communication</a:t>
            </a: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GB" sz="2000" dirty="0">
                <a:sym typeface="+mn-ea"/>
              </a:rPr>
              <a:t>ASSIGNMENT 2: Group Presentation</a:t>
            </a:r>
            <a:endParaRPr lang="en-GB" sz="2000" dirty="0">
              <a:sym typeface="+mn-ea"/>
            </a:endParaRPr>
          </a:p>
          <a:p>
            <a:endParaRPr lang="en-GB" sz="2000" dirty="0"/>
          </a:p>
          <a:p>
            <a:r>
              <a:rPr lang="en-GB" sz="2000" dirty="0">
                <a:sym typeface="+mn-ea"/>
              </a:rPr>
              <a:t>Edwin . Cojulun                          ID No. 2435217</a:t>
            </a:r>
            <a:endParaRPr lang="en-GB" sz="2000" dirty="0"/>
          </a:p>
          <a:p>
            <a:r>
              <a:rPr lang="en-GB" sz="2000" dirty="0">
                <a:sym typeface="+mn-ea"/>
              </a:rPr>
              <a:t>Sulita Camara                            ID No. 2438447</a:t>
            </a:r>
            <a:endParaRPr lang="en-GB" sz="2000" dirty="0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GB" sz="2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sym typeface="+mn-ea"/>
              </a:rPr>
              <a:t>Robel Desta                                  ID No. 2435635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GB" sz="2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sym typeface="+mn-ea"/>
              </a:rPr>
              <a:t>Ali Kouadio                                   ID No. 2442205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GB" sz="2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sym typeface="+mn-ea"/>
              </a:rPr>
              <a:t> Genesis Arteaga                          ID No. 2435955</a:t>
            </a:r>
            <a:endParaRPr lang="en-GB" sz="200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sym typeface="+mn-ea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GB" sz="2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sym typeface="+mn-ea"/>
              </a:rPr>
              <a:t> Teodora Gogonea                        ID No. 2440666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defRPr/>
            </a:pPr>
            <a:endParaRPr lang="en-GB" sz="200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defRPr/>
            </a:pPr>
            <a:r>
              <a:rPr lang="en-GB" sz="2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sym typeface="+mn-ea"/>
              </a:rPr>
              <a:t>Tutor’s Name: Anita Nan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endParaRPr lang="en-US" sz="20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647700"/>
          </a:xfrm>
        </p:spPr>
        <p:txBody>
          <a:bodyPr/>
          <a:p>
            <a:r>
              <a:rPr lang="en-GB" altLang="en-US"/>
              <a:t>Overview </a:t>
            </a:r>
            <a:endParaRPr lang="en-GB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605" y="836930"/>
            <a:ext cx="8229600" cy="4525963"/>
          </a:xfrm>
        </p:spPr>
        <p:txBody>
          <a:bodyPr/>
          <a:p>
            <a:pPr marL="0" indent="0">
              <a:buNone/>
            </a:pPr>
            <a:r>
              <a:rPr lang="en-GB" sz="24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sym typeface="+mn-ea"/>
              </a:rPr>
              <a:t>Introduction </a:t>
            </a:r>
            <a:endParaRPr lang="en-GB" sz="240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  <a:sym typeface="+mn-ea"/>
            </a:endParaRPr>
          </a:p>
          <a:p>
            <a:pPr marL="0" indent="0">
              <a:buNone/>
            </a:pPr>
            <a:r>
              <a:rPr lang="en-GB" sz="240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  <a:sym typeface="+mn-ea"/>
              </a:rPr>
              <a:t>Overwiew  </a:t>
            </a:r>
            <a:r>
              <a:rPr lang="en-GB" sz="2400" dirty="0">
                <a:sym typeface="+mn-ea"/>
              </a:rPr>
              <a:t>                                                                                   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sym typeface="+mn-ea"/>
              </a:rPr>
              <a:t> Noise Barrier and Solution  1 -   </a:t>
            </a:r>
            <a:r>
              <a:rPr lang="en-GB" sz="2400" dirty="0">
                <a:sym typeface="+mn-ea"/>
              </a:rPr>
              <a:t>Edwin . Cojulun</a:t>
            </a:r>
            <a:r>
              <a:rPr lang="en-GB" sz="2400" dirty="0">
                <a:sym typeface="+mn-ea"/>
              </a:rPr>
              <a:t>                                    </a:t>
            </a:r>
            <a:endParaRPr lang="en-GB" sz="2400" dirty="0"/>
          </a:p>
          <a:p>
            <a:pPr marL="0" indent="0">
              <a:buNone/>
            </a:pPr>
            <a:r>
              <a:rPr lang="en-GB" sz="24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sym typeface="+mn-ea"/>
              </a:rPr>
              <a:t> Cultural Barrier and Solution  2 -   Sulita Camara                                                          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indent="0">
              <a:buNone/>
            </a:pPr>
            <a:r>
              <a:rPr lang="en-GB" sz="24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sym typeface="+mn-ea"/>
              </a:rPr>
              <a:t> Language Barrier and Solution  3 -   Robel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indent="0">
              <a:buNone/>
            </a:pPr>
            <a:r>
              <a:rPr lang="en-GB" sz="24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sym typeface="+mn-ea"/>
              </a:rPr>
              <a:t> Language Barrier and Solution  4- </a:t>
            </a:r>
            <a:r>
              <a:rPr lang="en-GB" sz="24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sym typeface="+mn-ea"/>
              </a:rPr>
              <a:t>Ali Kouadio 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indent="0">
              <a:buNone/>
            </a:pPr>
            <a:r>
              <a:rPr lang="en-GB" sz="24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sym typeface="+mn-ea"/>
              </a:rPr>
              <a:t> Age Barrier and Solution  5 -   </a:t>
            </a:r>
            <a:r>
              <a:rPr lang="en-GB" sz="24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sym typeface="+mn-ea"/>
              </a:rPr>
              <a:t>Genesis Arteaga</a:t>
            </a:r>
            <a:endParaRPr lang="en-GB" sz="240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sym typeface="+mn-ea"/>
            </a:endParaRPr>
          </a:p>
          <a:p>
            <a:pPr marL="0" indent="0">
              <a:buNone/>
            </a:pPr>
            <a:r>
              <a:rPr lang="en-GB" sz="24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sym typeface="+mn-ea"/>
              </a:rPr>
              <a:t>Pshycological </a:t>
            </a:r>
            <a:r>
              <a:rPr lang="en-GB" sz="24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sym typeface="+mn-ea"/>
              </a:rPr>
              <a:t> Barrier and Solution 6 - Teodora Gogonea</a:t>
            </a:r>
            <a:endParaRPr lang="en-GB" sz="240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sym typeface="+mn-ea"/>
            </a:endParaRPr>
          </a:p>
          <a:p>
            <a:pPr marL="0" indent="0">
              <a:buNone/>
            </a:pPr>
            <a:r>
              <a:rPr lang="en-GB" sz="2400" noProof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  <a:uLnTx/>
                <a:uFillTx/>
                <a:latin typeface="Aptos" panose="02110004020202020204"/>
                <a:sym typeface="+mn-ea"/>
              </a:rPr>
              <a:t>Conclusion</a:t>
            </a:r>
            <a:endParaRPr lang="en-GB" sz="2400" noProof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  <a:uLnTx/>
              <a:uFillTx/>
              <a:latin typeface="Aptos" panose="02110004020202020204"/>
              <a:sym typeface="+mn-ea"/>
            </a:endParaRPr>
          </a:p>
          <a:p>
            <a:pPr marL="0" indent="0">
              <a:buNone/>
            </a:pPr>
            <a:r>
              <a:rPr lang="en-GB" sz="24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References</a:t>
            </a:r>
            <a:endParaRPr lang="en-GB" sz="240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  <a:p>
            <a:endParaRPr lang="en-GB" sz="240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4" name="Right Arrow 3"/>
          <p:cNvSpPr/>
          <p:nvPr/>
        </p:nvSpPr>
        <p:spPr>
          <a:xfrm flipH="1" flipV="1">
            <a:off x="1113155" y="704215"/>
            <a:ext cx="76200" cy="164465"/>
          </a:xfrm>
          <a:prstGeom prst="rightArrow">
            <a:avLst>
              <a:gd name="adj1" fmla="val 50000"/>
              <a:gd name="adj2" fmla="val 100000"/>
            </a:avLst>
          </a:prstGeom>
          <a:gradFill rotWithShape="0"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91440" tIns="45720" rIns="91440" bIns="45720" numCol="1" anchor="ctr" anchorCtr="0" compatLnSpc="1"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SimSun" panose="02010600030101010101" pitchFamily="2" charset="-122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/>
              <a:t>Introduction</a:t>
            </a:r>
            <a:endParaRPr lang="en-GB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 sz="2000"/>
              <a:t>This presentation explores the communication problems at Flight Foods Ltd, where unclear messages, cultural differences, and poor training have led to hygiene issues and customer complaints. </a:t>
            </a:r>
            <a:endParaRPr lang="en-US" altLang="en-US" sz="2000"/>
          </a:p>
          <a:p>
            <a:r>
              <a:rPr lang="en-US" altLang="en-US" sz="2000"/>
              <a:t>Using key communication theories, we will identify the main barriers affecting staff performance and suggest practical ways the company can improve communication and teamwork</a:t>
            </a:r>
            <a:r>
              <a:rPr lang="en-GB" altLang="en-US" sz="2000"/>
              <a:t>.</a:t>
            </a:r>
            <a:endParaRPr lang="en-GB" altLang="en-US" sz="2000"/>
          </a:p>
          <a:p>
            <a:endParaRPr lang="en-GB" altLang="en-US" sz="2000"/>
          </a:p>
        </p:txBody>
      </p:sp>
      <p:pic>
        <p:nvPicPr>
          <p:cNvPr id="4" name="Picture 3" descr="communication-barrier-vector-illustration-bad-260nw-237995093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43940" y="3735705"/>
            <a:ext cx="3148330" cy="239141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sz="4000" b="1" err="1">
                <a:sym typeface="+mn-ea"/>
              </a:rPr>
              <a:t>Comumnication</a:t>
            </a:r>
            <a:r>
              <a:rPr lang="en-GB" sz="4000" b="1">
                <a:sym typeface="+mn-ea"/>
              </a:rPr>
              <a:t> </a:t>
            </a:r>
            <a:r>
              <a:rPr lang="en-GB" sz="4000" b="1" err="1">
                <a:sym typeface="+mn-ea"/>
              </a:rPr>
              <a:t>Barrier:NOISE</a:t>
            </a:r>
            <a:endParaRPr lang="en-GB" altLang="en-US" sz="4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1120"/>
            <a:ext cx="8229600" cy="4525963"/>
          </a:xfrm>
        </p:spPr>
        <p:txBody>
          <a:bodyPr/>
          <a:p>
            <a:pPr marL="285750" indent="-285750" algn="l">
              <a:buFont typeface="Arial" panose="020B0604020202020204" charset="2"/>
              <a:buChar char="•"/>
            </a:pPr>
            <a:r>
              <a:rPr lang="en-GB" sz="2400">
                <a:sym typeface="+mn-ea"/>
              </a:rPr>
              <a:t>Noise in communication refers to anything that blocks, distorts, or  Interferes with how a message is sent or understood.  </a:t>
            </a:r>
            <a:endParaRPr lang="en-US" sz="240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charset="2"/>
              <a:buChar char="•"/>
            </a:pPr>
            <a:r>
              <a:rPr lang="en-GB" sz="2400">
                <a:sym typeface="+mn-ea"/>
              </a:rPr>
              <a:t>In communication  noise  does not only mean loud sounds. it </a:t>
            </a:r>
            <a:r>
              <a:rPr lang="en-GB" sz="2400" err="1">
                <a:sym typeface="+mn-ea"/>
              </a:rPr>
              <a:t>icludes</a:t>
            </a:r>
            <a:r>
              <a:rPr lang="en-GB" sz="2400">
                <a:sym typeface="+mn-ea"/>
              </a:rPr>
              <a:t>:</a:t>
            </a:r>
            <a:endParaRPr lang="en-GB" sz="240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charset="2"/>
              <a:buChar char="•"/>
            </a:pPr>
            <a:r>
              <a:rPr lang="en-GB" sz="2400" b="1">
                <a:sym typeface="+mn-ea"/>
              </a:rPr>
              <a:t>External Noise</a:t>
            </a:r>
            <a:r>
              <a:rPr lang="en-GB" sz="2400">
                <a:sym typeface="+mn-ea"/>
              </a:rPr>
              <a:t>  environmental distractions (loud machines.</a:t>
            </a:r>
            <a:endParaRPr lang="en-GB" sz="240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charset="2"/>
              <a:buChar char="•"/>
            </a:pPr>
            <a:endParaRPr lang="en-GB" sz="240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charset="2"/>
              <a:buChar char="•"/>
            </a:pPr>
            <a:r>
              <a:rPr lang="en-GB" sz="2400" b="1">
                <a:sym typeface="+mn-ea"/>
              </a:rPr>
              <a:t>Internal Noise</a:t>
            </a:r>
            <a:r>
              <a:rPr lang="en-GB" sz="2400">
                <a:sym typeface="+mn-ea"/>
              </a:rPr>
              <a:t>= Thoughts, emotions that distract someone.</a:t>
            </a:r>
            <a:endParaRPr lang="en-GB" sz="240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charset="2"/>
              <a:buChar char="•"/>
            </a:pPr>
            <a:endParaRPr lang="en-GB" sz="240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charset="2"/>
              <a:buChar char="•"/>
            </a:pPr>
            <a:r>
              <a:rPr lang="en-GB" sz="2400" b="1">
                <a:sym typeface="+mn-ea"/>
              </a:rPr>
              <a:t>Sematic</a:t>
            </a:r>
            <a:r>
              <a:rPr lang="en-GB" sz="2400">
                <a:sym typeface="+mn-ea"/>
              </a:rPr>
              <a:t>=unclear  instructions  or words. (</a:t>
            </a:r>
            <a:r>
              <a:rPr lang="en-GB" sz="2400" err="1">
                <a:sym typeface="+mn-ea"/>
              </a:rPr>
              <a:t>Adler,Rodman</a:t>
            </a:r>
            <a:r>
              <a:rPr lang="en-GB" sz="2400">
                <a:sym typeface="+mn-ea"/>
              </a:rPr>
              <a:t> &amp; du Pre,2017)</a:t>
            </a:r>
            <a:endParaRPr lang="en-GB" sz="240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altLang="en-US"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>
                <a:sym typeface="+mn-ea"/>
              </a:rPr>
              <a:t>Shannon and Weaver Model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marL="285750" indent="-285750">
              <a:buFont typeface="Arial" panose="020B0604020202020204" charset="2"/>
              <a:buChar char="•"/>
            </a:pPr>
            <a:r>
              <a:rPr lang="en-GB" sz="2000" b="1">
                <a:ea typeface="+mn-lt"/>
                <a:cs typeface="+mn-lt"/>
                <a:sym typeface="+mn-ea"/>
              </a:rPr>
              <a:t>Shannon and Weaver model</a:t>
            </a:r>
            <a:r>
              <a:rPr lang="en-GB" sz="2000">
                <a:ea typeface="+mn-lt"/>
                <a:cs typeface="+mn-lt"/>
                <a:sym typeface="+mn-ea"/>
              </a:rPr>
              <a:t> is a communication model created by </a:t>
            </a:r>
            <a:r>
              <a:rPr lang="en-GB" sz="2000" b="1">
                <a:ea typeface="+mn-lt"/>
                <a:cs typeface="+mn-lt"/>
                <a:sym typeface="+mn-ea"/>
              </a:rPr>
              <a:t>Claude Shannon and Warren Weaver in 1949</a:t>
            </a:r>
            <a:r>
              <a:rPr lang="en-GB" sz="2000">
                <a:ea typeface="+mn-lt"/>
                <a:cs typeface="+mn-lt"/>
                <a:sym typeface="+mn-ea"/>
              </a:rPr>
              <a:t>.</a:t>
            </a:r>
            <a:br>
              <a:rPr lang="en-GB" sz="2000">
                <a:ea typeface="+mn-lt"/>
                <a:cs typeface="+mn-lt"/>
                <a:sym typeface="+mn-ea"/>
              </a:rPr>
            </a:br>
            <a:r>
              <a:rPr lang="en-GB" sz="2000">
                <a:ea typeface="+mn-lt"/>
                <a:cs typeface="+mn-lt"/>
                <a:sym typeface="+mn-ea"/>
              </a:rPr>
              <a:t>It explains </a:t>
            </a:r>
            <a:r>
              <a:rPr lang="en-GB" sz="2000" b="1">
                <a:ea typeface="+mn-lt"/>
                <a:cs typeface="+mn-lt"/>
                <a:sym typeface="+mn-ea"/>
              </a:rPr>
              <a:t>how a message moves from one person to another</a:t>
            </a:r>
            <a:r>
              <a:rPr lang="en-GB" sz="2000">
                <a:ea typeface="+mn-lt"/>
                <a:cs typeface="+mn-lt"/>
                <a:sym typeface="+mn-ea"/>
              </a:rPr>
              <a:t>, step by step.</a:t>
            </a:r>
            <a:endParaRPr lang="en-GB" sz="2000"/>
          </a:p>
          <a:p>
            <a:pPr marL="285750" indent="-285750">
              <a:buFont typeface="Arial" panose="020B0604020202020204" charset="2"/>
              <a:buChar char="•"/>
            </a:pPr>
            <a:r>
              <a:rPr lang="en-GB" sz="2000">
                <a:ea typeface="+mn-lt"/>
                <a:cs typeface="+mn-lt"/>
                <a:sym typeface="+mn-ea"/>
              </a:rPr>
              <a:t>They designed it first to explain </a:t>
            </a:r>
            <a:r>
              <a:rPr lang="en-GB" sz="2000" b="1">
                <a:ea typeface="+mn-lt"/>
                <a:cs typeface="+mn-lt"/>
                <a:sym typeface="+mn-ea"/>
              </a:rPr>
              <a:t>telephone communication</a:t>
            </a:r>
            <a:r>
              <a:rPr lang="en-GB" sz="2000">
                <a:ea typeface="+mn-lt"/>
                <a:cs typeface="+mn-lt"/>
                <a:sym typeface="+mn-ea"/>
              </a:rPr>
              <a:t>, but today it is used to explain </a:t>
            </a:r>
            <a:r>
              <a:rPr lang="en-GB" sz="2000" b="1">
                <a:ea typeface="+mn-lt"/>
                <a:cs typeface="+mn-lt"/>
                <a:sym typeface="+mn-ea"/>
              </a:rPr>
              <a:t>all types of communication</a:t>
            </a:r>
            <a:r>
              <a:rPr lang="en-GB" sz="2000">
                <a:ea typeface="+mn-lt"/>
                <a:cs typeface="+mn-lt"/>
                <a:sym typeface="+mn-ea"/>
              </a:rPr>
              <a:t>.</a:t>
            </a:r>
            <a:endParaRPr lang="en-GB" sz="2000"/>
          </a:p>
          <a:p>
            <a:pPr>
              <a:buFont typeface="Arial" panose="020B0604020202020204" charset="2"/>
              <a:buChar char="•"/>
            </a:pPr>
            <a:r>
              <a:rPr lang="en-GB" sz="2000">
                <a:sym typeface="+mn-ea"/>
              </a:rPr>
              <a:t>This model focused on </a:t>
            </a:r>
            <a:r>
              <a:rPr lang="en-GB" sz="2000" b="1">
                <a:sym typeface="+mn-ea"/>
              </a:rPr>
              <a:t>Sender</a:t>
            </a:r>
            <a:r>
              <a:rPr lang="en-GB" sz="2000">
                <a:sym typeface="+mn-ea"/>
              </a:rPr>
              <a:t> – </a:t>
            </a:r>
            <a:r>
              <a:rPr lang="en-GB" sz="2000" b="1">
                <a:sym typeface="+mn-ea"/>
              </a:rPr>
              <a:t>Message</a:t>
            </a:r>
            <a:r>
              <a:rPr lang="en-GB" sz="2000">
                <a:sym typeface="+mn-ea"/>
              </a:rPr>
              <a:t> – </a:t>
            </a:r>
            <a:r>
              <a:rPr lang="en-GB" sz="2000" b="1">
                <a:sym typeface="+mn-ea"/>
              </a:rPr>
              <a:t>Channel</a:t>
            </a:r>
            <a:r>
              <a:rPr lang="en-GB" sz="2000">
                <a:sym typeface="+mn-ea"/>
              </a:rPr>
              <a:t> – </a:t>
            </a:r>
            <a:r>
              <a:rPr lang="en-GB" sz="2000" b="1">
                <a:sym typeface="+mn-ea"/>
              </a:rPr>
              <a:t>Noise</a:t>
            </a:r>
            <a:r>
              <a:rPr lang="en-GB" sz="2000">
                <a:sym typeface="+mn-ea"/>
              </a:rPr>
              <a:t> – </a:t>
            </a:r>
            <a:r>
              <a:rPr lang="en-GB" sz="2000" b="1">
                <a:sym typeface="+mn-ea"/>
              </a:rPr>
              <a:t>Receiver</a:t>
            </a:r>
            <a:r>
              <a:rPr lang="en-GB" sz="2000">
                <a:sym typeface="+mn-ea"/>
              </a:rPr>
              <a:t> - </a:t>
            </a:r>
            <a:r>
              <a:rPr lang="en-GB" sz="2000" b="1">
                <a:sym typeface="+mn-ea"/>
              </a:rPr>
              <a:t>Feedback</a:t>
            </a:r>
            <a:r>
              <a:rPr lang="en-GB" sz="2000">
                <a:sym typeface="+mn-ea"/>
              </a:rPr>
              <a:t> </a:t>
            </a:r>
            <a:endParaRPr lang="en-GB" sz="2000"/>
          </a:p>
          <a:p>
            <a:pPr>
              <a:buFont typeface="Arial" panose="020B0604020202020204" charset="2"/>
              <a:buChar char="•"/>
            </a:pPr>
            <a:r>
              <a:rPr lang="en-GB" sz="2000">
                <a:sym typeface="+mn-ea"/>
              </a:rPr>
              <a:t>Sender: Gary, ( floor manager) tried to send a clear message.</a:t>
            </a:r>
            <a:endParaRPr lang="en-GB" sz="2000"/>
          </a:p>
          <a:p>
            <a:pPr>
              <a:buFont typeface="Arial" panose="020B0604020202020204" charset="2"/>
              <a:buChar char="•"/>
            </a:pPr>
            <a:r>
              <a:rPr lang="en-GB" sz="2000">
                <a:sym typeface="+mn-ea"/>
              </a:rPr>
              <a:t>Message:  Hygiene Rules</a:t>
            </a:r>
            <a:endParaRPr lang="en-GB" sz="2000"/>
          </a:p>
          <a:p>
            <a:pPr>
              <a:buFont typeface="Arial" panose="020B0604020202020204" charset="2"/>
              <a:buChar char="•"/>
            </a:pPr>
            <a:r>
              <a:rPr lang="en-GB" sz="2000">
                <a:sym typeface="+mn-ea"/>
              </a:rPr>
              <a:t>Channel: Speaking  and signs</a:t>
            </a:r>
            <a:endParaRPr lang="en-GB" sz="2000"/>
          </a:p>
          <a:p>
            <a:pPr>
              <a:buFont typeface="Arial" panose="020B0604020202020204" charset="2"/>
              <a:buChar char="•"/>
            </a:pPr>
            <a:r>
              <a:rPr lang="en-GB" sz="2000">
                <a:sym typeface="+mn-ea"/>
              </a:rPr>
              <a:t>Noise  Machines , language barrier. </a:t>
            </a:r>
            <a:endParaRPr lang="en-GB" sz="2000"/>
          </a:p>
          <a:p>
            <a:pPr>
              <a:buFont typeface="Arial" panose="020B0604020202020204" charset="2"/>
              <a:buChar char="•"/>
            </a:pPr>
            <a:r>
              <a:rPr lang="en-GB" sz="2000">
                <a:sym typeface="+mn-ea"/>
              </a:rPr>
              <a:t>Receiver: workers do the wrong thing (Shannon &amp; Weaver, 1949)</a:t>
            </a:r>
            <a:endParaRPr lang="en-GB" sz="2000"/>
          </a:p>
          <a:p>
            <a:endParaRPr lang="en-US" sz="20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sz="2800">
                <a:sym typeface="+mn-ea"/>
              </a:rPr>
              <a:t>Ways that NOISE barrier could be overcome</a:t>
            </a:r>
            <a:endParaRPr lang="en-US" sz="2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>
              <a:buFont typeface="Arial" panose="020B0604020202020204" charset="2"/>
              <a:buChar char="•"/>
            </a:pPr>
            <a:r>
              <a:rPr lang="en-US" sz="2800">
                <a:sym typeface="+mn-ea"/>
              </a:rPr>
              <a:t>Replace long English text with pictures, diagram and </a:t>
            </a:r>
            <a:r>
              <a:rPr lang="en-US" sz="2800" err="1">
                <a:sym typeface="+mn-ea"/>
              </a:rPr>
              <a:t>colour</a:t>
            </a:r>
            <a:r>
              <a:rPr lang="en-US" sz="2800">
                <a:sym typeface="+mn-ea"/>
              </a:rPr>
              <a:t>-code sing (e.g.; washing hands, chilling food).</a:t>
            </a:r>
            <a:endParaRPr lang="en-US" sz="2800"/>
          </a:p>
          <a:p>
            <a:pPr>
              <a:buFont typeface="Arial" panose="020B0604020202020204" charset="2"/>
              <a:buChar char="•"/>
            </a:pPr>
            <a:endParaRPr lang="en-US" sz="2800"/>
          </a:p>
          <a:p>
            <a:pPr>
              <a:buFont typeface="Arial" panose="020B0604020202020204" charset="2"/>
              <a:buChar char="•"/>
            </a:pPr>
            <a:r>
              <a:rPr lang="en-US" sz="2800">
                <a:sym typeface="+mn-ea"/>
              </a:rPr>
              <a:t>Give important instructions before machines are turned on</a:t>
            </a:r>
            <a:endParaRPr lang="en-US" sz="2800"/>
          </a:p>
          <a:p>
            <a:pPr>
              <a:buFont typeface="Arial" panose="020B0604020202020204" charset="2"/>
              <a:buChar char="•"/>
            </a:pPr>
            <a:endParaRPr lang="en-US" sz="2800"/>
          </a:p>
          <a:p>
            <a:pPr>
              <a:buFont typeface="Arial" panose="020B0604020202020204" charset="2"/>
              <a:buChar char="•"/>
            </a:pPr>
            <a:r>
              <a:rPr lang="en-US" sz="2800">
                <a:sym typeface="+mn-ea"/>
              </a:rPr>
              <a:t>After Gary gives instructions, ask workers to repeat back  what they understood.</a:t>
            </a:r>
            <a:endParaRPr lang="en-US" sz="2800"/>
          </a:p>
          <a:p>
            <a:endParaRPr lang="en-US" sz="28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GB" altLang="en-US"/>
          </a:p>
        </p:txBody>
      </p:sp>
      <p:pic>
        <p:nvPicPr>
          <p:cNvPr id="4" name="Content Placeholder 3" descr="1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299720" y="116840"/>
            <a:ext cx="8844280" cy="666242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 descr="2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-36830" y="189230"/>
            <a:ext cx="9180830" cy="636333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 descr="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179070" y="332740"/>
            <a:ext cx="8873490" cy="5671185"/>
          </a:xfrm>
          <a:prstGeom prst="rect">
            <a:avLst/>
          </a:prstGeom>
        </p:spPr>
      </p:pic>
      <p:pic>
        <p:nvPicPr>
          <p:cNvPr id="5" name="Picture 4" descr="4 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05" y="4149090"/>
            <a:ext cx="5669280" cy="241998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dirty="0">
                <a:sym typeface="+mn-ea"/>
              </a:rPr>
              <a:t>Emotional Barrier </a:t>
            </a:r>
            <a:br>
              <a:rPr lang="en-US" dirty="0">
                <a:sym typeface="+mn-ea"/>
              </a:rPr>
            </a:br>
            <a:endParaRPr lang="en-GB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>
                <a:ea typeface="+mn-lt"/>
                <a:cs typeface="+mn-lt"/>
                <a:sym typeface="+mn-ea"/>
              </a:rPr>
              <a:t>An emotional barrier is anything that prevents or hinders clear, open, and effective communication due to feelings, attitudes, or psychological states.</a:t>
            </a:r>
            <a:endParaRPr lang="en-US"/>
          </a:p>
          <a:p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sz="2800" dirty="0">
                <a:ea typeface="+mj-lt"/>
                <a:cs typeface="+mj-lt"/>
                <a:sym typeface="+mn-ea"/>
              </a:rPr>
              <a:t>Managerial Frustration:</a:t>
            </a:r>
            <a:endParaRPr lang="en-US" sz="2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sz="2000" dirty="0">
                <a:ea typeface="+mn-lt"/>
                <a:cs typeface="+mn-lt"/>
                <a:sym typeface="+mn-ea"/>
              </a:rPr>
              <a:t>Gary's "madhouse" description points to overwhelming stress and lack of control.</a:t>
            </a:r>
            <a:endParaRPr lang="en-US" sz="2000" dirty="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  <a:sym typeface="+mn-ea"/>
              </a:rPr>
              <a:t>This frustration can lead to impatient, less effective communication.</a:t>
            </a:r>
            <a:endParaRPr lang="en-US" sz="2000" dirty="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  <a:sym typeface="+mn-ea"/>
              </a:rPr>
              <a:t>Sets a negative emotional tone for the workplace.</a:t>
            </a:r>
            <a:endParaRPr lang="en-US" sz="2000" dirty="0">
              <a:ea typeface="+mn-lt"/>
              <a:cs typeface="+mn-lt"/>
              <a:sym typeface="+mn-ea"/>
            </a:endParaRPr>
          </a:p>
          <a:p>
            <a:r>
              <a:rPr lang="en-US" sz="2000" dirty="0">
                <a:sym typeface="+mn-ea"/>
              </a:rPr>
              <a:t>Potential Demotivation:</a:t>
            </a:r>
            <a:endParaRPr lang="en-US" sz="2000" dirty="0"/>
          </a:p>
          <a:p>
            <a:r>
              <a:rPr lang="en-US" sz="2000" dirty="0">
                <a:ea typeface="+mn-lt"/>
                <a:cs typeface="+mn-lt"/>
                <a:sym typeface="+mn-ea"/>
              </a:rPr>
              <a:t>staff feel consistently misunderstood or their efforts are met with frustration, morale drops.</a:t>
            </a:r>
            <a:endParaRPr lang="en-US" sz="2000" dirty="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  <a:sym typeface="+mn-ea"/>
              </a:rPr>
              <a:t>Leads to disengagement and reduced willingness to follow instructions diligently.</a:t>
            </a:r>
            <a:endParaRPr lang="en-US" sz="2000" dirty="0">
              <a:ea typeface="+mn-lt"/>
              <a:cs typeface="+mn-lt"/>
              <a:sym typeface="+mn-ea"/>
            </a:endParaRPr>
          </a:p>
          <a:p>
            <a:r>
              <a:rPr lang="en-US" sz="2000" dirty="0">
                <a:latin typeface="Aptos" panose="02110004020202020204"/>
                <a:sym typeface="+mn-ea"/>
              </a:rPr>
              <a:t>Erosion of Trust:</a:t>
            </a:r>
            <a:endParaRPr lang="en-US" sz="2000" dirty="0"/>
          </a:p>
          <a:p>
            <a:r>
              <a:rPr lang="en-US" sz="2000" dirty="0">
                <a:ea typeface="+mn-lt"/>
                <a:cs typeface="+mn-lt"/>
                <a:sym typeface="+mn-ea"/>
              </a:rPr>
              <a:t>Gary's own hygiene lapses, stemming from stress, can undermine his authority and the importance of safety rules.</a:t>
            </a:r>
            <a:endParaRPr lang="en-US" sz="2000" dirty="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  <a:sym typeface="+mn-ea"/>
              </a:rPr>
              <a:t>Staff may question the seriousness of protocols if the manager doesn't consistently adhere to them</a:t>
            </a:r>
            <a:endParaRPr lang="en-US" sz="2000" dirty="0"/>
          </a:p>
          <a:p>
            <a:endParaRPr lang="en-US" sz="2000" dirty="0"/>
          </a:p>
          <a:p>
            <a:endParaRPr lang="en-US" dirty="0"/>
          </a:p>
          <a:p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dirty="0">
                <a:ea typeface="+mj-lt"/>
                <a:cs typeface="+mj-lt"/>
                <a:sym typeface="+mn-ea"/>
              </a:rPr>
              <a:t>Cultural Disconnects: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sz="2000" dirty="0">
                <a:ea typeface="+mn-lt"/>
                <a:cs typeface="+mn-lt"/>
                <a:sym typeface="+mn-ea"/>
              </a:rPr>
              <a:t>Differences in communication styles and emotional expression across cultures can create misunderstandings.</a:t>
            </a:r>
            <a:endParaRPr lang="en-US" sz="2000" dirty="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  <a:sym typeface="+mn-ea"/>
              </a:rPr>
              <a:t>Gary's interpretation may not account for cultural nuances, causing emotional distance.</a:t>
            </a:r>
            <a:endParaRPr lang="en-US" sz="2000" dirty="0">
              <a:ea typeface="+mn-lt"/>
              <a:cs typeface="+mn-lt"/>
              <a:sym typeface="+mn-ea"/>
            </a:endParaRPr>
          </a:p>
          <a:p>
            <a:endParaRPr lang="en-US" sz="2000" dirty="0">
              <a:ea typeface="+mn-lt"/>
              <a:cs typeface="+mn-lt"/>
              <a:sym typeface="+mn-ea"/>
            </a:endParaRPr>
          </a:p>
          <a:p>
            <a:r>
              <a:rPr lang="en-US" sz="2000" i="1" dirty="0">
                <a:ea typeface="+mj-lt"/>
                <a:cs typeface="+mj-lt"/>
                <a:sym typeface="+mn-ea"/>
              </a:rPr>
              <a:t>References: </a:t>
            </a:r>
            <a:r>
              <a:rPr lang="en-US" sz="2000" dirty="0">
                <a:ea typeface="+mj-lt"/>
                <a:cs typeface="+mj-lt"/>
                <a:sym typeface="+mn-ea"/>
              </a:rPr>
              <a:t>Emotional Aspects of Communication Barriers;</a:t>
            </a:r>
            <a:endParaRPr lang="en-US" sz="2000" dirty="0"/>
          </a:p>
          <a:p>
            <a:endParaRPr lang="en-US" sz="2000" dirty="0"/>
          </a:p>
          <a:p>
            <a:r>
              <a:rPr lang="en-US" sz="2000" dirty="0">
                <a:ea typeface="+mn-lt"/>
                <a:cs typeface="+mn-lt"/>
                <a:sym typeface="+mn-ea"/>
              </a:rPr>
              <a:t>Ting-Toomey, S. (1985). Symbolic interactionism as an intercultural communication framework. </a:t>
            </a:r>
            <a:endParaRPr lang="en-US" sz="2000" dirty="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  <a:sym typeface="+mn-ea"/>
              </a:rPr>
              <a:t>McCroskey, J. C., &amp; Beatty, M. J. (1986).</a:t>
            </a:r>
            <a:endParaRPr lang="en-US" sz="2000" dirty="0"/>
          </a:p>
          <a:p>
            <a:r>
              <a:rPr lang="en-US" sz="2000" dirty="0">
                <a:ea typeface="+mn-lt"/>
                <a:cs typeface="+mn-lt"/>
                <a:sym typeface="+mn-ea"/>
              </a:rPr>
              <a:t>Rosenberg, M. B. (1999).</a:t>
            </a:r>
            <a:endParaRPr lang="en-US" sz="2000" dirty="0"/>
          </a:p>
          <a:p>
            <a:r>
              <a:rPr lang="en-US" sz="2000" dirty="0">
                <a:ea typeface="+mn-lt"/>
                <a:cs typeface="+mn-lt"/>
                <a:sym typeface="+mn-ea"/>
              </a:rPr>
              <a:t>Allport, G. W. (1954).</a:t>
            </a:r>
            <a:endParaRPr lang="en-US" sz="2000" dirty="0"/>
          </a:p>
          <a:p>
            <a:r>
              <a:rPr lang="en-US" sz="2000" dirty="0">
                <a:ea typeface="+mn-lt"/>
                <a:cs typeface="+mn-lt"/>
                <a:sym typeface="+mn-ea"/>
              </a:rPr>
              <a:t>Fisher, R., &amp; Ury, W. (1981).</a:t>
            </a:r>
            <a:endParaRPr lang="en-US" sz="2000" dirty="0"/>
          </a:p>
          <a:p>
            <a:endParaRPr lang="en-US" sz="20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br>
              <a:rPr lang="en-US" sz="2400" dirty="0">
                <a:sym typeface="+mn-ea"/>
              </a:rPr>
            </a:br>
            <a:br>
              <a:rPr lang="en-US" sz="2400" dirty="0">
                <a:sym typeface="+mn-ea"/>
              </a:rPr>
            </a:br>
            <a:r>
              <a:rPr lang="en-US" sz="2400" dirty="0">
                <a:sym typeface="+mn-ea"/>
              </a:rPr>
              <a:t>Language Barriers in Communication</a:t>
            </a:r>
            <a:br>
              <a:rPr lang="en-US" sz="2400" dirty="0">
                <a:sym typeface="+mn-ea"/>
              </a:rPr>
            </a:br>
            <a:br>
              <a:rPr lang="en-US" sz="2400" dirty="0">
                <a:sym typeface="+mn-ea"/>
              </a:rPr>
            </a:br>
            <a:br>
              <a:rPr lang="en-US" sz="2400" dirty="0">
                <a:sym typeface="+mn-ea"/>
              </a:rPr>
            </a:br>
            <a:endParaRPr lang="en-GB" altLang="en-US" sz="24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dirty="0">
                <a:sym typeface="+mn-ea"/>
              </a:rPr>
              <a:t>Language barriers are obstacles that hinder effective communication between individuals or groups who speak different languages according to (Al Mutairi,2025)</a:t>
            </a:r>
            <a:endParaRPr lang="en-US" sz="2400" dirty="0"/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dirty="0">
                <a:sym typeface="+mn-ea"/>
              </a:rPr>
              <a:t>Linguistic differences cover variations in vocabulary, grammar and pronunciation</a:t>
            </a:r>
            <a:endParaRPr lang="en-US" sz="2400" dirty="0"/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dirty="0">
                <a:sym typeface="+mn-ea"/>
              </a:rPr>
              <a:t>Cultural differences influence communication styles and expectation</a:t>
            </a:r>
            <a:endParaRPr lang="en-US" sz="2400" dirty="0"/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dirty="0">
                <a:sym typeface="+mn-ea"/>
              </a:rPr>
              <a:t>Non-verbal communication barriers, such as body language and gestures can complicate cross-cultural interaction.</a:t>
            </a:r>
            <a:endParaRPr lang="en-US" sz="2400" dirty="0"/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dirty="0">
                <a:sym typeface="+mn-ea"/>
              </a:rPr>
              <a:t>In this case study there are forty people ranging from sixteen to sixty  years old mainly immigrant from five distinct cultural group</a:t>
            </a:r>
            <a:endParaRPr lang="en-US" sz="2400" dirty="0"/>
          </a:p>
          <a:p>
            <a:endParaRPr lang="en-US" sz="24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sz="4000" dirty="0">
                <a:sym typeface="+mn-ea"/>
              </a:rPr>
              <a:t>Schramm Communication Model</a:t>
            </a:r>
            <a:endParaRPr lang="en-US" sz="4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ym typeface="+mn-ea"/>
              </a:rPr>
              <a:t>Communication model created by Wilbur Schram and published in 1954, it is a two-way, circular process where the sender and receiver exchange roles, participate equally and give feedback to complete the communication process.</a:t>
            </a:r>
            <a:endParaRPr lang="en-US" sz="1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ym typeface="+mn-ea"/>
              </a:rPr>
              <a:t>Wilbur Schram argued that a person’s background, experience and knowledge are factors that can impact how people interpret the message.</a:t>
            </a:r>
            <a:endParaRPr lang="en-US" sz="1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ym typeface="+mn-ea"/>
              </a:rPr>
              <a:t>According to Schramm model, encoding and decoding are vital to effective communication, any communication where decoding does not occur or feedback does not happen is not effective or complete.(Hendricks,2024)</a:t>
            </a:r>
            <a:endParaRPr lang="en-US" sz="1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ym typeface="+mn-ea"/>
              </a:rPr>
              <a:t>In this case study the Schramm Model focus on a circular process:  </a:t>
            </a:r>
            <a:endParaRPr lang="en-US" sz="1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ym typeface="+mn-ea"/>
              </a:rPr>
              <a:t>Encoder: Gary</a:t>
            </a:r>
            <a:endParaRPr lang="en-US" sz="1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ym typeface="+mn-ea"/>
              </a:rPr>
              <a:t>Message:  Application of food hygiene and safety rules at work by washing regularly  their hands, avoiding chatting when operating the machinery and by keeping their hair cover at all time.</a:t>
            </a:r>
            <a:endParaRPr lang="en-US" sz="1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ym typeface="+mn-ea"/>
              </a:rPr>
              <a:t>Decoder: workers struggling to interpret the message correctly  </a:t>
            </a:r>
            <a:r>
              <a:rPr lang="en-US" dirty="0">
                <a:sym typeface="+mn-ea"/>
              </a:rPr>
              <a:t>   </a:t>
            </a:r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sz="3200" dirty="0">
                <a:sym typeface="+mn-ea"/>
              </a:rPr>
              <a:t>Ways to overcome the language barriers</a:t>
            </a:r>
            <a:endParaRPr lang="en-US" sz="32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sym typeface="+mn-ea"/>
              </a:rPr>
              <a:t>1. Gary should use different communication techniques like speaking slowly and clearly, using simple language, short and simple sentence when talking to worker</a:t>
            </a:r>
            <a:endParaRPr lang="en-US" sz="2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sym typeface="+mn-ea"/>
              </a:rPr>
              <a:t>2. Gary can also use technology solutions, like the use of translation apps, online collaboration platforms for quick translation and a real-time support</a:t>
            </a:r>
            <a:endParaRPr lang="en-US" sz="2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sym typeface="+mn-ea"/>
              </a:rPr>
              <a:t>3. Gary can promote cultural sensitivity by organizing workshop or training sessions for worker to raise awareness of different communication styles and cultural nuances between worker.</a:t>
            </a:r>
            <a:endParaRPr lang="en-US" sz="2000" dirty="0"/>
          </a:p>
          <a:p>
            <a:r>
              <a:rPr lang="en-GB" altLang="en-US" sz="2000">
                <a:highlight>
                  <a:srgbClr val="FFFF00"/>
                </a:highlight>
              </a:rPr>
              <a:t>References</a:t>
            </a:r>
            <a:endParaRPr lang="en-GB" altLang="en-US" sz="2000">
              <a:highlight>
                <a:srgbClr val="FFFF00"/>
              </a:highlight>
            </a:endParaRP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sz="1800" dirty="0">
                <a:sym typeface="+mn-ea"/>
              </a:rPr>
              <a:t> Ben Hendricks(2024) Osgood-Schramm Model of communication.     Available at: </a:t>
            </a:r>
            <a:endParaRPr lang="en-US" sz="1800" dirty="0"/>
          </a:p>
          <a:p>
            <a:pPr algn="l"/>
            <a:r>
              <a:rPr lang="en-US" sz="1800" dirty="0">
                <a:sym typeface="+mn-ea"/>
              </a:rPr>
              <a:t>     </a:t>
            </a:r>
            <a:r>
              <a:rPr lang="en-US" sz="1800" dirty="0">
                <a:sym typeface="+mn-ea"/>
                <a:hlinkClick r:id="rId1"/>
              </a:rPr>
              <a:t>https://www.study.com/academy/lesson/Osgood-schramm-model-</a:t>
            </a:r>
            <a:endParaRPr lang="en-US" sz="1800" dirty="0"/>
          </a:p>
          <a:p>
            <a:pPr algn="l"/>
            <a:r>
              <a:rPr lang="en-US" sz="1800" dirty="0">
                <a:sym typeface="+mn-ea"/>
              </a:rPr>
              <a:t>     </a:t>
            </a:r>
            <a:r>
              <a:rPr lang="en-US" sz="1800" dirty="0">
                <a:solidFill>
                  <a:schemeClr val="accent1"/>
                </a:solidFill>
                <a:sym typeface="+mn-ea"/>
              </a:rPr>
              <a:t>communication-definition-</a:t>
            </a:r>
            <a:r>
              <a:rPr lang="en-US" sz="1800" dirty="0" err="1">
                <a:solidFill>
                  <a:schemeClr val="accent1"/>
                </a:solidFill>
                <a:sym typeface="+mn-ea"/>
              </a:rPr>
              <a:t>application.html</a:t>
            </a:r>
            <a:r>
              <a:rPr lang="en-US" sz="1800" dirty="0">
                <a:solidFill>
                  <a:schemeClr val="accent1"/>
                </a:solidFill>
                <a:sym typeface="+mn-ea"/>
              </a:rPr>
              <a:t>                                        </a:t>
            </a:r>
            <a:endParaRPr lang="en-US" sz="1800" dirty="0">
              <a:solidFill>
                <a:schemeClr val="accent1"/>
              </a:solidFill>
            </a:endParaRPr>
          </a:p>
          <a:p>
            <a:pPr algn="l"/>
            <a:r>
              <a:rPr lang="en-US" sz="1800" dirty="0">
                <a:solidFill>
                  <a:schemeClr val="accent1"/>
                </a:solidFill>
                <a:sym typeface="+mn-ea"/>
              </a:rPr>
              <a:t>     </a:t>
            </a:r>
            <a:r>
              <a:rPr lang="en-US" sz="1800" dirty="0">
                <a:sym typeface="+mn-ea"/>
              </a:rPr>
              <a:t>Accessed: 3 December 2025  </a:t>
            </a:r>
            <a:endParaRPr lang="en-GB" altLang="en-US" sz="18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sz="3200"/>
              <a:t>COMMUNICATION BARRIER : AGE DIFFERENCES.</a:t>
            </a:r>
            <a:endParaRPr lang="en-US" altLang="en-US" sz="32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 sz="1800"/>
              <a:t>Age differences refer to How people of different ages understand, receive and respond to messages ? ​</a:t>
            </a:r>
            <a:endParaRPr lang="en-US" altLang="en-US" sz="1800"/>
          </a:p>
          <a:p>
            <a:r>
              <a:rPr lang="en-US" altLang="en-US" sz="1800"/>
              <a:t>At Flight Foods,</a:t>
            </a:r>
            <a:endParaRPr lang="en-US" altLang="en-US" sz="1800"/>
          </a:p>
          <a:p>
            <a:r>
              <a:rPr lang="en-US" altLang="en-US" sz="1800"/>
              <a:t> ​Staff members are aged from 16 to 60 years old.​</a:t>
            </a:r>
            <a:endParaRPr lang="en-US" altLang="en-US" sz="1800"/>
          </a:p>
          <a:p>
            <a:r>
              <a:rPr lang="en-US" altLang="en-US" sz="1800"/>
              <a:t>Younger workers may find it harder to understand hygiene rules because they have less experience.​</a:t>
            </a:r>
            <a:endParaRPr lang="en-US" altLang="en-US" sz="1800"/>
          </a:p>
          <a:p>
            <a:endParaRPr lang="en-US" altLang="en-US" sz="1800"/>
          </a:p>
          <a:p>
            <a:r>
              <a:rPr lang="en-US" altLang="en-US" sz="1800"/>
              <a:t>Older workers usually understand instructions more easily due to more work experience.</a:t>
            </a:r>
            <a:endParaRPr lang="en-US" altLang="en-US" sz="1800"/>
          </a:p>
          <a:p>
            <a:r>
              <a:rPr lang="en-US" altLang="en-US" sz="1800"/>
              <a:t>Different ages groups often have different learning styles, communication styles and working habits.​</a:t>
            </a:r>
            <a:endParaRPr lang="en-US" altLang="en-US" sz="1800"/>
          </a:p>
          <a:p>
            <a:r>
              <a:rPr lang="en-US" altLang="en-US" sz="1800"/>
              <a:t>Result = Misunderstanding instructions.​</a:t>
            </a:r>
            <a:endParaRPr lang="en-US" altLang="en-US" sz="1800"/>
          </a:p>
          <a:p>
            <a:r>
              <a:rPr lang="en-US" altLang="en-US" sz="1800"/>
              <a:t>               = Confusion about hygiene rules.​</a:t>
            </a:r>
            <a:endParaRPr lang="en-US" altLang="en-US" sz="1800"/>
          </a:p>
          <a:p>
            <a:r>
              <a:rPr lang="en-US" altLang="en-US" sz="1800"/>
              <a:t>               = Mistakes in food safety.</a:t>
            </a:r>
            <a:endParaRPr lang="en-US" altLang="en-US" sz="18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sz="2800"/>
              <a:t>AGE DIFFERENCES AND BERLO'S MODEL.</a:t>
            </a:r>
            <a:endParaRPr lang="en-US" altLang="en-US" sz="2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 sz="1800"/>
              <a:t>Berlo's SMCR Model explains that communication depends of the Sender and the</a:t>
            </a:r>
            <a:endParaRPr lang="en-US" altLang="en-US" sz="1800"/>
          </a:p>
          <a:p>
            <a:r>
              <a:rPr lang="en-US" altLang="en-US" sz="1800"/>
              <a:t>Receiver.​</a:t>
            </a:r>
            <a:endParaRPr lang="en-US" altLang="en-US" sz="1800"/>
          </a:p>
          <a:p>
            <a:r>
              <a:rPr lang="en-US" altLang="en-US" sz="1800"/>
              <a:t>At Flight Foods, age differences affect how workers understand messages.​</a:t>
            </a:r>
            <a:endParaRPr lang="en-US" altLang="en-US" sz="1800"/>
          </a:p>
          <a:p>
            <a:r>
              <a:rPr lang="en-US" altLang="en-US" sz="1800"/>
              <a:t>Older workers have more experience, so they understand instructions more easily.​</a:t>
            </a:r>
            <a:endParaRPr lang="en-US" altLang="en-US" sz="1800"/>
          </a:p>
          <a:p>
            <a:r>
              <a:rPr lang="en-US" altLang="en-US" sz="1800"/>
              <a:t>Youngers workers have less experience, so they finds hygiene rules harder to</a:t>
            </a:r>
            <a:r>
              <a:rPr lang="en-GB" altLang="en-US" sz="1800"/>
              <a:t> </a:t>
            </a:r>
            <a:r>
              <a:rPr lang="en-US" altLang="en-US" sz="1800"/>
              <a:t>understand.​</a:t>
            </a:r>
            <a:endParaRPr lang="en-US" altLang="en-US" sz="1800"/>
          </a:p>
          <a:p>
            <a:r>
              <a:rPr lang="en-US" altLang="en-US" sz="1800"/>
              <a:t>In the case study, Gary (Sender) explains instructions in the same way to everyone ​</a:t>
            </a:r>
            <a:endParaRPr lang="en-US" altLang="en-US" sz="1800"/>
          </a:p>
          <a:p>
            <a:r>
              <a:rPr lang="en-US" altLang="en-US" sz="1800"/>
              <a:t>Younger workers cannot decode the message well because Gary does not</a:t>
            </a:r>
            <a:endParaRPr lang="en-US" altLang="en-US" sz="1800"/>
          </a:p>
          <a:p>
            <a:r>
              <a:rPr lang="en-US" altLang="en-US" sz="1800"/>
              <a:t>change the way he speaks or teaches.​</a:t>
            </a:r>
            <a:endParaRPr lang="en-US" altLang="en-US" sz="1800"/>
          </a:p>
          <a:p>
            <a:r>
              <a:rPr lang="en-US" altLang="en-US" sz="1800"/>
              <a:t>Result = Confusion and mistakes in daily work. ​</a:t>
            </a:r>
            <a:endParaRPr lang="en-US" altLang="en-US" sz="1800"/>
          </a:p>
          <a:p>
            <a:pPr marL="0" indent="0">
              <a:buNone/>
            </a:pPr>
            <a:endParaRPr lang="en-US" altLang="en-US" sz="1800"/>
          </a:p>
          <a:p>
            <a:r>
              <a:rPr lang="en-US" altLang="en-US" sz="1800"/>
              <a:t>(Berlo, 1960) </a:t>
            </a:r>
            <a:endParaRPr lang="en-US" altLang="en-US" sz="18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sz="2800"/>
              <a:t>REDUCING AGE DIFFERENCE BARRIERS</a:t>
            </a:r>
            <a:r>
              <a:rPr lang="en-US" altLang="en-US"/>
              <a:t>.</a:t>
            </a: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 sz="2000"/>
              <a:t>Give simple training for younger workers, step by step.​</a:t>
            </a:r>
            <a:endParaRPr lang="en-US" altLang="en-US" sz="2000"/>
          </a:p>
          <a:p>
            <a:r>
              <a:rPr lang="en-US" altLang="en-US" sz="2000"/>
              <a:t>Youngers workers need clear and short instructions.​</a:t>
            </a:r>
            <a:endParaRPr lang="en-US" altLang="en-US" sz="2000"/>
          </a:p>
          <a:p>
            <a:r>
              <a:rPr lang="en-US" altLang="en-US" sz="2000"/>
              <a:t>Training in small steps helps them understand hygiene rules better.​</a:t>
            </a:r>
            <a:endParaRPr lang="en-US" altLang="en-US" sz="2000"/>
          </a:p>
          <a:p>
            <a:r>
              <a:rPr lang="en-US" altLang="en-US" sz="2000"/>
              <a:t>Use pictures or short instructions to help learning.​</a:t>
            </a:r>
            <a:endParaRPr lang="en-US" altLang="en-US" sz="2000"/>
          </a:p>
          <a:p>
            <a:r>
              <a:rPr lang="en-US" altLang="en-US" sz="2000"/>
              <a:t>Visual learning makes the message easier to decode for younger staff, because they</a:t>
            </a:r>
            <a:r>
              <a:rPr lang="en-GB" altLang="en-US" sz="2000"/>
              <a:t> </a:t>
            </a:r>
            <a:r>
              <a:rPr lang="en-US" altLang="en-US" sz="2000"/>
              <a:t>have less experience .​</a:t>
            </a:r>
            <a:endParaRPr lang="en-US" altLang="en-US" sz="2000"/>
          </a:p>
          <a:p>
            <a:r>
              <a:rPr lang="en-US" altLang="en-US" sz="2000"/>
              <a:t>Older workers can support younger workers as mentors.​</a:t>
            </a:r>
            <a:endParaRPr lang="en-US" altLang="en-US" sz="2000"/>
          </a:p>
          <a:p>
            <a:r>
              <a:rPr lang="en-US" altLang="en-US" sz="2000"/>
              <a:t>Experienced staff can explain tasks in an easy way and help younger workers feel</a:t>
            </a:r>
            <a:r>
              <a:rPr lang="en-GB" altLang="en-US" sz="2000"/>
              <a:t> </a:t>
            </a:r>
            <a:r>
              <a:rPr lang="en-US" altLang="en-US" sz="2000"/>
              <a:t>more confident.​</a:t>
            </a:r>
            <a:endParaRPr lang="en-US" altLang="en-US" sz="2000"/>
          </a:p>
          <a:p>
            <a:r>
              <a:rPr lang="en-US" altLang="en-US" sz="2000"/>
              <a:t>Gary (Sender) should change how he gives instructions.​</a:t>
            </a:r>
            <a:endParaRPr lang="en-US" altLang="en-US" sz="2000"/>
          </a:p>
          <a:p>
            <a:r>
              <a:rPr lang="en-US" altLang="en-US" sz="2000"/>
              <a:t>He should speak slower, use simple language, and check understanding. This</a:t>
            </a:r>
            <a:r>
              <a:rPr lang="en-GB" altLang="en-US" sz="2000"/>
              <a:t> </a:t>
            </a:r>
            <a:r>
              <a:rPr lang="en-US" altLang="en-US" sz="2000"/>
              <a:t>improves communication in Berlo's SMCR Model.</a:t>
            </a:r>
            <a:endParaRPr lang="en-US" altLang="en-US" sz="200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 sz="2800"/>
              <a:t>Pshychological Barrier in Communication </a:t>
            </a:r>
            <a:endParaRPr lang="en-GB" altLang="en-US" sz="2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endParaRPr lang="en-GB" altLang="en-US" sz="2000"/>
          </a:p>
          <a:p>
            <a:endParaRPr lang="en-GB" altLang="en-US" sz="2000"/>
          </a:p>
          <a:p>
            <a:endParaRPr lang="en-GB" altLang="en-US" sz="2000"/>
          </a:p>
          <a:p>
            <a:endParaRPr lang="en-GB" altLang="en-US" sz="2000"/>
          </a:p>
          <a:p>
            <a:endParaRPr lang="en-GB" altLang="en-US" sz="2000"/>
          </a:p>
          <a:p>
            <a:endParaRPr lang="en-GB" altLang="en-US" sz="2000"/>
          </a:p>
          <a:p>
            <a:r>
              <a:rPr lang="en-GB" altLang="en-US" sz="2000"/>
              <a:t>Pshycological barriers occur when emotons,stress, assumtions and perceptions interfere with the accurate sending and receiving (Tubbs&amp;Moss,2008).</a:t>
            </a:r>
            <a:endParaRPr lang="en-GB" altLang="en-US" sz="2000"/>
          </a:p>
          <a:p>
            <a:pPr marL="0" indent="0">
              <a:buNone/>
            </a:pPr>
            <a:r>
              <a:rPr lang="en-GB" altLang="en-US" sz="2000"/>
              <a:t>Where it appears in the case study:</a:t>
            </a:r>
            <a:endParaRPr lang="en-GB" altLang="en-US" sz="2000"/>
          </a:p>
          <a:p>
            <a:r>
              <a:rPr lang="en-GB" altLang="en-US" sz="2000"/>
              <a:t>Gary is stressed,tired and frustrated</a:t>
            </a:r>
            <a:endParaRPr lang="en-GB" altLang="en-US" sz="2000"/>
          </a:p>
          <a:p>
            <a:r>
              <a:rPr lang="en-GB" altLang="en-US" sz="2000"/>
              <a:t>His negative attitude towards younger workers</a:t>
            </a:r>
            <a:endParaRPr lang="en-GB" altLang="en-US" sz="2000"/>
          </a:p>
          <a:p>
            <a:r>
              <a:rPr lang="en-GB" altLang="en-US" sz="2000"/>
              <a:t>The staff is feeling confused,anxious +unsuported,leading to missunderstanding of instruction.</a:t>
            </a:r>
            <a:endParaRPr lang="en-GB" altLang="en-US" sz="2000"/>
          </a:p>
        </p:txBody>
      </p:sp>
      <p:pic>
        <p:nvPicPr>
          <p:cNvPr id="4" name="Picture 3" descr="types-of-psychological-barriers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91865" y="1125220"/>
            <a:ext cx="4917440" cy="2704465"/>
          </a:xfrm>
          <a:prstGeom prst="rect">
            <a:avLst/>
          </a:prstGeom>
        </p:spPr>
      </p:pic>
      <p:pic>
        <p:nvPicPr>
          <p:cNvPr id="5" name="Picture 4" descr="miscommunication-illustration-download-in-svg-png-gif-file-formats--conversation-between-people-communication-barriers-ignore-various-themes-pack-miscellaneous-illustrations-65069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12875"/>
            <a:ext cx="3750310" cy="2499995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/>
              <a:t>BERLO SMCR MODEL</a:t>
            </a:r>
            <a:endParaRPr lang="en-GB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GB" altLang="en-US" sz="2000" b="1">
                <a:solidFill>
                  <a:srgbClr val="00B0F0"/>
                </a:solidFill>
              </a:rPr>
              <a:t>Source</a:t>
            </a:r>
            <a:r>
              <a:rPr lang="en-GB" altLang="en-US" sz="2000">
                <a:solidFill>
                  <a:srgbClr val="00B0F0"/>
                </a:solidFill>
              </a:rPr>
              <a:t> </a:t>
            </a:r>
            <a:r>
              <a:rPr lang="en-GB" altLang="en-US" sz="2000"/>
              <a:t>(</a:t>
            </a:r>
            <a:r>
              <a:rPr lang="en-GB" altLang="en-US" sz="2000">
                <a:highlight>
                  <a:srgbClr val="FFFF00"/>
                </a:highlight>
              </a:rPr>
              <a:t>S</a:t>
            </a:r>
            <a:r>
              <a:rPr lang="en-GB" altLang="en-US" sz="2000"/>
              <a:t>)- Gary (low emotion control,negative attitude towards staff)</a:t>
            </a:r>
            <a:endParaRPr lang="en-GB" altLang="en-US" sz="2000"/>
          </a:p>
          <a:p>
            <a:r>
              <a:rPr lang="en-GB" altLang="en-US" sz="2000" b="1">
                <a:solidFill>
                  <a:srgbClr val="00B0F0"/>
                </a:solidFill>
              </a:rPr>
              <a:t>Message</a:t>
            </a:r>
            <a:r>
              <a:rPr lang="en-GB" altLang="en-US" sz="2000"/>
              <a:t>(</a:t>
            </a:r>
            <a:r>
              <a:rPr lang="en-GB" altLang="en-US" sz="2000">
                <a:highlight>
                  <a:srgbClr val="FFFF00"/>
                </a:highlight>
              </a:rPr>
              <a:t>M</a:t>
            </a:r>
            <a:r>
              <a:rPr lang="en-GB" altLang="en-US" sz="2000"/>
              <a:t>)- Hygiene rules explained without cultural or language adaptation</a:t>
            </a:r>
            <a:endParaRPr lang="en-GB" altLang="en-US" sz="2000"/>
          </a:p>
          <a:p>
            <a:r>
              <a:rPr lang="en-GB" altLang="en-US" sz="2000" b="1">
                <a:solidFill>
                  <a:srgbClr val="00B0F0"/>
                </a:solidFill>
              </a:rPr>
              <a:t>Chanel</a:t>
            </a:r>
            <a:r>
              <a:rPr lang="en-GB" altLang="en-US" sz="2000"/>
              <a:t> (</a:t>
            </a:r>
            <a:r>
              <a:rPr lang="en-GB" altLang="en-US" sz="2000">
                <a:highlight>
                  <a:srgbClr val="FFFF00"/>
                </a:highlight>
              </a:rPr>
              <a:t>C</a:t>
            </a:r>
            <a:r>
              <a:rPr lang="en-GB" altLang="en-US" sz="2000"/>
              <a:t>)- Face to face/tone of voice/body language</a:t>
            </a:r>
            <a:endParaRPr lang="en-GB" altLang="en-US" sz="2000"/>
          </a:p>
          <a:p>
            <a:r>
              <a:rPr lang="en-GB" altLang="en-US" sz="2000" b="1">
                <a:solidFill>
                  <a:srgbClr val="00B0F0"/>
                </a:solidFill>
              </a:rPr>
              <a:t>Receiver</a:t>
            </a:r>
            <a:r>
              <a:rPr lang="en-GB" altLang="en-US" sz="2000"/>
              <a:t> (</a:t>
            </a:r>
            <a:r>
              <a:rPr lang="en-GB" altLang="en-US" sz="2000">
                <a:highlight>
                  <a:srgbClr val="FFFF00"/>
                </a:highlight>
              </a:rPr>
              <a:t>R</a:t>
            </a:r>
            <a:r>
              <a:rPr lang="en-GB" altLang="en-US" sz="2000"/>
              <a:t>) -Multicultural workers with low english skills</a:t>
            </a:r>
            <a:endParaRPr lang="en-GB" altLang="en-US" sz="2000"/>
          </a:p>
          <a:p>
            <a:r>
              <a:rPr lang="en-GB" altLang="en-US" sz="2000"/>
              <a:t>I chose Berlo SMCR Model because the communication is only in one directtion. The employees do not respond back to Garry. Also, Berlo SMCR focuses on the emotional state,attitude,motivation and communication.</a:t>
            </a:r>
            <a:endParaRPr lang="en-GB" altLang="en-US" sz="2000"/>
          </a:p>
          <a:p>
            <a:endParaRPr lang="en-GB" altLang="en-US" sz="2000"/>
          </a:p>
        </p:txBody>
      </p:sp>
      <p:pic>
        <p:nvPicPr>
          <p:cNvPr id="4" name="Picture 3" descr="berl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2140" y="5013325"/>
            <a:ext cx="8026400" cy="890905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 sz="3200"/>
              <a:t>Ways to reduce psychologycal barrier (Solutions)</a:t>
            </a:r>
            <a:endParaRPr lang="en-GB" altLang="en-US" sz="32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marL="0" indent="0">
              <a:buNone/>
            </a:pPr>
            <a:r>
              <a:rPr lang="en-GB" altLang="en-US" sz="2000"/>
              <a:t>1.</a:t>
            </a:r>
            <a:r>
              <a:rPr lang="en-GB" altLang="en-US" sz="2000" b="1"/>
              <a:t> Emotional Intelligence and Stress Management for Gary</a:t>
            </a:r>
            <a:endParaRPr lang="en-GB" altLang="en-US" sz="2000"/>
          </a:p>
          <a:p>
            <a:r>
              <a:rPr lang="en-GB" altLang="en-US" sz="2000"/>
              <a:t>Training in emphaty, patience and emotional regulation</a:t>
            </a:r>
            <a:endParaRPr lang="en-GB" altLang="en-US" sz="2000"/>
          </a:p>
          <a:p>
            <a:r>
              <a:rPr lang="en-GB" altLang="en-US" sz="2000"/>
              <a:t>Avoiding giving instruction while stressed/tired</a:t>
            </a:r>
            <a:endParaRPr lang="en-GB" altLang="en-US" sz="2000"/>
          </a:p>
          <a:p>
            <a:r>
              <a:rPr lang="en-GB" altLang="en-US" sz="2000"/>
              <a:t>Build a more supportive communication environment.</a:t>
            </a:r>
            <a:endParaRPr lang="en-GB" altLang="en-US" sz="2000"/>
          </a:p>
          <a:p>
            <a:pPr marL="0" indent="0">
              <a:buNone/>
            </a:pPr>
            <a:endParaRPr lang="en-GB" altLang="en-US" sz="2000"/>
          </a:p>
          <a:p>
            <a:pPr marL="0" indent="0">
              <a:buNone/>
            </a:pPr>
            <a:r>
              <a:rPr lang="en-GB" altLang="en-US" sz="2000" b="1"/>
              <a:t>2. Cultural Sensitive Training</a:t>
            </a:r>
            <a:endParaRPr lang="en-GB" altLang="en-US" sz="2000" b="1"/>
          </a:p>
          <a:p>
            <a:r>
              <a:rPr lang="en-GB" altLang="en-US" sz="2000"/>
              <a:t>Introduce short visual demonstration with friendly instructions.</a:t>
            </a:r>
            <a:endParaRPr lang="en-GB" altLang="en-US" sz="2000"/>
          </a:p>
          <a:p>
            <a:r>
              <a:rPr lang="en-GB" altLang="en-US" sz="2000"/>
              <a:t>Use simple language</a:t>
            </a:r>
            <a:endParaRPr lang="en-GB" altLang="en-US" sz="2000"/>
          </a:p>
          <a:p>
            <a:r>
              <a:rPr lang="en-GB" altLang="en-US" sz="2000"/>
              <a:t>Built trust so workers feel supported by management.</a:t>
            </a:r>
            <a:endParaRPr lang="en-GB" altLang="en-US" sz="2000"/>
          </a:p>
          <a:p>
            <a:r>
              <a:rPr lang="en-GB" altLang="en-US" sz="2000"/>
              <a:t>(McCornack,2016)</a:t>
            </a:r>
            <a:endParaRPr lang="en-GB" altLang="en-US" sz="200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/>
              <a:t>Conclusion</a:t>
            </a:r>
            <a:endParaRPr lang="en-GB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 sz="2400"/>
              <a:t>By improving training, simplifying messages, and strengthening management communication, the company can reduce misunderstandings and create a more effective working environment. </a:t>
            </a:r>
            <a:endParaRPr lang="en-US" altLang="en-US" sz="2400"/>
          </a:p>
          <a:p>
            <a:endParaRPr lang="en-US" altLang="en-US" sz="2400"/>
          </a:p>
          <a:p>
            <a:r>
              <a:rPr lang="en-US" altLang="en-US" sz="2400"/>
              <a:t>Clear communication is essential for restoring standards and ensuring future success</a:t>
            </a:r>
            <a:r>
              <a:rPr lang="en-GB" altLang="en-US" sz="2400"/>
              <a:t>.</a:t>
            </a:r>
            <a:endParaRPr lang="en-US" altLang="en-US" sz="2400"/>
          </a:p>
          <a:p>
            <a:endParaRPr lang="en-US" altLang="en-US" sz="2400"/>
          </a:p>
        </p:txBody>
      </p:sp>
      <p:pic>
        <p:nvPicPr>
          <p:cNvPr id="4" name="Picture 3" descr="OIP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" y="4437380"/>
            <a:ext cx="5668645" cy="227711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/>
              <a:t>References</a:t>
            </a:r>
            <a:endParaRPr lang="en-GB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Adler, R., Rodman, G. &amp; du Pré, A. (2017)</a:t>
            </a:r>
            <a:r>
              <a:rPr lang="en-US" altLang="en-US" sz="1200" i="1" dirty="0">
                <a:solidFill>
                  <a:schemeClr val="tx1"/>
                </a:solidFill>
                <a:sym typeface="+mn-ea"/>
              </a:rPr>
              <a:t> Understanding human communication</a:t>
            </a:r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. 13th edn. New York: Oxford University Press.</a:t>
            </a:r>
            <a:endParaRPr lang="en-US" altLang="en-US" sz="1200" dirty="0">
              <a:solidFill>
                <a:schemeClr val="tx1"/>
              </a:solidFill>
              <a:sym typeface="+mn-ea"/>
            </a:endParaRPr>
          </a:p>
          <a:p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Allport, G. W. (1954</a:t>
            </a:r>
            <a:r>
              <a:rPr lang="en-US" altLang="en-US" sz="1200" i="1" dirty="0">
                <a:solidFill>
                  <a:schemeClr val="tx1"/>
                </a:solidFill>
                <a:sym typeface="+mn-ea"/>
              </a:rPr>
              <a:t>) The nature of prejudice. Reading, </a:t>
            </a:r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MA: Addison-Wesley.</a:t>
            </a:r>
            <a:endParaRPr lang="en-US" altLang="en-US" sz="1200" dirty="0">
              <a:solidFill>
                <a:schemeClr val="tx1"/>
              </a:solidFill>
              <a:sym typeface="+mn-ea"/>
            </a:endParaRPr>
          </a:p>
          <a:p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Beatty, M. J. &amp; McCroskey, J. C. (1986) ‘</a:t>
            </a:r>
            <a:r>
              <a:rPr lang="en-US" altLang="en-US" sz="1200" i="1" dirty="0">
                <a:solidFill>
                  <a:schemeClr val="tx1"/>
                </a:solidFill>
                <a:sym typeface="+mn-ea"/>
              </a:rPr>
              <a:t>Trait-like qualities of communication apprehension’, Human Communication Research</a:t>
            </a:r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, 12(1), pp. 103–118.</a:t>
            </a:r>
            <a:endParaRPr lang="en-US" altLang="en-US" sz="1200" dirty="0">
              <a:solidFill>
                <a:schemeClr val="tx1"/>
              </a:solidFill>
              <a:sym typeface="+mn-ea"/>
            </a:endParaRPr>
          </a:p>
          <a:p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Berlo, D. (1960) </a:t>
            </a:r>
            <a:r>
              <a:rPr lang="en-US" altLang="en-US" sz="1200" i="1" dirty="0">
                <a:solidFill>
                  <a:schemeClr val="tx1"/>
                </a:solidFill>
                <a:sym typeface="+mn-ea"/>
              </a:rPr>
              <a:t>The process of communication: An introduction to theory and practice. </a:t>
            </a:r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New York: Holt, Rinehart and Winston.</a:t>
            </a:r>
            <a:endParaRPr lang="en-US" altLang="en-US" sz="1200" dirty="0">
              <a:solidFill>
                <a:schemeClr val="tx1"/>
              </a:solidFill>
              <a:sym typeface="+mn-ea"/>
            </a:endParaRPr>
          </a:p>
          <a:p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CommunicationTheory.org (n.d.</a:t>
            </a:r>
            <a:r>
              <a:rPr lang="en-US" altLang="en-US" sz="1200" i="1" dirty="0">
                <a:solidFill>
                  <a:schemeClr val="tx1"/>
                </a:solidFill>
                <a:sym typeface="+mn-ea"/>
              </a:rPr>
              <a:t>) Shannon and Weaver Model of Communication</a:t>
            </a:r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. Available at: https://www.communicationtheory.org/shannon-and-weaver-model-of-communication/</a:t>
            </a:r>
            <a:endParaRPr lang="en-US" altLang="en-US" sz="1200" dirty="0">
              <a:solidFill>
                <a:schemeClr val="tx1"/>
              </a:solidFill>
              <a:sym typeface="+mn-ea"/>
            </a:endParaRPr>
          </a:p>
          <a:p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 (Accessed: 1 December 2025).</a:t>
            </a:r>
            <a:endParaRPr lang="en-US" altLang="en-US" sz="1200" dirty="0">
              <a:solidFill>
                <a:schemeClr val="tx1"/>
              </a:solidFill>
              <a:sym typeface="+mn-ea"/>
            </a:endParaRPr>
          </a:p>
          <a:p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Fisher, R. &amp; Ury, W. (1981) Getting to yes: </a:t>
            </a:r>
            <a:r>
              <a:rPr lang="en-US" altLang="en-US" sz="1200" i="1" dirty="0">
                <a:solidFill>
                  <a:schemeClr val="tx1"/>
                </a:solidFill>
                <a:sym typeface="+mn-ea"/>
              </a:rPr>
              <a:t>Negotiating agreement without giving in</a:t>
            </a:r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. Boston: Houghton Mifflin.</a:t>
            </a:r>
            <a:endParaRPr lang="en-US" altLang="en-US" sz="1200" dirty="0">
              <a:solidFill>
                <a:schemeClr val="tx1"/>
              </a:solidFill>
              <a:sym typeface="+mn-ea"/>
            </a:endParaRPr>
          </a:p>
          <a:p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Hendricks, B. (2024) ‘</a:t>
            </a:r>
            <a:r>
              <a:rPr lang="en-US" altLang="en-US" sz="1200" i="1" dirty="0">
                <a:solidFill>
                  <a:schemeClr val="tx1"/>
                </a:solidFill>
                <a:sym typeface="+mn-ea"/>
              </a:rPr>
              <a:t>Osgood-Schramm model of communication</a:t>
            </a:r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’. Study.com. Available at: https://www.study.com/academy/lesson/Osgood-schramm-model-communication-definition-application.html</a:t>
            </a:r>
            <a:endParaRPr lang="en-US" altLang="en-US" sz="1200" dirty="0">
              <a:solidFill>
                <a:schemeClr val="tx1"/>
              </a:solidFill>
              <a:sym typeface="+mn-ea"/>
            </a:endParaRPr>
          </a:p>
          <a:p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 (Accessed: 3 December 2025).</a:t>
            </a:r>
            <a:endParaRPr lang="en-US" altLang="en-US" sz="1200" dirty="0">
              <a:solidFill>
                <a:schemeClr val="tx1"/>
              </a:solidFill>
              <a:sym typeface="+mn-ea"/>
            </a:endParaRPr>
          </a:p>
          <a:p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McCornack, S. (2016) </a:t>
            </a:r>
            <a:r>
              <a:rPr lang="en-US" altLang="en-US" sz="1200" i="1" dirty="0">
                <a:solidFill>
                  <a:schemeClr val="tx1"/>
                </a:solidFill>
                <a:sym typeface="+mn-ea"/>
              </a:rPr>
              <a:t>Reflect and relate: An introduction to interpersonal communication. </a:t>
            </a:r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4th edn. Boston: Bedford/St. Martin’s.</a:t>
            </a:r>
            <a:endParaRPr lang="en-US" altLang="en-US" sz="1200" dirty="0">
              <a:solidFill>
                <a:schemeClr val="tx1"/>
              </a:solidFill>
              <a:sym typeface="+mn-ea"/>
            </a:endParaRPr>
          </a:p>
          <a:p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Rosenberg, M. B. (1999) </a:t>
            </a:r>
            <a:r>
              <a:rPr lang="en-US" altLang="en-US" sz="1200" i="1" dirty="0">
                <a:solidFill>
                  <a:schemeClr val="tx1"/>
                </a:solidFill>
                <a:sym typeface="+mn-ea"/>
              </a:rPr>
              <a:t>Nonviolent communication: A language of life.</a:t>
            </a:r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 Encinitas, CA: PuddleDancer Press.</a:t>
            </a:r>
            <a:endParaRPr lang="en-US" altLang="en-US" sz="1200" dirty="0">
              <a:solidFill>
                <a:schemeClr val="tx1"/>
              </a:solidFill>
              <a:sym typeface="+mn-ea"/>
            </a:endParaRPr>
          </a:p>
          <a:p>
            <a:endParaRPr lang="en-US" altLang="en-US" sz="1200" dirty="0">
              <a:solidFill>
                <a:schemeClr val="tx1"/>
              </a:solidFill>
              <a:sym typeface="+mn-ea"/>
            </a:endParaRPr>
          </a:p>
          <a:p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Shannon, C. &amp; Weaver, W. (1949)</a:t>
            </a:r>
            <a:r>
              <a:rPr lang="en-US" altLang="en-US" sz="1200" i="1" dirty="0">
                <a:solidFill>
                  <a:schemeClr val="tx1"/>
                </a:solidFill>
                <a:sym typeface="+mn-ea"/>
              </a:rPr>
              <a:t> The mathematical theory of communication</a:t>
            </a:r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. Urbana: University of Illinois Press.</a:t>
            </a:r>
            <a:endParaRPr lang="en-US" altLang="en-US" sz="1200" dirty="0">
              <a:solidFill>
                <a:schemeClr val="tx1"/>
              </a:solidFill>
              <a:sym typeface="+mn-ea"/>
            </a:endParaRPr>
          </a:p>
          <a:p>
            <a:endParaRPr lang="en-US" altLang="en-US" sz="1200" dirty="0">
              <a:solidFill>
                <a:schemeClr val="tx1"/>
              </a:solidFill>
              <a:sym typeface="+mn-ea"/>
            </a:endParaRPr>
          </a:p>
          <a:p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Ting-Toomey, S. (1985) </a:t>
            </a:r>
            <a:r>
              <a:rPr lang="en-US" altLang="en-US" sz="1200" i="1" dirty="0">
                <a:solidFill>
                  <a:schemeClr val="tx1"/>
                </a:solidFill>
                <a:sym typeface="+mn-ea"/>
              </a:rPr>
              <a:t>‘Toward a theory of conflict and culture’, in Intercultural communication studies. </a:t>
            </a:r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Beverly Hills, CA: Sage.</a:t>
            </a:r>
            <a:endParaRPr lang="en-US" altLang="en-US" sz="1200" dirty="0">
              <a:solidFill>
                <a:schemeClr val="tx1"/>
              </a:solidFill>
              <a:sym typeface="+mn-ea"/>
            </a:endParaRPr>
          </a:p>
          <a:p>
            <a:endParaRPr lang="en-US" altLang="en-US" sz="1200" dirty="0">
              <a:solidFill>
                <a:schemeClr val="tx1"/>
              </a:solidFill>
              <a:sym typeface="+mn-ea"/>
            </a:endParaRPr>
          </a:p>
          <a:p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Tubbs, S. L. &amp; Moss, S. (2008) </a:t>
            </a:r>
            <a:r>
              <a:rPr lang="en-US" altLang="en-US" sz="1200" i="1" dirty="0">
                <a:solidFill>
                  <a:schemeClr val="tx1"/>
                </a:solidFill>
                <a:sym typeface="+mn-ea"/>
              </a:rPr>
              <a:t>Human communication: Principles and contexts</a:t>
            </a:r>
            <a:r>
              <a:rPr lang="en-US" altLang="en-US" sz="1200" dirty="0">
                <a:solidFill>
                  <a:schemeClr val="tx1"/>
                </a:solidFill>
                <a:sym typeface="+mn-ea"/>
              </a:rPr>
              <a:t>. 11th edn. New York: McGraw-Hill.</a:t>
            </a:r>
            <a:r>
              <a:rPr lang="en-US" sz="1200" dirty="0">
                <a:solidFill>
                  <a:schemeClr val="tx1"/>
                </a:solidFill>
                <a:sym typeface="+mn-ea"/>
              </a:rPr>
              <a:t>                                      </a:t>
            </a:r>
            <a:endParaRPr lang="en-US" sz="1200" dirty="0">
              <a:solidFill>
                <a:schemeClr val="tx1"/>
              </a:solidFill>
            </a:endParaRPr>
          </a:p>
          <a:p>
            <a:pPr algn="l"/>
            <a:r>
              <a:rPr lang="en-US" sz="1200" dirty="0">
                <a:solidFill>
                  <a:schemeClr val="tx1"/>
                </a:solidFill>
                <a:sym typeface="+mn-ea"/>
              </a:rPr>
              <a:t>     Accessed: 3 December 2025  </a:t>
            </a:r>
            <a:endParaRPr lang="en-US" sz="1200" dirty="0">
              <a:solidFill>
                <a:schemeClr val="tx1"/>
              </a:solidFill>
            </a:endParaRPr>
          </a:p>
          <a:p>
            <a:endParaRPr lang="en-US" altLang="en-US" sz="1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/>
              <a:t>Questions</a:t>
            </a:r>
            <a:endParaRPr lang="en-GB" altLang="en-US"/>
          </a:p>
        </p:txBody>
      </p:sp>
      <p:pic>
        <p:nvPicPr>
          <p:cNvPr id="4" name="Content Placeholder 3" descr="21-questions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602615" y="1798955"/>
            <a:ext cx="8386445" cy="436118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usiness Cooperate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Business Cooperate">
      <a:majorFont>
        <a:latin typeface="Arial"/>
        <a:ea typeface="SimSun"/>
        <a:cs typeface=""/>
      </a:majorFont>
      <a:minorFont>
        <a:latin typeface="Arial"/>
        <a:ea typeface="SimSun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accent2"/>
            </a:gs>
          </a:gsLst>
          <a:lin ang="5400000" scaled="1"/>
        </a:gradFill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accent2"/>
            </a:gs>
          </a:gsLst>
          <a:lin ang="5400000" scaled="1"/>
        </a:gradFill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lnDef>
  </a:objectDefaults>
  <a:extraClrSchemeLst>
    <a:extraClrScheme>
      <a:clrScheme name="Business Cooperat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Cooperat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Cooperat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Cooperat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Cooperat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Cooperat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Cooperat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Cooperat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Cooperat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Cooperat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Cooperat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Cooperat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11422</Words>
  <Application>WPS Presentation</Application>
  <PresentationFormat/>
  <Paragraphs>235</Paragraphs>
  <Slides>24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24</vt:i4>
      </vt:variant>
    </vt:vector>
  </HeadingPairs>
  <TitlesOfParts>
    <vt:vector size="36" baseType="lpstr">
      <vt:lpstr>Arial</vt:lpstr>
      <vt:lpstr>SimSun</vt:lpstr>
      <vt:lpstr>Wingdings</vt:lpstr>
      <vt:lpstr>Arial Unicode MS</vt:lpstr>
      <vt:lpstr>Microsoft YaHei</vt:lpstr>
      <vt:lpstr>Calibri</vt:lpstr>
      <vt:lpstr>Aptos Display</vt:lpstr>
      <vt:lpstr>Segoe UI Variable Display</vt:lpstr>
      <vt:lpstr>Aptos</vt:lpstr>
      <vt:lpstr>Segoe UI</vt:lpstr>
      <vt:lpstr>Arial</vt:lpstr>
      <vt:lpstr>Business Cooperate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LCLM4003 Effective Teamwork and Communication</dc:title>
  <dc:creator>Teodora Gogonea</dc:creator>
  <cp:lastModifiedBy>New Era Advice</cp:lastModifiedBy>
  <cp:revision>3</cp:revision>
  <dcterms:created xsi:type="dcterms:W3CDTF">2025-12-06T22:35:27Z</dcterms:created>
  <dcterms:modified xsi:type="dcterms:W3CDTF">2025-12-06T22:45:19Z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1033-12.2.0.23155</vt:lpwstr>
  </property>
  <property fmtid="{D5CDD505-2E9C-101B-9397-08002B2CF9AE}" pid="3" name="ICV">
    <vt:lpwstr>1C1371AC0DED4A5CB995C065066A361E_13</vt:lpwstr>
  </property>
</Properties>
</file>