
<file path=[Content_Types].xml><?xml version="1.0" encoding="utf-8"?>
<Types xmlns="http://schemas.openxmlformats.org/package/2006/content-types">
  <Default Extension="png" ContentType="image/png"/>
  <Default Extension="emf" ContentType="image/x-emf"/>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29"/>
  </p:notesMasterIdLst>
  <p:sldIdLst>
    <p:sldId id="257" r:id="rId2"/>
    <p:sldId id="259" r:id="rId3"/>
    <p:sldId id="262" r:id="rId4"/>
    <p:sldId id="263" r:id="rId5"/>
    <p:sldId id="269" r:id="rId6"/>
    <p:sldId id="267" r:id="rId7"/>
    <p:sldId id="270" r:id="rId8"/>
    <p:sldId id="268" r:id="rId9"/>
    <p:sldId id="271" r:id="rId10"/>
    <p:sldId id="272" r:id="rId11"/>
    <p:sldId id="258" r:id="rId12"/>
    <p:sldId id="275" r:id="rId13"/>
    <p:sldId id="273" r:id="rId14"/>
    <p:sldId id="274" r:id="rId15"/>
    <p:sldId id="276" r:id="rId16"/>
    <p:sldId id="288" r:id="rId17"/>
    <p:sldId id="277" r:id="rId18"/>
    <p:sldId id="278" r:id="rId19"/>
    <p:sldId id="279" r:id="rId20"/>
    <p:sldId id="282" r:id="rId21"/>
    <p:sldId id="284" r:id="rId22"/>
    <p:sldId id="280" r:id="rId23"/>
    <p:sldId id="281" r:id="rId24"/>
    <p:sldId id="283" r:id="rId25"/>
    <p:sldId id="285" r:id="rId26"/>
    <p:sldId id="286" r:id="rId27"/>
    <p:sldId id="287" r:id="rId2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20019" autoAdjust="0"/>
    <p:restoredTop sz="94660"/>
  </p:normalViewPr>
  <p:slideViewPr>
    <p:cSldViewPr snapToGrid="0">
      <p:cViewPr varScale="1">
        <p:scale>
          <a:sx n="61" d="100"/>
          <a:sy n="61" d="100"/>
        </p:scale>
        <p:origin x="72" y="34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FFAD08F-E2EE-44B6-B5AA-F578DE2763CE}" type="datetimeFigureOut">
              <a:rPr lang="en-GB" smtClean="0"/>
              <a:t>06/03/2019</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D9048E9-3F5D-4F9C-ACED-CEF7B8D6FD64}" type="slidenum">
              <a:rPr lang="en-GB" smtClean="0"/>
              <a:t>‹#›</a:t>
            </a:fld>
            <a:endParaRPr lang="en-GB"/>
          </a:p>
        </p:txBody>
      </p:sp>
    </p:spTree>
    <p:extLst>
      <p:ext uri="{BB962C8B-B14F-4D97-AF65-F5344CB8AC3E}">
        <p14:creationId xmlns:p14="http://schemas.microsoft.com/office/powerpoint/2010/main" val="286748728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AA30BFE-812B-4F77-A199-34026914BC3D}"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05544905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680DD3FC-2C83-4F31-AA7D-040F15FCD3D1}" type="datetimeFigureOut">
              <a:rPr lang="en-GB" smtClean="0"/>
              <a:t>06/03/2019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CEFA4DB-36E2-4E61-8BCE-6061F3B3BE3A}" type="slidenum">
              <a:rPr lang="en-GB" smtClean="0"/>
              <a:t>‹#›</a:t>
            </a:fld>
            <a:endParaRPr lang="en-GB"/>
          </a:p>
        </p:txBody>
      </p:sp>
    </p:spTree>
    <p:extLst>
      <p:ext uri="{BB962C8B-B14F-4D97-AF65-F5344CB8AC3E}">
        <p14:creationId xmlns:p14="http://schemas.microsoft.com/office/powerpoint/2010/main" val="404997418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680DD3FC-2C83-4F31-AA7D-040F15FCD3D1}" type="datetimeFigureOut">
              <a:rPr lang="en-GB" smtClean="0"/>
              <a:t>06/03/2019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CEFA4DB-36E2-4E61-8BCE-6061F3B3BE3A}" type="slidenum">
              <a:rPr lang="en-GB" smtClean="0"/>
              <a:t>‹#›</a:t>
            </a:fld>
            <a:endParaRPr lang="en-GB"/>
          </a:p>
        </p:txBody>
      </p:sp>
    </p:spTree>
    <p:extLst>
      <p:ext uri="{BB962C8B-B14F-4D97-AF65-F5344CB8AC3E}">
        <p14:creationId xmlns:p14="http://schemas.microsoft.com/office/powerpoint/2010/main" val="271812128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1" y="1709742"/>
            <a:ext cx="10515600" cy="2852737"/>
          </a:xfrm>
        </p:spPr>
        <p:txBody>
          <a:bodyPr anchor="b"/>
          <a:lstStyle>
            <a:lvl1pPr>
              <a:defRPr sz="6000"/>
            </a:lvl1pPr>
          </a:lstStyle>
          <a:p>
            <a:r>
              <a:rPr lang="en-US" smtClean="0"/>
              <a:t>Click to edit Master title style</a:t>
            </a:r>
            <a:endParaRPr lang="en-GB"/>
          </a:p>
        </p:txBody>
      </p:sp>
      <p:sp>
        <p:nvSpPr>
          <p:cNvPr id="3" name="Text Placeholder 2"/>
          <p:cNvSpPr>
            <a:spLocks noGrp="1"/>
          </p:cNvSpPr>
          <p:nvPr>
            <p:ph type="body" idx="1"/>
          </p:nvPr>
        </p:nvSpPr>
        <p:spPr>
          <a:xfrm>
            <a:off x="831851" y="4589467"/>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680DD3FC-2C83-4F31-AA7D-040F15FCD3D1}" type="datetimeFigureOut">
              <a:rPr lang="en-GB" smtClean="0"/>
              <a:t>06/03/2019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CEFA4DB-36E2-4E61-8BCE-6061F3B3BE3A}" type="slidenum">
              <a:rPr lang="en-GB" smtClean="0"/>
              <a:t>‹#›</a:t>
            </a:fld>
            <a:endParaRPr lang="en-GB"/>
          </a:p>
        </p:txBody>
      </p:sp>
    </p:spTree>
    <p:extLst>
      <p:ext uri="{BB962C8B-B14F-4D97-AF65-F5344CB8AC3E}">
        <p14:creationId xmlns:p14="http://schemas.microsoft.com/office/powerpoint/2010/main" val="255687563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680DD3FC-2C83-4F31-AA7D-040F15FCD3D1}" type="datetimeFigureOut">
              <a:rPr lang="en-GB" smtClean="0"/>
              <a:t>06/03/2019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CEFA4DB-36E2-4E61-8BCE-6061F3B3BE3A}" type="slidenum">
              <a:rPr lang="en-GB" smtClean="0"/>
              <a:t>‹#›</a:t>
            </a:fld>
            <a:endParaRPr lang="en-GB"/>
          </a:p>
        </p:txBody>
      </p:sp>
    </p:spTree>
    <p:extLst>
      <p:ext uri="{BB962C8B-B14F-4D97-AF65-F5344CB8AC3E}">
        <p14:creationId xmlns:p14="http://schemas.microsoft.com/office/powerpoint/2010/main" val="331510850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9"/>
            <a:ext cx="105156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839789"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839789" y="2505075"/>
            <a:ext cx="5157787"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72202"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6172202" y="2505075"/>
            <a:ext cx="5183188"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680DD3FC-2C83-4F31-AA7D-040F15FCD3D1}" type="datetimeFigureOut">
              <a:rPr lang="en-GB" smtClean="0"/>
              <a:t>06/03/2019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CCEFA4DB-36E2-4E61-8BCE-6061F3B3BE3A}" type="slidenum">
              <a:rPr lang="en-GB" smtClean="0"/>
              <a:t>‹#›</a:t>
            </a:fld>
            <a:endParaRPr lang="en-GB"/>
          </a:p>
        </p:txBody>
      </p:sp>
    </p:spTree>
    <p:extLst>
      <p:ext uri="{BB962C8B-B14F-4D97-AF65-F5344CB8AC3E}">
        <p14:creationId xmlns:p14="http://schemas.microsoft.com/office/powerpoint/2010/main" val="155349679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680DD3FC-2C83-4F31-AA7D-040F15FCD3D1}" type="datetimeFigureOut">
              <a:rPr lang="en-GB" smtClean="0"/>
              <a:t>06/03/2019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CCEFA4DB-36E2-4E61-8BCE-6061F3B3BE3A}" type="slidenum">
              <a:rPr lang="en-GB" smtClean="0"/>
              <a:t>‹#›</a:t>
            </a:fld>
            <a:endParaRPr lang="en-GB"/>
          </a:p>
        </p:txBody>
      </p:sp>
    </p:spTree>
    <p:extLst>
      <p:ext uri="{BB962C8B-B14F-4D97-AF65-F5344CB8AC3E}">
        <p14:creationId xmlns:p14="http://schemas.microsoft.com/office/powerpoint/2010/main" val="280540086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80DD3FC-2C83-4F31-AA7D-040F15FCD3D1}" type="datetimeFigureOut">
              <a:rPr lang="en-GB" smtClean="0"/>
              <a:t>06/03/2019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CCEFA4DB-36E2-4E61-8BCE-6061F3B3BE3A}" type="slidenum">
              <a:rPr lang="en-GB" smtClean="0"/>
              <a:t>‹#›</a:t>
            </a:fld>
            <a:endParaRPr lang="en-GB"/>
          </a:p>
        </p:txBody>
      </p:sp>
    </p:spTree>
    <p:extLst>
      <p:ext uri="{BB962C8B-B14F-4D97-AF65-F5344CB8AC3E}">
        <p14:creationId xmlns:p14="http://schemas.microsoft.com/office/powerpoint/2010/main" val="320421306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Content Placeholder 2"/>
          <p:cNvSpPr>
            <a:spLocks noGrp="1"/>
          </p:cNvSpPr>
          <p:nvPr>
            <p:ph idx="1"/>
          </p:nvPr>
        </p:nvSpPr>
        <p:spPr>
          <a:xfrm>
            <a:off x="5183188" y="987429"/>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680DD3FC-2C83-4F31-AA7D-040F15FCD3D1}" type="datetimeFigureOut">
              <a:rPr lang="en-GB" smtClean="0"/>
              <a:t>06/03/2019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CEFA4DB-36E2-4E61-8BCE-6061F3B3BE3A}" type="slidenum">
              <a:rPr lang="en-GB" smtClean="0"/>
              <a:t>‹#›</a:t>
            </a:fld>
            <a:endParaRPr lang="en-GB"/>
          </a:p>
        </p:txBody>
      </p:sp>
    </p:spTree>
    <p:extLst>
      <p:ext uri="{BB962C8B-B14F-4D97-AF65-F5344CB8AC3E}">
        <p14:creationId xmlns:p14="http://schemas.microsoft.com/office/powerpoint/2010/main" val="396119146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Picture Placeholder 2"/>
          <p:cNvSpPr>
            <a:spLocks noGrp="1"/>
          </p:cNvSpPr>
          <p:nvPr>
            <p:ph type="pic" idx="1"/>
          </p:nvPr>
        </p:nvSpPr>
        <p:spPr>
          <a:xfrm>
            <a:off x="5183188" y="987429"/>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680DD3FC-2C83-4F31-AA7D-040F15FCD3D1}" type="datetimeFigureOut">
              <a:rPr lang="en-GB" smtClean="0"/>
              <a:t>06/03/2019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CEFA4DB-36E2-4E61-8BCE-6061F3B3BE3A}" type="slidenum">
              <a:rPr lang="en-GB" smtClean="0"/>
              <a:t>‹#›</a:t>
            </a:fld>
            <a:endParaRPr lang="en-GB"/>
          </a:p>
        </p:txBody>
      </p:sp>
    </p:spTree>
    <p:extLst>
      <p:ext uri="{BB962C8B-B14F-4D97-AF65-F5344CB8AC3E}">
        <p14:creationId xmlns:p14="http://schemas.microsoft.com/office/powerpoint/2010/main" val="161924851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680DD3FC-2C83-4F31-AA7D-040F15FCD3D1}" type="datetimeFigureOut">
              <a:rPr lang="en-GB" smtClean="0"/>
              <a:t>06/03/2019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CEFA4DB-36E2-4E61-8BCE-6061F3B3BE3A}" type="slidenum">
              <a:rPr lang="en-GB" smtClean="0"/>
              <a:t>‹#›</a:t>
            </a:fld>
            <a:endParaRPr lang="en-GB"/>
          </a:p>
        </p:txBody>
      </p:sp>
    </p:spTree>
    <p:extLst>
      <p:ext uri="{BB962C8B-B14F-4D97-AF65-F5344CB8AC3E}">
        <p14:creationId xmlns:p14="http://schemas.microsoft.com/office/powerpoint/2010/main" val="180435596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2" y="365125"/>
            <a:ext cx="2628900" cy="581183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838202" y="365125"/>
            <a:ext cx="7734300" cy="5811838"/>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680DD3FC-2C83-4F31-AA7D-040F15FCD3D1}" type="datetimeFigureOut">
              <a:rPr lang="en-GB" smtClean="0"/>
              <a:t>06/03/2019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CEFA4DB-36E2-4E61-8BCE-6061F3B3BE3A}" type="slidenum">
              <a:rPr lang="en-GB" smtClean="0"/>
              <a:t>‹#›</a:t>
            </a:fld>
            <a:endParaRPr lang="en-GB"/>
          </a:p>
        </p:txBody>
      </p:sp>
    </p:spTree>
    <p:extLst>
      <p:ext uri="{BB962C8B-B14F-4D97-AF65-F5344CB8AC3E}">
        <p14:creationId xmlns:p14="http://schemas.microsoft.com/office/powerpoint/2010/main" val="95684890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alphaModFix amt="14000"/>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9"/>
            <a:ext cx="10515600" cy="1325563"/>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838200" y="6356354"/>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680DD3FC-2C83-4F31-AA7D-040F15FCD3D1}" type="datetimeFigureOut">
              <a:rPr lang="en-GB" smtClean="0"/>
              <a:t>06/03/2019</a:t>
            </a:fld>
            <a:endParaRPr lang="en-GB"/>
          </a:p>
        </p:txBody>
      </p:sp>
      <p:sp>
        <p:nvSpPr>
          <p:cNvPr id="5" name="Footer Placeholder 4"/>
          <p:cNvSpPr>
            <a:spLocks noGrp="1"/>
          </p:cNvSpPr>
          <p:nvPr>
            <p:ph type="ftr" sz="quarter" idx="3"/>
          </p:nvPr>
        </p:nvSpPr>
        <p:spPr>
          <a:xfrm>
            <a:off x="4038600" y="6356354"/>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4"/>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CEFA4DB-36E2-4E61-8BCE-6061F3B3BE3A}" type="slidenum">
              <a:rPr lang="en-GB" smtClean="0"/>
              <a:t>‹#›</a:t>
            </a:fld>
            <a:endParaRPr lang="en-GB"/>
          </a:p>
        </p:txBody>
      </p:sp>
    </p:spTree>
    <p:extLst>
      <p:ext uri="{BB962C8B-B14F-4D97-AF65-F5344CB8AC3E}">
        <p14:creationId xmlns:p14="http://schemas.microsoft.com/office/powerpoint/2010/main" val="1285731181"/>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2.xml"/><Relationship Id="rId4" Type="http://schemas.openxmlformats.org/officeDocument/2006/relationships/image" Target="../media/image6.png"/></Relationships>
</file>

<file path=ppt/slides/_rels/slide5.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png"/><Relationship Id="rId1" Type="http://schemas.openxmlformats.org/officeDocument/2006/relationships/slideLayout" Target="../slideLayouts/slideLayout2.xml"/><Relationship Id="rId4" Type="http://schemas.openxmlformats.org/officeDocument/2006/relationships/image" Target="../media/image11.png"/></Relationships>
</file>

<file path=ppt/slides/_rels/slide9.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hyperlink" Target="https://www.margaretthatcher.org/document/102675" TargetMode="Externa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hyperlink" Target="https://www.margaretthatcher.org/document/102675" TargetMode="External"/><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2" Type="http://schemas.openxmlformats.org/officeDocument/2006/relationships/hyperlink" Target="https://www.margaretthatcher.org/document/104180" TargetMode="Externa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png"/><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2" Type="http://schemas.openxmlformats.org/officeDocument/2006/relationships/hyperlink" Target="https://www.margaretthatcher.org/document/107219" TargetMode="Externa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20.emf"/><Relationship Id="rId2" Type="http://schemas.openxmlformats.org/officeDocument/2006/relationships/image" Target="../media/image19.emf"/><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slideLayout" Target="../slideLayouts/slideLayout2.xml"/><Relationship Id="rId1" Type="http://schemas.openxmlformats.org/officeDocument/2006/relationships/video" Target="https://www.youtube.com/embed/Tetk_ayO1x4" TargetMode="Externa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image" Target="../media/image24.png"/><Relationship Id="rId1" Type="http://schemas.openxmlformats.org/officeDocument/2006/relationships/slideLayout" Target="../slideLayouts/slideLayout2.xml"/><Relationship Id="rId4" Type="http://schemas.openxmlformats.org/officeDocument/2006/relationships/image" Target="../media/image26.png"/></Relationships>
</file>

<file path=ppt/slides/_rels/slide26.xml.rels><?xml version="1.0" encoding="UTF-8" standalone="yes"?>
<Relationships xmlns="http://schemas.openxmlformats.org/package/2006/relationships"><Relationship Id="rId3" Type="http://schemas.openxmlformats.org/officeDocument/2006/relationships/image" Target="../media/image27.jpeg"/><Relationship Id="rId2" Type="http://schemas.openxmlformats.org/officeDocument/2006/relationships/slideLayout" Target="../slideLayouts/slideLayout2.xml"/><Relationship Id="rId1" Type="http://schemas.openxmlformats.org/officeDocument/2006/relationships/video" Target="https://www.youtube.com/embed/xYGM7P3AWlE" TargetMode="External"/></Relationships>
</file>

<file path=ppt/slides/_rels/slide27.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2" name="Rectangle 1"/>
          <p:cNvSpPr/>
          <p:nvPr/>
        </p:nvSpPr>
        <p:spPr>
          <a:xfrm>
            <a:off x="0" y="4967114"/>
            <a:ext cx="12192000" cy="2019693"/>
          </a:xfrm>
          <a:prstGeom prst="rect">
            <a:avLst/>
          </a:prstGeom>
          <a:solidFill>
            <a:schemeClr val="bg2">
              <a:alpha val="71000"/>
            </a:schemeClr>
          </a:solidFill>
        </p:spPr>
        <p:txBody>
          <a:bodyPr wrap="square" lIns="540000" tIns="360000" rIns="540000" bIns="360000">
            <a:spAutoFit/>
          </a:bodyPr>
          <a:lstStyle/>
          <a:p>
            <a:pPr lvl="0"/>
            <a:r>
              <a:rPr kumimoji="0" lang="en-GB" sz="2800" b="0" i="0" u="none" strike="noStrike" kern="1200" cap="none" spc="0" normalizeH="0" baseline="0" noProof="0" dirty="0" smtClean="0">
                <a:ln>
                  <a:noFill/>
                </a:ln>
                <a:solidFill>
                  <a:srgbClr val="7030A0"/>
                </a:solidFill>
                <a:effectLst/>
                <a:uLnTx/>
                <a:uFillTx/>
                <a:latin typeface="Arial Black" panose="020B0A04020102020204" pitchFamily="34" charset="0"/>
                <a:ea typeface="+mn-ea"/>
                <a:cs typeface="+mn-cs"/>
              </a:rPr>
              <a:t>Week </a:t>
            </a:r>
            <a:r>
              <a:rPr lang="en-GB" sz="2800" dirty="0">
                <a:solidFill>
                  <a:srgbClr val="7030A0"/>
                </a:solidFill>
                <a:latin typeface="Arial Black" panose="020B0A04020102020204" pitchFamily="34" charset="0"/>
              </a:rPr>
              <a:t>4 Wednesday</a:t>
            </a:r>
            <a:r>
              <a:rPr lang="en-GB" sz="2800" dirty="0" smtClean="0">
                <a:solidFill>
                  <a:srgbClr val="7030A0"/>
                </a:solidFill>
                <a:latin typeface="Arial Black" panose="020B0A04020102020204" pitchFamily="34" charset="0"/>
              </a:rPr>
              <a:t>: The </a:t>
            </a:r>
            <a:r>
              <a:rPr lang="en-GB" sz="2800" dirty="0">
                <a:solidFill>
                  <a:srgbClr val="7030A0"/>
                </a:solidFill>
                <a:latin typeface="Arial Black" panose="020B0A04020102020204" pitchFamily="34" charset="0"/>
              </a:rPr>
              <a:t>Eighties Today</a:t>
            </a:r>
          </a:p>
          <a:p>
            <a:pPr lvl="0"/>
            <a:r>
              <a:rPr lang="en-GB" sz="2800" dirty="0" smtClean="0">
                <a:solidFill>
                  <a:srgbClr val="7030A0"/>
                </a:solidFill>
                <a:latin typeface="Arial Black" panose="020B0A04020102020204" pitchFamily="34" charset="0"/>
              </a:rPr>
              <a:t>Hours 1–2 – No</a:t>
            </a:r>
            <a:r>
              <a:rPr lang="en-GB" sz="2800" dirty="0">
                <a:solidFill>
                  <a:srgbClr val="7030A0"/>
                </a:solidFill>
                <a:latin typeface="Arial Black" panose="020B0A04020102020204" pitchFamily="34" charset="0"/>
              </a:rPr>
              <a:t>! No! No! Thatcher and the Conservatives’ Long Road to </a:t>
            </a:r>
            <a:r>
              <a:rPr lang="en-GB" sz="2800" dirty="0" err="1">
                <a:solidFill>
                  <a:srgbClr val="7030A0"/>
                </a:solidFill>
                <a:latin typeface="Arial Black" panose="020B0A04020102020204" pitchFamily="34" charset="0"/>
              </a:rPr>
              <a:t>Brexit</a:t>
            </a:r>
            <a:endParaRPr kumimoji="0" lang="en-GB" sz="2800" b="0" i="0" u="none" strike="noStrike" kern="1200" cap="none" spc="0" normalizeH="0" baseline="0" noProof="0" dirty="0" smtClean="0">
              <a:ln>
                <a:noFill/>
              </a:ln>
              <a:solidFill>
                <a:srgbClr val="7030A0"/>
              </a:solidFill>
              <a:effectLst/>
              <a:uLnTx/>
              <a:uFillTx/>
              <a:latin typeface="Arial Black" panose="020B0A04020102020204" pitchFamily="34" charset="0"/>
              <a:ea typeface="+mn-ea"/>
              <a:cs typeface="+mn-cs"/>
            </a:endParaRPr>
          </a:p>
        </p:txBody>
      </p:sp>
      <p:sp>
        <p:nvSpPr>
          <p:cNvPr id="3" name="Rectangle 2"/>
          <p:cNvSpPr/>
          <p:nvPr/>
        </p:nvSpPr>
        <p:spPr>
          <a:xfrm>
            <a:off x="0" y="3680389"/>
            <a:ext cx="7850775" cy="1884950"/>
          </a:xfrm>
          <a:prstGeom prst="rect">
            <a:avLst/>
          </a:prstGeom>
        </p:spPr>
        <p:txBody>
          <a:bodyPr wrap="square" lIns="720000" tIns="720000" rIns="720000" bIns="72000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800" b="0" i="0" u="none" strike="noStrike" kern="1200" cap="none" spc="0" normalizeH="0" baseline="0" noProof="0" dirty="0">
              <a:ln>
                <a:noFill/>
              </a:ln>
              <a:solidFill>
                <a:srgbClr val="7030A0"/>
              </a:solidFill>
              <a:effectLst/>
              <a:uLnTx/>
              <a:uFillTx/>
              <a:latin typeface="Arial Black" panose="020B0A04020102020204" pitchFamily="34" charset="0"/>
              <a:ea typeface="+mn-ea"/>
              <a:cs typeface="+mn-cs"/>
            </a:endParaRPr>
          </a:p>
        </p:txBody>
      </p:sp>
    </p:spTree>
    <p:extLst>
      <p:ext uri="{BB962C8B-B14F-4D97-AF65-F5344CB8AC3E}">
        <p14:creationId xmlns:p14="http://schemas.microsoft.com/office/powerpoint/2010/main" val="139453247"/>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0" y="0"/>
            <a:ext cx="7194200" cy="4174129"/>
          </a:xfrm>
          <a:prstGeom prst="rect">
            <a:avLst/>
          </a:prstGeom>
        </p:spPr>
        <p:txBody>
          <a:bodyPr wrap="square" lIns="360000" tIns="360000" rIns="360000" bIns="360000">
            <a:spAutoFit/>
          </a:bodyPr>
          <a:lstStyle/>
          <a:p>
            <a:pPr algn="just"/>
            <a:r>
              <a:rPr lang="en-GB" sz="2800" dirty="0" smtClean="0"/>
              <a:t>“Where [Thatcher] was wrong and running against a tide of history, however, was in her attitude to Europe and her refusal to countenance the fact that the majority of people were always going to have to rely on public services and the power of government to get the opportunities they needed.”</a:t>
            </a:r>
            <a:endParaRPr lang="en-GB" sz="2800" dirty="0"/>
          </a:p>
        </p:txBody>
      </p:sp>
      <p:pic>
        <p:nvPicPr>
          <p:cNvPr id="3" name="Picture 2"/>
          <p:cNvPicPr>
            <a:picLocks noChangeAspect="1"/>
          </p:cNvPicPr>
          <p:nvPr/>
        </p:nvPicPr>
        <p:blipFill>
          <a:blip r:embed="rId2"/>
          <a:stretch>
            <a:fillRect/>
          </a:stretch>
        </p:blipFill>
        <p:spPr>
          <a:xfrm>
            <a:off x="7208979" y="0"/>
            <a:ext cx="4983021" cy="3295649"/>
          </a:xfrm>
          <a:prstGeom prst="rect">
            <a:avLst/>
          </a:prstGeom>
        </p:spPr>
      </p:pic>
      <p:pic>
        <p:nvPicPr>
          <p:cNvPr id="4" name="Picture 3"/>
          <p:cNvPicPr>
            <a:picLocks noChangeAspect="1"/>
          </p:cNvPicPr>
          <p:nvPr/>
        </p:nvPicPr>
        <p:blipFill>
          <a:blip r:embed="rId3"/>
          <a:stretch>
            <a:fillRect/>
          </a:stretch>
        </p:blipFill>
        <p:spPr>
          <a:xfrm>
            <a:off x="7208979" y="3295648"/>
            <a:ext cx="4968242" cy="3105151"/>
          </a:xfrm>
          <a:prstGeom prst="rect">
            <a:avLst/>
          </a:prstGeom>
        </p:spPr>
      </p:pic>
    </p:spTree>
    <p:extLst>
      <p:ext uri="{BB962C8B-B14F-4D97-AF65-F5344CB8AC3E}">
        <p14:creationId xmlns:p14="http://schemas.microsoft.com/office/powerpoint/2010/main" val="3566998173"/>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 y="0"/>
            <a:ext cx="7641771" cy="6882563"/>
          </a:xfrm>
          <a:prstGeom prst="rect">
            <a:avLst/>
          </a:prstGeom>
        </p:spPr>
        <p:txBody>
          <a:bodyPr wrap="square" lIns="360000" tIns="360000" rIns="360000" bIns="360000">
            <a:spAutoFit/>
          </a:bodyPr>
          <a:lstStyle/>
          <a:p>
            <a:pPr algn="just"/>
            <a:r>
              <a:rPr lang="en-GB" sz="2000" dirty="0" smtClean="0"/>
              <a:t>“Take the Tory Party of today. They wanted a modernising message. To an extent, they followed the New Labour handbook. They changed their position on gays, on investment in public services, on the importance of society. They put away some of the old Thatcherite rhetoric, but the seed didn’t take root. So when they thought it was in the bag, they relaxed. Suddenly the </a:t>
            </a:r>
            <a:r>
              <a:rPr lang="en-GB" sz="2000" dirty="0" err="1" smtClean="0"/>
              <a:t>Eurosceptics</a:t>
            </a:r>
            <a:r>
              <a:rPr lang="en-GB" sz="2000" dirty="0" smtClean="0"/>
              <a:t> were let out of the cage and indulged, and the Tories did less well in the 2010 election than expected. Now, of course, as a result of the coalition the </a:t>
            </a:r>
            <a:r>
              <a:rPr lang="en-GB" sz="2000" dirty="0" err="1" smtClean="0"/>
              <a:t>Eurosceptics</a:t>
            </a:r>
            <a:r>
              <a:rPr lang="en-GB" sz="2000" dirty="0" smtClean="0"/>
              <a:t> are conveniently, for the Tory leadership, back behind bars. Why is Euroscepticism a mistake for a Tory Party trying to modernise? … Because it immediately breaks the coherence of the modernising message. To a 25–45-year-old audience, Europe is a fact. Live with it. (Whether you like it or not is another matter.) Let slightly wild-eyed anti-Europeans start talking about it with a passion that people instinctively distrust, and in a flash, the question mark over the party and its leader returns in bold print. Add into that any wavering on the economy, and the incoherence starts to worry the very  voters you need to reassure.”</a:t>
            </a:r>
          </a:p>
          <a:p>
            <a:pPr algn="r"/>
            <a:r>
              <a:rPr lang="en-GB" sz="2000" dirty="0" smtClean="0"/>
              <a:t>- Blair, </a:t>
            </a:r>
            <a:r>
              <a:rPr lang="en-GB" sz="2000" i="1" dirty="0" smtClean="0"/>
              <a:t>A Journey</a:t>
            </a:r>
            <a:r>
              <a:rPr lang="en-GB" sz="2000" dirty="0" smtClean="0"/>
              <a:t>, pp. 95-96</a:t>
            </a:r>
            <a:endParaRPr lang="en-GB" sz="2000" dirty="0"/>
          </a:p>
        </p:txBody>
      </p:sp>
      <p:pic>
        <p:nvPicPr>
          <p:cNvPr id="3" name="Picture 2"/>
          <p:cNvPicPr>
            <a:picLocks noChangeAspect="1"/>
          </p:cNvPicPr>
          <p:nvPr/>
        </p:nvPicPr>
        <p:blipFill>
          <a:blip r:embed="rId2"/>
          <a:stretch>
            <a:fillRect/>
          </a:stretch>
        </p:blipFill>
        <p:spPr>
          <a:xfrm>
            <a:off x="7641771" y="0"/>
            <a:ext cx="4550229" cy="3009411"/>
          </a:xfrm>
          <a:prstGeom prst="rect">
            <a:avLst/>
          </a:prstGeom>
        </p:spPr>
      </p:pic>
      <p:pic>
        <p:nvPicPr>
          <p:cNvPr id="4" name="Picture 3"/>
          <p:cNvPicPr>
            <a:picLocks noChangeAspect="1"/>
          </p:cNvPicPr>
          <p:nvPr/>
        </p:nvPicPr>
        <p:blipFill>
          <a:blip r:embed="rId3"/>
          <a:stretch>
            <a:fillRect/>
          </a:stretch>
        </p:blipFill>
        <p:spPr>
          <a:xfrm>
            <a:off x="7641771" y="3295649"/>
            <a:ext cx="4535450" cy="2834656"/>
          </a:xfrm>
          <a:prstGeom prst="rect">
            <a:avLst/>
          </a:prstGeom>
        </p:spPr>
      </p:pic>
    </p:spTree>
    <p:extLst>
      <p:ext uri="{BB962C8B-B14F-4D97-AF65-F5344CB8AC3E}">
        <p14:creationId xmlns:p14="http://schemas.microsoft.com/office/powerpoint/2010/main" val="45790514"/>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dirty="0"/>
          </a:p>
        </p:txBody>
      </p:sp>
      <p:pic>
        <p:nvPicPr>
          <p:cNvPr id="4" name="Picture 3"/>
          <p:cNvPicPr>
            <a:picLocks noChangeAspect="1"/>
          </p:cNvPicPr>
          <p:nvPr/>
        </p:nvPicPr>
        <p:blipFill>
          <a:blip r:embed="rId2"/>
          <a:stretch>
            <a:fillRect/>
          </a:stretch>
        </p:blipFill>
        <p:spPr>
          <a:xfrm>
            <a:off x="0" y="1"/>
            <a:ext cx="3819756" cy="6858000"/>
          </a:xfrm>
          <a:prstGeom prst="rect">
            <a:avLst/>
          </a:prstGeom>
        </p:spPr>
      </p:pic>
      <p:pic>
        <p:nvPicPr>
          <p:cNvPr id="5" name="Picture 4"/>
          <p:cNvPicPr>
            <a:picLocks noChangeAspect="1"/>
          </p:cNvPicPr>
          <p:nvPr/>
        </p:nvPicPr>
        <p:blipFill>
          <a:blip r:embed="rId3"/>
          <a:stretch>
            <a:fillRect/>
          </a:stretch>
        </p:blipFill>
        <p:spPr>
          <a:xfrm>
            <a:off x="8278845" y="99154"/>
            <a:ext cx="3913154" cy="6603998"/>
          </a:xfrm>
          <a:prstGeom prst="rect">
            <a:avLst/>
          </a:prstGeom>
        </p:spPr>
      </p:pic>
      <p:pic>
        <p:nvPicPr>
          <p:cNvPr id="6" name="Picture 5"/>
          <p:cNvPicPr>
            <a:picLocks noChangeAspect="1"/>
          </p:cNvPicPr>
          <p:nvPr/>
        </p:nvPicPr>
        <p:blipFill>
          <a:blip r:embed="rId4"/>
          <a:stretch>
            <a:fillRect/>
          </a:stretch>
        </p:blipFill>
        <p:spPr>
          <a:xfrm>
            <a:off x="4053323" y="124554"/>
            <a:ext cx="3991955" cy="6479447"/>
          </a:xfrm>
          <a:prstGeom prst="rect">
            <a:avLst/>
          </a:prstGeom>
        </p:spPr>
      </p:pic>
    </p:spTree>
    <p:extLst>
      <p:ext uri="{BB962C8B-B14F-4D97-AF65-F5344CB8AC3E}">
        <p14:creationId xmlns:p14="http://schemas.microsoft.com/office/powerpoint/2010/main" val="3646348263"/>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a:xfrm>
            <a:off x="3409950" y="195942"/>
            <a:ext cx="8782050" cy="6662058"/>
          </a:xfrm>
        </p:spPr>
        <p:txBody>
          <a:bodyPr lIns="360000" tIns="360000" rIns="360000" bIns="360000">
            <a:noAutofit/>
          </a:bodyPr>
          <a:lstStyle/>
          <a:p>
            <a:pPr marL="0" indent="0" algn="just">
              <a:buNone/>
            </a:pPr>
            <a:r>
              <a:rPr lang="en-GB" sz="2200" b="1" dirty="0"/>
              <a:t>Britain and the Common Market</a:t>
            </a:r>
          </a:p>
          <a:p>
            <a:pPr marL="0" indent="0" algn="just">
              <a:buNone/>
            </a:pPr>
            <a:r>
              <a:rPr lang="en-GB" sz="2200" dirty="0"/>
              <a:t>Geography and history determine that Britain is part of Europe, and Labour wants to see Europe safe and prosperous. But the European Economic Community, which does not even include the whole of Western Europe, was never devised to suit us, and our experience as a member of it has made it more difficult for us to deal with our economic and industrial problems. It has sometimes weakened our ability to achieve the objectives of Labour's international policy.</a:t>
            </a:r>
          </a:p>
          <a:p>
            <a:pPr marL="0" indent="0" algn="just">
              <a:buNone/>
            </a:pPr>
            <a:r>
              <a:rPr lang="en-GB" sz="2200" dirty="0"/>
              <a:t>The next Labour government, committed to radical, socialist policies for reviving the British economy, is bound to find continued membership a most serious obstacle to the fulfilment of those policies. In particular the rules of the Treaty of Rome are bound to conflict with our strategy for economic growth and full employment, our proposals on industrial policy and for increasing trade, and our need to restore exchange controls and to regulate direct overseas investment. </a:t>
            </a:r>
            <a:endParaRPr lang="en-GB" sz="2200" dirty="0" smtClean="0"/>
          </a:p>
          <a:p>
            <a:pPr marL="0" indent="0" algn="just">
              <a:buNone/>
            </a:pPr>
            <a:r>
              <a:rPr lang="en-GB" sz="2200" dirty="0" smtClean="0"/>
              <a:t>For </a:t>
            </a:r>
            <a:r>
              <a:rPr lang="en-GB" sz="2200" dirty="0"/>
              <a:t>all these reasons, British withdrawal from the Community is the right policy for Britain - to be completed well within the lifetime of the parliament</a:t>
            </a:r>
            <a:r>
              <a:rPr lang="en-GB" sz="2200" dirty="0" smtClean="0"/>
              <a:t>.</a:t>
            </a:r>
            <a:endParaRPr lang="en-GB" sz="2200" dirty="0"/>
          </a:p>
        </p:txBody>
      </p:sp>
      <p:pic>
        <p:nvPicPr>
          <p:cNvPr id="4" name="Picture 3"/>
          <p:cNvPicPr>
            <a:picLocks noChangeAspect="1"/>
          </p:cNvPicPr>
          <p:nvPr/>
        </p:nvPicPr>
        <p:blipFill>
          <a:blip r:embed="rId2"/>
          <a:stretch>
            <a:fillRect/>
          </a:stretch>
        </p:blipFill>
        <p:spPr>
          <a:xfrm>
            <a:off x="0" y="365129"/>
            <a:ext cx="3409950" cy="4752975"/>
          </a:xfrm>
          <a:prstGeom prst="rect">
            <a:avLst/>
          </a:prstGeom>
        </p:spPr>
      </p:pic>
    </p:spTree>
    <p:extLst>
      <p:ext uri="{BB962C8B-B14F-4D97-AF65-F5344CB8AC3E}">
        <p14:creationId xmlns:p14="http://schemas.microsoft.com/office/powerpoint/2010/main" val="2399628686"/>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8" name="Content Placeholder 2"/>
          <p:cNvSpPr txBox="1">
            <a:spLocks/>
          </p:cNvSpPr>
          <p:nvPr/>
        </p:nvSpPr>
        <p:spPr>
          <a:xfrm>
            <a:off x="0" y="-24604"/>
            <a:ext cx="9772650" cy="4874190"/>
          </a:xfrm>
          <a:prstGeom prst="rect">
            <a:avLst/>
          </a:prstGeom>
        </p:spPr>
        <p:txBody>
          <a:bodyPr vert="horz" lIns="360000" tIns="360000" rIns="360000" bIns="36000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sz="2600" b="1" dirty="0"/>
              <a:t>It's a new chance for a new Europe</a:t>
            </a:r>
            <a:endParaRPr lang="en-GB" sz="2600" dirty="0"/>
          </a:p>
          <a:p>
            <a:pPr marL="0" indent="0" algn="just">
              <a:buNone/>
            </a:pPr>
            <a:r>
              <a:rPr lang="en-GB" sz="2600" dirty="0"/>
              <a:t>The Labour government will promote Britain out of the European second division into which our country has been relegated by the Tories. </a:t>
            </a:r>
            <a:endParaRPr lang="en-GB" sz="2600" dirty="0" smtClean="0"/>
          </a:p>
          <a:p>
            <a:pPr marL="0" indent="0" algn="just">
              <a:buNone/>
            </a:pPr>
            <a:r>
              <a:rPr lang="en-GB" sz="2600" dirty="0"/>
              <a:t>	</a:t>
            </a:r>
            <a:r>
              <a:rPr lang="en-GB" sz="2600" dirty="0" smtClean="0"/>
              <a:t>We </a:t>
            </a:r>
            <a:r>
              <a:rPr lang="en-GB" sz="2600" dirty="0"/>
              <a:t>shall </a:t>
            </a:r>
            <a:r>
              <a:rPr lang="en-GB" sz="2600" dirty="0" smtClean="0"/>
              <a:t>… end </a:t>
            </a:r>
            <a:r>
              <a:rPr lang="en-GB" sz="2600" dirty="0"/>
              <a:t>the Tories' opt-out from the Social Chapter, so that the </a:t>
            </a:r>
            <a:r>
              <a:rPr lang="en-GB" sz="2600" dirty="0" smtClean="0"/>
              <a:t>British people </a:t>
            </a:r>
            <a:r>
              <a:rPr lang="en-GB" sz="2600" dirty="0"/>
              <a:t>can benefit from European </a:t>
            </a:r>
            <a:r>
              <a:rPr lang="en-GB" sz="2600" dirty="0" smtClean="0"/>
              <a:t>safeguards … We </a:t>
            </a:r>
            <a:r>
              <a:rPr lang="en-GB" sz="2600" dirty="0"/>
              <a:t>shall play an active part in negotiations on Economic and Monetary Union. We shall fight for Britain's interests, working for Europe-wide policies to fight unemployment and to enhance regional and structural industrial policy. </a:t>
            </a:r>
            <a:endParaRPr lang="en-GB" sz="2600" dirty="0" smtClean="0"/>
          </a:p>
          <a:p>
            <a:pPr marL="0" indent="0" algn="just">
              <a:buNone/>
            </a:pPr>
            <a:r>
              <a:rPr lang="en-GB" sz="2600" dirty="0" smtClean="0"/>
              <a:t>	We </a:t>
            </a:r>
            <a:r>
              <a:rPr lang="en-GB" sz="2600" dirty="0"/>
              <a:t>shall make the widening of the Community a priority, and shall advocate speedy admission for </a:t>
            </a:r>
            <a:r>
              <a:rPr lang="en-GB" sz="2600" dirty="0" smtClean="0"/>
              <a:t>Austria, Sweden, Finland </a:t>
            </a:r>
            <a:r>
              <a:rPr lang="en-GB" sz="2600" dirty="0"/>
              <a:t>and </a:t>
            </a:r>
            <a:r>
              <a:rPr lang="en-GB" sz="2600" dirty="0" smtClean="0"/>
              <a:t>Cyprus… we </a:t>
            </a:r>
            <a:r>
              <a:rPr lang="en-GB" sz="2600" dirty="0"/>
              <a:t>shall seek to create conditions in which, at the appropriate time, the new democracies of Central and Eastern Europe can join the Community</a:t>
            </a:r>
            <a:r>
              <a:rPr lang="en-GB" sz="2600" dirty="0" smtClean="0"/>
              <a:t>. </a:t>
            </a:r>
            <a:r>
              <a:rPr kumimoji="0" lang="en-GB" sz="2600" b="0" i="0" u="none" strike="noStrike" kern="1200" cap="none" spc="0" normalizeH="0" baseline="0" noProof="0" dirty="0" smtClean="0">
                <a:ln>
                  <a:noFill/>
                </a:ln>
                <a:solidFill>
                  <a:prstClr val="black"/>
                </a:solidFill>
                <a:effectLst/>
                <a:uLnTx/>
                <a:uFillTx/>
                <a:latin typeface="Calibri" panose="020F0502020204030204"/>
              </a:rPr>
              <a:t>(Labour 1992 Manifesto)</a:t>
            </a:r>
          </a:p>
        </p:txBody>
      </p:sp>
      <p:pic>
        <p:nvPicPr>
          <p:cNvPr id="6" name="Picture 5"/>
          <p:cNvPicPr>
            <a:picLocks noChangeAspect="1"/>
          </p:cNvPicPr>
          <p:nvPr/>
        </p:nvPicPr>
        <p:blipFill>
          <a:blip r:embed="rId2"/>
          <a:stretch>
            <a:fillRect/>
          </a:stretch>
        </p:blipFill>
        <p:spPr>
          <a:xfrm>
            <a:off x="9772650" y="-24604"/>
            <a:ext cx="2419350" cy="3362830"/>
          </a:xfrm>
          <a:prstGeom prst="rect">
            <a:avLst/>
          </a:prstGeom>
        </p:spPr>
      </p:pic>
    </p:spTree>
    <p:extLst>
      <p:ext uri="{BB962C8B-B14F-4D97-AF65-F5344CB8AC3E}">
        <p14:creationId xmlns:p14="http://schemas.microsoft.com/office/powerpoint/2010/main" val="3291693787"/>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latin typeface="Arial Black" panose="020B0A04020102020204" pitchFamily="34" charset="0"/>
              </a:rPr>
              <a:t>Treaty of Rome (1957)</a:t>
            </a:r>
            <a:endParaRPr lang="en-GB" dirty="0">
              <a:latin typeface="Arial Black" panose="020B0A04020102020204" pitchFamily="34" charset="0"/>
            </a:endParaRPr>
          </a:p>
        </p:txBody>
      </p:sp>
      <p:sp>
        <p:nvSpPr>
          <p:cNvPr id="3" name="Content Placeholder 2"/>
          <p:cNvSpPr>
            <a:spLocks noGrp="1"/>
          </p:cNvSpPr>
          <p:nvPr>
            <p:ph idx="1"/>
          </p:nvPr>
        </p:nvSpPr>
        <p:spPr/>
        <p:txBody>
          <a:bodyPr>
            <a:normAutofit fontScale="85000" lnSpcReduction="20000"/>
          </a:bodyPr>
          <a:lstStyle/>
          <a:p>
            <a:r>
              <a:rPr lang="en-GB" dirty="0" smtClean="0"/>
              <a:t>One of two constitutional bases </a:t>
            </a:r>
            <a:r>
              <a:rPr lang="en-GB" dirty="0"/>
              <a:t>of the European Union (EU), </a:t>
            </a:r>
            <a:r>
              <a:rPr lang="en-GB" dirty="0" smtClean="0"/>
              <a:t>(the other being the </a:t>
            </a:r>
            <a:r>
              <a:rPr lang="en-GB" dirty="0"/>
              <a:t>Treaty of </a:t>
            </a:r>
            <a:r>
              <a:rPr lang="en-GB" dirty="0" smtClean="0"/>
              <a:t>Maastricht, 1992)</a:t>
            </a:r>
            <a:endParaRPr lang="en-GB" dirty="0"/>
          </a:p>
          <a:p>
            <a:endParaRPr lang="en-GB" dirty="0"/>
          </a:p>
          <a:p>
            <a:r>
              <a:rPr lang="en-GB" dirty="0" smtClean="0"/>
              <a:t>Brought </a:t>
            </a:r>
            <a:r>
              <a:rPr lang="en-GB" dirty="0"/>
              <a:t>about the creation of the European Economic Community (EEC), the best-known of the European Communities (EC). </a:t>
            </a:r>
            <a:endParaRPr lang="en-GB" dirty="0" smtClean="0"/>
          </a:p>
          <a:p>
            <a:endParaRPr lang="en-GB" dirty="0"/>
          </a:p>
          <a:p>
            <a:r>
              <a:rPr lang="en-GB" dirty="0" smtClean="0"/>
              <a:t>EEC proposed </a:t>
            </a:r>
            <a:r>
              <a:rPr lang="en-GB" dirty="0"/>
              <a:t>progressive reduction of customs duties and the establishment of a customs union. </a:t>
            </a:r>
            <a:r>
              <a:rPr lang="en-GB" dirty="0" smtClean="0"/>
              <a:t>I</a:t>
            </a:r>
          </a:p>
          <a:p>
            <a:r>
              <a:rPr lang="en-GB" dirty="0" smtClean="0"/>
              <a:t>Proposed  a </a:t>
            </a:r>
            <a:r>
              <a:rPr lang="en-GB" dirty="0"/>
              <a:t>single market for goods, labour, </a:t>
            </a:r>
            <a:r>
              <a:rPr lang="en-GB" dirty="0" smtClean="0"/>
              <a:t>services </a:t>
            </a:r>
            <a:r>
              <a:rPr lang="en-GB" dirty="0"/>
              <a:t>and capital across the EEC's member states</a:t>
            </a:r>
            <a:r>
              <a:rPr lang="en-GB" dirty="0" smtClean="0"/>
              <a:t>.</a:t>
            </a:r>
          </a:p>
          <a:p>
            <a:endParaRPr lang="en-GB" dirty="0"/>
          </a:p>
          <a:p>
            <a:r>
              <a:rPr lang="en-GB" dirty="0" smtClean="0"/>
              <a:t>Proposed </a:t>
            </a:r>
            <a:r>
              <a:rPr lang="en-GB" dirty="0"/>
              <a:t>the creation of a Common Agriculture Policy, a Common Transport Policy and a European Social Fund, and established the European Commission.</a:t>
            </a:r>
          </a:p>
        </p:txBody>
      </p:sp>
    </p:spTree>
    <p:extLst>
      <p:ext uri="{BB962C8B-B14F-4D97-AF65-F5344CB8AC3E}">
        <p14:creationId xmlns:p14="http://schemas.microsoft.com/office/powerpoint/2010/main" val="3888762721"/>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87186" y="0"/>
            <a:ext cx="10515600" cy="1325563"/>
          </a:xfrm>
        </p:spPr>
        <p:txBody>
          <a:bodyPr/>
          <a:lstStyle/>
          <a:p>
            <a:pPr algn="ctr"/>
            <a:r>
              <a:rPr lang="en-GB" dirty="0" smtClean="0">
                <a:latin typeface="Arial Black" panose="020B0A04020102020204" pitchFamily="34" charset="0"/>
              </a:rPr>
              <a:t>Jacques </a:t>
            </a:r>
            <a:r>
              <a:rPr lang="en-GB" dirty="0" err="1" smtClean="0">
                <a:latin typeface="Arial Black" panose="020B0A04020102020204" pitchFamily="34" charset="0"/>
              </a:rPr>
              <a:t>Delors</a:t>
            </a:r>
            <a:r>
              <a:rPr lang="en-GB" dirty="0" smtClean="0">
                <a:latin typeface="Arial Black" panose="020B0A04020102020204" pitchFamily="34" charset="0"/>
              </a:rPr>
              <a:t>’ ‘Social Europe’</a:t>
            </a:r>
            <a:endParaRPr lang="en-GB" dirty="0">
              <a:latin typeface="Arial Black" panose="020B0A04020102020204" pitchFamily="34" charset="0"/>
            </a:endParaRPr>
          </a:p>
        </p:txBody>
      </p:sp>
      <p:pic>
        <p:nvPicPr>
          <p:cNvPr id="4" name="Picture 3"/>
          <p:cNvPicPr>
            <a:picLocks noChangeAspect="1"/>
          </p:cNvPicPr>
          <p:nvPr/>
        </p:nvPicPr>
        <p:blipFill>
          <a:blip r:embed="rId2"/>
          <a:stretch>
            <a:fillRect/>
          </a:stretch>
        </p:blipFill>
        <p:spPr>
          <a:xfrm>
            <a:off x="191861" y="1375839"/>
            <a:ext cx="8168783" cy="5482161"/>
          </a:xfrm>
          <a:prstGeom prst="rect">
            <a:avLst/>
          </a:prstGeom>
        </p:spPr>
      </p:pic>
      <p:pic>
        <p:nvPicPr>
          <p:cNvPr id="6" name="Picture 5"/>
          <p:cNvPicPr>
            <a:picLocks noChangeAspect="1"/>
          </p:cNvPicPr>
          <p:nvPr/>
        </p:nvPicPr>
        <p:blipFill>
          <a:blip r:embed="rId3"/>
          <a:stretch>
            <a:fillRect/>
          </a:stretch>
        </p:blipFill>
        <p:spPr>
          <a:xfrm>
            <a:off x="8344580" y="3900767"/>
            <a:ext cx="3847420" cy="2957233"/>
          </a:xfrm>
          <a:prstGeom prst="rect">
            <a:avLst/>
          </a:prstGeom>
        </p:spPr>
      </p:pic>
      <p:sp>
        <p:nvSpPr>
          <p:cNvPr id="7" name="Content Placeholder 6"/>
          <p:cNvSpPr>
            <a:spLocks noGrp="1"/>
          </p:cNvSpPr>
          <p:nvPr>
            <p:ph idx="1"/>
          </p:nvPr>
        </p:nvSpPr>
        <p:spPr>
          <a:xfrm>
            <a:off x="4674855" y="4887005"/>
            <a:ext cx="3250746" cy="1970995"/>
          </a:xfrm>
        </p:spPr>
        <p:txBody>
          <a:bodyPr>
            <a:normAutofit/>
          </a:bodyPr>
          <a:lstStyle/>
          <a:p>
            <a:pPr marL="0" indent="0" algn="r">
              <a:buNone/>
            </a:pPr>
            <a:r>
              <a:rPr lang="en-GB" sz="1800" dirty="0" smtClean="0">
                <a:solidFill>
                  <a:srgbClr val="FFFF00"/>
                </a:solidFill>
              </a:rPr>
              <a:t>Neil Kinnock and </a:t>
            </a:r>
            <a:r>
              <a:rPr lang="en-GB" sz="1800" dirty="0">
                <a:solidFill>
                  <a:srgbClr val="FFFF00"/>
                </a:solidFill>
              </a:rPr>
              <a:t>Jacques </a:t>
            </a:r>
            <a:r>
              <a:rPr lang="en-GB" sz="1800" dirty="0" err="1">
                <a:solidFill>
                  <a:srgbClr val="FFFF00"/>
                </a:solidFill>
              </a:rPr>
              <a:t>Delors</a:t>
            </a:r>
            <a:r>
              <a:rPr lang="en-GB" sz="1800" dirty="0">
                <a:solidFill>
                  <a:srgbClr val="FFFF00"/>
                </a:solidFill>
              </a:rPr>
              <a:t>, President of the European </a:t>
            </a:r>
            <a:r>
              <a:rPr lang="en-GB" sz="1800" dirty="0" smtClean="0">
                <a:solidFill>
                  <a:srgbClr val="FFFF00"/>
                </a:solidFill>
              </a:rPr>
              <a:t>Commission 1985–1995; former minister of finance in French Socialist government; </a:t>
            </a:r>
            <a:r>
              <a:rPr lang="en-GB" sz="1800" dirty="0" err="1" smtClean="0">
                <a:solidFill>
                  <a:srgbClr val="FFFF00"/>
                </a:solidFill>
              </a:rPr>
              <a:t>Delors</a:t>
            </a:r>
            <a:r>
              <a:rPr lang="en-GB" sz="1800" dirty="0" smtClean="0">
                <a:solidFill>
                  <a:srgbClr val="FFFF00"/>
                </a:solidFill>
              </a:rPr>
              <a:t> addressing UK Trade Union Congress in 1988</a:t>
            </a:r>
          </a:p>
          <a:p>
            <a:pPr marL="0" indent="0">
              <a:buNone/>
            </a:pPr>
            <a:endParaRPr lang="en-GB" sz="1800" dirty="0">
              <a:solidFill>
                <a:srgbClr val="FFFF00"/>
              </a:solidFill>
            </a:endParaRPr>
          </a:p>
        </p:txBody>
      </p:sp>
      <p:pic>
        <p:nvPicPr>
          <p:cNvPr id="8" name="Content Placeholder 4"/>
          <p:cNvPicPr>
            <a:picLocks noChangeAspect="1"/>
          </p:cNvPicPr>
          <p:nvPr/>
        </p:nvPicPr>
        <p:blipFill>
          <a:blip r:embed="rId4"/>
          <a:stretch>
            <a:fillRect/>
          </a:stretch>
        </p:blipFill>
        <p:spPr>
          <a:xfrm>
            <a:off x="8779623" y="1410572"/>
            <a:ext cx="3412377" cy="2555989"/>
          </a:xfrm>
          <a:prstGeom prst="rect">
            <a:avLst/>
          </a:prstGeom>
        </p:spPr>
      </p:pic>
    </p:spTree>
    <p:extLst>
      <p:ext uri="{BB962C8B-B14F-4D97-AF65-F5344CB8AC3E}">
        <p14:creationId xmlns:p14="http://schemas.microsoft.com/office/powerpoint/2010/main" val="646100232"/>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a:xfrm>
            <a:off x="0" y="3761473"/>
            <a:ext cx="3978729" cy="4351338"/>
          </a:xfrm>
        </p:spPr>
        <p:txBody>
          <a:bodyPr/>
          <a:lstStyle/>
          <a:p>
            <a:r>
              <a:rPr lang="en-GB" dirty="0" smtClean="0"/>
              <a:t>Promoted further </a:t>
            </a:r>
            <a:r>
              <a:rPr lang="en-GB" dirty="0"/>
              <a:t>European integration and a single </a:t>
            </a:r>
            <a:r>
              <a:rPr lang="en-GB" dirty="0" smtClean="0"/>
              <a:t>currency</a:t>
            </a:r>
          </a:p>
          <a:p>
            <a:endParaRPr lang="en-GB" dirty="0"/>
          </a:p>
          <a:p>
            <a:r>
              <a:rPr lang="en-GB" dirty="0" smtClean="0"/>
              <a:t>Scapegoat of British tabloid media</a:t>
            </a:r>
            <a:endParaRPr lang="en-GB" dirty="0"/>
          </a:p>
        </p:txBody>
      </p:sp>
      <p:sp>
        <p:nvSpPr>
          <p:cNvPr id="4" name="Title 1"/>
          <p:cNvSpPr txBox="1">
            <a:spLocks/>
          </p:cNvSpPr>
          <p:nvPr/>
        </p:nvSpPr>
        <p:spPr>
          <a:xfrm>
            <a:off x="3706586" y="3761473"/>
            <a:ext cx="4125686" cy="2055821"/>
          </a:xfrm>
          <a:prstGeom prst="rect">
            <a:avLst/>
          </a:prstGeom>
        </p:spPr>
        <p:txBody>
          <a:bodyPr vert="horz" lIns="91440" tIns="45720" rIns="91440" bIns="45720" rtlCol="0" anchor="ctr">
            <a:normAutofit fontScale="92500" lnSpcReduction="2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dirty="0" smtClean="0">
                <a:latin typeface="Arial Black" panose="020B0A04020102020204" pitchFamily="34" charset="0"/>
              </a:rPr>
              <a:t>Jacques </a:t>
            </a:r>
            <a:r>
              <a:rPr lang="en-GB" dirty="0" err="1" smtClean="0">
                <a:latin typeface="Arial Black" panose="020B0A04020102020204" pitchFamily="34" charset="0"/>
              </a:rPr>
              <a:t>Delors</a:t>
            </a:r>
            <a:r>
              <a:rPr lang="en-GB" dirty="0" smtClean="0">
                <a:latin typeface="Arial Black" panose="020B0A04020102020204" pitchFamily="34" charset="0"/>
              </a:rPr>
              <a:t>’ ‘Social Europe’</a:t>
            </a:r>
            <a:endParaRPr lang="en-GB" dirty="0">
              <a:latin typeface="Arial Black" panose="020B0A04020102020204" pitchFamily="34" charset="0"/>
            </a:endParaRPr>
          </a:p>
        </p:txBody>
      </p:sp>
      <p:pic>
        <p:nvPicPr>
          <p:cNvPr id="5" name="Picture 4"/>
          <p:cNvPicPr>
            <a:picLocks noChangeAspect="1"/>
          </p:cNvPicPr>
          <p:nvPr/>
        </p:nvPicPr>
        <p:blipFill>
          <a:blip r:embed="rId2"/>
          <a:stretch>
            <a:fillRect/>
          </a:stretch>
        </p:blipFill>
        <p:spPr>
          <a:xfrm>
            <a:off x="6302829" y="0"/>
            <a:ext cx="5889171" cy="6816171"/>
          </a:xfrm>
          <a:prstGeom prst="rect">
            <a:avLst/>
          </a:prstGeom>
        </p:spPr>
      </p:pic>
      <p:pic>
        <p:nvPicPr>
          <p:cNvPr id="6" name="Picture 5"/>
          <p:cNvPicPr>
            <a:picLocks noChangeAspect="1"/>
          </p:cNvPicPr>
          <p:nvPr/>
        </p:nvPicPr>
        <p:blipFill>
          <a:blip r:embed="rId3"/>
          <a:stretch>
            <a:fillRect/>
          </a:stretch>
        </p:blipFill>
        <p:spPr>
          <a:xfrm>
            <a:off x="604157" y="128028"/>
            <a:ext cx="5094515" cy="3396344"/>
          </a:xfrm>
          <a:prstGeom prst="rect">
            <a:avLst/>
          </a:prstGeom>
        </p:spPr>
      </p:pic>
    </p:spTree>
    <p:extLst>
      <p:ext uri="{BB962C8B-B14F-4D97-AF65-F5344CB8AC3E}">
        <p14:creationId xmlns:p14="http://schemas.microsoft.com/office/powerpoint/2010/main" val="2818254691"/>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a:xfrm>
            <a:off x="5029200" y="616294"/>
            <a:ext cx="6324600" cy="5811834"/>
          </a:xfrm>
        </p:spPr>
        <p:txBody>
          <a:bodyPr/>
          <a:lstStyle/>
          <a:p>
            <a:pPr marL="0" indent="0">
              <a:buNone/>
            </a:pPr>
            <a:r>
              <a:rPr lang="en-GB" dirty="0" smtClean="0"/>
              <a:t>“</a:t>
            </a:r>
            <a:r>
              <a:rPr lang="en-GB" dirty="0"/>
              <a:t>Missing: one Tory leader. Answers to the name of Margaret Thatcher. Mysteriously disappeared from the market referendum campaign 11 days ago. Has not been seen since. Will finder kindly wake her up and remind her she is failing the nation in her duty as leader of the opposition</a:t>
            </a:r>
            <a:r>
              <a:rPr lang="en-GB" dirty="0" smtClean="0"/>
              <a:t>?”</a:t>
            </a:r>
          </a:p>
          <a:p>
            <a:pPr marL="0" indent="0" algn="r">
              <a:buNone/>
            </a:pPr>
            <a:r>
              <a:rPr lang="en-GB" sz="2000" dirty="0" smtClean="0"/>
              <a:t>- </a:t>
            </a:r>
            <a:r>
              <a:rPr lang="en-GB" sz="2000" i="1" dirty="0" smtClean="0"/>
              <a:t>The Sun</a:t>
            </a:r>
            <a:r>
              <a:rPr lang="en-GB" sz="2000" dirty="0"/>
              <a:t> </a:t>
            </a:r>
            <a:r>
              <a:rPr lang="en-GB" sz="2000" dirty="0" smtClean="0"/>
              <a:t>headline, cited </a:t>
            </a:r>
            <a:r>
              <a:rPr lang="en-GB" sz="2000" dirty="0"/>
              <a:t>by  </a:t>
            </a:r>
            <a:r>
              <a:rPr lang="en-GB" sz="2000" dirty="0" smtClean="0"/>
              <a:t>Robert Saunders</a:t>
            </a:r>
            <a:r>
              <a:rPr lang="en-GB" sz="2000" dirty="0"/>
              <a:t>, </a:t>
            </a:r>
            <a:r>
              <a:rPr lang="en-GB" sz="2000" i="1" dirty="0"/>
              <a:t>Yes to Europe! The 1975 Referendum and Seventies Britain </a:t>
            </a:r>
            <a:r>
              <a:rPr lang="en-GB" sz="2000" dirty="0"/>
              <a:t>(Cambridge: Cambridge University Press, 2018), </a:t>
            </a:r>
            <a:r>
              <a:rPr lang="en-GB" sz="2000" dirty="0" smtClean="0"/>
              <a:t>p. 112</a:t>
            </a:r>
            <a:r>
              <a:rPr lang="en-GB" sz="2000" dirty="0"/>
              <a:t>. </a:t>
            </a:r>
          </a:p>
        </p:txBody>
      </p:sp>
      <p:pic>
        <p:nvPicPr>
          <p:cNvPr id="4" name="Picture 3"/>
          <p:cNvPicPr>
            <a:picLocks noChangeAspect="1"/>
          </p:cNvPicPr>
          <p:nvPr/>
        </p:nvPicPr>
        <p:blipFill rotWithShape="1">
          <a:blip r:embed="rId2"/>
          <a:srcRect t="-1" r="48211" b="-493"/>
          <a:stretch/>
        </p:blipFill>
        <p:spPr>
          <a:xfrm>
            <a:off x="151039" y="519113"/>
            <a:ext cx="4567918" cy="5685744"/>
          </a:xfrm>
          <a:prstGeom prst="rect">
            <a:avLst/>
          </a:prstGeom>
        </p:spPr>
      </p:pic>
    </p:spTree>
    <p:extLst>
      <p:ext uri="{BB962C8B-B14F-4D97-AF65-F5344CB8AC3E}">
        <p14:creationId xmlns:p14="http://schemas.microsoft.com/office/powerpoint/2010/main" val="1091410229"/>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44929" y="0"/>
            <a:ext cx="7772400" cy="1273628"/>
          </a:xfrm>
        </p:spPr>
        <p:txBody>
          <a:bodyPr>
            <a:normAutofit/>
          </a:bodyPr>
          <a:lstStyle/>
          <a:p>
            <a:r>
              <a:rPr lang="en-GB" sz="3600" dirty="0" smtClean="0">
                <a:latin typeface="Arial Black" panose="020B0A04020102020204" pitchFamily="34" charset="0"/>
              </a:rPr>
              <a:t>Thatcher and the 1975 EEC Referendum</a:t>
            </a:r>
            <a:endParaRPr lang="en-GB" sz="3600" dirty="0">
              <a:latin typeface="Arial Black" panose="020B0A04020102020204" pitchFamily="34" charset="0"/>
            </a:endParaRPr>
          </a:p>
        </p:txBody>
      </p:sp>
      <p:sp>
        <p:nvSpPr>
          <p:cNvPr id="3" name="Content Placeholder 2"/>
          <p:cNvSpPr>
            <a:spLocks noGrp="1"/>
          </p:cNvSpPr>
          <p:nvPr>
            <p:ph sz="half" idx="1"/>
          </p:nvPr>
        </p:nvSpPr>
        <p:spPr>
          <a:xfrm>
            <a:off x="0" y="963385"/>
            <a:ext cx="8262258" cy="4322953"/>
          </a:xfrm>
        </p:spPr>
        <p:txBody>
          <a:bodyPr lIns="360000" tIns="360000" rIns="360000" bIns="360000">
            <a:noAutofit/>
          </a:bodyPr>
          <a:lstStyle/>
          <a:p>
            <a:pPr marL="0" indent="0" algn="just">
              <a:buNone/>
            </a:pPr>
            <a:r>
              <a:rPr lang="en-GB" sz="2400" dirty="0" smtClean="0"/>
              <a:t>“I welcome </a:t>
            </a:r>
            <a:r>
              <a:rPr lang="en-GB" sz="2400" dirty="0"/>
              <a:t>this opportunity to launch the Conservative campaign to keep Britain in </a:t>
            </a:r>
            <a:r>
              <a:rPr lang="en-GB" sz="2400" dirty="0" smtClean="0"/>
              <a:t>Europe. It </a:t>
            </a:r>
            <a:r>
              <a:rPr lang="en-GB" sz="2400" dirty="0"/>
              <a:t>is not surprising that </a:t>
            </a:r>
            <a:r>
              <a:rPr lang="en-GB" sz="2400" dirty="0" smtClean="0"/>
              <a:t>I should </a:t>
            </a:r>
            <a:r>
              <a:rPr lang="en-GB" sz="2400" dirty="0"/>
              <a:t>wish to give my wholehearted support to this campaign, for the Conservative Party has been pursuing the European vision almost as long as we have existed as a Party.</a:t>
            </a:r>
          </a:p>
          <a:p>
            <a:pPr marL="0" indent="0" algn="just">
              <a:buNone/>
            </a:pPr>
            <a:r>
              <a:rPr lang="en-GB" sz="2400" dirty="0" smtClean="0"/>
              <a:t>	“It </a:t>
            </a:r>
            <a:r>
              <a:rPr lang="en-GB" sz="2400" dirty="0"/>
              <a:t>was Disraeli who </a:t>
            </a:r>
            <a:r>
              <a:rPr lang="en-GB" sz="2400" dirty="0" smtClean="0"/>
              <a:t>said that ‘no </a:t>
            </a:r>
            <a:r>
              <a:rPr lang="en-GB" sz="2400" dirty="0"/>
              <a:t>great power would shrink from its responsibilities … if that country from a perverse interpretation of its insular geographical position, turns an indifferent ear to the feelings and fortunes of continental Europe  such a course would, I believe, only end in it becoming an object of general </a:t>
            </a:r>
            <a:r>
              <a:rPr lang="en-GB" sz="2400" dirty="0" smtClean="0"/>
              <a:t>plunder  So </a:t>
            </a:r>
            <a:r>
              <a:rPr lang="en-GB" sz="2400" dirty="0"/>
              <a:t>long as the power and advice of England are felt in the Councils of Europe, peace I believe will be maintained, and maintained for a long period</a:t>
            </a:r>
            <a:r>
              <a:rPr lang="en-GB" sz="2400" dirty="0" smtClean="0"/>
              <a:t>.’”</a:t>
            </a:r>
          </a:p>
          <a:p>
            <a:pPr algn="r">
              <a:buFontTx/>
              <a:buChar char="-"/>
            </a:pPr>
            <a:r>
              <a:rPr lang="en-GB" sz="1800" dirty="0" smtClean="0"/>
              <a:t>Thatcher, Speech opening Conservative EEC referendum campaign, 16 April 1975 (</a:t>
            </a:r>
            <a:r>
              <a:rPr lang="en-GB" sz="1800" dirty="0" smtClean="0">
                <a:hlinkClick r:id="rId2"/>
              </a:rPr>
              <a:t>https://www.margaretthatcher.org/document/102675</a:t>
            </a:r>
            <a:r>
              <a:rPr lang="en-GB" sz="1800" dirty="0" smtClean="0"/>
              <a:t>)</a:t>
            </a:r>
          </a:p>
          <a:p>
            <a:pPr algn="just">
              <a:buFontTx/>
              <a:buChar char="-"/>
            </a:pPr>
            <a:endParaRPr lang="en-GB" sz="1800" dirty="0" smtClean="0"/>
          </a:p>
          <a:p>
            <a:pPr algn="just">
              <a:buFontTx/>
              <a:buChar char="-"/>
            </a:pPr>
            <a:endParaRPr lang="en-GB" sz="1800" dirty="0"/>
          </a:p>
        </p:txBody>
      </p:sp>
      <p:pic>
        <p:nvPicPr>
          <p:cNvPr id="5" name="Picture 4"/>
          <p:cNvPicPr>
            <a:picLocks noChangeAspect="1"/>
          </p:cNvPicPr>
          <p:nvPr/>
        </p:nvPicPr>
        <p:blipFill>
          <a:blip r:embed="rId3"/>
          <a:stretch>
            <a:fillRect/>
          </a:stretch>
        </p:blipFill>
        <p:spPr>
          <a:xfrm>
            <a:off x="8262258" y="0"/>
            <a:ext cx="4144736" cy="6881325"/>
          </a:xfrm>
          <a:prstGeom prst="rect">
            <a:avLst/>
          </a:prstGeom>
        </p:spPr>
      </p:pic>
    </p:spTree>
    <p:extLst>
      <p:ext uri="{BB962C8B-B14F-4D97-AF65-F5344CB8AC3E}">
        <p14:creationId xmlns:p14="http://schemas.microsoft.com/office/powerpoint/2010/main" val="2538528448"/>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44929" y="0"/>
            <a:ext cx="7772400" cy="1273628"/>
          </a:xfrm>
        </p:spPr>
        <p:txBody>
          <a:bodyPr>
            <a:normAutofit/>
          </a:bodyPr>
          <a:lstStyle/>
          <a:p>
            <a:r>
              <a:rPr lang="en-GB" sz="3600" dirty="0" smtClean="0">
                <a:latin typeface="Arial Black" panose="020B0A04020102020204" pitchFamily="34" charset="0"/>
              </a:rPr>
              <a:t>Thatcher and the 1975 EEC Referendum</a:t>
            </a:r>
            <a:endParaRPr lang="en-GB" sz="3600" dirty="0">
              <a:latin typeface="Arial Black" panose="020B0A04020102020204" pitchFamily="34" charset="0"/>
            </a:endParaRPr>
          </a:p>
        </p:txBody>
      </p:sp>
      <p:sp>
        <p:nvSpPr>
          <p:cNvPr id="3" name="Content Placeholder 2"/>
          <p:cNvSpPr>
            <a:spLocks noGrp="1"/>
          </p:cNvSpPr>
          <p:nvPr>
            <p:ph sz="half" idx="1"/>
          </p:nvPr>
        </p:nvSpPr>
        <p:spPr>
          <a:xfrm>
            <a:off x="0" y="1110342"/>
            <a:ext cx="8262258" cy="4322953"/>
          </a:xfrm>
        </p:spPr>
        <p:txBody>
          <a:bodyPr lIns="360000" tIns="360000" rIns="360000" bIns="360000">
            <a:noAutofit/>
          </a:bodyPr>
          <a:lstStyle/>
          <a:p>
            <a:pPr marL="0" indent="0" algn="just">
              <a:buNone/>
            </a:pPr>
            <a:r>
              <a:rPr lang="en-GB" sz="2400" dirty="0" smtClean="0"/>
              <a:t>“ … And</a:t>
            </a:r>
            <a:r>
              <a:rPr lang="en-GB" sz="2400" dirty="0"/>
              <a:t>, of course, that is right. We are inextricably part of Europe. Neither Mr. Foot nor Mr. Benn nor anyone else will ever be </a:t>
            </a:r>
            <a:r>
              <a:rPr lang="en-GB" sz="2400" dirty="0" smtClean="0"/>
              <a:t>able </a:t>
            </a:r>
            <a:r>
              <a:rPr lang="en-GB" sz="2400" dirty="0"/>
              <a:t>to take us </a:t>
            </a:r>
            <a:r>
              <a:rPr lang="en-GB" sz="2400" dirty="0" smtClean="0"/>
              <a:t>‘out </a:t>
            </a:r>
            <a:r>
              <a:rPr lang="en-GB" sz="2400" dirty="0"/>
              <a:t>of </a:t>
            </a:r>
            <a:r>
              <a:rPr lang="en-GB" sz="2400" dirty="0" smtClean="0"/>
              <a:t>Europe,;  for </a:t>
            </a:r>
            <a:r>
              <a:rPr lang="en-GB" sz="2400" dirty="0"/>
              <a:t>Europe is where we are and where we have always </a:t>
            </a:r>
            <a:r>
              <a:rPr lang="en-GB" sz="2400" dirty="0" smtClean="0"/>
              <a:t>been.</a:t>
            </a:r>
          </a:p>
          <a:p>
            <a:pPr marL="0" indent="0" algn="just">
              <a:buNone/>
            </a:pPr>
            <a:r>
              <a:rPr lang="en-GB" sz="2400" dirty="0"/>
              <a:t>	</a:t>
            </a:r>
            <a:r>
              <a:rPr lang="en-GB" sz="2400" dirty="0" smtClean="0"/>
              <a:t>“</a:t>
            </a:r>
            <a:r>
              <a:rPr lang="en-GB" sz="2400" dirty="0"/>
              <a:t>It is a fact that there has been peace in Europe for the </a:t>
            </a:r>
            <a:r>
              <a:rPr lang="en-GB" sz="2400" dirty="0" smtClean="0"/>
              <a:t>last quarter </a:t>
            </a:r>
            <a:r>
              <a:rPr lang="en-GB" sz="2400" dirty="0"/>
              <a:t>of a century, and for that alone I am grateful; that my children have not been embroiled in a European conflict as were the children of the previous two </a:t>
            </a:r>
            <a:r>
              <a:rPr lang="en-GB" sz="2400" dirty="0" smtClean="0"/>
              <a:t>generations.”</a:t>
            </a:r>
          </a:p>
          <a:p>
            <a:pPr algn="r">
              <a:buFontTx/>
              <a:buChar char="-"/>
            </a:pPr>
            <a:r>
              <a:rPr lang="en-GB" sz="1800" dirty="0" smtClean="0"/>
              <a:t>Thatcher</a:t>
            </a:r>
            <a:r>
              <a:rPr lang="en-GB" sz="1800" dirty="0"/>
              <a:t>, Speech </a:t>
            </a:r>
            <a:r>
              <a:rPr lang="en-GB" sz="1800" dirty="0" smtClean="0"/>
              <a:t>opening </a:t>
            </a:r>
            <a:r>
              <a:rPr lang="en-GB" sz="1800" dirty="0"/>
              <a:t>Conservative EEC referendum campaign, 16 April 1975 (</a:t>
            </a:r>
            <a:r>
              <a:rPr lang="en-GB" sz="1800" dirty="0">
                <a:hlinkClick r:id="rId2"/>
              </a:rPr>
              <a:t>https://</a:t>
            </a:r>
            <a:r>
              <a:rPr lang="en-GB" sz="1800" dirty="0" smtClean="0">
                <a:hlinkClick r:id="rId2"/>
              </a:rPr>
              <a:t>www.margaretthatcher.org/document/102675</a:t>
            </a:r>
            <a:r>
              <a:rPr lang="en-GB" sz="1800" dirty="0" smtClean="0"/>
              <a:t>)</a:t>
            </a:r>
          </a:p>
          <a:p>
            <a:pPr algn="just">
              <a:buFontTx/>
              <a:buChar char="-"/>
            </a:pPr>
            <a:endParaRPr lang="en-GB" sz="1800" dirty="0"/>
          </a:p>
        </p:txBody>
      </p:sp>
      <p:pic>
        <p:nvPicPr>
          <p:cNvPr id="5" name="Picture 4"/>
          <p:cNvPicPr>
            <a:picLocks noChangeAspect="1"/>
          </p:cNvPicPr>
          <p:nvPr/>
        </p:nvPicPr>
        <p:blipFill>
          <a:blip r:embed="rId3"/>
          <a:stretch>
            <a:fillRect/>
          </a:stretch>
        </p:blipFill>
        <p:spPr>
          <a:xfrm>
            <a:off x="8262258" y="0"/>
            <a:ext cx="4144736" cy="6881325"/>
          </a:xfrm>
          <a:prstGeom prst="rect">
            <a:avLst/>
          </a:prstGeom>
        </p:spPr>
      </p:pic>
    </p:spTree>
    <p:extLst>
      <p:ext uri="{BB962C8B-B14F-4D97-AF65-F5344CB8AC3E}">
        <p14:creationId xmlns:p14="http://schemas.microsoft.com/office/powerpoint/2010/main" val="3936489754"/>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0"/>
            <a:ext cx="10515600" cy="1325563"/>
          </a:xfrm>
        </p:spPr>
        <p:txBody>
          <a:bodyPr>
            <a:normAutofit/>
          </a:bodyPr>
          <a:lstStyle/>
          <a:p>
            <a:pPr algn="ctr"/>
            <a:r>
              <a:rPr lang="en-GB" sz="3600" b="1" dirty="0" smtClean="0">
                <a:latin typeface="Arial Black" panose="020B0A04020102020204" pitchFamily="34" charset="0"/>
              </a:rPr>
              <a:t>Thatcher’s Increasing Euroscepticism </a:t>
            </a:r>
            <a:endParaRPr lang="en-GB" sz="3600" b="1" dirty="0">
              <a:latin typeface="Arial Black" panose="020B0A04020102020204" pitchFamily="34" charset="0"/>
            </a:endParaRPr>
          </a:p>
        </p:txBody>
      </p:sp>
      <p:sp>
        <p:nvSpPr>
          <p:cNvPr id="5" name="Content Placeholder 4"/>
          <p:cNvSpPr>
            <a:spLocks noGrp="1"/>
          </p:cNvSpPr>
          <p:nvPr>
            <p:ph idx="1"/>
          </p:nvPr>
        </p:nvSpPr>
        <p:spPr>
          <a:xfrm>
            <a:off x="0" y="898070"/>
            <a:ext cx="12192000" cy="6531429"/>
          </a:xfrm>
        </p:spPr>
        <p:txBody>
          <a:bodyPr lIns="360000" tIns="360000" rIns="360000" bIns="360000">
            <a:normAutofit/>
          </a:bodyPr>
          <a:lstStyle/>
          <a:p>
            <a:pPr marL="0" indent="0" algn="just">
              <a:buNone/>
            </a:pPr>
            <a:r>
              <a:rPr lang="en-GB" dirty="0" smtClean="0"/>
              <a:t>“We </a:t>
            </a:r>
            <a:r>
              <a:rPr lang="en-GB" dirty="0"/>
              <a:t>are not asking for a penny piece of Community money for Britain. What we are asking is for a very large amount of our own money back, over and above what we contribute to the Community, which is covered by our receipts from the Community.</a:t>
            </a:r>
          </a:p>
          <a:p>
            <a:pPr marL="0" indent="0" algn="just">
              <a:buNone/>
            </a:pPr>
            <a:r>
              <a:rPr lang="en-GB" dirty="0" smtClean="0"/>
              <a:t>	“Broadly </a:t>
            </a:r>
            <a:r>
              <a:rPr lang="en-GB" dirty="0"/>
              <a:t>speaking, for every £2 we contribute we get £1 back. That leaves us with a net contribution of £1,000 million pounds next year to the Community and rising in the future. It is that £1,000 million on which we started to negotiate, because we want the greater part back. But it is not asking the Community for money; it is asking the Community to have our own money back, and I frequently said to them: </a:t>
            </a:r>
            <a:r>
              <a:rPr lang="en-GB" dirty="0" smtClean="0"/>
              <a:t>‘Look</a:t>
            </a:r>
            <a:r>
              <a:rPr lang="en-GB" dirty="0"/>
              <a:t>! We, as one of the poorer members of the Community, cannot go on filling the coffers of the Community. We are giving you notice that we just cannot afford it</a:t>
            </a:r>
            <a:r>
              <a:rPr lang="en-GB" dirty="0" smtClean="0"/>
              <a:t>!’”</a:t>
            </a:r>
          </a:p>
          <a:p>
            <a:pPr algn="r">
              <a:buFontTx/>
              <a:buChar char="-"/>
            </a:pPr>
            <a:r>
              <a:rPr lang="en-GB" sz="2000" dirty="0" smtClean="0"/>
              <a:t>Thatcher, ‘</a:t>
            </a:r>
            <a:r>
              <a:rPr lang="en-GB" sz="2000" dirty="0"/>
              <a:t>Press Conference after Dublin European </a:t>
            </a:r>
            <a:r>
              <a:rPr lang="en-GB" sz="2000" dirty="0" smtClean="0"/>
              <a:t>Council,’ 30 </a:t>
            </a:r>
            <a:r>
              <a:rPr lang="en-GB" sz="2000" dirty="0"/>
              <a:t>November </a:t>
            </a:r>
            <a:r>
              <a:rPr lang="en-GB" sz="2000" dirty="0" smtClean="0"/>
              <a:t>1979) (</a:t>
            </a:r>
            <a:r>
              <a:rPr lang="en-GB" sz="2000" dirty="0" smtClean="0">
                <a:hlinkClick r:id="rId2"/>
              </a:rPr>
              <a:t>https</a:t>
            </a:r>
            <a:r>
              <a:rPr lang="en-GB" sz="2000" dirty="0">
                <a:hlinkClick r:id="rId2"/>
              </a:rPr>
              <a:t>://</a:t>
            </a:r>
            <a:r>
              <a:rPr lang="en-GB" sz="2000" dirty="0" smtClean="0">
                <a:hlinkClick r:id="rId2"/>
              </a:rPr>
              <a:t>www.margaretthatcher.org/document/104180</a:t>
            </a:r>
            <a:r>
              <a:rPr lang="en-GB" sz="2000" dirty="0" smtClean="0"/>
              <a:t>)</a:t>
            </a:r>
          </a:p>
          <a:p>
            <a:pPr marL="0" indent="0">
              <a:buNone/>
            </a:pPr>
            <a:endParaRPr lang="en-GB" dirty="0" smtClean="0"/>
          </a:p>
        </p:txBody>
      </p:sp>
    </p:spTree>
    <p:extLst>
      <p:ext uri="{BB962C8B-B14F-4D97-AF65-F5344CB8AC3E}">
        <p14:creationId xmlns:p14="http://schemas.microsoft.com/office/powerpoint/2010/main" val="3900622410"/>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2"/>
          <a:stretch>
            <a:fillRect/>
          </a:stretch>
        </p:blipFill>
        <p:spPr>
          <a:xfrm>
            <a:off x="114299" y="0"/>
            <a:ext cx="6176773" cy="4098471"/>
          </a:xfrm>
          <a:prstGeom prst="rect">
            <a:avLst/>
          </a:prstGeom>
        </p:spPr>
      </p:pic>
      <p:pic>
        <p:nvPicPr>
          <p:cNvPr id="4" name="Picture 3"/>
          <p:cNvPicPr>
            <a:picLocks noChangeAspect="1"/>
          </p:cNvPicPr>
          <p:nvPr/>
        </p:nvPicPr>
        <p:blipFill>
          <a:blip r:embed="rId3"/>
          <a:stretch>
            <a:fillRect/>
          </a:stretch>
        </p:blipFill>
        <p:spPr>
          <a:xfrm>
            <a:off x="6207317" y="2694214"/>
            <a:ext cx="5984683" cy="3997769"/>
          </a:xfrm>
          <a:prstGeom prst="rect">
            <a:avLst/>
          </a:prstGeom>
        </p:spPr>
      </p:pic>
      <p:sp>
        <p:nvSpPr>
          <p:cNvPr id="5" name="Title 1"/>
          <p:cNvSpPr txBox="1">
            <a:spLocks/>
          </p:cNvSpPr>
          <p:nvPr/>
        </p:nvSpPr>
        <p:spPr>
          <a:xfrm>
            <a:off x="326571" y="5061857"/>
            <a:ext cx="4669972" cy="1061357"/>
          </a:xfrm>
          <a:prstGeom prst="rect">
            <a:avLst/>
          </a:prstGeom>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dirty="0" smtClean="0">
                <a:latin typeface="Arial Black" panose="020B0A04020102020204" pitchFamily="34" charset="0"/>
              </a:rPr>
              <a:t>Britain’s Rebate (1984)</a:t>
            </a:r>
            <a:endParaRPr lang="en-GB" dirty="0">
              <a:latin typeface="Arial Black" panose="020B0A04020102020204" pitchFamily="34" charset="0"/>
            </a:endParaRPr>
          </a:p>
        </p:txBody>
      </p:sp>
    </p:spTree>
    <p:extLst>
      <p:ext uri="{BB962C8B-B14F-4D97-AF65-F5344CB8AC3E}">
        <p14:creationId xmlns:p14="http://schemas.microsoft.com/office/powerpoint/2010/main" val="3708559501"/>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0"/>
            <a:ext cx="10515600" cy="1325563"/>
          </a:xfrm>
        </p:spPr>
        <p:txBody>
          <a:bodyPr>
            <a:normAutofit/>
          </a:bodyPr>
          <a:lstStyle/>
          <a:p>
            <a:pPr algn="ctr"/>
            <a:r>
              <a:rPr lang="en-GB" sz="3200" b="1" dirty="0" smtClean="0">
                <a:latin typeface="Arial Black" panose="020B0A04020102020204" pitchFamily="34" charset="0"/>
              </a:rPr>
              <a:t>Thatcher on the Single Market</a:t>
            </a:r>
            <a:endParaRPr lang="en-GB" sz="3200" b="1" dirty="0">
              <a:latin typeface="Arial Black" panose="020B0A04020102020204" pitchFamily="34" charset="0"/>
            </a:endParaRPr>
          </a:p>
        </p:txBody>
      </p:sp>
      <p:sp>
        <p:nvSpPr>
          <p:cNvPr id="5" name="Content Placeholder 4"/>
          <p:cNvSpPr>
            <a:spLocks noGrp="1"/>
          </p:cNvSpPr>
          <p:nvPr>
            <p:ph idx="1"/>
          </p:nvPr>
        </p:nvSpPr>
        <p:spPr>
          <a:xfrm>
            <a:off x="0" y="783770"/>
            <a:ext cx="12192000" cy="6531429"/>
          </a:xfrm>
        </p:spPr>
        <p:txBody>
          <a:bodyPr lIns="360000" tIns="360000" rIns="360000" bIns="360000">
            <a:normAutofit fontScale="92500" lnSpcReduction="10000"/>
          </a:bodyPr>
          <a:lstStyle/>
          <a:p>
            <a:pPr marL="0" indent="0" algn="just">
              <a:buNone/>
            </a:pPr>
            <a:r>
              <a:rPr lang="en-GB" sz="2000" dirty="0"/>
              <a:t>“First, welcome to Lancaster House for the launching of this </a:t>
            </a:r>
            <a:r>
              <a:rPr lang="en-GB" sz="2000" dirty="0" smtClean="0"/>
              <a:t>‘Europe </a:t>
            </a:r>
            <a:r>
              <a:rPr lang="en-GB" sz="2000" dirty="0"/>
              <a:t>Open for </a:t>
            </a:r>
            <a:r>
              <a:rPr lang="en-GB" sz="2000" dirty="0" smtClean="0"/>
              <a:t>Business’ </a:t>
            </a:r>
            <a:r>
              <a:rPr lang="en-GB" sz="2000" dirty="0"/>
              <a:t>campaign.</a:t>
            </a:r>
          </a:p>
          <a:p>
            <a:pPr marL="0" indent="0" algn="just">
              <a:buNone/>
            </a:pPr>
            <a:r>
              <a:rPr lang="en-GB" sz="2000" dirty="0" smtClean="0"/>
              <a:t>	“It </a:t>
            </a:r>
            <a:r>
              <a:rPr lang="en-GB" sz="2000" dirty="0"/>
              <a:t>is the first step along the path of preparing Britain's companies to take the opportunities presented by completion of the Single Market in the European Community in 1992. </a:t>
            </a:r>
          </a:p>
          <a:p>
            <a:pPr marL="0" indent="0" algn="just">
              <a:buNone/>
            </a:pPr>
            <a:r>
              <a:rPr lang="en-GB" sz="2000" dirty="0" smtClean="0"/>
              <a:t>	“ … How </a:t>
            </a:r>
            <a:r>
              <a:rPr lang="en-GB" sz="2000" dirty="0"/>
              <a:t>we meet the challenge of the Single Market will be a major factor, possibly the major factor, in our competitive position in European and world markets into the twenty-first century.</a:t>
            </a:r>
          </a:p>
          <a:p>
            <a:pPr marL="0" indent="0" algn="just">
              <a:buNone/>
            </a:pPr>
            <a:r>
              <a:rPr lang="en-GB" sz="2000" dirty="0" smtClean="0"/>
              <a:t>	“Getting </a:t>
            </a:r>
            <a:r>
              <a:rPr lang="en-GB" sz="2000" dirty="0"/>
              <a:t>it right needs a partnership between government and business.</a:t>
            </a:r>
          </a:p>
          <a:p>
            <a:pPr marL="0" indent="0" algn="just">
              <a:buNone/>
            </a:pPr>
            <a:r>
              <a:rPr lang="en-GB" sz="2000" dirty="0" smtClean="0"/>
              <a:t>	“The </a:t>
            </a:r>
            <a:r>
              <a:rPr lang="en-GB" sz="2000" dirty="0"/>
              <a:t>task of government is twofold: </a:t>
            </a:r>
            <a:r>
              <a:rPr lang="en-GB" sz="2000" dirty="0" smtClean="0"/>
              <a:t>1) negotiate </a:t>
            </a:r>
            <a:r>
              <a:rPr lang="en-GB" sz="2000" dirty="0"/>
              <a:t>in Brussels so as to get the possible results for Britain; and </a:t>
            </a:r>
            <a:r>
              <a:rPr lang="en-GB" sz="2000" dirty="0" smtClean="0"/>
              <a:t>2) then </a:t>
            </a:r>
            <a:r>
              <a:rPr lang="en-GB" sz="2000" dirty="0"/>
              <a:t>to make you the business community aware of the opportunities, so that you can make the most of them. </a:t>
            </a:r>
          </a:p>
          <a:p>
            <a:pPr marL="0" indent="0" algn="just">
              <a:buNone/>
            </a:pPr>
            <a:r>
              <a:rPr lang="en-GB" sz="2000" dirty="0" smtClean="0"/>
              <a:t>	“It's </a:t>
            </a:r>
            <a:r>
              <a:rPr lang="en-GB" sz="2000" dirty="0"/>
              <a:t>your job, the job of business, to gear yourselves up to take the opportunities which a single market of nearly 320 million people will offer.</a:t>
            </a:r>
          </a:p>
          <a:p>
            <a:pPr marL="0" indent="0" algn="just">
              <a:buNone/>
            </a:pPr>
            <a:r>
              <a:rPr lang="en-GB" sz="2000" dirty="0" smtClean="0"/>
              <a:t>	“Just </a:t>
            </a:r>
            <a:r>
              <a:rPr lang="en-GB" sz="2000" dirty="0"/>
              <a:t>think for a moment what a prospect that is. A single market without barriers—visible or invisible—giving you direct and unhindered access to the purchasing </a:t>
            </a:r>
            <a:r>
              <a:rPr lang="en-GB" sz="2000" dirty="0" smtClean="0"/>
              <a:t>power </a:t>
            </a:r>
            <a:r>
              <a:rPr lang="en-GB" sz="2000" dirty="0"/>
              <a:t>of over 300 million of the world's wealthiest and most prosperous people.</a:t>
            </a:r>
          </a:p>
          <a:p>
            <a:pPr marL="0" indent="0" algn="just">
              <a:buNone/>
            </a:pPr>
            <a:r>
              <a:rPr lang="en-GB" sz="2000" dirty="0" smtClean="0"/>
              <a:t>	“Bigger </a:t>
            </a:r>
            <a:r>
              <a:rPr lang="en-GB" sz="2000" dirty="0"/>
              <a:t>than Japan. Bigger than the United States. On your doorstep. And with the Channel Tunnel to give you direct access to it.</a:t>
            </a:r>
          </a:p>
          <a:p>
            <a:pPr marL="0" indent="0" algn="just">
              <a:buNone/>
            </a:pPr>
            <a:r>
              <a:rPr lang="en-GB" sz="2000" dirty="0" smtClean="0"/>
              <a:t>	“</a:t>
            </a:r>
            <a:r>
              <a:rPr lang="en-GB" sz="2000" b="1" dirty="0" smtClean="0"/>
              <a:t>It's </a:t>
            </a:r>
            <a:r>
              <a:rPr lang="en-GB" sz="2000" b="1" dirty="0"/>
              <a:t>not a dream. It's not a vision. It's not some bureaucrat's plan. It's for real. And it's only five years away</a:t>
            </a:r>
            <a:r>
              <a:rPr lang="en-GB" sz="2000" dirty="0" smtClean="0"/>
              <a:t>.”</a:t>
            </a:r>
            <a:endParaRPr lang="en-GB" sz="2000" dirty="0"/>
          </a:p>
          <a:p>
            <a:pPr algn="r">
              <a:buFontTx/>
              <a:buChar char="-"/>
            </a:pPr>
            <a:r>
              <a:rPr lang="en-GB" sz="2000" dirty="0" smtClean="0"/>
              <a:t>Thatcher</a:t>
            </a:r>
            <a:r>
              <a:rPr lang="en-GB" sz="2000" dirty="0"/>
              <a:t>, Speech opening Single Market </a:t>
            </a:r>
            <a:r>
              <a:rPr lang="en-GB" sz="2000" dirty="0" smtClean="0"/>
              <a:t>Campaign, 18 April </a:t>
            </a:r>
            <a:r>
              <a:rPr lang="en-GB" sz="2000" dirty="0"/>
              <a:t>1988 (</a:t>
            </a:r>
            <a:r>
              <a:rPr lang="en-GB" sz="2000" dirty="0">
                <a:hlinkClick r:id="rId2"/>
              </a:rPr>
              <a:t>https://www.margaretthatcher.org/document/107219</a:t>
            </a:r>
            <a:r>
              <a:rPr lang="en-GB" sz="2000" dirty="0" smtClean="0"/>
              <a:t>)</a:t>
            </a:r>
          </a:p>
        </p:txBody>
      </p:sp>
    </p:spTree>
    <p:extLst>
      <p:ext uri="{BB962C8B-B14F-4D97-AF65-F5344CB8AC3E}">
        <p14:creationId xmlns:p14="http://schemas.microsoft.com/office/powerpoint/2010/main" val="419781873"/>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0"/>
            <a:ext cx="10515600" cy="1325563"/>
          </a:xfrm>
        </p:spPr>
        <p:txBody>
          <a:bodyPr/>
          <a:lstStyle/>
          <a:p>
            <a:pPr algn="ctr"/>
            <a:r>
              <a:rPr lang="en-GB" b="1" dirty="0" smtClean="0">
                <a:latin typeface="Arial Black" panose="020B0A04020102020204" pitchFamily="34" charset="0"/>
              </a:rPr>
              <a:t>The Bruges Speech</a:t>
            </a:r>
            <a:endParaRPr lang="en-GB" b="1" dirty="0">
              <a:latin typeface="Arial Black" panose="020B0A04020102020204" pitchFamily="34" charset="0"/>
            </a:endParaRPr>
          </a:p>
        </p:txBody>
      </p:sp>
      <p:pic>
        <p:nvPicPr>
          <p:cNvPr id="4" name="Content Placeholder 3"/>
          <p:cNvPicPr>
            <a:picLocks noGrp="1" noChangeAspect="1"/>
          </p:cNvPicPr>
          <p:nvPr>
            <p:ph idx="1"/>
          </p:nvPr>
        </p:nvPicPr>
        <p:blipFill>
          <a:blip r:embed="rId2"/>
          <a:stretch>
            <a:fillRect/>
          </a:stretch>
        </p:blipFill>
        <p:spPr>
          <a:xfrm>
            <a:off x="8200212" y="1325563"/>
            <a:ext cx="3482521" cy="4351338"/>
          </a:xfrm>
          <a:prstGeom prst="rect">
            <a:avLst/>
          </a:prstGeom>
        </p:spPr>
      </p:pic>
      <p:sp>
        <p:nvSpPr>
          <p:cNvPr id="3" name="Rectangle 2"/>
          <p:cNvSpPr/>
          <p:nvPr/>
        </p:nvSpPr>
        <p:spPr>
          <a:xfrm>
            <a:off x="268014" y="1183673"/>
            <a:ext cx="7236372" cy="5262979"/>
          </a:xfrm>
          <a:prstGeom prst="rect">
            <a:avLst/>
          </a:prstGeom>
        </p:spPr>
        <p:txBody>
          <a:bodyPr wrap="square">
            <a:spAutoFit/>
          </a:bodyPr>
          <a:lstStyle/>
          <a:p>
            <a:r>
              <a:rPr lang="en-GB" sz="2400" b="1" dirty="0"/>
              <a:t>Margaret Thatcher, Speech to the College of </a:t>
            </a:r>
            <a:r>
              <a:rPr lang="en-GB" sz="2400" b="1" dirty="0" smtClean="0"/>
              <a:t>Europe, 20 </a:t>
            </a:r>
            <a:r>
              <a:rPr lang="en-GB" sz="2400" b="1" dirty="0"/>
              <a:t>September 1988 </a:t>
            </a:r>
            <a:endParaRPr lang="en-GB" sz="2400" b="1" dirty="0" smtClean="0"/>
          </a:p>
          <a:p>
            <a:endParaRPr lang="en-GB" sz="2400" dirty="0"/>
          </a:p>
          <a:p>
            <a:pPr marL="342900" indent="-342900">
              <a:buFont typeface="Arial" panose="020B0604020202020204" pitchFamily="34" charset="0"/>
              <a:buChar char="•"/>
            </a:pPr>
            <a:r>
              <a:rPr lang="en-GB" sz="2400" dirty="0" smtClean="0"/>
              <a:t>What is Thatcher’s attitude towards Europe and the European Economic Community in this speech?</a:t>
            </a:r>
          </a:p>
          <a:p>
            <a:pPr marL="342900" indent="-342900">
              <a:buFont typeface="Arial" panose="020B0604020202020204" pitchFamily="34" charset="0"/>
              <a:buChar char="•"/>
            </a:pPr>
            <a:endParaRPr lang="en-GB" sz="2400" dirty="0"/>
          </a:p>
          <a:p>
            <a:pPr marL="342900" indent="-342900">
              <a:buFont typeface="Arial" panose="020B0604020202020204" pitchFamily="34" charset="0"/>
              <a:buChar char="•"/>
            </a:pPr>
            <a:r>
              <a:rPr lang="en-GB" sz="2400" dirty="0" smtClean="0"/>
              <a:t>How far has Thatcher departed from her earlier positions on Europe in this speech? </a:t>
            </a:r>
          </a:p>
          <a:p>
            <a:pPr marL="342900" indent="-342900">
              <a:buFont typeface="Arial" panose="020B0604020202020204" pitchFamily="34" charset="0"/>
              <a:buChar char="•"/>
            </a:pPr>
            <a:endParaRPr lang="en-GB" sz="2400" dirty="0"/>
          </a:p>
          <a:p>
            <a:pPr marL="342900" indent="-342900">
              <a:buFont typeface="Arial" panose="020B0604020202020204" pitchFamily="34" charset="0"/>
              <a:buChar char="•"/>
            </a:pPr>
            <a:r>
              <a:rPr lang="en-GB" sz="2400" dirty="0" smtClean="0"/>
              <a:t>What historical precedents does she draw attention to in the speech?</a:t>
            </a:r>
          </a:p>
          <a:p>
            <a:pPr marL="342900" indent="-342900">
              <a:buFont typeface="Arial" panose="020B0604020202020204" pitchFamily="34" charset="0"/>
              <a:buChar char="•"/>
            </a:pPr>
            <a:endParaRPr lang="en-GB" sz="2400" dirty="0"/>
          </a:p>
          <a:p>
            <a:pPr marL="342900" indent="-342900">
              <a:buFont typeface="Arial" panose="020B0604020202020204" pitchFamily="34" charset="0"/>
              <a:buChar char="•"/>
            </a:pPr>
            <a:r>
              <a:rPr lang="en-GB" sz="2400" dirty="0" smtClean="0"/>
              <a:t>What does she have to say about a) the United States and b) Empire in this speech?</a:t>
            </a:r>
            <a:endParaRPr lang="en-GB" sz="2400" dirty="0"/>
          </a:p>
        </p:txBody>
      </p:sp>
    </p:spTree>
    <p:extLst>
      <p:ext uri="{BB962C8B-B14F-4D97-AF65-F5344CB8AC3E}">
        <p14:creationId xmlns:p14="http://schemas.microsoft.com/office/powerpoint/2010/main" val="127378257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67449" y="214604"/>
            <a:ext cx="5698672" cy="1325563"/>
          </a:xfrm>
        </p:spPr>
        <p:txBody>
          <a:bodyPr/>
          <a:lstStyle/>
          <a:p>
            <a:pPr algn="ctr"/>
            <a:r>
              <a:rPr lang="en-GB" b="1" dirty="0" smtClean="0">
                <a:latin typeface="Arial Black" panose="020B0A04020102020204" pitchFamily="34" charset="0"/>
              </a:rPr>
              <a:t>Thatcher’s </a:t>
            </a:r>
            <a:r>
              <a:rPr lang="en-GB" b="1" dirty="0" err="1" smtClean="0">
                <a:latin typeface="Arial Black" panose="020B0A04020102020204" pitchFamily="34" charset="0"/>
              </a:rPr>
              <a:t>Germanophia</a:t>
            </a:r>
            <a:r>
              <a:rPr lang="en-GB" b="1" dirty="0" smtClean="0">
                <a:latin typeface="Arial Black" panose="020B0A04020102020204" pitchFamily="34" charset="0"/>
              </a:rPr>
              <a:t> </a:t>
            </a:r>
            <a:endParaRPr lang="en-GB" b="1" dirty="0">
              <a:latin typeface="Arial Black" panose="020B0A04020102020204" pitchFamily="34" charset="0"/>
            </a:endParaRPr>
          </a:p>
        </p:txBody>
      </p:sp>
      <p:pic>
        <p:nvPicPr>
          <p:cNvPr id="4" name="Content Placeholder 3"/>
          <p:cNvPicPr>
            <a:picLocks noGrp="1" noChangeAspect="1"/>
          </p:cNvPicPr>
          <p:nvPr>
            <p:ph idx="1"/>
          </p:nvPr>
        </p:nvPicPr>
        <p:blipFill rotWithShape="1">
          <a:blip r:embed="rId2"/>
          <a:srcRect r="2663"/>
          <a:stretch/>
        </p:blipFill>
        <p:spPr>
          <a:xfrm>
            <a:off x="-1" y="-20289"/>
            <a:ext cx="6267451" cy="6878289"/>
          </a:xfrm>
          <a:prstGeom prst="rect">
            <a:avLst/>
          </a:prstGeom>
        </p:spPr>
      </p:pic>
      <p:pic>
        <p:nvPicPr>
          <p:cNvPr id="5" name="Picture 4"/>
          <p:cNvPicPr>
            <a:picLocks noChangeAspect="1"/>
          </p:cNvPicPr>
          <p:nvPr/>
        </p:nvPicPr>
        <p:blipFill>
          <a:blip r:embed="rId3"/>
          <a:stretch>
            <a:fillRect/>
          </a:stretch>
        </p:blipFill>
        <p:spPr>
          <a:xfrm>
            <a:off x="6096000" y="1775059"/>
            <a:ext cx="6350163" cy="5082941"/>
          </a:xfrm>
          <a:prstGeom prst="rect">
            <a:avLst/>
          </a:prstGeom>
        </p:spPr>
      </p:pic>
      <p:sp>
        <p:nvSpPr>
          <p:cNvPr id="6" name="Rectangle 5"/>
          <p:cNvSpPr/>
          <p:nvPr/>
        </p:nvSpPr>
        <p:spPr>
          <a:xfrm>
            <a:off x="85724" y="1040126"/>
            <a:ext cx="6096000" cy="1107996"/>
          </a:xfrm>
          <a:prstGeom prst="rect">
            <a:avLst/>
          </a:prstGeom>
        </p:spPr>
        <p:txBody>
          <a:bodyPr wrap="square">
            <a:spAutoFit/>
          </a:bodyPr>
          <a:lstStyle/>
          <a:p>
            <a:r>
              <a:rPr lang="en-GB" sz="1600" dirty="0" smtClean="0"/>
              <a:t>Charles Powell letter to Timothy </a:t>
            </a:r>
            <a:r>
              <a:rPr lang="en-GB" sz="1600" dirty="0" err="1" smtClean="0"/>
              <a:t>Garton</a:t>
            </a:r>
            <a:r>
              <a:rPr lang="en-GB" sz="1600" dirty="0" smtClean="0"/>
              <a:t>-Ash, agenda for Chequers seminar on German history, 19 March 1990 &lt;https://www.margaretthatcher.org/document/111046</a:t>
            </a:r>
          </a:p>
          <a:p>
            <a:endParaRPr lang="en-GB" dirty="0"/>
          </a:p>
        </p:txBody>
      </p:sp>
    </p:spTree>
    <p:extLst>
      <p:ext uri="{BB962C8B-B14F-4D97-AF65-F5344CB8AC3E}">
        <p14:creationId xmlns:p14="http://schemas.microsoft.com/office/powerpoint/2010/main" val="1668238233"/>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500062"/>
            <a:ext cx="11106150" cy="1325563"/>
          </a:xfrm>
        </p:spPr>
        <p:txBody>
          <a:bodyPr>
            <a:normAutofit fontScale="90000"/>
          </a:bodyPr>
          <a:lstStyle/>
          <a:p>
            <a:r>
              <a:rPr lang="en-GB" dirty="0" smtClean="0">
                <a:latin typeface="Arial Black" panose="020B0A04020102020204" pitchFamily="34" charset="0"/>
              </a:rPr>
              <a:t>Thatcher House of Commons Statement on Rome European Council, 30 October 1990</a:t>
            </a:r>
            <a:endParaRPr lang="en-GB" dirty="0">
              <a:latin typeface="Arial Black" panose="020B0A04020102020204" pitchFamily="34" charset="0"/>
            </a:endParaRPr>
          </a:p>
        </p:txBody>
      </p:sp>
      <p:pic>
        <p:nvPicPr>
          <p:cNvPr id="4" name="Content Placeholder 3"/>
          <p:cNvPicPr>
            <a:picLocks noGrp="1" noChangeAspect="1"/>
          </p:cNvPicPr>
          <p:nvPr>
            <p:ph idx="1"/>
          </p:nvPr>
        </p:nvPicPr>
        <p:blipFill>
          <a:blip r:embed="rId2"/>
          <a:stretch>
            <a:fillRect/>
          </a:stretch>
        </p:blipFill>
        <p:spPr>
          <a:xfrm>
            <a:off x="1104900" y="2286794"/>
            <a:ext cx="7516988" cy="4228306"/>
          </a:xfrm>
          <a:prstGeom prst="rect">
            <a:avLst/>
          </a:prstGeom>
        </p:spPr>
      </p:pic>
    </p:spTree>
    <p:extLst>
      <p:ext uri="{BB962C8B-B14F-4D97-AF65-F5344CB8AC3E}">
        <p14:creationId xmlns:p14="http://schemas.microsoft.com/office/powerpoint/2010/main" val="121290467"/>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Tetk_ayO1x4"/>
          <p:cNvPicPr>
            <a:picLocks noGrp="1" noRot="1" noChangeAspect="1"/>
          </p:cNvPicPr>
          <p:nvPr>
            <p:ph idx="1"/>
            <a:videoFile r:link="rId1"/>
          </p:nvPr>
        </p:nvPicPr>
        <p:blipFill>
          <a:blip r:embed="rId3"/>
          <a:stretch>
            <a:fillRect/>
          </a:stretch>
        </p:blipFill>
        <p:spPr>
          <a:xfrm>
            <a:off x="226483" y="0"/>
            <a:ext cx="11739033" cy="6603206"/>
          </a:xfrm>
          <a:prstGeom prst="rect">
            <a:avLst/>
          </a:prstGeom>
        </p:spPr>
      </p:pic>
    </p:spTree>
    <p:extLst>
      <p:ext uri="{BB962C8B-B14F-4D97-AF65-F5344CB8AC3E}">
        <p14:creationId xmlns:p14="http://schemas.microsoft.com/office/powerpoint/2010/main" val="973829946"/>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latin typeface="Arial Black" panose="020B0A04020102020204" pitchFamily="34" charset="0"/>
              </a:rPr>
              <a:t>European Exchange Rate Mechanism (ERM)</a:t>
            </a:r>
            <a:endParaRPr lang="en-GB" dirty="0">
              <a:latin typeface="Arial Black" panose="020B0A04020102020204" pitchFamily="34" charset="0"/>
            </a:endParaRPr>
          </a:p>
        </p:txBody>
      </p:sp>
      <p:sp>
        <p:nvSpPr>
          <p:cNvPr id="3" name="Content Placeholder 2"/>
          <p:cNvSpPr>
            <a:spLocks noGrp="1"/>
          </p:cNvSpPr>
          <p:nvPr>
            <p:ph idx="1"/>
          </p:nvPr>
        </p:nvSpPr>
        <p:spPr/>
        <p:txBody>
          <a:bodyPr/>
          <a:lstStyle/>
          <a:p>
            <a:r>
              <a:rPr lang="en-GB" dirty="0" smtClean="0"/>
              <a:t>System </a:t>
            </a:r>
            <a:r>
              <a:rPr lang="en-GB" dirty="0"/>
              <a:t>introduced by the European Economic Community on 13 March 1979, as part of the European Monetary System (EMS), to reduce exchange rate variability and achieve monetary stability in Europe, in preparation for Economic and Monetary Union and the introduction of a single currency</a:t>
            </a:r>
          </a:p>
        </p:txBody>
      </p:sp>
    </p:spTree>
    <p:extLst>
      <p:ext uri="{BB962C8B-B14F-4D97-AF65-F5344CB8AC3E}">
        <p14:creationId xmlns:p14="http://schemas.microsoft.com/office/powerpoint/2010/main" val="227591979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 y="365129"/>
            <a:ext cx="12192001" cy="1325563"/>
          </a:xfrm>
        </p:spPr>
        <p:txBody>
          <a:bodyPr/>
          <a:lstStyle/>
          <a:p>
            <a:pPr algn="ctr"/>
            <a:r>
              <a:rPr lang="en-GB" dirty="0" smtClean="0">
                <a:latin typeface="Arial Black" panose="020B0A04020102020204" pitchFamily="34" charset="0"/>
              </a:rPr>
              <a:t>Geoffrey Howe Resignation Speech,</a:t>
            </a:r>
            <a:br>
              <a:rPr lang="en-GB" dirty="0" smtClean="0">
                <a:latin typeface="Arial Black" panose="020B0A04020102020204" pitchFamily="34" charset="0"/>
              </a:rPr>
            </a:br>
            <a:r>
              <a:rPr lang="en-GB" dirty="0" smtClean="0">
                <a:latin typeface="Arial Black" panose="020B0A04020102020204" pitchFamily="34" charset="0"/>
              </a:rPr>
              <a:t>13 </a:t>
            </a:r>
            <a:r>
              <a:rPr lang="en-GB" dirty="0">
                <a:latin typeface="Arial Black" panose="020B0A04020102020204" pitchFamily="34" charset="0"/>
              </a:rPr>
              <a:t>November </a:t>
            </a:r>
            <a:r>
              <a:rPr lang="en-GB" dirty="0" smtClean="0">
                <a:latin typeface="Arial Black" panose="020B0A04020102020204" pitchFamily="34" charset="0"/>
              </a:rPr>
              <a:t>1990</a:t>
            </a:r>
            <a:endParaRPr lang="en-GB" dirty="0">
              <a:latin typeface="Arial Black" panose="020B0A04020102020204" pitchFamily="34" charset="0"/>
            </a:endParaRPr>
          </a:p>
        </p:txBody>
      </p:sp>
      <p:pic>
        <p:nvPicPr>
          <p:cNvPr id="4" name="Content Placeholder 3"/>
          <p:cNvPicPr>
            <a:picLocks noGrp="1" noChangeAspect="1"/>
          </p:cNvPicPr>
          <p:nvPr>
            <p:ph idx="1"/>
          </p:nvPr>
        </p:nvPicPr>
        <p:blipFill>
          <a:blip r:embed="rId2"/>
          <a:stretch>
            <a:fillRect/>
          </a:stretch>
        </p:blipFill>
        <p:spPr>
          <a:xfrm>
            <a:off x="2438400" y="1943894"/>
            <a:ext cx="7315200" cy="4114800"/>
          </a:xfrm>
          <a:prstGeom prst="rect">
            <a:avLst/>
          </a:prstGeom>
        </p:spPr>
      </p:pic>
    </p:spTree>
    <p:extLst>
      <p:ext uri="{BB962C8B-B14F-4D97-AF65-F5344CB8AC3E}">
        <p14:creationId xmlns:p14="http://schemas.microsoft.com/office/powerpoint/2010/main" val="132538075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a:xfrm>
            <a:off x="838200" y="751114"/>
            <a:ext cx="10515600" cy="5425849"/>
          </a:xfrm>
        </p:spPr>
        <p:txBody>
          <a:bodyPr>
            <a:normAutofit/>
          </a:bodyPr>
          <a:lstStyle/>
          <a:p>
            <a:pPr marL="0" indent="0" algn="just">
              <a:buNone/>
            </a:pPr>
            <a:r>
              <a:rPr lang="en-GB" dirty="0" smtClean="0"/>
              <a:t>“It </a:t>
            </a:r>
            <a:r>
              <a:rPr lang="en-GB" dirty="0"/>
              <a:t>was a great honour to serve for six years as Foreign and Commonwealth Secretary and to share with my Right Honourable Friend in some notable achievements in the European </a:t>
            </a:r>
            <a:r>
              <a:rPr lang="en-GB" dirty="0" smtClean="0"/>
              <a:t>Community. </a:t>
            </a:r>
            <a:r>
              <a:rPr lang="en-GB" dirty="0"/>
              <a:t>But it was as we moved on to consider the crucial monetary issues in the European context that I came to feel increasing concern</a:t>
            </a:r>
            <a:r>
              <a:rPr lang="en-GB" dirty="0" smtClean="0"/>
              <a:t>.</a:t>
            </a:r>
          </a:p>
          <a:p>
            <a:pPr marL="0" indent="0" algn="just">
              <a:buNone/>
            </a:pPr>
            <a:r>
              <a:rPr lang="en-GB" dirty="0"/>
              <a:t>	</a:t>
            </a:r>
            <a:r>
              <a:rPr lang="en-GB" dirty="0" smtClean="0"/>
              <a:t>“… I concluded at least five years ago that the conduct of our policy against inflation could no longer rest solely on attempts to measure and control the domestic money supply. We </a:t>
            </a:r>
            <a:r>
              <a:rPr lang="en-GB" dirty="0"/>
              <a:t>had no doubt that we should be helped in that battle, and, indeed, in other respects, by joining the Exchange Rate Mechanism of the European Monetary </a:t>
            </a:r>
            <a:r>
              <a:rPr lang="en-GB" dirty="0" smtClean="0"/>
              <a:t>System … As </a:t>
            </a:r>
            <a:r>
              <a:rPr lang="en-GB" dirty="0"/>
              <a:t>my Right Honourable Friend the Prime Minister acknowledged two weeks ago, our entry into the ERM can be seen as an </a:t>
            </a:r>
            <a:r>
              <a:rPr lang="en-GB" dirty="0" smtClean="0"/>
              <a:t>‘extra </a:t>
            </a:r>
            <a:r>
              <a:rPr lang="en-GB" dirty="0"/>
              <a:t>discipline for keeping down </a:t>
            </a:r>
            <a:r>
              <a:rPr lang="en-GB" dirty="0" smtClean="0"/>
              <a:t>inflation.’”</a:t>
            </a:r>
            <a:endParaRPr lang="en-GB" dirty="0"/>
          </a:p>
        </p:txBody>
      </p:sp>
    </p:spTree>
    <p:extLst>
      <p:ext uri="{BB962C8B-B14F-4D97-AF65-F5344CB8AC3E}">
        <p14:creationId xmlns:p14="http://schemas.microsoft.com/office/powerpoint/2010/main" val="336835834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sp>
        <p:nvSpPr>
          <p:cNvPr id="3" name="Content Placeholder 2"/>
          <p:cNvSpPr>
            <a:spLocks noGrp="1"/>
          </p:cNvSpPr>
          <p:nvPr>
            <p:ph idx="1"/>
          </p:nvPr>
        </p:nvSpPr>
        <p:spPr>
          <a:xfrm>
            <a:off x="1017815" y="1159329"/>
            <a:ext cx="10515600" cy="6466115"/>
          </a:xfrm>
        </p:spPr>
        <p:txBody>
          <a:bodyPr>
            <a:normAutofit/>
          </a:bodyPr>
          <a:lstStyle/>
          <a:p>
            <a:pPr marL="0" indent="0" algn="just">
              <a:buNone/>
            </a:pPr>
            <a:r>
              <a:rPr lang="en-GB" dirty="0"/>
              <a:t>“We must at all costs avoid presenting ourselves yet again with an over-simplified choice, a false antithesis, a bogus dilemma, between one alternative, starkly labelled </a:t>
            </a:r>
            <a:r>
              <a:rPr lang="en-GB" dirty="0" smtClean="0"/>
              <a:t>‘co-operation </a:t>
            </a:r>
            <a:r>
              <a:rPr lang="en-GB" dirty="0"/>
              <a:t>between independent sovereign </a:t>
            </a:r>
            <a:r>
              <a:rPr lang="en-GB" dirty="0" smtClean="0"/>
              <a:t>states’ </a:t>
            </a:r>
            <a:r>
              <a:rPr lang="en-GB" dirty="0"/>
              <a:t>and a second, equally crudely labelled alternative, </a:t>
            </a:r>
            <a:r>
              <a:rPr lang="en-GB" dirty="0" smtClean="0"/>
              <a:t>‘centralised</a:t>
            </a:r>
            <a:r>
              <a:rPr lang="en-GB" dirty="0"/>
              <a:t>, federal </a:t>
            </a:r>
            <a:r>
              <a:rPr lang="en-GB" dirty="0" smtClean="0"/>
              <a:t>super-state,’ </a:t>
            </a:r>
            <a:r>
              <a:rPr lang="en-GB" dirty="0"/>
              <a:t>as if there were no middle way in between.</a:t>
            </a:r>
          </a:p>
          <a:p>
            <a:pPr marL="0" indent="0" algn="just">
              <a:buNone/>
            </a:pPr>
            <a:r>
              <a:rPr lang="en-GB" dirty="0" smtClean="0"/>
              <a:t>	“We </a:t>
            </a:r>
            <a:r>
              <a:rPr lang="en-GB" dirty="0"/>
              <a:t>commit a serious error if we think always in terms of </a:t>
            </a:r>
            <a:r>
              <a:rPr lang="en-GB" dirty="0" smtClean="0"/>
              <a:t>‘surrendering’ </a:t>
            </a:r>
            <a:r>
              <a:rPr lang="en-GB" dirty="0"/>
              <a:t>sovereignty and seek to stand pat for all time on a given deal - by proclaiming, as my Right Honourable Friend the Prime Minister did two weeks ago, that we have </a:t>
            </a:r>
            <a:r>
              <a:rPr lang="en-GB" dirty="0" smtClean="0"/>
              <a:t>‘surrendered enough.’”</a:t>
            </a:r>
            <a:endParaRPr lang="en-GB" dirty="0"/>
          </a:p>
        </p:txBody>
      </p:sp>
    </p:spTree>
    <p:extLst>
      <p:ext uri="{BB962C8B-B14F-4D97-AF65-F5344CB8AC3E}">
        <p14:creationId xmlns:p14="http://schemas.microsoft.com/office/powerpoint/2010/main" val="941977521"/>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sp>
        <p:nvSpPr>
          <p:cNvPr id="3" name="Content Placeholder 2"/>
          <p:cNvSpPr>
            <a:spLocks noGrp="1"/>
          </p:cNvSpPr>
          <p:nvPr>
            <p:ph idx="1"/>
          </p:nvPr>
        </p:nvSpPr>
        <p:spPr>
          <a:xfrm>
            <a:off x="0" y="0"/>
            <a:ext cx="12192000" cy="6858000"/>
          </a:xfrm>
        </p:spPr>
        <p:txBody>
          <a:bodyPr lIns="540000" tIns="540000" rIns="540000" bIns="540000">
            <a:normAutofit fontScale="92500" lnSpcReduction="10000"/>
          </a:bodyPr>
          <a:lstStyle/>
          <a:p>
            <a:pPr marL="0" indent="0" algn="just">
              <a:buNone/>
            </a:pPr>
            <a:r>
              <a:rPr lang="en-GB" dirty="0" smtClean="0"/>
              <a:t>“The </a:t>
            </a:r>
            <a:r>
              <a:rPr lang="en-GB" dirty="0"/>
              <a:t>point was perhaps more sharply put by a British businessman, trading in Brussels and elsewhere, who wrote to me last week, stating :</a:t>
            </a:r>
            <a:br>
              <a:rPr lang="en-GB" dirty="0"/>
            </a:br>
            <a:r>
              <a:rPr lang="en-GB" dirty="0"/>
              <a:t>"People throughout Europe see our Prime Minister's finger-wagging and hear her passionate, </a:t>
            </a:r>
            <a:r>
              <a:rPr lang="en-GB" dirty="0" smtClean="0"/>
              <a:t>‘No</a:t>
            </a:r>
            <a:r>
              <a:rPr lang="en-GB" dirty="0"/>
              <a:t>, No, </a:t>
            </a:r>
            <a:r>
              <a:rPr lang="en-GB" dirty="0" smtClean="0"/>
              <a:t>No,’ </a:t>
            </a:r>
            <a:r>
              <a:rPr lang="en-GB" dirty="0"/>
              <a:t>much more clearly than the content of the carefully worded formal </a:t>
            </a:r>
            <a:r>
              <a:rPr lang="en-GB" dirty="0" smtClean="0"/>
              <a:t>texts.’ </a:t>
            </a:r>
          </a:p>
          <a:p>
            <a:pPr marL="0" indent="0" algn="just">
              <a:buNone/>
            </a:pPr>
            <a:r>
              <a:rPr lang="en-GB" dirty="0" smtClean="0"/>
              <a:t>	“He </a:t>
            </a:r>
            <a:r>
              <a:rPr lang="en-GB" dirty="0"/>
              <a:t>went </a:t>
            </a:r>
            <a:r>
              <a:rPr lang="en-GB" dirty="0" smtClean="0"/>
              <a:t>on: ‘It </a:t>
            </a:r>
            <a:r>
              <a:rPr lang="en-GB" dirty="0"/>
              <a:t>is too easy for them to believe that we all share her attitudes; for why else has she been our Prime Minister for so long</a:t>
            </a:r>
            <a:r>
              <a:rPr lang="en-GB" dirty="0" smtClean="0"/>
              <a:t>?’</a:t>
            </a:r>
            <a:r>
              <a:rPr lang="en-GB" dirty="0"/>
              <a:t/>
            </a:r>
            <a:br>
              <a:rPr lang="en-GB" dirty="0"/>
            </a:br>
            <a:r>
              <a:rPr lang="en-GB" dirty="0" smtClean="0"/>
              <a:t>	“My </a:t>
            </a:r>
            <a:r>
              <a:rPr lang="en-GB" dirty="0"/>
              <a:t>correspondent </a:t>
            </a:r>
            <a:r>
              <a:rPr lang="en-GB" dirty="0" smtClean="0"/>
              <a:t>concluded: ‘This </a:t>
            </a:r>
            <a:r>
              <a:rPr lang="en-GB" dirty="0"/>
              <a:t>is a desperately serious situation for our </a:t>
            </a:r>
            <a:r>
              <a:rPr lang="en-GB" dirty="0" smtClean="0"/>
              <a:t>country.’ </a:t>
            </a:r>
            <a:r>
              <a:rPr lang="en-GB" dirty="0"/>
              <a:t>And sadly, I have to agree</a:t>
            </a:r>
            <a:r>
              <a:rPr lang="en-GB" dirty="0" smtClean="0"/>
              <a:t>.</a:t>
            </a:r>
          </a:p>
          <a:p>
            <a:pPr marL="0" indent="0" algn="just">
              <a:buNone/>
            </a:pPr>
            <a:r>
              <a:rPr lang="en-GB" dirty="0" smtClean="0"/>
              <a:t>	“The </a:t>
            </a:r>
            <a:r>
              <a:rPr lang="en-GB" dirty="0"/>
              <a:t>tragedy is - and it is for me personally, for my Party, for our whole people and for my Right Honourable Friend herself, a very real tragedy - that the Prime Minister's perceived attitude towards Europe is running increasingly serious risks for the future of our nation. It risks minimising our influence and maximising our chances of being once again shut out. We have paid heavily in the past for late starts and squandered opportunities in Europe. We dare not let that happen again. If we detach ourselves completely, as a Party or a nation, from the middle ground of Europe, the effects will be incalculable and very hard ever to correct</a:t>
            </a:r>
            <a:r>
              <a:rPr lang="en-GB" dirty="0" smtClean="0"/>
              <a:t>.”</a:t>
            </a:r>
            <a:endParaRPr lang="en-GB" dirty="0"/>
          </a:p>
        </p:txBody>
      </p:sp>
    </p:spTree>
    <p:extLst>
      <p:ext uri="{BB962C8B-B14F-4D97-AF65-F5344CB8AC3E}">
        <p14:creationId xmlns:p14="http://schemas.microsoft.com/office/powerpoint/2010/main" val="3954042799"/>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pic>
        <p:nvPicPr>
          <p:cNvPr id="4" name="Picture 3"/>
          <p:cNvPicPr>
            <a:picLocks noChangeAspect="1"/>
          </p:cNvPicPr>
          <p:nvPr/>
        </p:nvPicPr>
        <p:blipFill>
          <a:blip r:embed="rId2"/>
          <a:stretch>
            <a:fillRect/>
          </a:stretch>
        </p:blipFill>
        <p:spPr>
          <a:xfrm>
            <a:off x="0" y="-3175"/>
            <a:ext cx="5867400" cy="3657600"/>
          </a:xfrm>
          <a:prstGeom prst="rect">
            <a:avLst/>
          </a:prstGeom>
        </p:spPr>
      </p:pic>
      <p:pic>
        <p:nvPicPr>
          <p:cNvPr id="5" name="Picture 4"/>
          <p:cNvPicPr>
            <a:picLocks noChangeAspect="1"/>
          </p:cNvPicPr>
          <p:nvPr/>
        </p:nvPicPr>
        <p:blipFill rotWithShape="1">
          <a:blip r:embed="rId3"/>
          <a:srcRect l="65759" t="18815" r="2634" b="5923"/>
          <a:stretch/>
        </p:blipFill>
        <p:spPr>
          <a:xfrm>
            <a:off x="8425542" y="0"/>
            <a:ext cx="3766457" cy="6894533"/>
          </a:xfrm>
          <a:prstGeom prst="rect">
            <a:avLst/>
          </a:prstGeom>
        </p:spPr>
      </p:pic>
      <p:sp>
        <p:nvSpPr>
          <p:cNvPr id="7" name="Content Placeholder 6"/>
          <p:cNvSpPr>
            <a:spLocks noGrp="1"/>
          </p:cNvSpPr>
          <p:nvPr>
            <p:ph idx="1"/>
          </p:nvPr>
        </p:nvSpPr>
        <p:spPr>
          <a:xfrm>
            <a:off x="6096000" y="316143"/>
            <a:ext cx="2166257" cy="4935992"/>
          </a:xfrm>
        </p:spPr>
        <p:txBody>
          <a:bodyPr>
            <a:normAutofit/>
          </a:bodyPr>
          <a:lstStyle/>
          <a:p>
            <a:pPr marL="0" indent="0">
              <a:buNone/>
            </a:pPr>
            <a:r>
              <a:rPr lang="en-GB" sz="2000" dirty="0" smtClean="0"/>
              <a:t>Heseltine after first ballot of 1990 Conservative leadership election; John Major after becoming Prime Minister</a:t>
            </a:r>
            <a:endParaRPr lang="en-GB" sz="2000" dirty="0"/>
          </a:p>
        </p:txBody>
      </p:sp>
      <p:pic>
        <p:nvPicPr>
          <p:cNvPr id="8" name="Content Placeholder 5"/>
          <p:cNvPicPr>
            <a:picLocks noChangeAspect="1"/>
          </p:cNvPicPr>
          <p:nvPr/>
        </p:nvPicPr>
        <p:blipFill>
          <a:blip r:embed="rId4"/>
          <a:stretch>
            <a:fillRect/>
          </a:stretch>
        </p:blipFill>
        <p:spPr>
          <a:xfrm>
            <a:off x="2102957" y="3301546"/>
            <a:ext cx="6322585" cy="3556454"/>
          </a:xfrm>
          <a:prstGeom prst="rect">
            <a:avLst/>
          </a:prstGeom>
        </p:spPr>
      </p:pic>
    </p:spTree>
    <p:extLst>
      <p:ext uri="{BB962C8B-B14F-4D97-AF65-F5344CB8AC3E}">
        <p14:creationId xmlns:p14="http://schemas.microsoft.com/office/powerpoint/2010/main" val="3850250813"/>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6" name="xYGM7P3AWlE"/>
          <p:cNvPicPr>
            <a:picLocks noGrp="1" noRot="1" noChangeAspect="1"/>
          </p:cNvPicPr>
          <p:nvPr>
            <p:ph idx="1"/>
            <a:videoFile r:link="rId1"/>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44233325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a:p>
        </p:txBody>
      </p:sp>
      <p:pic>
        <p:nvPicPr>
          <p:cNvPr id="4" name="Picture 3"/>
          <p:cNvPicPr>
            <a:picLocks noChangeAspect="1"/>
          </p:cNvPicPr>
          <p:nvPr/>
        </p:nvPicPr>
        <p:blipFill>
          <a:blip r:embed="rId2"/>
          <a:stretch>
            <a:fillRect/>
          </a:stretch>
        </p:blipFill>
        <p:spPr>
          <a:xfrm>
            <a:off x="1230085" y="365129"/>
            <a:ext cx="9481457" cy="6101111"/>
          </a:xfrm>
          <a:prstGeom prst="rect">
            <a:avLst/>
          </a:prstGeom>
        </p:spPr>
      </p:pic>
    </p:spTree>
    <p:extLst>
      <p:ext uri="{BB962C8B-B14F-4D97-AF65-F5344CB8AC3E}">
        <p14:creationId xmlns:p14="http://schemas.microsoft.com/office/powerpoint/2010/main" val="2513841216"/>
      </p:ext>
    </p:extLst>
  </p:cSld>
  <p:clrMapOvr>
    <a:masterClrMapping/>
  </p:clrMapOvr>
</p:sld>
</file>

<file path=ppt/theme/theme1.xml><?xml version="1.0" encoding="utf-8"?>
<a:theme xmlns:a="http://schemas.openxmlformats.org/drawingml/2006/main" name="1_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236</TotalTime>
  <Words>1350</Words>
  <Application>Microsoft Office PowerPoint</Application>
  <PresentationFormat>Widescreen</PresentationFormat>
  <Paragraphs>79</Paragraphs>
  <Slides>27</Slides>
  <Notes>1</Notes>
  <HiddenSlides>0</HiddenSlides>
  <MMClips>2</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27</vt:i4>
      </vt:variant>
    </vt:vector>
  </HeadingPairs>
  <TitlesOfParts>
    <vt:vector size="32" baseType="lpstr">
      <vt:lpstr>Arial</vt:lpstr>
      <vt:lpstr>Arial Black</vt:lpstr>
      <vt:lpstr>Calibri</vt:lpstr>
      <vt:lpstr>Calibri Light</vt:lpstr>
      <vt:lpstr>1_Office Theme</vt:lpstr>
      <vt:lpstr>PowerPoint Presentation</vt:lpstr>
      <vt:lpstr>PowerPoint Presentation</vt:lpstr>
      <vt:lpstr>PowerPoint Presentation</vt:lpstr>
      <vt:lpstr>PowerPoint Presentation</vt:lpstr>
      <vt:lpstr>PowerPoint Presentation</vt:lpstr>
      <vt:lpstr>PowerPoint Presentation</vt:lpstr>
      <vt:lpstr>Treaty of Rome (1957)</vt:lpstr>
      <vt:lpstr>Jacques Delors’ ‘Social Europe’</vt:lpstr>
      <vt:lpstr>PowerPoint Presentation</vt:lpstr>
      <vt:lpstr>PowerPoint Presentation</vt:lpstr>
      <vt:lpstr>Thatcher and the 1975 EEC Referendum</vt:lpstr>
      <vt:lpstr>Thatcher and the 1975 EEC Referendum</vt:lpstr>
      <vt:lpstr>Thatcher’s Increasing Euroscepticism </vt:lpstr>
      <vt:lpstr>PowerPoint Presentation</vt:lpstr>
      <vt:lpstr>Thatcher on the Single Market</vt:lpstr>
      <vt:lpstr>The Bruges Speech</vt:lpstr>
      <vt:lpstr>Thatcher’s Germanophia </vt:lpstr>
      <vt:lpstr>Thatcher House of Commons Statement on Rome European Council, 30 October 1990</vt:lpstr>
      <vt:lpstr>PowerPoint Presentation</vt:lpstr>
      <vt:lpstr>European Exchange Rate Mechanism (ERM)</vt:lpstr>
      <vt:lpstr>Geoffrey Howe Resignation Speech, 13 November 1990</vt:lpstr>
      <vt:lpstr>PowerPoint Presentation</vt:lpstr>
      <vt:lpstr>PowerPoint Presentation</vt:lpstr>
      <vt:lpstr>PowerPoint Presentation</vt:lpstr>
      <vt:lpstr>PowerPoint Presentation</vt:lpstr>
      <vt:lpstr>PowerPoint Presentation</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Alexander Scott</dc:creator>
  <cp:lastModifiedBy>Alexander Scott</cp:lastModifiedBy>
  <cp:revision>20</cp:revision>
  <dcterms:created xsi:type="dcterms:W3CDTF">2019-03-05T15:59:41Z</dcterms:created>
  <dcterms:modified xsi:type="dcterms:W3CDTF">2019-03-06T13:17:52Z</dcterms:modified>
</cp:coreProperties>
</file>