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2"/>
  </p:notesMasterIdLst>
  <p:sldIdLst>
    <p:sldId id="256" r:id="rId2"/>
    <p:sldId id="257" r:id="rId3"/>
    <p:sldId id="269" r:id="rId4"/>
    <p:sldId id="258" r:id="rId5"/>
    <p:sldId id="260" r:id="rId6"/>
    <p:sldId id="259" r:id="rId7"/>
    <p:sldId id="262" r:id="rId8"/>
    <p:sldId id="263" r:id="rId9"/>
    <p:sldId id="264" r:id="rId10"/>
    <p:sldId id="265" r:id="rId11"/>
    <p:sldId id="267" r:id="rId12"/>
    <p:sldId id="266" r:id="rId13"/>
    <p:sldId id="268" r:id="rId14"/>
    <p:sldId id="270" r:id="rId15"/>
    <p:sldId id="271" r:id="rId16"/>
    <p:sldId id="272" r:id="rId17"/>
    <p:sldId id="273" r:id="rId18"/>
    <p:sldId id="274" r:id="rId19"/>
    <p:sldId id="275" r:id="rId20"/>
    <p:sldId id="261"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F61B8E-19B8-4C06-89F6-2C6EE83E2FC5}" v="3953" dt="2022-03-21T12:44:42.4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8" y="2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027732-B4AB-4800-AD09-AF038DABFB04}" type="datetimeFigureOut">
              <a:t>3/21/2022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A4C931-55E1-4E10-A5F6-F3E03DE32B4E}" type="slidenum">
              <a:t>‹#›</a:t>
            </a:fld>
            <a:endParaRPr lang="en-GB"/>
          </a:p>
        </p:txBody>
      </p:sp>
    </p:spTree>
    <p:extLst>
      <p:ext uri="{BB962C8B-B14F-4D97-AF65-F5344CB8AC3E}">
        <p14:creationId xmlns:p14="http://schemas.microsoft.com/office/powerpoint/2010/main" val="1653073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Provision made for the patients was haphazard, inadequate and inequal</a:t>
            </a:r>
          </a:p>
        </p:txBody>
      </p:sp>
      <p:sp>
        <p:nvSpPr>
          <p:cNvPr id="4" name="Slide Number Placeholder 3"/>
          <p:cNvSpPr>
            <a:spLocks noGrp="1"/>
          </p:cNvSpPr>
          <p:nvPr>
            <p:ph type="sldNum" sz="quarter" idx="5"/>
          </p:nvPr>
        </p:nvSpPr>
        <p:spPr/>
        <p:txBody>
          <a:bodyPr/>
          <a:lstStyle/>
          <a:p>
            <a:fld id="{A0A4C931-55E1-4E10-A5F6-F3E03DE32B4E}" type="slidenum">
              <a:t>3</a:t>
            </a:fld>
            <a:endParaRPr lang="en-GB"/>
          </a:p>
        </p:txBody>
      </p:sp>
    </p:spTree>
    <p:extLst>
      <p:ext uri="{BB962C8B-B14F-4D97-AF65-F5344CB8AC3E}">
        <p14:creationId xmlns:p14="http://schemas.microsoft.com/office/powerpoint/2010/main" val="38546493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 was vocal about people he perceived to be corrupt, lazy or incompetent</a:t>
            </a:r>
          </a:p>
          <a:p>
            <a:r>
              <a:rPr lang="en-US" dirty="0" err="1">
                <a:cs typeface="Calibri"/>
              </a:rPr>
              <a:t>Mrs</a:t>
            </a:r>
            <a:r>
              <a:rPr lang="en-US" dirty="0">
                <a:cs typeface="Calibri"/>
              </a:rPr>
              <a:t> Ann Pratt "Tanking" nearly </a:t>
            </a:r>
            <a:r>
              <a:rPr lang="en-US" dirty="0" err="1">
                <a:cs typeface="Calibri"/>
              </a:rPr>
              <a:t>drowing</a:t>
            </a:r>
          </a:p>
        </p:txBody>
      </p:sp>
      <p:sp>
        <p:nvSpPr>
          <p:cNvPr id="4" name="Slide Number Placeholder 3"/>
          <p:cNvSpPr>
            <a:spLocks noGrp="1"/>
          </p:cNvSpPr>
          <p:nvPr>
            <p:ph type="sldNum" sz="quarter" idx="5"/>
          </p:nvPr>
        </p:nvSpPr>
        <p:spPr/>
        <p:txBody>
          <a:bodyPr/>
          <a:lstStyle/>
          <a:p>
            <a:fld id="{A0A4C931-55E1-4E10-A5F6-F3E03DE32B4E}" type="slidenum">
              <a:t>14</a:t>
            </a:fld>
            <a:endParaRPr lang="en-GB"/>
          </a:p>
        </p:txBody>
      </p:sp>
    </p:spTree>
    <p:extLst>
      <p:ext uri="{BB962C8B-B14F-4D97-AF65-F5344CB8AC3E}">
        <p14:creationId xmlns:p14="http://schemas.microsoft.com/office/powerpoint/2010/main" val="19727430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She was described in the Commissioners’ report as “a woman of rude mind and violent temper, and otherwise totally unfit for the situation which she held.”</a:t>
            </a:r>
          </a:p>
        </p:txBody>
      </p:sp>
      <p:sp>
        <p:nvSpPr>
          <p:cNvPr id="4" name="Slide Number Placeholder 3"/>
          <p:cNvSpPr>
            <a:spLocks noGrp="1"/>
          </p:cNvSpPr>
          <p:nvPr>
            <p:ph type="sldNum" sz="quarter" idx="5"/>
          </p:nvPr>
        </p:nvSpPr>
        <p:spPr/>
        <p:txBody>
          <a:bodyPr/>
          <a:lstStyle/>
          <a:p>
            <a:fld id="{A0A4C931-55E1-4E10-A5F6-F3E03DE32B4E}" type="slidenum">
              <a:t>15</a:t>
            </a:fld>
            <a:endParaRPr lang="en-GB"/>
          </a:p>
        </p:txBody>
      </p:sp>
    </p:spTree>
    <p:extLst>
      <p:ext uri="{BB962C8B-B14F-4D97-AF65-F5344CB8AC3E}">
        <p14:creationId xmlns:p14="http://schemas.microsoft.com/office/powerpoint/2010/main" val="11093362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3/21/2022</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0765342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3/21/2022</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8255508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3/21/2022</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848391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3/21/2022</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6300710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3/21/2022</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416824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3/21/2022</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678245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3/21/2022</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08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3/21/2022</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67037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3/21/2022</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705810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3/21/2022</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2496065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3/21/2022</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965060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3/21/2022</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021130827"/>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3">
            <a:extLst>
              <a:ext uri="{FF2B5EF4-FFF2-40B4-BE49-F238E27FC236}">
                <a16:creationId xmlns:a16="http://schemas.microsoft.com/office/drawing/2014/main" id="{8B80C998-3FFE-0737-10F3-3A3C40D0426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20" y="10"/>
            <a:ext cx="12191980" cy="6857990"/>
          </a:xfrm>
          <a:prstGeom prst="rect">
            <a:avLst/>
          </a:prstGeom>
        </p:spPr>
      </p:pic>
      <p:sp>
        <p:nvSpPr>
          <p:cNvPr id="7" name="Rectangle 10">
            <a:extLst>
              <a:ext uri="{FF2B5EF4-FFF2-40B4-BE49-F238E27FC236}">
                <a16:creationId xmlns:a16="http://schemas.microsoft.com/office/drawing/2014/main" id="{1C2F3FA0-960A-435A-AC72-8ADCBF50F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1139"/>
            <a:ext cx="12192000" cy="1644556"/>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61644" y="4675366"/>
            <a:ext cx="10268712" cy="846223"/>
          </a:xfrm>
        </p:spPr>
        <p:txBody>
          <a:bodyPr anchor="b">
            <a:normAutofit/>
          </a:bodyPr>
          <a:lstStyle/>
          <a:p>
            <a:r>
              <a:rPr lang="en-GB" sz="5400" dirty="0">
                <a:solidFill>
                  <a:srgbClr val="FFFFFF"/>
                </a:solidFill>
                <a:cs typeface="Calibri Light"/>
              </a:rPr>
              <a:t>History of Counselling</a:t>
            </a:r>
          </a:p>
        </p:txBody>
      </p:sp>
      <p:sp>
        <p:nvSpPr>
          <p:cNvPr id="3" name="Subtitle 2"/>
          <p:cNvSpPr>
            <a:spLocks noGrp="1"/>
          </p:cNvSpPr>
          <p:nvPr>
            <p:ph type="subTitle" idx="1"/>
          </p:nvPr>
        </p:nvSpPr>
        <p:spPr>
          <a:xfrm>
            <a:off x="961644" y="5545443"/>
            <a:ext cx="10268712" cy="513449"/>
          </a:xfrm>
        </p:spPr>
        <p:txBody>
          <a:bodyPr vert="horz" lIns="91440" tIns="45720" rIns="91440" bIns="45720" rtlCol="0" anchor="t">
            <a:normAutofit/>
          </a:bodyPr>
          <a:lstStyle/>
          <a:p>
            <a:r>
              <a:rPr lang="en-GB" sz="2400">
                <a:cs typeface="Calibri"/>
              </a:rPr>
              <a:t>The Black Insane </a:t>
            </a:r>
            <a:endParaRPr lang="en-GB" sz="24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D1C35-79C3-4556-B8F2-417AA57E5F84}"/>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9A0CBA46-E23F-4DC8-A3BA-7CB9B817E90E}"/>
              </a:ext>
            </a:extLst>
          </p:cNvPr>
          <p:cNvSpPr>
            <a:spLocks noGrp="1"/>
          </p:cNvSpPr>
          <p:nvPr>
            <p:ph idx="1"/>
          </p:nvPr>
        </p:nvSpPr>
        <p:spPr/>
        <p:txBody>
          <a:bodyPr vert="horz" lIns="91440" tIns="45720" rIns="91440" bIns="45720" rtlCol="0" anchor="t">
            <a:normAutofit/>
          </a:bodyPr>
          <a:lstStyle/>
          <a:p>
            <a:r>
              <a:rPr lang="en-GB" dirty="0"/>
              <a:t>To explore the treatment of the black insane in the colonies (17-20th century).</a:t>
            </a:r>
          </a:p>
          <a:p>
            <a:r>
              <a:rPr lang="en-GB" dirty="0"/>
              <a:t>The differences in treatment and resources given to the black and white patients in asylums</a:t>
            </a:r>
          </a:p>
        </p:txBody>
      </p:sp>
    </p:spTree>
    <p:extLst>
      <p:ext uri="{BB962C8B-B14F-4D97-AF65-F5344CB8AC3E}">
        <p14:creationId xmlns:p14="http://schemas.microsoft.com/office/powerpoint/2010/main" val="3389625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36A26-5768-40D9-8D5F-C4744D375DE9}"/>
              </a:ext>
            </a:extLst>
          </p:cNvPr>
          <p:cNvSpPr>
            <a:spLocks noGrp="1"/>
          </p:cNvSpPr>
          <p:nvPr>
            <p:ph type="title"/>
          </p:nvPr>
        </p:nvSpPr>
        <p:spPr/>
        <p:txBody>
          <a:bodyPr>
            <a:normAutofit fontScale="90000"/>
          </a:bodyPr>
          <a:lstStyle/>
          <a:p>
            <a:r>
              <a:rPr lang="en-GB" dirty="0"/>
              <a:t>British Asylums and regulation</a:t>
            </a:r>
            <a:endParaRPr lang="en-US" dirty="0"/>
          </a:p>
        </p:txBody>
      </p:sp>
      <p:sp>
        <p:nvSpPr>
          <p:cNvPr id="3" name="Content Placeholder 2">
            <a:extLst>
              <a:ext uri="{FF2B5EF4-FFF2-40B4-BE49-F238E27FC236}">
                <a16:creationId xmlns:a16="http://schemas.microsoft.com/office/drawing/2014/main" id="{E99DC13F-5A99-4259-B6CC-1A2505BF16C6}"/>
              </a:ext>
            </a:extLst>
          </p:cNvPr>
          <p:cNvSpPr>
            <a:spLocks noGrp="1"/>
          </p:cNvSpPr>
          <p:nvPr>
            <p:ph idx="1"/>
          </p:nvPr>
        </p:nvSpPr>
        <p:spPr/>
        <p:txBody>
          <a:bodyPr vert="horz" lIns="91440" tIns="45720" rIns="91440" bIns="45720" rtlCol="0" anchor="t">
            <a:normAutofit lnSpcReduction="10000"/>
          </a:bodyPr>
          <a:lstStyle/>
          <a:p>
            <a:r>
              <a:rPr lang="en-GB" dirty="0"/>
              <a:t>In Europe around the time of speaking, we have an expansion of asylums that is taking place in a fairly orderly fashion. </a:t>
            </a:r>
          </a:p>
          <a:p>
            <a:r>
              <a:rPr lang="en-GB" dirty="0"/>
              <a:t>The 1845 County Asylums Act ensured that every county would have an asylum thus creating a network of asylums spreading throughout the country.</a:t>
            </a:r>
          </a:p>
          <a:p>
            <a:r>
              <a:rPr lang="en-GB" dirty="0"/>
              <a:t>This was not the same in the colonies. In the colonies the insane were largely an invisible group of people, only remembered if an issue arose in an asylum.</a:t>
            </a:r>
          </a:p>
        </p:txBody>
      </p:sp>
    </p:spTree>
    <p:extLst>
      <p:ext uri="{BB962C8B-B14F-4D97-AF65-F5344CB8AC3E}">
        <p14:creationId xmlns:p14="http://schemas.microsoft.com/office/powerpoint/2010/main" val="15479873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F093-054A-4E74-9333-F5311EE3F081}"/>
              </a:ext>
            </a:extLst>
          </p:cNvPr>
          <p:cNvSpPr>
            <a:spLocks noGrp="1"/>
          </p:cNvSpPr>
          <p:nvPr>
            <p:ph type="title"/>
          </p:nvPr>
        </p:nvSpPr>
        <p:spPr/>
        <p:txBody>
          <a:bodyPr/>
          <a:lstStyle/>
          <a:p>
            <a:r>
              <a:rPr lang="en-GB" dirty="0"/>
              <a:t>The Cape Colony</a:t>
            </a:r>
          </a:p>
        </p:txBody>
      </p:sp>
      <p:sp>
        <p:nvSpPr>
          <p:cNvPr id="3" name="Content Placeholder 2">
            <a:extLst>
              <a:ext uri="{FF2B5EF4-FFF2-40B4-BE49-F238E27FC236}">
                <a16:creationId xmlns:a16="http://schemas.microsoft.com/office/drawing/2014/main" id="{1D4D51AA-E61A-428E-B913-473E23F64C89}"/>
              </a:ext>
            </a:extLst>
          </p:cNvPr>
          <p:cNvSpPr>
            <a:spLocks noGrp="1"/>
          </p:cNvSpPr>
          <p:nvPr>
            <p:ph idx="1"/>
          </p:nvPr>
        </p:nvSpPr>
        <p:spPr/>
        <p:txBody>
          <a:bodyPr vert="horz" lIns="91440" tIns="45720" rIns="91440" bIns="45720" rtlCol="0" anchor="t">
            <a:normAutofit/>
          </a:bodyPr>
          <a:lstStyle/>
          <a:p>
            <a:r>
              <a:rPr lang="en-GB" dirty="0"/>
              <a:t>The cape colony was located in South Africa and was a British colony in what is now South Africa.</a:t>
            </a:r>
            <a:endParaRPr lang="en-US" dirty="0"/>
          </a:p>
          <a:p>
            <a:r>
              <a:rPr lang="en-GB" dirty="0"/>
              <a:t>It was established in 1806 and was also known as the Cape of Good Hope.</a:t>
            </a:r>
          </a:p>
          <a:p>
            <a:r>
              <a:rPr lang="en-GB" dirty="0"/>
              <a:t>The British abolished slavery in the Cape in 1834 in an attempt to provide some equality between the blacks and whites living in the colony.</a:t>
            </a:r>
          </a:p>
          <a:p>
            <a:endParaRPr lang="en-GB" dirty="0"/>
          </a:p>
          <a:p>
            <a:endParaRPr lang="en-GB" dirty="0"/>
          </a:p>
        </p:txBody>
      </p:sp>
    </p:spTree>
    <p:extLst>
      <p:ext uri="{BB962C8B-B14F-4D97-AF65-F5344CB8AC3E}">
        <p14:creationId xmlns:p14="http://schemas.microsoft.com/office/powerpoint/2010/main" val="1072324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5170BB-3DFC-4649-A523-AF1724EF52C1}"/>
              </a:ext>
            </a:extLst>
          </p:cNvPr>
          <p:cNvSpPr>
            <a:spLocks noGrp="1"/>
          </p:cNvSpPr>
          <p:nvPr>
            <p:ph type="title"/>
          </p:nvPr>
        </p:nvSpPr>
        <p:spPr>
          <a:xfrm>
            <a:off x="960120" y="317814"/>
            <a:ext cx="10268712" cy="1700784"/>
          </a:xfrm>
        </p:spPr>
        <p:txBody>
          <a:bodyPr>
            <a:normAutofit/>
          </a:bodyPr>
          <a:lstStyle/>
          <a:p>
            <a:r>
              <a:rPr lang="en-GB" dirty="0"/>
              <a:t>Cape Asylums</a:t>
            </a:r>
          </a:p>
        </p:txBody>
      </p:sp>
      <p:sp>
        <p:nvSpPr>
          <p:cNvPr id="3" name="Content Placeholder 2">
            <a:extLst>
              <a:ext uri="{FF2B5EF4-FFF2-40B4-BE49-F238E27FC236}">
                <a16:creationId xmlns:a16="http://schemas.microsoft.com/office/drawing/2014/main" id="{18BC204A-5BE5-42B4-9004-1194FC2ACEDD}"/>
              </a:ext>
            </a:extLst>
          </p:cNvPr>
          <p:cNvSpPr>
            <a:spLocks noGrp="1"/>
          </p:cNvSpPr>
          <p:nvPr>
            <p:ph idx="1"/>
          </p:nvPr>
        </p:nvSpPr>
        <p:spPr>
          <a:xfrm>
            <a:off x="960120" y="2587752"/>
            <a:ext cx="5869303" cy="3593592"/>
          </a:xfrm>
        </p:spPr>
        <p:txBody>
          <a:bodyPr vert="horz" lIns="91440" tIns="45720" rIns="91440" bIns="45720" rtlCol="0" anchor="t">
            <a:normAutofit/>
          </a:bodyPr>
          <a:lstStyle/>
          <a:p>
            <a:pPr>
              <a:lnSpc>
                <a:spcPct val="91000"/>
              </a:lnSpc>
            </a:pPr>
            <a:r>
              <a:rPr lang="en-GB" sz="2000" dirty="0"/>
              <a:t>Around this time there were four asylums, each provided accommodation for both black and white patients.</a:t>
            </a:r>
          </a:p>
          <a:p>
            <a:pPr>
              <a:lnSpc>
                <a:spcPct val="91000"/>
              </a:lnSpc>
            </a:pPr>
            <a:r>
              <a:rPr lang="en-GB" sz="2000" dirty="0"/>
              <a:t>There was some form of racial segregation and there was also some attempt at separate wards for male and female patients.</a:t>
            </a:r>
          </a:p>
          <a:p>
            <a:pPr>
              <a:lnSpc>
                <a:spcPct val="91000"/>
              </a:lnSpc>
            </a:pPr>
            <a:r>
              <a:rPr lang="en-GB" sz="2000" dirty="0"/>
              <a:t>In addition to this, better paying patients would receive better quality of care, this meant that they could be accommodated in a ward separate to the violent and aggressive patients. These better off patients were usually white.</a:t>
            </a:r>
          </a:p>
        </p:txBody>
      </p:sp>
      <p:pic>
        <p:nvPicPr>
          <p:cNvPr id="4" name="Picture 4">
            <a:extLst>
              <a:ext uri="{FF2B5EF4-FFF2-40B4-BE49-F238E27FC236}">
                <a16:creationId xmlns:a16="http://schemas.microsoft.com/office/drawing/2014/main" id="{8C85402D-F269-45A3-9011-D0AF6797CCB6}"/>
              </a:ext>
            </a:extLst>
          </p:cNvPr>
          <p:cNvPicPr>
            <a:picLocks noChangeAspect="1"/>
          </p:cNvPicPr>
          <p:nvPr/>
        </p:nvPicPr>
        <p:blipFill rotWithShape="1">
          <a:blip r:embed="rId2"/>
          <a:srcRect l="21025" r="21973" b="-2"/>
          <a:stretch/>
        </p:blipFill>
        <p:spPr>
          <a:xfrm>
            <a:off x="7537704" y="2264989"/>
            <a:ext cx="4654296" cy="4593011"/>
          </a:xfrm>
          <a:prstGeom prst="rect">
            <a:avLst/>
          </a:prstGeom>
        </p:spPr>
      </p:pic>
    </p:spTree>
    <p:extLst>
      <p:ext uri="{BB962C8B-B14F-4D97-AF65-F5344CB8AC3E}">
        <p14:creationId xmlns:p14="http://schemas.microsoft.com/office/powerpoint/2010/main" val="513570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9B6CC-33D9-471E-9EAF-5E37E6108E16}"/>
              </a:ext>
            </a:extLst>
          </p:cNvPr>
          <p:cNvSpPr>
            <a:spLocks noGrp="1"/>
          </p:cNvSpPr>
          <p:nvPr>
            <p:ph type="title"/>
          </p:nvPr>
        </p:nvSpPr>
        <p:spPr/>
        <p:txBody>
          <a:bodyPr>
            <a:normAutofit fontScale="90000"/>
          </a:bodyPr>
          <a:lstStyle/>
          <a:p>
            <a:r>
              <a:rPr lang="en-GB" dirty="0"/>
              <a:t>Racially segregated asylums</a:t>
            </a:r>
          </a:p>
        </p:txBody>
      </p:sp>
      <p:sp>
        <p:nvSpPr>
          <p:cNvPr id="3" name="Content Placeholder 2">
            <a:extLst>
              <a:ext uri="{FF2B5EF4-FFF2-40B4-BE49-F238E27FC236}">
                <a16:creationId xmlns:a16="http://schemas.microsoft.com/office/drawing/2014/main" id="{C36250FA-17E1-4D2B-9DEB-DF548A3DF6B5}"/>
              </a:ext>
            </a:extLst>
          </p:cNvPr>
          <p:cNvSpPr>
            <a:spLocks noGrp="1"/>
          </p:cNvSpPr>
          <p:nvPr>
            <p:ph idx="1"/>
          </p:nvPr>
        </p:nvSpPr>
        <p:spPr/>
        <p:txBody>
          <a:bodyPr vert="horz" lIns="91440" tIns="45720" rIns="91440" bIns="45720" rtlCol="0" anchor="t">
            <a:normAutofit fontScale="92500" lnSpcReduction="10000"/>
          </a:bodyPr>
          <a:lstStyle/>
          <a:p>
            <a:r>
              <a:rPr lang="en-GB" dirty="0"/>
              <a:t>Valkenburg asylum was initially built to be a whites only asylum, it was also deemed to be a place that would "cater for a better class of patient, hopeful cases, for whom there was some possibility of care" (Schwarz, 1995).</a:t>
            </a:r>
            <a:endParaRPr lang="en-US" dirty="0"/>
          </a:p>
          <a:p>
            <a:r>
              <a:rPr lang="en-GB" dirty="0"/>
              <a:t>Just three years later a blacks only asylum was built (Fort Beaufort), further enhancing the segregation of black and white patients.</a:t>
            </a:r>
          </a:p>
          <a:p>
            <a:r>
              <a:rPr lang="en-GB" dirty="0"/>
              <a:t>In addition to the development of segregated asylums, patient case study reports also indicate differences between the treatment of the black and white insane patients.</a:t>
            </a:r>
          </a:p>
          <a:p>
            <a:endParaRPr lang="en-GB" dirty="0"/>
          </a:p>
        </p:txBody>
      </p:sp>
    </p:spTree>
    <p:extLst>
      <p:ext uri="{BB962C8B-B14F-4D97-AF65-F5344CB8AC3E}">
        <p14:creationId xmlns:p14="http://schemas.microsoft.com/office/powerpoint/2010/main" val="3548037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0F6EC-0FDA-4181-9740-832D726CC63A}"/>
              </a:ext>
            </a:extLst>
          </p:cNvPr>
          <p:cNvSpPr>
            <a:spLocks noGrp="1"/>
          </p:cNvSpPr>
          <p:nvPr>
            <p:ph type="title"/>
          </p:nvPr>
        </p:nvSpPr>
        <p:spPr/>
        <p:txBody>
          <a:bodyPr/>
          <a:lstStyle/>
          <a:p>
            <a:r>
              <a:rPr lang="en-GB" dirty="0"/>
              <a:t>hierarchy</a:t>
            </a:r>
          </a:p>
        </p:txBody>
      </p:sp>
      <p:sp>
        <p:nvSpPr>
          <p:cNvPr id="3" name="Content Placeholder 2">
            <a:extLst>
              <a:ext uri="{FF2B5EF4-FFF2-40B4-BE49-F238E27FC236}">
                <a16:creationId xmlns:a16="http://schemas.microsoft.com/office/drawing/2014/main" id="{D900C363-E581-4994-89A3-6DB1CDEF54C9}"/>
              </a:ext>
            </a:extLst>
          </p:cNvPr>
          <p:cNvSpPr>
            <a:spLocks noGrp="1"/>
          </p:cNvSpPr>
          <p:nvPr>
            <p:ph idx="1"/>
          </p:nvPr>
        </p:nvSpPr>
        <p:spPr/>
        <p:txBody>
          <a:bodyPr vert="horz" lIns="91440" tIns="45720" rIns="91440" bIns="45720" rtlCol="0" anchor="t">
            <a:normAutofit lnSpcReduction="10000"/>
          </a:bodyPr>
          <a:lstStyle/>
          <a:p>
            <a:r>
              <a:rPr lang="en-GB" dirty="0"/>
              <a:t>Within the asylum, patients would be treated by white doctors, who would treat white men better than white women. In addition, white patients overall would receive better treatment than black patients.</a:t>
            </a:r>
          </a:p>
          <a:p>
            <a:r>
              <a:rPr lang="en-GB" dirty="0"/>
              <a:t>Overtime a development of racist psychiatry became standard. Black patients were deemed to be primitive and childlike. </a:t>
            </a:r>
          </a:p>
          <a:p>
            <a:r>
              <a:rPr lang="en-GB" dirty="0"/>
              <a:t>The language used to classify the patients would also be negative labelling, including "kafir", "</a:t>
            </a:r>
            <a:r>
              <a:rPr lang="en-GB" dirty="0" err="1"/>
              <a:t>niggar</a:t>
            </a:r>
            <a:r>
              <a:rPr lang="en-GB" dirty="0"/>
              <a:t>". Patients were deemed to have "a simple and savage existence"</a:t>
            </a:r>
          </a:p>
        </p:txBody>
      </p:sp>
    </p:spTree>
    <p:extLst>
      <p:ext uri="{BB962C8B-B14F-4D97-AF65-F5344CB8AC3E}">
        <p14:creationId xmlns:p14="http://schemas.microsoft.com/office/powerpoint/2010/main" val="1060333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11D0F-5CBE-4F55-9E43-8AAD917A721D}"/>
              </a:ext>
            </a:extLst>
          </p:cNvPr>
          <p:cNvSpPr>
            <a:spLocks noGrp="1"/>
          </p:cNvSpPr>
          <p:nvPr>
            <p:ph type="title"/>
          </p:nvPr>
        </p:nvSpPr>
        <p:spPr/>
        <p:txBody>
          <a:bodyPr/>
          <a:lstStyle/>
          <a:p>
            <a:r>
              <a:rPr lang="en-GB" dirty="0"/>
              <a:t>Language</a:t>
            </a:r>
            <a:endParaRPr lang="en-US" dirty="0"/>
          </a:p>
        </p:txBody>
      </p:sp>
      <p:sp>
        <p:nvSpPr>
          <p:cNvPr id="3" name="Content Placeholder 2">
            <a:extLst>
              <a:ext uri="{FF2B5EF4-FFF2-40B4-BE49-F238E27FC236}">
                <a16:creationId xmlns:a16="http://schemas.microsoft.com/office/drawing/2014/main" id="{36DB23D8-80C2-4475-A52C-C7815818627E}"/>
              </a:ext>
            </a:extLst>
          </p:cNvPr>
          <p:cNvSpPr>
            <a:spLocks noGrp="1"/>
          </p:cNvSpPr>
          <p:nvPr>
            <p:ph idx="1"/>
          </p:nvPr>
        </p:nvSpPr>
        <p:spPr/>
        <p:txBody>
          <a:bodyPr vert="horz" lIns="91440" tIns="45720" rIns="91440" bIns="45720" rtlCol="0" anchor="t">
            <a:normAutofit/>
          </a:bodyPr>
          <a:lstStyle/>
          <a:p>
            <a:r>
              <a:rPr lang="en-GB" dirty="0"/>
              <a:t>The language used by the psychiatrists and governors would be derogative and stigmatising. </a:t>
            </a:r>
            <a:endParaRPr lang="en-US"/>
          </a:p>
          <a:p>
            <a:r>
              <a:rPr lang="en-GB" dirty="0"/>
              <a:t>There was a feeling that 'coloured' people were 'dirty, intemperate, shiftless and dishonest".</a:t>
            </a:r>
          </a:p>
          <a:p>
            <a:r>
              <a:rPr lang="en-GB" dirty="0"/>
              <a:t>There was a distrust between the different communities, and this was interwoven within the language used by the professionals working in the asylums.</a:t>
            </a:r>
          </a:p>
        </p:txBody>
      </p:sp>
    </p:spTree>
    <p:extLst>
      <p:ext uri="{BB962C8B-B14F-4D97-AF65-F5344CB8AC3E}">
        <p14:creationId xmlns:p14="http://schemas.microsoft.com/office/powerpoint/2010/main" val="2729798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6472D-74D0-4F28-A399-8F02B80B4045}"/>
              </a:ext>
            </a:extLst>
          </p:cNvPr>
          <p:cNvSpPr>
            <a:spLocks noGrp="1"/>
          </p:cNvSpPr>
          <p:nvPr>
            <p:ph type="title"/>
          </p:nvPr>
        </p:nvSpPr>
        <p:spPr/>
        <p:txBody>
          <a:bodyPr/>
          <a:lstStyle/>
          <a:p>
            <a:r>
              <a:rPr lang="en-GB" dirty="0"/>
              <a:t>Language cont'd</a:t>
            </a:r>
          </a:p>
        </p:txBody>
      </p:sp>
      <p:sp>
        <p:nvSpPr>
          <p:cNvPr id="3" name="Content Placeholder 2">
            <a:extLst>
              <a:ext uri="{FF2B5EF4-FFF2-40B4-BE49-F238E27FC236}">
                <a16:creationId xmlns:a16="http://schemas.microsoft.com/office/drawing/2014/main" id="{76FCED79-5DE2-4AE9-A2E4-CACC9F3083F0}"/>
              </a:ext>
            </a:extLst>
          </p:cNvPr>
          <p:cNvSpPr>
            <a:spLocks noGrp="1"/>
          </p:cNvSpPr>
          <p:nvPr>
            <p:ph idx="1"/>
          </p:nvPr>
        </p:nvSpPr>
        <p:spPr/>
        <p:txBody>
          <a:bodyPr vert="horz" lIns="91440" tIns="45720" rIns="91440" bIns="45720" rtlCol="0" anchor="t">
            <a:normAutofit/>
          </a:bodyPr>
          <a:lstStyle/>
          <a:p>
            <a:r>
              <a:rPr lang="en-GB" dirty="0"/>
              <a:t>Due to the language used to describe the black patients, this often impacted on the care that they received. For example, black men were deemed to be childish, and therefore their symptoms would be dismissed or discounted.</a:t>
            </a:r>
          </a:p>
          <a:p>
            <a:r>
              <a:rPr lang="en-GB" dirty="0"/>
              <a:t>Often black male patients would be called "boys" thus reaffirming this paternalistic way of viewing the patients.</a:t>
            </a:r>
          </a:p>
          <a:p>
            <a:r>
              <a:rPr lang="en-GB" dirty="0"/>
              <a:t>Other terms used would include "disobedient, </a:t>
            </a:r>
            <a:r>
              <a:rPr lang="en-GB" dirty="0" err="1"/>
              <a:t>suly</a:t>
            </a:r>
            <a:r>
              <a:rPr lang="en-GB" dirty="0"/>
              <a:t> or sullen"</a:t>
            </a:r>
          </a:p>
        </p:txBody>
      </p:sp>
    </p:spTree>
    <p:extLst>
      <p:ext uri="{BB962C8B-B14F-4D97-AF65-F5344CB8AC3E}">
        <p14:creationId xmlns:p14="http://schemas.microsoft.com/office/powerpoint/2010/main" val="3022131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1D076-E5F8-4DAB-901F-332B35DD08A2}"/>
              </a:ext>
            </a:extLst>
          </p:cNvPr>
          <p:cNvSpPr>
            <a:spLocks noGrp="1"/>
          </p:cNvSpPr>
          <p:nvPr>
            <p:ph type="title"/>
          </p:nvPr>
        </p:nvSpPr>
        <p:spPr/>
        <p:txBody>
          <a:bodyPr/>
          <a:lstStyle/>
          <a:p>
            <a:r>
              <a:rPr lang="en-GB" dirty="0"/>
              <a:t>Treatment</a:t>
            </a:r>
            <a:endParaRPr lang="en-US" dirty="0"/>
          </a:p>
        </p:txBody>
      </p:sp>
      <p:sp>
        <p:nvSpPr>
          <p:cNvPr id="3" name="Content Placeholder 2">
            <a:extLst>
              <a:ext uri="{FF2B5EF4-FFF2-40B4-BE49-F238E27FC236}">
                <a16:creationId xmlns:a16="http://schemas.microsoft.com/office/drawing/2014/main" id="{B417A998-CCE5-4813-8A11-8F42D04CFCEF}"/>
              </a:ext>
            </a:extLst>
          </p:cNvPr>
          <p:cNvSpPr>
            <a:spLocks noGrp="1"/>
          </p:cNvSpPr>
          <p:nvPr>
            <p:ph idx="1"/>
          </p:nvPr>
        </p:nvSpPr>
        <p:spPr/>
        <p:txBody>
          <a:bodyPr vert="horz" lIns="91440" tIns="45720" rIns="91440" bIns="45720" rtlCol="0" anchor="t">
            <a:normAutofit fontScale="92500" lnSpcReduction="10000"/>
          </a:bodyPr>
          <a:lstStyle/>
          <a:p>
            <a:r>
              <a:rPr lang="en-GB" dirty="0"/>
              <a:t>Within the asylums, treatment of care was different for the blacks and the whites.</a:t>
            </a:r>
            <a:endParaRPr lang="en-US" dirty="0"/>
          </a:p>
          <a:p>
            <a:r>
              <a:rPr lang="en-GB" dirty="0"/>
              <a:t>Swartz (1995) cites Dodds (1890) stating "All the patients have a bath once a week, but complaints arise from more than one being bathed in the same water. Fresh water should at all events be given to the Europeans, though in cold weather and in drought it might be necessary to curtail the quantity for each".</a:t>
            </a:r>
          </a:p>
          <a:p>
            <a:r>
              <a:rPr lang="en-GB" dirty="0"/>
              <a:t>He also comments on the diet of the black patients, stating that the allowance of meat is too liberal.</a:t>
            </a:r>
          </a:p>
        </p:txBody>
      </p:sp>
    </p:spTree>
    <p:extLst>
      <p:ext uri="{BB962C8B-B14F-4D97-AF65-F5344CB8AC3E}">
        <p14:creationId xmlns:p14="http://schemas.microsoft.com/office/powerpoint/2010/main" val="918077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85876-5D13-4C3E-8E30-FBA99AF75036}"/>
              </a:ext>
            </a:extLst>
          </p:cNvPr>
          <p:cNvSpPr>
            <a:spLocks noGrp="1"/>
          </p:cNvSpPr>
          <p:nvPr>
            <p:ph type="title"/>
          </p:nvPr>
        </p:nvSpPr>
        <p:spPr/>
        <p:txBody>
          <a:bodyPr/>
          <a:lstStyle/>
          <a:p>
            <a:r>
              <a:rPr lang="en-GB" dirty="0"/>
              <a:t>Treatment costs</a:t>
            </a:r>
          </a:p>
        </p:txBody>
      </p:sp>
      <p:sp>
        <p:nvSpPr>
          <p:cNvPr id="3" name="Content Placeholder 2">
            <a:extLst>
              <a:ext uri="{FF2B5EF4-FFF2-40B4-BE49-F238E27FC236}">
                <a16:creationId xmlns:a16="http://schemas.microsoft.com/office/drawing/2014/main" id="{775CC4E1-3C48-4969-ADFF-733A45CC4649}"/>
              </a:ext>
            </a:extLst>
          </p:cNvPr>
          <p:cNvSpPr>
            <a:spLocks noGrp="1"/>
          </p:cNvSpPr>
          <p:nvPr>
            <p:ph idx="1"/>
          </p:nvPr>
        </p:nvSpPr>
        <p:spPr/>
        <p:txBody>
          <a:bodyPr vert="horz" lIns="91440" tIns="45720" rIns="91440" bIns="45720" rtlCol="0" anchor="t">
            <a:normAutofit/>
          </a:bodyPr>
          <a:lstStyle/>
          <a:p>
            <a:r>
              <a:rPr lang="en-GB" dirty="0"/>
              <a:t>There is a discrepancy between living costs between the white and black patients, with the cost of a white male patient costing around £25, with the female black patient costing just £6.</a:t>
            </a:r>
          </a:p>
        </p:txBody>
      </p:sp>
    </p:spTree>
    <p:extLst>
      <p:ext uri="{BB962C8B-B14F-4D97-AF65-F5344CB8AC3E}">
        <p14:creationId xmlns:p14="http://schemas.microsoft.com/office/powerpoint/2010/main" val="27420000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2B2DC-C56C-471A-BCFE-94B9D502A48E}"/>
              </a:ext>
            </a:extLst>
          </p:cNvPr>
          <p:cNvSpPr>
            <a:spLocks noGrp="1"/>
          </p:cNvSpPr>
          <p:nvPr>
            <p:ph type="title"/>
          </p:nvPr>
        </p:nvSpPr>
        <p:spPr/>
        <p:txBody>
          <a:bodyPr/>
          <a:lstStyle/>
          <a:p>
            <a:r>
              <a:rPr lang="en-GB" dirty="0"/>
              <a:t>Premises</a:t>
            </a:r>
          </a:p>
        </p:txBody>
      </p:sp>
      <p:sp>
        <p:nvSpPr>
          <p:cNvPr id="3" name="Content Placeholder 2">
            <a:extLst>
              <a:ext uri="{FF2B5EF4-FFF2-40B4-BE49-F238E27FC236}">
                <a16:creationId xmlns:a16="http://schemas.microsoft.com/office/drawing/2014/main" id="{54AAC728-FD89-47FA-83B6-2EAD54D67B81}"/>
              </a:ext>
            </a:extLst>
          </p:cNvPr>
          <p:cNvSpPr>
            <a:spLocks noGrp="1"/>
          </p:cNvSpPr>
          <p:nvPr>
            <p:ph idx="1"/>
          </p:nvPr>
        </p:nvSpPr>
        <p:spPr/>
        <p:txBody>
          <a:bodyPr vert="horz" lIns="91440" tIns="45720" rIns="91440" bIns="45720" rtlCol="0" anchor="t">
            <a:normAutofit/>
          </a:bodyPr>
          <a:lstStyle/>
          <a:p>
            <a:r>
              <a:rPr lang="en-GB" dirty="0"/>
              <a:t>Even the accommodation that was provided for the patients differed. A wattle and daub hut was provided for 'Native' patients, the rationale for this was that 'Natives' preferred their own way of living. </a:t>
            </a:r>
          </a:p>
          <a:p>
            <a:r>
              <a:rPr lang="en-GB" dirty="0"/>
              <a:t>This effectively saved the coffers of the local government, despite the health and safety risks of this building.</a:t>
            </a:r>
          </a:p>
        </p:txBody>
      </p:sp>
    </p:spTree>
    <p:extLst>
      <p:ext uri="{BB962C8B-B14F-4D97-AF65-F5344CB8AC3E}">
        <p14:creationId xmlns:p14="http://schemas.microsoft.com/office/powerpoint/2010/main" val="1301835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47E67-5672-4191-8E43-733C82008A51}"/>
              </a:ext>
            </a:extLst>
          </p:cNvPr>
          <p:cNvSpPr>
            <a:spLocks noGrp="1"/>
          </p:cNvSpPr>
          <p:nvPr>
            <p:ph type="title"/>
          </p:nvPr>
        </p:nvSpPr>
        <p:spPr/>
        <p:txBody>
          <a:bodyPr/>
          <a:lstStyle/>
          <a:p>
            <a:r>
              <a:rPr lang="en-GB" dirty="0"/>
              <a:t>Death rates</a:t>
            </a:r>
            <a:endParaRPr lang="en-US" dirty="0"/>
          </a:p>
        </p:txBody>
      </p:sp>
      <p:sp>
        <p:nvSpPr>
          <p:cNvPr id="3" name="Content Placeholder 2">
            <a:extLst>
              <a:ext uri="{FF2B5EF4-FFF2-40B4-BE49-F238E27FC236}">
                <a16:creationId xmlns:a16="http://schemas.microsoft.com/office/drawing/2014/main" id="{53EDBB84-1F32-4217-BCF1-C2D6BE4A2031}"/>
              </a:ext>
            </a:extLst>
          </p:cNvPr>
          <p:cNvSpPr>
            <a:spLocks noGrp="1"/>
          </p:cNvSpPr>
          <p:nvPr>
            <p:ph idx="1"/>
          </p:nvPr>
        </p:nvSpPr>
        <p:spPr/>
        <p:txBody>
          <a:bodyPr vert="horz" lIns="91440" tIns="45720" rIns="91440" bIns="45720" rtlCol="0" anchor="t">
            <a:normAutofit/>
          </a:bodyPr>
          <a:lstStyle/>
          <a:p>
            <a:r>
              <a:rPr lang="en-GB" dirty="0"/>
              <a:t>There were higher rates of tuberculosis amongst the black </a:t>
            </a:r>
            <a:r>
              <a:rPr lang="en-GB"/>
              <a:t>patients,</a:t>
            </a:r>
            <a:r>
              <a:rPr lang="en-GB" dirty="0"/>
              <a:t> and these were on average three to four times higher than the white patients.</a:t>
            </a:r>
          </a:p>
        </p:txBody>
      </p:sp>
    </p:spTree>
    <p:extLst>
      <p:ext uri="{BB962C8B-B14F-4D97-AF65-F5344CB8AC3E}">
        <p14:creationId xmlns:p14="http://schemas.microsoft.com/office/powerpoint/2010/main" val="13283046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2CFCA-254D-4AB1-A3C5-3CAC94AB3548}"/>
              </a:ext>
            </a:extLst>
          </p:cNvPr>
          <p:cNvSpPr>
            <a:spLocks noGrp="1"/>
          </p:cNvSpPr>
          <p:nvPr>
            <p:ph type="title"/>
          </p:nvPr>
        </p:nvSpPr>
        <p:spPr/>
        <p:txBody>
          <a:bodyPr/>
          <a:lstStyle/>
          <a:p>
            <a:r>
              <a:rPr lang="en-GB" dirty="0"/>
              <a:t>Kingston Asylum Scandal</a:t>
            </a:r>
            <a:endParaRPr lang="en-US" dirty="0"/>
          </a:p>
        </p:txBody>
      </p:sp>
      <p:sp>
        <p:nvSpPr>
          <p:cNvPr id="3" name="Content Placeholder 2">
            <a:extLst>
              <a:ext uri="{FF2B5EF4-FFF2-40B4-BE49-F238E27FC236}">
                <a16:creationId xmlns:a16="http://schemas.microsoft.com/office/drawing/2014/main" id="{A78F2294-2FC6-4D74-91B8-265CA4FECE67}"/>
              </a:ext>
            </a:extLst>
          </p:cNvPr>
          <p:cNvSpPr>
            <a:spLocks noGrp="1"/>
          </p:cNvSpPr>
          <p:nvPr>
            <p:ph idx="1"/>
          </p:nvPr>
        </p:nvSpPr>
        <p:spPr/>
        <p:txBody>
          <a:bodyPr vert="horz" lIns="91440" tIns="45720" rIns="91440" bIns="45720" rtlCol="0" anchor="t">
            <a:normAutofit lnSpcReduction="10000"/>
          </a:bodyPr>
          <a:lstStyle/>
          <a:p>
            <a:r>
              <a:rPr lang="en-GB" dirty="0"/>
              <a:t>Kingston asylum was known to be a place of squalor, with unsegregated rooms, high inmate death, unwanted pregnancies between the inmates and cruel treatment from the staff.</a:t>
            </a:r>
          </a:p>
          <a:p>
            <a:r>
              <a:rPr lang="en-GB" dirty="0"/>
              <a:t>Numerous complaints were made about the matron, nurses and assistant surgeon.</a:t>
            </a:r>
          </a:p>
          <a:p>
            <a:r>
              <a:rPr lang="en-GB" dirty="0"/>
              <a:t>Dr Lewis Quier Bowerbank (1860) medical practitioner in Jamaica Kingston set in motion a series of events that would change colonial asylum practices.</a:t>
            </a:r>
          </a:p>
        </p:txBody>
      </p:sp>
    </p:spTree>
    <p:extLst>
      <p:ext uri="{BB962C8B-B14F-4D97-AF65-F5344CB8AC3E}">
        <p14:creationId xmlns:p14="http://schemas.microsoft.com/office/powerpoint/2010/main" val="36211980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E55C4-D645-4A45-A1F7-F1E3385ADC3D}"/>
              </a:ext>
            </a:extLst>
          </p:cNvPr>
          <p:cNvSpPr>
            <a:spLocks noGrp="1"/>
          </p:cNvSpPr>
          <p:nvPr>
            <p:ph type="title"/>
          </p:nvPr>
        </p:nvSpPr>
        <p:spPr/>
        <p:txBody>
          <a:bodyPr>
            <a:normAutofit fontScale="90000"/>
          </a:bodyPr>
          <a:lstStyle/>
          <a:p>
            <a:r>
              <a:rPr lang="en-GB" dirty="0"/>
              <a:t>Kinston Asylum Scandal cont'd</a:t>
            </a:r>
          </a:p>
        </p:txBody>
      </p:sp>
      <p:sp>
        <p:nvSpPr>
          <p:cNvPr id="3" name="Content Placeholder 2">
            <a:extLst>
              <a:ext uri="{FF2B5EF4-FFF2-40B4-BE49-F238E27FC236}">
                <a16:creationId xmlns:a16="http://schemas.microsoft.com/office/drawing/2014/main" id="{613E8856-3062-4062-8355-3557577FEF22}"/>
              </a:ext>
            </a:extLst>
          </p:cNvPr>
          <p:cNvSpPr>
            <a:spLocks noGrp="1"/>
          </p:cNvSpPr>
          <p:nvPr>
            <p:ph idx="1"/>
          </p:nvPr>
        </p:nvSpPr>
        <p:spPr/>
        <p:txBody>
          <a:bodyPr vert="horz" lIns="91440" tIns="45720" rIns="91440" bIns="45720" rtlCol="0" anchor="t">
            <a:normAutofit/>
          </a:bodyPr>
          <a:lstStyle/>
          <a:p>
            <a:r>
              <a:rPr lang="en-GB" dirty="0"/>
              <a:t>The commission's report was so large it filled five volumes, in this were testimonies from staff and patients, highlighting every single aspect of the asylum, from the buildings and sanitation to the diets and daily routines and management of the patients.</a:t>
            </a:r>
          </a:p>
          <a:p>
            <a:r>
              <a:rPr lang="en-GB" dirty="0"/>
              <a:t>Each and every aspect of the asylum was condemned.</a:t>
            </a:r>
          </a:p>
          <a:p>
            <a:r>
              <a:rPr lang="en-GB" dirty="0"/>
              <a:t>"Tanking" was discussed and condemned, a practice largely undertaken by a Mrs Judith Ryan, appointed matron at the asylum.</a:t>
            </a:r>
          </a:p>
        </p:txBody>
      </p:sp>
    </p:spTree>
    <p:extLst>
      <p:ext uri="{BB962C8B-B14F-4D97-AF65-F5344CB8AC3E}">
        <p14:creationId xmlns:p14="http://schemas.microsoft.com/office/powerpoint/2010/main" val="22498457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5206A-939E-4C84-A975-60DA8DB6A2AC}"/>
              </a:ext>
            </a:extLst>
          </p:cNvPr>
          <p:cNvSpPr>
            <a:spLocks noGrp="1"/>
          </p:cNvSpPr>
          <p:nvPr>
            <p:ph type="title"/>
          </p:nvPr>
        </p:nvSpPr>
        <p:spPr/>
        <p:txBody>
          <a:bodyPr/>
          <a:lstStyle/>
          <a:p>
            <a:r>
              <a:rPr lang="en-GB" dirty="0"/>
              <a:t>Audit of colony asylums</a:t>
            </a:r>
          </a:p>
        </p:txBody>
      </p:sp>
      <p:sp>
        <p:nvSpPr>
          <p:cNvPr id="3" name="Content Placeholder 2">
            <a:extLst>
              <a:ext uri="{FF2B5EF4-FFF2-40B4-BE49-F238E27FC236}">
                <a16:creationId xmlns:a16="http://schemas.microsoft.com/office/drawing/2014/main" id="{5AF7E388-9AAA-40C0-A8C7-117CF34DAFA7}"/>
              </a:ext>
            </a:extLst>
          </p:cNvPr>
          <p:cNvSpPr>
            <a:spLocks noGrp="1"/>
          </p:cNvSpPr>
          <p:nvPr>
            <p:ph idx="1"/>
          </p:nvPr>
        </p:nvSpPr>
        <p:spPr/>
        <p:txBody>
          <a:bodyPr vert="horz" lIns="91440" tIns="45720" rIns="91440" bIns="45720" rtlCol="0" anchor="t">
            <a:normAutofit/>
          </a:bodyPr>
          <a:lstStyle/>
          <a:p>
            <a:r>
              <a:rPr lang="en-GB" dirty="0"/>
              <a:t>In 1862 an audit of the asylums was commissioned to ensure that the abuses that had been happening at Kingston would not happen in other colonies.</a:t>
            </a:r>
          </a:p>
          <a:p>
            <a:r>
              <a:rPr lang="en-GB" dirty="0"/>
              <a:t>This audit would look at funding, structure, sanitation, treatment and staffing.</a:t>
            </a:r>
          </a:p>
        </p:txBody>
      </p:sp>
    </p:spTree>
    <p:extLst>
      <p:ext uri="{BB962C8B-B14F-4D97-AF65-F5344CB8AC3E}">
        <p14:creationId xmlns:p14="http://schemas.microsoft.com/office/powerpoint/2010/main" val="6427737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E0188-0307-4E0B-AF11-18D51936FE19}"/>
              </a:ext>
            </a:extLst>
          </p:cNvPr>
          <p:cNvSpPr>
            <a:spLocks noGrp="1"/>
          </p:cNvSpPr>
          <p:nvPr>
            <p:ph type="title"/>
          </p:nvPr>
        </p:nvSpPr>
        <p:spPr/>
        <p:txBody>
          <a:bodyPr/>
          <a:lstStyle/>
          <a:p>
            <a:r>
              <a:rPr lang="en-GB" dirty="0"/>
              <a:t>Audit evidence</a:t>
            </a:r>
          </a:p>
        </p:txBody>
      </p:sp>
      <p:sp>
        <p:nvSpPr>
          <p:cNvPr id="3" name="Content Placeholder 2">
            <a:extLst>
              <a:ext uri="{FF2B5EF4-FFF2-40B4-BE49-F238E27FC236}">
                <a16:creationId xmlns:a16="http://schemas.microsoft.com/office/drawing/2014/main" id="{8ED2A1EE-DC92-43FE-A9DB-F50C14CE806F}"/>
              </a:ext>
            </a:extLst>
          </p:cNvPr>
          <p:cNvSpPr>
            <a:spLocks noGrp="1"/>
          </p:cNvSpPr>
          <p:nvPr>
            <p:ph idx="1"/>
          </p:nvPr>
        </p:nvSpPr>
        <p:spPr/>
        <p:txBody>
          <a:bodyPr vert="horz" lIns="91440" tIns="45720" rIns="91440" bIns="45720" rtlCol="0" anchor="t">
            <a:normAutofit fontScale="92500" lnSpcReduction="10000"/>
          </a:bodyPr>
          <a:lstStyle/>
          <a:p>
            <a:r>
              <a:rPr lang="en-GB" dirty="0"/>
              <a:t>Evidence from the audit defines the haphazard methods that were used for constructing and maintaining the colonial asylums. </a:t>
            </a:r>
          </a:p>
          <a:p>
            <a:r>
              <a:rPr lang="en-GB" dirty="0"/>
              <a:t>Even though there was a huge expansion of asylums across the UK and Europe, the evidence from this audit suggests that there were only a handful of asylums available for the insane in the colonies.</a:t>
            </a:r>
          </a:p>
          <a:p>
            <a:r>
              <a:rPr lang="en-GB" dirty="0"/>
              <a:t>As this audit was completed by the administrative staff of each asylum the truth behind the numbers cannot beknown, but we can see from the audit that there was often failure to inspect the asylums, thus leading to many secret abuses behind closed doors.</a:t>
            </a:r>
          </a:p>
        </p:txBody>
      </p:sp>
    </p:spTree>
    <p:extLst>
      <p:ext uri="{BB962C8B-B14F-4D97-AF65-F5344CB8AC3E}">
        <p14:creationId xmlns:p14="http://schemas.microsoft.com/office/powerpoint/2010/main" val="21192698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B5D74-BD12-43F9-878E-FA7DDE5B507A}"/>
              </a:ext>
            </a:extLst>
          </p:cNvPr>
          <p:cNvSpPr>
            <a:spLocks noGrp="1"/>
          </p:cNvSpPr>
          <p:nvPr>
            <p:ph type="title"/>
          </p:nvPr>
        </p:nvSpPr>
        <p:spPr/>
        <p:txBody>
          <a:bodyPr/>
          <a:lstStyle/>
          <a:p>
            <a:r>
              <a:rPr lang="en-GB" dirty="0"/>
              <a:t>Audit evidence cont'd</a:t>
            </a:r>
          </a:p>
        </p:txBody>
      </p:sp>
      <p:sp>
        <p:nvSpPr>
          <p:cNvPr id="3" name="Content Placeholder 2">
            <a:extLst>
              <a:ext uri="{FF2B5EF4-FFF2-40B4-BE49-F238E27FC236}">
                <a16:creationId xmlns:a16="http://schemas.microsoft.com/office/drawing/2014/main" id="{BFD6398A-AC77-4D1E-99C1-5819B6E06C17}"/>
              </a:ext>
            </a:extLst>
          </p:cNvPr>
          <p:cNvSpPr>
            <a:spLocks noGrp="1"/>
          </p:cNvSpPr>
          <p:nvPr>
            <p:ph idx="1"/>
          </p:nvPr>
        </p:nvSpPr>
        <p:spPr/>
        <p:txBody>
          <a:bodyPr vert="horz" lIns="91440" tIns="45720" rIns="91440" bIns="45720" rtlCol="0" anchor="t">
            <a:normAutofit/>
          </a:bodyPr>
          <a:lstStyle/>
          <a:p>
            <a:r>
              <a:rPr lang="en-GB" dirty="0"/>
              <a:t>It can be seen from the audit that the asylums were overcrowded, underfunded and failed to segregate male and female patients.</a:t>
            </a:r>
          </a:p>
          <a:p>
            <a:r>
              <a:rPr lang="en-GB" dirty="0"/>
              <a:t>Often there were higher rates of illness and death.</a:t>
            </a:r>
          </a:p>
          <a:p>
            <a:r>
              <a:rPr lang="en-GB" dirty="0"/>
              <a:t>Staff were often underqualified or unsuitable for the work. The superintendents would often not be resident at the asylum, thus leading to infrequent visits.</a:t>
            </a:r>
          </a:p>
          <a:p>
            <a:r>
              <a:rPr lang="en-GB" dirty="0"/>
              <a:t>There was often corruption and cruelty.</a:t>
            </a:r>
          </a:p>
        </p:txBody>
      </p:sp>
    </p:spTree>
    <p:extLst>
      <p:ext uri="{BB962C8B-B14F-4D97-AF65-F5344CB8AC3E}">
        <p14:creationId xmlns:p14="http://schemas.microsoft.com/office/powerpoint/2010/main" val="15902536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29C48-C7E2-4D90-A9EA-7571A637C9AE}"/>
              </a:ext>
            </a:extLst>
          </p:cNvPr>
          <p:cNvSpPr>
            <a:spLocks noGrp="1"/>
          </p:cNvSpPr>
          <p:nvPr>
            <p:ph type="title"/>
          </p:nvPr>
        </p:nvSpPr>
        <p:spPr/>
        <p:txBody>
          <a:bodyPr>
            <a:normAutofit fontScale="90000"/>
          </a:bodyPr>
          <a:lstStyle/>
          <a:p>
            <a:r>
              <a:rPr lang="en-GB" dirty="0" err="1"/>
              <a:t>M.JOnes</a:t>
            </a:r>
            <a:r>
              <a:rPr lang="en-GB" dirty="0"/>
              <a:t> - the most cruel and revolting of crimes</a:t>
            </a:r>
          </a:p>
        </p:txBody>
      </p:sp>
      <p:sp>
        <p:nvSpPr>
          <p:cNvPr id="3" name="Content Placeholder 2">
            <a:extLst>
              <a:ext uri="{FF2B5EF4-FFF2-40B4-BE49-F238E27FC236}">
                <a16:creationId xmlns:a16="http://schemas.microsoft.com/office/drawing/2014/main" id="{C3B1BD05-7AAB-4198-90DA-4FCEB31060EB}"/>
              </a:ext>
            </a:extLst>
          </p:cNvPr>
          <p:cNvSpPr>
            <a:spLocks noGrp="1"/>
          </p:cNvSpPr>
          <p:nvPr>
            <p:ph idx="1"/>
          </p:nvPr>
        </p:nvSpPr>
        <p:spPr/>
        <p:txBody>
          <a:bodyPr vert="horz" lIns="91440" tIns="45720" rIns="91440" bIns="45720" rtlCol="0" anchor="t">
            <a:normAutofit/>
          </a:bodyPr>
          <a:lstStyle/>
          <a:p>
            <a:r>
              <a:rPr lang="en-GB" dirty="0"/>
              <a:t>Read through this text, and consider the following:</a:t>
            </a:r>
            <a:endParaRPr lang="en-US" dirty="0"/>
          </a:p>
          <a:p>
            <a:r>
              <a:rPr lang="en-GB" dirty="0"/>
              <a:t>1. How this relates to what was happening in England and Europe at the time.</a:t>
            </a:r>
          </a:p>
          <a:p>
            <a:r>
              <a:rPr lang="en-GB" dirty="0"/>
              <a:t>2. Your own response to the conditions in the asylum.</a:t>
            </a:r>
          </a:p>
          <a:p>
            <a:r>
              <a:rPr lang="en-GB" dirty="0"/>
              <a:t>3. Your response to the article itself – critical engagement.</a:t>
            </a:r>
          </a:p>
        </p:txBody>
      </p:sp>
    </p:spTree>
    <p:extLst>
      <p:ext uri="{BB962C8B-B14F-4D97-AF65-F5344CB8AC3E}">
        <p14:creationId xmlns:p14="http://schemas.microsoft.com/office/powerpoint/2010/main" val="28035820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1A5D3-29EE-4F81-82DE-5DA80383F2B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0C73B38-4324-4862-97F9-57F79A07ADBD}"/>
              </a:ext>
            </a:extLst>
          </p:cNvPr>
          <p:cNvSpPr>
            <a:spLocks noGrp="1"/>
          </p:cNvSpPr>
          <p:nvPr>
            <p:ph idx="1"/>
          </p:nvPr>
        </p:nvSpPr>
        <p:spPr/>
        <p:txBody>
          <a:bodyPr vert="horz" lIns="91440" tIns="45720" rIns="91440" bIns="45720" rtlCol="0" anchor="t">
            <a:normAutofit fontScale="92500" lnSpcReduction="20000"/>
          </a:bodyPr>
          <a:lstStyle/>
          <a:p>
            <a:endParaRPr lang="en-US"/>
          </a:p>
          <a:p>
            <a:r>
              <a:rPr lang="en-GB" dirty="0">
                <a:ea typeface="+mn-lt"/>
                <a:cs typeface="+mn-lt"/>
              </a:rPr>
              <a:t>Jones, M. (2008) The Most Cruel and Revolting Crimes: The Treatment of the Mentally Ill in Mid-Nineteenth-Century Jamaica. The Journal of Caribbean history. 42 (2), 290–290–IX.</a:t>
            </a:r>
            <a:endParaRPr lang="en-GB"/>
          </a:p>
          <a:p>
            <a:r>
              <a:rPr lang="en-GB" dirty="0">
                <a:ea typeface="+mn-lt"/>
                <a:cs typeface="+mn-lt"/>
              </a:rPr>
              <a:t> Swartz, S. (1995) The black insane in the Cape, 1891-1920. Journal of southern African studies. [Online] 21 (3), 399–415.</a:t>
            </a:r>
            <a:endParaRPr lang="en-GB"/>
          </a:p>
          <a:p>
            <a:r>
              <a:rPr lang="en-GB" dirty="0">
                <a:ea typeface="+mn-lt"/>
                <a:cs typeface="+mn-lt"/>
              </a:rPr>
              <a:t>Swartz, S. (2010) THE REGULATION OF BRITISH COLONIAL LUNATIC ASYLUMS AND THE ORIGINS OF COLONIAL PSYCHIATRY, 1860-1864. History of psychology. [Online] 13 (2), 160–177.</a:t>
            </a:r>
            <a:endParaRPr lang="en-GB"/>
          </a:p>
          <a:p>
            <a:endParaRPr lang="en-GB" dirty="0"/>
          </a:p>
          <a:p>
            <a:endParaRPr lang="en-GB" b="1" dirty="0"/>
          </a:p>
          <a:p>
            <a:endParaRPr lang="en-GB" dirty="0"/>
          </a:p>
        </p:txBody>
      </p:sp>
    </p:spTree>
    <p:extLst>
      <p:ext uri="{BB962C8B-B14F-4D97-AF65-F5344CB8AC3E}">
        <p14:creationId xmlns:p14="http://schemas.microsoft.com/office/powerpoint/2010/main" val="4208208291"/>
      </p:ext>
    </p:extLst>
  </p:cSld>
  <p:clrMapOvr>
    <a:masterClrMapping/>
  </p:clrMapOvr>
</p:sld>
</file>

<file path=ppt/theme/theme1.xml><?xml version="1.0" encoding="utf-8"?>
<a:theme xmlns:a="http://schemas.openxmlformats.org/drawingml/2006/main" name="JuxtaposeVTI">
  <a:themeElements>
    <a:clrScheme name="AnalogousFromRegularSeedRightStep">
      <a:dk1>
        <a:srgbClr val="000000"/>
      </a:dk1>
      <a:lt1>
        <a:srgbClr val="FFFFFF"/>
      </a:lt1>
      <a:dk2>
        <a:srgbClr val="3C3122"/>
      </a:dk2>
      <a:lt2>
        <a:srgbClr val="E2E7E8"/>
      </a:lt2>
      <a:accent1>
        <a:srgbClr val="C3614D"/>
      </a:accent1>
      <a:accent2>
        <a:srgbClr val="B1813B"/>
      </a:accent2>
      <a:accent3>
        <a:srgbClr val="A7A842"/>
      </a:accent3>
      <a:accent4>
        <a:srgbClr val="7FB13B"/>
      </a:accent4>
      <a:accent5>
        <a:srgbClr val="59B748"/>
      </a:accent5>
      <a:accent6>
        <a:srgbClr val="3BB159"/>
      </a:accent6>
      <a:hlink>
        <a:srgbClr val="358EA1"/>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1434</Words>
  <Application>Microsoft Office PowerPoint</Application>
  <PresentationFormat>Widescreen</PresentationFormat>
  <Paragraphs>82</Paragraphs>
  <Slides>20</Slides>
  <Notes>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Franklin Gothic Demi Cond</vt:lpstr>
      <vt:lpstr>Franklin Gothic Medium</vt:lpstr>
      <vt:lpstr>Wingdings</vt:lpstr>
      <vt:lpstr>JuxtaposeVTI</vt:lpstr>
      <vt:lpstr>History of Counselling</vt:lpstr>
      <vt:lpstr>Aims</vt:lpstr>
      <vt:lpstr>British Asylums and regulation</vt:lpstr>
      <vt:lpstr>The Cape Colony</vt:lpstr>
      <vt:lpstr>Cape Asylums</vt:lpstr>
      <vt:lpstr>Racially segregated asylums</vt:lpstr>
      <vt:lpstr>hierarchy</vt:lpstr>
      <vt:lpstr>Language</vt:lpstr>
      <vt:lpstr>Language cont'd</vt:lpstr>
      <vt:lpstr>Treatment</vt:lpstr>
      <vt:lpstr>Treatment costs</vt:lpstr>
      <vt:lpstr>Premises</vt:lpstr>
      <vt:lpstr>Death rates</vt:lpstr>
      <vt:lpstr>Kingston Asylum Scandal</vt:lpstr>
      <vt:lpstr>Kinston Asylum Scandal cont'd</vt:lpstr>
      <vt:lpstr>Audit of colony asylums</vt:lpstr>
      <vt:lpstr>Audit evidence</vt:lpstr>
      <vt:lpstr>Audit evidence cont'd</vt:lpstr>
      <vt:lpstr>M.JOnes - the most cruel and revolting of crimes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378</cp:revision>
  <dcterms:created xsi:type="dcterms:W3CDTF">2022-03-21T10:08:26Z</dcterms:created>
  <dcterms:modified xsi:type="dcterms:W3CDTF">2022-03-21T12:46:29Z</dcterms:modified>
</cp:coreProperties>
</file>