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handoutMasterIdLst>
    <p:handoutMasterId r:id="rId65"/>
  </p:handoutMasterIdLst>
  <p:sldIdLst>
    <p:sldId id="422" r:id="rId20"/>
    <p:sldId id="423" r:id="rId21"/>
    <p:sldId id="424" r:id="rId22"/>
    <p:sldId id="258" r:id="rId23"/>
    <p:sldId id="373" r:id="rId24"/>
    <p:sldId id="374" r:id="rId25"/>
    <p:sldId id="375" r:id="rId26"/>
    <p:sldId id="376" r:id="rId27"/>
    <p:sldId id="378" r:id="rId28"/>
    <p:sldId id="377" r:id="rId29"/>
    <p:sldId id="379" r:id="rId30"/>
    <p:sldId id="380" r:id="rId31"/>
    <p:sldId id="381" r:id="rId32"/>
    <p:sldId id="383" r:id="rId33"/>
    <p:sldId id="384" r:id="rId34"/>
    <p:sldId id="385" r:id="rId35"/>
    <p:sldId id="386" r:id="rId36"/>
    <p:sldId id="395" r:id="rId37"/>
    <p:sldId id="396" r:id="rId38"/>
    <p:sldId id="397" r:id="rId39"/>
    <p:sldId id="425" r:id="rId40"/>
    <p:sldId id="419" r:id="rId41"/>
    <p:sldId id="398" r:id="rId42"/>
    <p:sldId id="400" r:id="rId43"/>
    <p:sldId id="420" r:id="rId44"/>
    <p:sldId id="399" r:id="rId45"/>
    <p:sldId id="402" r:id="rId46"/>
    <p:sldId id="410" r:id="rId47"/>
    <p:sldId id="411" r:id="rId48"/>
    <p:sldId id="412" r:id="rId49"/>
    <p:sldId id="413" r:id="rId50"/>
    <p:sldId id="414" r:id="rId51"/>
    <p:sldId id="405" r:id="rId52"/>
    <p:sldId id="406" r:id="rId53"/>
    <p:sldId id="401" r:id="rId54"/>
    <p:sldId id="404" r:id="rId55"/>
    <p:sldId id="421" r:id="rId56"/>
    <p:sldId id="407" r:id="rId57"/>
    <p:sldId id="408" r:id="rId58"/>
    <p:sldId id="409" r:id="rId59"/>
    <p:sldId id="416" r:id="rId60"/>
    <p:sldId id="417" r:id="rId61"/>
    <p:sldId id="427" r:id="rId62"/>
    <p:sldId id="365" r:id="rId63"/>
    <p:sldId id="426"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p:cViewPr varScale="1">
        <p:scale>
          <a:sx n="114" d="100"/>
          <a:sy n="114" d="100"/>
        </p:scale>
        <p:origin x="1386"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slide" Target="slides/slide44.xml"/><Relationship Id="rId68"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61" Type="http://schemas.openxmlformats.org/officeDocument/2006/relationships/slide" Target="slides/slide4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1671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0213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5538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986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64063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5825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6486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63855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4476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5936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71529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8832480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81672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29132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95309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3189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40400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48366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218682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20000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880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348955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6863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870175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68336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303034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8978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42975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112677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3212440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23622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88353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41350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36601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373777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313407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32877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1438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802600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521925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5007939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21477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005711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335298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18802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627170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9713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7689235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534885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26113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1403494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05026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54932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833097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3897089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2823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7010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708764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426929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84846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8674616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95032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945254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11122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481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02466190"/>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5411194"/>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454100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13328046"/>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66738755"/>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7566336"/>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49438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21175"/>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02625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09014443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24276926"/>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638149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3987959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1135445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967101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7.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png"/><Relationship Id="rId1" Type="http://schemas.openxmlformats.org/officeDocument/2006/relationships/slideLayout" Target="../slideLayouts/slideLayout15.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17.xml"/><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7.xml"/><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png"/><Relationship Id="rId1" Type="http://schemas.openxmlformats.org/officeDocument/2006/relationships/slideLayout" Target="../slideLayouts/slideLayout1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 Id="rId9" Type="http://schemas.openxmlformats.org/officeDocument/2006/relationships/image" Target="../media/image60.png"/></Relationships>
</file>

<file path=ppt/slides/_rels/slide2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15.xml"/><Relationship Id="rId4" Type="http://schemas.openxmlformats.org/officeDocument/2006/relationships/image" Target="../media/image6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slideLayout" Target="../slideLayouts/slideLayout15.xml"/><Relationship Id="rId1" Type="http://schemas.openxmlformats.org/officeDocument/2006/relationships/video" Target="https://www.youtube.com/embed/LBwCHi75gcE?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15.xml"/><Relationship Id="rId1" Type="http://schemas.openxmlformats.org/officeDocument/2006/relationships/video" Target="https://www.youtube.com/embed/-DSNyOW0L5Q?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slideLayout" Target="../slideLayouts/slideLayout15.xml"/><Relationship Id="rId1" Type="http://schemas.openxmlformats.org/officeDocument/2006/relationships/video" Target="https://www.youtube.com/embed/ulWBHjg6-rw?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hyperlink" Target="http://www.westga.edu/~bquest/2011/greenwashing11.pdf" TargetMode="Externa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52355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2D420-AE02-4694-9487-DA59B1C33482}"/>
              </a:ext>
            </a:extLst>
          </p:cNvPr>
          <p:cNvSpPr>
            <a:spLocks noGrp="1"/>
          </p:cNvSpPr>
          <p:nvPr>
            <p:ph type="title"/>
          </p:nvPr>
        </p:nvSpPr>
        <p:spPr/>
        <p:txBody>
          <a:bodyPr/>
          <a:lstStyle/>
          <a:p>
            <a:pPr algn="ctr"/>
            <a:br>
              <a:rPr lang="en-GB" i="1" dirty="0">
                <a:solidFill>
                  <a:schemeClr val="bg1"/>
                </a:solidFill>
              </a:rPr>
            </a:b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Tree>
    <p:extLst>
      <p:ext uri="{BB962C8B-B14F-4D97-AF65-F5344CB8AC3E}">
        <p14:creationId xmlns:p14="http://schemas.microsoft.com/office/powerpoint/2010/main" val="131867697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7485-C021-4679-90FD-B38EEEA82282}"/>
              </a:ext>
            </a:extLst>
          </p:cNvPr>
          <p:cNvSpPr>
            <a:spLocks noGrp="1"/>
          </p:cNvSpPr>
          <p:nvPr>
            <p:ph type="title"/>
          </p:nvPr>
        </p:nvSpPr>
        <p:spPr/>
        <p:txBody>
          <a:bodyPr/>
          <a:lstStyle/>
          <a:p>
            <a:pPr marL="0" indent="0" algn="ctr">
              <a:lnSpc>
                <a:spcPct val="90000"/>
              </a:lnSpc>
            </a:pPr>
            <a:r>
              <a:rPr lang="en-GB" sz="6600" dirty="0">
                <a:solidFill>
                  <a:schemeClr val="bg1"/>
                </a:solidFill>
              </a:rPr>
              <a:t>Before We start</a:t>
            </a:r>
            <a:br>
              <a:rPr lang="en-GB" sz="2800" dirty="0">
                <a:solidFill>
                  <a:schemeClr val="bg1"/>
                </a:solidFill>
              </a:rPr>
            </a:br>
            <a:br>
              <a:rPr lang="en-GB" sz="2800" dirty="0">
                <a:solidFill>
                  <a:schemeClr val="bg1"/>
                </a:solidFill>
              </a:rPr>
            </a:br>
            <a:r>
              <a:rPr lang="en-GB" sz="2800" dirty="0">
                <a:solidFill>
                  <a:schemeClr val="bg1"/>
                </a:solidFill>
              </a:rPr>
              <a:t>As there are quite a few of us here, during parts of our time together, your microphone will be muted to prevent background noise.</a:t>
            </a:r>
            <a:br>
              <a:rPr lang="en-GB" sz="2800" dirty="0">
                <a:solidFill>
                  <a:schemeClr val="bg1"/>
                </a:solidFill>
              </a:rPr>
            </a:br>
            <a:br>
              <a:rPr lang="en-GB" sz="2800" dirty="0">
                <a:solidFill>
                  <a:schemeClr val="bg1"/>
                </a:solidFill>
              </a:rPr>
            </a:br>
            <a:r>
              <a:rPr lang="en-GB" sz="2800" dirty="0">
                <a:solidFill>
                  <a:schemeClr val="bg1"/>
                </a:solidFill>
              </a:rPr>
              <a:t>Also, this session will be recorded so that you can watch it again… but more about that later</a:t>
            </a:r>
            <a:br>
              <a:rPr lang="en-GB" sz="2800" dirty="0">
                <a:solidFill>
                  <a:schemeClr val="bg1"/>
                </a:solidFill>
              </a:rPr>
            </a:br>
            <a:endParaRPr lang="en-GB" dirty="0"/>
          </a:p>
        </p:txBody>
      </p:sp>
    </p:spTree>
    <p:extLst>
      <p:ext uri="{BB962C8B-B14F-4D97-AF65-F5344CB8AC3E}">
        <p14:creationId xmlns:p14="http://schemas.microsoft.com/office/powerpoint/2010/main" val="49682039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Aims For Today</a:t>
            </a:r>
          </a:p>
        </p:txBody>
      </p:sp>
      <p:sp>
        <p:nvSpPr>
          <p:cNvPr id="3" name="Content Placeholder 2"/>
          <p:cNvSpPr>
            <a:spLocks noGrp="1"/>
          </p:cNvSpPr>
          <p:nvPr>
            <p:ph idx="1"/>
          </p:nvPr>
        </p:nvSpPr>
        <p:spPr>
          <a:xfrm>
            <a:off x="4067944" y="1600201"/>
            <a:ext cx="4618856" cy="3917032"/>
          </a:xfrm>
        </p:spPr>
        <p:txBody>
          <a:bodyPr>
            <a:normAutofit/>
          </a:bodyPr>
          <a:lstStyle/>
          <a:p>
            <a:pPr marL="0" indent="0">
              <a:buNone/>
            </a:pPr>
            <a:r>
              <a:rPr lang="en-GB" sz="2000" dirty="0">
                <a:solidFill>
                  <a:srgbClr val="0070C0"/>
                </a:solidFill>
              </a:rPr>
              <a:t>Today we will discuss</a:t>
            </a:r>
          </a:p>
          <a:p>
            <a:pPr marL="0" indent="0">
              <a:buNone/>
            </a:pPr>
            <a:endParaRPr lang="en-GB" sz="2000" dirty="0">
              <a:solidFill>
                <a:srgbClr val="0070C0"/>
              </a:solidFill>
            </a:endParaRPr>
          </a:p>
          <a:p>
            <a:pPr marL="0" indent="0">
              <a:buNone/>
            </a:pPr>
            <a:r>
              <a:rPr lang="en-GB" sz="2000" dirty="0">
                <a:solidFill>
                  <a:srgbClr val="0070C0"/>
                </a:solidFill>
              </a:rPr>
              <a:t>Branding</a:t>
            </a:r>
          </a:p>
          <a:p>
            <a:pPr marL="0" indent="0">
              <a:buNone/>
            </a:pPr>
            <a:endParaRPr lang="en-GB" sz="2000" dirty="0">
              <a:solidFill>
                <a:srgbClr val="0070C0"/>
              </a:solidFill>
            </a:endParaRPr>
          </a:p>
          <a:p>
            <a:pPr marL="0" indent="0">
              <a:buNone/>
            </a:pPr>
            <a:r>
              <a:rPr lang="en-GB" sz="2000" dirty="0">
                <a:solidFill>
                  <a:srgbClr val="0070C0"/>
                </a:solidFill>
              </a:rPr>
              <a:t>Sustainability within marketing</a:t>
            </a:r>
          </a:p>
          <a:p>
            <a:pPr marL="0" indent="0">
              <a:buNone/>
            </a:pPr>
            <a:endParaRPr lang="en-GB" sz="2000" dirty="0">
              <a:solidFill>
                <a:srgbClr val="0070C0"/>
              </a:solidFill>
            </a:endParaRPr>
          </a:p>
          <a:p>
            <a:pPr marL="0" indent="0">
              <a:buNone/>
            </a:pPr>
            <a:r>
              <a:rPr lang="en-GB" sz="2000" dirty="0">
                <a:solidFill>
                  <a:srgbClr val="0070C0"/>
                </a:solidFill>
              </a:rPr>
              <a:t>How the ever-changing World effects our marketing strategies and techniques.</a:t>
            </a:r>
          </a:p>
          <a:p>
            <a:pPr marL="0" indent="0">
              <a:buNone/>
            </a:pPr>
            <a:endParaRPr lang="en-GB" sz="2000" dirty="0">
              <a:solidFill>
                <a:srgbClr val="0070C0"/>
              </a:solidFill>
            </a:endParaRPr>
          </a:p>
          <a:p>
            <a:pPr marL="0" indent="0">
              <a:buNone/>
            </a:pPr>
            <a:r>
              <a:rPr lang="en-GB" sz="2000" dirty="0">
                <a:solidFill>
                  <a:srgbClr val="0070C0"/>
                </a:solidFill>
              </a:rPr>
              <a:t>Making content matter- greenwashing</a:t>
            </a:r>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457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1BCB-221C-4380-AC11-5C823A94BB12}"/>
              </a:ext>
            </a:extLst>
          </p:cNvPr>
          <p:cNvSpPr>
            <a:spLocks noGrp="1"/>
          </p:cNvSpPr>
          <p:nvPr>
            <p:ph type="title"/>
          </p:nvPr>
        </p:nvSpPr>
        <p:spPr>
          <a:xfrm>
            <a:off x="457200" y="274638"/>
            <a:ext cx="8229600" cy="634082"/>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Defining the Brand</a:t>
            </a:r>
          </a:p>
        </p:txBody>
      </p:sp>
      <p:sp>
        <p:nvSpPr>
          <p:cNvPr id="3" name="Content Placeholder 2">
            <a:extLst>
              <a:ext uri="{FF2B5EF4-FFF2-40B4-BE49-F238E27FC236}">
                <a16:creationId xmlns:a16="http://schemas.microsoft.com/office/drawing/2014/main" id="{74DA183B-5147-43AC-A104-AFF58286C046}"/>
              </a:ext>
            </a:extLst>
          </p:cNvPr>
          <p:cNvSpPr>
            <a:spLocks noGrp="1"/>
          </p:cNvSpPr>
          <p:nvPr>
            <p:ph sz="half" idx="1"/>
          </p:nvPr>
        </p:nvSpPr>
        <p:spPr>
          <a:xfrm>
            <a:off x="4648200" y="980728"/>
            <a:ext cx="4495800" cy="4608513"/>
          </a:xfrm>
        </p:spPr>
        <p:txBody>
          <a:bodyPr>
            <a:normAutofit fontScale="92500" lnSpcReduction="20000"/>
          </a:bodyPr>
          <a:lstStyle/>
          <a:p>
            <a:pPr marL="0" indent="0">
              <a:lnSpc>
                <a:spcPct val="90000"/>
              </a:lnSpc>
              <a:buNone/>
            </a:pPr>
            <a:r>
              <a:rPr lang="en-GB" sz="1500" dirty="0"/>
              <a:t>According to Kotler (2003)</a:t>
            </a:r>
          </a:p>
          <a:p>
            <a:pPr marL="0" indent="0">
              <a:lnSpc>
                <a:spcPct val="90000"/>
              </a:lnSpc>
              <a:buNone/>
            </a:pPr>
            <a:endParaRPr lang="en-GB" sz="1500" dirty="0"/>
          </a:p>
          <a:p>
            <a:pPr marL="0" indent="0">
              <a:lnSpc>
                <a:spcPct val="90000"/>
              </a:lnSpc>
              <a:buNone/>
            </a:pPr>
            <a:r>
              <a:rPr lang="en-GB" sz="2400" dirty="0">
                <a:solidFill>
                  <a:schemeClr val="tx2"/>
                </a:solidFill>
              </a:rPr>
              <a:t> </a:t>
            </a:r>
            <a:r>
              <a:rPr lang="en-GB" sz="2400" b="1" i="1" dirty="0">
                <a:solidFill>
                  <a:schemeClr val="tx2"/>
                </a:solidFill>
              </a:rPr>
              <a:t>‘a brand is a name, symbol, logo, design or image, or any combination of these, which is designed to identify the product or service’ </a:t>
            </a:r>
          </a:p>
          <a:p>
            <a:pPr marL="0" indent="0">
              <a:lnSpc>
                <a:spcPct val="90000"/>
              </a:lnSpc>
              <a:buNone/>
            </a:pPr>
            <a:endParaRPr lang="en-GB" sz="1500" dirty="0"/>
          </a:p>
          <a:p>
            <a:pPr marL="0" indent="0">
              <a:lnSpc>
                <a:spcPct val="90000"/>
              </a:lnSpc>
              <a:buNone/>
            </a:pPr>
            <a:r>
              <a:rPr lang="en-GB" sz="1500" dirty="0"/>
              <a:t>This helps consumers perceive relevant, unique or sustained value that matches their needs. With brands offering several benefits or advantages to hospitality firms as well as to consumers.</a:t>
            </a:r>
          </a:p>
          <a:p>
            <a:pPr marL="0" indent="0">
              <a:lnSpc>
                <a:spcPct val="90000"/>
              </a:lnSpc>
              <a:buNone/>
            </a:pPr>
            <a:r>
              <a:rPr lang="en-GB" sz="1500" dirty="0"/>
              <a:t>A hospitality brand should immediately distinguish one company's offer from its competitors’</a:t>
            </a:r>
          </a:p>
          <a:p>
            <a:pPr marL="0" indent="0">
              <a:lnSpc>
                <a:spcPct val="90000"/>
              </a:lnSpc>
              <a:buNone/>
            </a:pPr>
            <a:endParaRPr lang="en-GB" sz="1500" dirty="0"/>
          </a:p>
          <a:p>
            <a:pPr marL="0" indent="0">
              <a:lnSpc>
                <a:spcPct val="90000"/>
              </a:lnSpc>
              <a:buNone/>
            </a:pPr>
            <a:r>
              <a:rPr lang="en-GB" sz="1500" dirty="0"/>
              <a:t>A Brand can help customers to understand what a company or product stands for and this in turn, has benefits for the hospitality company.</a:t>
            </a:r>
          </a:p>
          <a:p>
            <a:pPr marL="0" indent="0">
              <a:lnSpc>
                <a:spcPct val="90000"/>
              </a:lnSpc>
              <a:buNone/>
            </a:pPr>
            <a:endParaRPr lang="en-GB" sz="1500" dirty="0"/>
          </a:p>
          <a:p>
            <a:pPr marL="0" indent="0">
              <a:lnSpc>
                <a:spcPct val="90000"/>
              </a:lnSpc>
              <a:buNone/>
            </a:pPr>
            <a:r>
              <a:rPr lang="en-GB" sz="1500" dirty="0"/>
              <a:t>Branding is therefore a core focus in Hospitality marketing.</a:t>
            </a:r>
          </a:p>
          <a:p>
            <a:pPr marL="0" indent="0">
              <a:lnSpc>
                <a:spcPct val="90000"/>
              </a:lnSpc>
              <a:buNone/>
            </a:pPr>
            <a:endParaRPr lang="en-GB" sz="1500" dirty="0"/>
          </a:p>
        </p:txBody>
      </p:sp>
      <p:pic>
        <p:nvPicPr>
          <p:cNvPr id="7" name="Picture 6">
            <a:extLst>
              <a:ext uri="{FF2B5EF4-FFF2-40B4-BE49-F238E27FC236}">
                <a16:creationId xmlns:a16="http://schemas.microsoft.com/office/drawing/2014/main" id="{AE7D82E0-8D9F-45C9-877F-7F73EA3ACECF}"/>
              </a:ext>
            </a:extLst>
          </p:cNvPr>
          <p:cNvPicPr>
            <a:picLocks noChangeAspect="1"/>
          </p:cNvPicPr>
          <p:nvPr/>
        </p:nvPicPr>
        <p:blipFill rotWithShape="1">
          <a:blip r:embed="rId2"/>
          <a:srcRect b="11384"/>
          <a:stretch/>
        </p:blipFill>
        <p:spPr>
          <a:xfrm>
            <a:off x="323528" y="1590431"/>
            <a:ext cx="4038600" cy="3384376"/>
          </a:xfrm>
          <a:prstGeom prst="rect">
            <a:avLst/>
          </a:prstGeom>
          <a:noFill/>
        </p:spPr>
      </p:pic>
    </p:spTree>
    <p:extLst>
      <p:ext uri="{BB962C8B-B14F-4D97-AF65-F5344CB8AC3E}">
        <p14:creationId xmlns:p14="http://schemas.microsoft.com/office/powerpoint/2010/main" val="1063638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CACCA-51C3-44D6-9CE7-61DB7452FC77}"/>
              </a:ext>
            </a:extLst>
          </p:cNvPr>
          <p:cNvSpPr>
            <a:spLocks noGrp="1"/>
          </p:cNvSpPr>
          <p:nvPr>
            <p:ph type="title"/>
          </p:nvPr>
        </p:nvSpPr>
        <p:spPr>
          <a:xfrm>
            <a:off x="457200" y="274638"/>
            <a:ext cx="2890664" cy="1138138"/>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Advantages to Branding</a:t>
            </a:r>
          </a:p>
        </p:txBody>
      </p:sp>
      <p:sp>
        <p:nvSpPr>
          <p:cNvPr id="3" name="Content Placeholder 2">
            <a:extLst>
              <a:ext uri="{FF2B5EF4-FFF2-40B4-BE49-F238E27FC236}">
                <a16:creationId xmlns:a16="http://schemas.microsoft.com/office/drawing/2014/main" id="{137A4B65-7A2B-4747-9792-A02876D513DF}"/>
              </a:ext>
            </a:extLst>
          </p:cNvPr>
          <p:cNvSpPr>
            <a:spLocks noGrp="1"/>
          </p:cNvSpPr>
          <p:nvPr>
            <p:ph sz="half" idx="1"/>
          </p:nvPr>
        </p:nvSpPr>
        <p:spPr>
          <a:xfrm>
            <a:off x="4038600" y="476672"/>
            <a:ext cx="5105400" cy="5112569"/>
          </a:xfrm>
        </p:spPr>
        <p:txBody>
          <a:bodyPr>
            <a:normAutofit/>
          </a:bodyPr>
          <a:lstStyle/>
          <a:p>
            <a:pPr marL="0" indent="0">
              <a:lnSpc>
                <a:spcPct val="90000"/>
              </a:lnSpc>
              <a:buNone/>
            </a:pPr>
            <a:r>
              <a:rPr lang="en-GB" sz="1800" b="1" dirty="0">
                <a:solidFill>
                  <a:srgbClr val="0070C0"/>
                </a:solidFill>
              </a:rPr>
              <a:t>For the Company</a:t>
            </a:r>
          </a:p>
          <a:p>
            <a:pPr marL="0" indent="0">
              <a:lnSpc>
                <a:spcPct val="90000"/>
              </a:lnSpc>
              <a:buNone/>
            </a:pPr>
            <a:endParaRPr lang="en-GB" sz="1800" b="1" dirty="0">
              <a:solidFill>
                <a:schemeClr val="tx2"/>
              </a:solidFill>
            </a:endParaRPr>
          </a:p>
          <a:p>
            <a:pPr marL="0" indent="0">
              <a:lnSpc>
                <a:spcPct val="90000"/>
              </a:lnSpc>
              <a:buNone/>
            </a:pPr>
            <a:r>
              <a:rPr lang="en-GB" sz="1600" b="1" dirty="0">
                <a:solidFill>
                  <a:schemeClr val="tx2"/>
                </a:solidFill>
              </a:rPr>
              <a:t>A brand is a marketing asset </a:t>
            </a:r>
            <a:r>
              <a:rPr lang="en-GB" sz="1500" dirty="0"/>
              <a:t>that can be legally protected. Legal protection of the brand name, logo and design is a defence against imitation. Competitor firms can be prosecuted for infringements.</a:t>
            </a:r>
          </a:p>
          <a:p>
            <a:pPr marL="0" indent="0">
              <a:lnSpc>
                <a:spcPct val="90000"/>
              </a:lnSpc>
              <a:buNone/>
            </a:pPr>
            <a:endParaRPr lang="en-GB" sz="1500" dirty="0"/>
          </a:p>
          <a:p>
            <a:pPr marL="0" indent="0">
              <a:lnSpc>
                <a:spcPct val="90000"/>
              </a:lnSpc>
              <a:buNone/>
            </a:pPr>
            <a:r>
              <a:rPr lang="en-GB" sz="1600" b="1" dirty="0">
                <a:solidFill>
                  <a:schemeClr val="tx2"/>
                </a:solidFill>
              </a:rPr>
              <a:t>Differentiation from competitor offers </a:t>
            </a:r>
            <a:r>
              <a:rPr lang="en-GB" sz="1500" dirty="0"/>
              <a:t>and a distinct image which can help the brand to stand out in a highly competitive marketplace</a:t>
            </a:r>
          </a:p>
          <a:p>
            <a:pPr marL="0" indent="0">
              <a:lnSpc>
                <a:spcPct val="90000"/>
              </a:lnSpc>
              <a:buNone/>
            </a:pPr>
            <a:endParaRPr lang="en-GB" sz="1500" dirty="0"/>
          </a:p>
          <a:p>
            <a:pPr marL="0" indent="0">
              <a:lnSpc>
                <a:spcPct val="90000"/>
              </a:lnSpc>
              <a:buNone/>
            </a:pPr>
            <a:r>
              <a:rPr lang="en-GB" sz="1600" b="1" dirty="0">
                <a:solidFill>
                  <a:schemeClr val="tx2"/>
                </a:solidFill>
              </a:rPr>
              <a:t>Ability to charge a price premium. </a:t>
            </a:r>
            <a:r>
              <a:rPr lang="en-GB" sz="1500" dirty="0"/>
              <a:t>Consumers who perceive that one brand offers superior value over another are willing to pay more to use that brand.</a:t>
            </a:r>
          </a:p>
          <a:p>
            <a:pPr marL="0" indent="0">
              <a:lnSpc>
                <a:spcPct val="90000"/>
              </a:lnSpc>
              <a:buNone/>
            </a:pPr>
            <a:endParaRPr lang="en-GB" sz="1500" dirty="0"/>
          </a:p>
          <a:p>
            <a:pPr marL="0" indent="0">
              <a:lnSpc>
                <a:spcPct val="90000"/>
              </a:lnSpc>
              <a:buNone/>
            </a:pPr>
            <a:r>
              <a:rPr lang="en-GB" sz="1600" b="1" dirty="0">
                <a:solidFill>
                  <a:schemeClr val="tx2"/>
                </a:solidFill>
              </a:rPr>
              <a:t>Enhanced profitability. </a:t>
            </a:r>
            <a:r>
              <a:rPr lang="en-GB" sz="1500" dirty="0"/>
              <a:t>Brands with high awareness and a high brand reputation are likely to capture greater market share and achieve higher profit levels.</a:t>
            </a:r>
          </a:p>
        </p:txBody>
      </p:sp>
      <p:pic>
        <p:nvPicPr>
          <p:cNvPr id="7" name="Picture 6">
            <a:extLst>
              <a:ext uri="{FF2B5EF4-FFF2-40B4-BE49-F238E27FC236}">
                <a16:creationId xmlns:a16="http://schemas.microsoft.com/office/drawing/2014/main" id="{D8E7BD0D-F9C5-44FB-AF7A-680133722AFF}"/>
              </a:ext>
            </a:extLst>
          </p:cNvPr>
          <p:cNvPicPr>
            <a:picLocks noChangeAspect="1"/>
          </p:cNvPicPr>
          <p:nvPr/>
        </p:nvPicPr>
        <p:blipFill>
          <a:blip r:embed="rId2"/>
          <a:stretch>
            <a:fillRect/>
          </a:stretch>
        </p:blipFill>
        <p:spPr>
          <a:xfrm>
            <a:off x="0" y="1542802"/>
            <a:ext cx="4038600" cy="2685669"/>
          </a:xfrm>
          <a:prstGeom prst="rect">
            <a:avLst/>
          </a:prstGeom>
          <a:noFill/>
        </p:spPr>
      </p:pic>
    </p:spTree>
    <p:extLst>
      <p:ext uri="{BB962C8B-B14F-4D97-AF65-F5344CB8AC3E}">
        <p14:creationId xmlns:p14="http://schemas.microsoft.com/office/powerpoint/2010/main" val="2149018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677B8-51C1-4F92-83D4-A58195526EE2}"/>
              </a:ext>
            </a:extLst>
          </p:cNvPr>
          <p:cNvSpPr>
            <a:spLocks noGrp="1"/>
          </p:cNvSpPr>
          <p:nvPr>
            <p:ph type="title"/>
          </p:nvPr>
        </p:nvSpPr>
        <p:spPr>
          <a:xfrm>
            <a:off x="457200" y="274638"/>
            <a:ext cx="3034680" cy="1210146"/>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Advantages to Branding</a:t>
            </a:r>
          </a:p>
        </p:txBody>
      </p:sp>
      <p:sp>
        <p:nvSpPr>
          <p:cNvPr id="3" name="Content Placeholder 2">
            <a:extLst>
              <a:ext uri="{FF2B5EF4-FFF2-40B4-BE49-F238E27FC236}">
                <a16:creationId xmlns:a16="http://schemas.microsoft.com/office/drawing/2014/main" id="{4FD01DC0-7FEA-4C44-9706-BE1AC12E10C1}"/>
              </a:ext>
            </a:extLst>
          </p:cNvPr>
          <p:cNvSpPr>
            <a:spLocks noGrp="1"/>
          </p:cNvSpPr>
          <p:nvPr>
            <p:ph sz="half" idx="1"/>
          </p:nvPr>
        </p:nvSpPr>
        <p:spPr>
          <a:xfrm>
            <a:off x="4362128" y="548680"/>
            <a:ext cx="4746376" cy="5040561"/>
          </a:xfrm>
        </p:spPr>
        <p:txBody>
          <a:bodyPr>
            <a:normAutofit/>
          </a:bodyPr>
          <a:lstStyle/>
          <a:p>
            <a:pPr marL="0" indent="0">
              <a:lnSpc>
                <a:spcPct val="90000"/>
              </a:lnSpc>
              <a:buNone/>
            </a:pPr>
            <a:r>
              <a:rPr lang="en-GB" sz="1500" b="1" dirty="0">
                <a:solidFill>
                  <a:srgbClr val="0070C0"/>
                </a:solidFill>
              </a:rPr>
              <a:t>For consumers</a:t>
            </a:r>
          </a:p>
          <a:p>
            <a:pPr marL="0" indent="0">
              <a:lnSpc>
                <a:spcPct val="90000"/>
              </a:lnSpc>
              <a:buNone/>
            </a:pPr>
            <a:endParaRPr lang="en-GB" sz="1500" b="1" dirty="0">
              <a:solidFill>
                <a:schemeClr val="tx2"/>
              </a:solidFill>
            </a:endParaRPr>
          </a:p>
          <a:p>
            <a:pPr marL="0" indent="0">
              <a:lnSpc>
                <a:spcPct val="90000"/>
              </a:lnSpc>
              <a:buNone/>
            </a:pPr>
            <a:r>
              <a:rPr lang="en-GB" sz="1500" b="1" dirty="0">
                <a:solidFill>
                  <a:schemeClr val="tx2"/>
                </a:solidFill>
              </a:rPr>
              <a:t>Ease of making purchase decision </a:t>
            </a:r>
            <a:r>
              <a:rPr lang="en-GB" sz="1500" dirty="0"/>
              <a:t>as a brand helps to </a:t>
            </a:r>
            <a:r>
              <a:rPr lang="en-GB" sz="1500" i="1" dirty="0"/>
              <a:t>differentiate</a:t>
            </a:r>
            <a:r>
              <a:rPr lang="en-GB" sz="1500" dirty="0"/>
              <a:t> the offer.</a:t>
            </a:r>
          </a:p>
          <a:p>
            <a:pPr marL="0" indent="0">
              <a:lnSpc>
                <a:spcPct val="90000"/>
              </a:lnSpc>
              <a:buNone/>
            </a:pPr>
            <a:endParaRPr lang="en-GB" sz="1500" dirty="0"/>
          </a:p>
          <a:p>
            <a:pPr marL="0" indent="0">
              <a:lnSpc>
                <a:spcPct val="90000"/>
              </a:lnSpc>
              <a:buNone/>
            </a:pPr>
            <a:r>
              <a:rPr lang="en-GB" sz="1500" b="1" dirty="0">
                <a:solidFill>
                  <a:schemeClr val="tx2"/>
                </a:solidFill>
              </a:rPr>
              <a:t>Risk reduction</a:t>
            </a:r>
            <a:r>
              <a:rPr lang="en-GB" sz="1500" dirty="0"/>
              <a:t>. Purchasing a known brand gives consumers confidence that their expectation will be met as the brand provides a type of ‘unwritten contract’. The brand name and visual identify also provide customers with a degree of quality assurance.</a:t>
            </a:r>
          </a:p>
          <a:p>
            <a:pPr marL="0" indent="0">
              <a:lnSpc>
                <a:spcPct val="90000"/>
              </a:lnSpc>
              <a:buNone/>
            </a:pPr>
            <a:endParaRPr lang="en-GB" sz="1500" dirty="0"/>
          </a:p>
          <a:p>
            <a:pPr marL="0" indent="0">
              <a:lnSpc>
                <a:spcPct val="90000"/>
              </a:lnSpc>
              <a:buNone/>
            </a:pPr>
            <a:r>
              <a:rPr lang="en-GB" sz="1500" b="1" dirty="0">
                <a:solidFill>
                  <a:schemeClr val="tx2"/>
                </a:solidFill>
              </a:rPr>
              <a:t>Intangible benefits and added value</a:t>
            </a:r>
            <a:r>
              <a:rPr lang="en-GB" sz="1500" dirty="0"/>
              <a:t>. Purchasing certain brands can provide consumers with a range of intangible benefits, such as:</a:t>
            </a:r>
          </a:p>
          <a:p>
            <a:pPr marL="0" indent="0">
              <a:lnSpc>
                <a:spcPct val="90000"/>
              </a:lnSpc>
              <a:buNone/>
            </a:pPr>
            <a:endParaRPr lang="en-GB" sz="1500" dirty="0"/>
          </a:p>
          <a:p>
            <a:pPr marL="0" indent="0">
              <a:lnSpc>
                <a:spcPct val="90000"/>
              </a:lnSpc>
              <a:buNone/>
            </a:pPr>
            <a:r>
              <a:rPr lang="en-GB" sz="1500" b="1" i="1" dirty="0">
                <a:solidFill>
                  <a:srgbClr val="0070C0"/>
                </a:solidFill>
              </a:rPr>
              <a:t>‘status’ from staying in a luxury hotel or</a:t>
            </a:r>
          </a:p>
          <a:p>
            <a:pPr marL="0" indent="0">
              <a:lnSpc>
                <a:spcPct val="90000"/>
              </a:lnSpc>
              <a:buNone/>
            </a:pPr>
            <a:r>
              <a:rPr lang="en-GB" sz="1500" b="1" i="1" dirty="0">
                <a:solidFill>
                  <a:srgbClr val="0070C0"/>
                </a:solidFill>
              </a:rPr>
              <a:t>‘moral conscience’ from staying in a resort run as a social enterprise.</a:t>
            </a:r>
          </a:p>
        </p:txBody>
      </p:sp>
      <p:pic>
        <p:nvPicPr>
          <p:cNvPr id="5" name="Picture 4">
            <a:extLst>
              <a:ext uri="{FF2B5EF4-FFF2-40B4-BE49-F238E27FC236}">
                <a16:creationId xmlns:a16="http://schemas.microsoft.com/office/drawing/2014/main" id="{0E9201AD-FB9C-43E4-B54A-13E34E2B43E3}"/>
              </a:ext>
            </a:extLst>
          </p:cNvPr>
          <p:cNvPicPr>
            <a:picLocks noChangeAspect="1"/>
          </p:cNvPicPr>
          <p:nvPr/>
        </p:nvPicPr>
        <p:blipFill>
          <a:blip r:embed="rId2"/>
          <a:stretch>
            <a:fillRect/>
          </a:stretch>
        </p:blipFill>
        <p:spPr>
          <a:xfrm>
            <a:off x="323528" y="2132856"/>
            <a:ext cx="4038600" cy="2120265"/>
          </a:xfrm>
          <a:prstGeom prst="rect">
            <a:avLst/>
          </a:prstGeom>
          <a:noFill/>
        </p:spPr>
      </p:pic>
    </p:spTree>
    <p:extLst>
      <p:ext uri="{BB962C8B-B14F-4D97-AF65-F5344CB8AC3E}">
        <p14:creationId xmlns:p14="http://schemas.microsoft.com/office/powerpoint/2010/main" val="1024305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3A5C-7D73-4DC2-B419-01A9D63C07B1}"/>
              </a:ext>
            </a:extLst>
          </p:cNvPr>
          <p:cNvSpPr>
            <a:spLocks noGrp="1"/>
          </p:cNvSpPr>
          <p:nvPr>
            <p:ph type="title"/>
          </p:nvPr>
        </p:nvSpPr>
        <p:spPr>
          <a:xfrm>
            <a:off x="467544" y="467469"/>
            <a:ext cx="2603408" cy="1080120"/>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Challenges of Branding</a:t>
            </a:r>
          </a:p>
        </p:txBody>
      </p:sp>
      <p:sp>
        <p:nvSpPr>
          <p:cNvPr id="3" name="Content Placeholder 2">
            <a:extLst>
              <a:ext uri="{FF2B5EF4-FFF2-40B4-BE49-F238E27FC236}">
                <a16:creationId xmlns:a16="http://schemas.microsoft.com/office/drawing/2014/main" id="{26141FD6-6BE9-4A15-80BD-67AAE1DA8451}"/>
              </a:ext>
            </a:extLst>
          </p:cNvPr>
          <p:cNvSpPr>
            <a:spLocks noGrp="1"/>
          </p:cNvSpPr>
          <p:nvPr>
            <p:ph idx="1"/>
          </p:nvPr>
        </p:nvSpPr>
        <p:spPr>
          <a:xfrm>
            <a:off x="3756688" y="476672"/>
            <a:ext cx="5351816" cy="5040561"/>
          </a:xfrm>
        </p:spPr>
        <p:txBody>
          <a:bodyPr>
            <a:normAutofit fontScale="47500" lnSpcReduction="20000"/>
          </a:bodyPr>
          <a:lstStyle/>
          <a:p>
            <a:pPr marL="0" indent="0">
              <a:buNone/>
            </a:pPr>
            <a:r>
              <a:rPr lang="en-GB" sz="3400" b="1" dirty="0">
                <a:solidFill>
                  <a:schemeClr val="tx2"/>
                </a:solidFill>
              </a:rPr>
              <a:t>Cost.</a:t>
            </a:r>
            <a:r>
              <a:rPr lang="en-GB" dirty="0"/>
              <a:t> Developing a new brand with a distinctive image and creating associated brand awareness should not be underestimated. Growing the brand internationally and attracting both consumers and investors is even more costly.</a:t>
            </a:r>
          </a:p>
          <a:p>
            <a:pPr marL="0" indent="0">
              <a:buNone/>
            </a:pPr>
            <a:endParaRPr lang="en-GB" dirty="0"/>
          </a:p>
          <a:p>
            <a:pPr marL="0" indent="0">
              <a:buNone/>
            </a:pPr>
            <a:r>
              <a:rPr lang="en-GB" sz="3400" b="1" dirty="0">
                <a:solidFill>
                  <a:schemeClr val="tx2"/>
                </a:solidFill>
              </a:rPr>
              <a:t>Time. </a:t>
            </a:r>
            <a:r>
              <a:rPr lang="en-GB" dirty="0"/>
              <a:t>Brand development is a lengthy process; it takes time to develop a distinctive image and create awareness.</a:t>
            </a:r>
          </a:p>
          <a:p>
            <a:pPr marL="0" indent="0">
              <a:buNone/>
            </a:pPr>
            <a:endParaRPr lang="en-GB" dirty="0"/>
          </a:p>
          <a:p>
            <a:pPr marL="0" indent="0">
              <a:buNone/>
            </a:pPr>
            <a:r>
              <a:rPr lang="en-GB" sz="4000" b="1" dirty="0">
                <a:solidFill>
                  <a:schemeClr val="tx2"/>
                </a:solidFill>
              </a:rPr>
              <a:t>Brand Distinctiveness</a:t>
            </a:r>
            <a:r>
              <a:rPr lang="en-GB" dirty="0"/>
              <a:t>. In a competitive environment it is becoming harder to create a truly distinctive brand.</a:t>
            </a:r>
          </a:p>
          <a:p>
            <a:pPr marL="0" indent="0">
              <a:buNone/>
            </a:pPr>
            <a:endParaRPr lang="en-GB" dirty="0"/>
          </a:p>
          <a:p>
            <a:pPr marL="0" indent="0">
              <a:buNone/>
            </a:pPr>
            <a:r>
              <a:rPr lang="en-GB" sz="4000" b="1" dirty="0">
                <a:solidFill>
                  <a:schemeClr val="tx2"/>
                </a:solidFill>
              </a:rPr>
              <a:t>Brand Consistency</a:t>
            </a:r>
            <a:r>
              <a:rPr lang="en-GB" dirty="0"/>
              <a:t>. Customers develop certain expectations of a brand. While companies try to ensure these are met by developing brand operational and quality standards, but a poor experience in one ‘branded’ hotel can influence those within the ‘brand’ or group.</a:t>
            </a:r>
          </a:p>
          <a:p>
            <a:pPr marL="0" indent="0">
              <a:buNone/>
            </a:pPr>
            <a:endParaRPr lang="en-GB" dirty="0"/>
          </a:p>
          <a:p>
            <a:pPr marL="0" indent="0">
              <a:buNone/>
            </a:pPr>
            <a:r>
              <a:rPr lang="en-GB" sz="4000" b="1" dirty="0">
                <a:solidFill>
                  <a:schemeClr val="tx2"/>
                </a:solidFill>
              </a:rPr>
              <a:t>Brand Reputation</a:t>
            </a:r>
            <a:r>
              <a:rPr lang="en-GB" dirty="0"/>
              <a:t>. The reputation of a brand is strongly influenced by consumers. The growth of social media and the development of online brand communities who share their experience and opinions of the brand have increased the potential impact (both positive and negative) of consumers to brand reputation.</a:t>
            </a:r>
          </a:p>
        </p:txBody>
      </p:sp>
      <p:pic>
        <p:nvPicPr>
          <p:cNvPr id="5" name="Picture 4">
            <a:extLst>
              <a:ext uri="{FF2B5EF4-FFF2-40B4-BE49-F238E27FC236}">
                <a16:creationId xmlns:a16="http://schemas.microsoft.com/office/drawing/2014/main" id="{EAA0FD11-FC2B-4709-80B0-DAD763F6543D}"/>
              </a:ext>
            </a:extLst>
          </p:cNvPr>
          <p:cNvPicPr>
            <a:picLocks noChangeAspect="1"/>
          </p:cNvPicPr>
          <p:nvPr/>
        </p:nvPicPr>
        <p:blipFill>
          <a:blip r:embed="rId2"/>
          <a:stretch>
            <a:fillRect/>
          </a:stretch>
        </p:blipFill>
        <p:spPr>
          <a:xfrm>
            <a:off x="179512" y="1700808"/>
            <a:ext cx="3433160" cy="2291634"/>
          </a:xfrm>
          <a:prstGeom prst="rect">
            <a:avLst/>
          </a:prstGeom>
        </p:spPr>
      </p:pic>
    </p:spTree>
    <p:extLst>
      <p:ext uri="{BB962C8B-B14F-4D97-AF65-F5344CB8AC3E}">
        <p14:creationId xmlns:p14="http://schemas.microsoft.com/office/powerpoint/2010/main" val="14296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62E70-C8FD-418F-9715-5627158353E4}"/>
              </a:ext>
            </a:extLst>
          </p:cNvPr>
          <p:cNvSpPr>
            <a:spLocks noGrp="1"/>
          </p:cNvSpPr>
          <p:nvPr>
            <p:ph type="title"/>
          </p:nvPr>
        </p:nvSpPr>
        <p:spPr>
          <a:xfrm>
            <a:off x="611163" y="692696"/>
            <a:ext cx="3034680" cy="418058"/>
          </a:xfrm>
        </p:spPr>
        <p:txBody>
          <a:bodyPr>
            <a:normAutofit fontScale="90000"/>
          </a:bodyPr>
          <a:lstStyle/>
          <a:p>
            <a:pPr algn="ctr"/>
            <a:r>
              <a:rPr lang="en-GB" sz="2800" b="1" dirty="0">
                <a:solidFill>
                  <a:srgbClr val="0070C0"/>
                </a:solidFill>
                <a:latin typeface="Arial" panose="020B0604020202020204" pitchFamily="34" charset="0"/>
                <a:cs typeface="Arial" panose="020B0604020202020204" pitchFamily="34" charset="0"/>
              </a:rPr>
              <a:t>The 5 Core Elements of a Brand</a:t>
            </a:r>
            <a:endParaRPr lang="en-GB" sz="2800" dirty="0">
              <a:solidFill>
                <a:srgbClr val="0070C0"/>
              </a:solidFill>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59F1886E-2892-48D3-A78C-C538BE1EE13C}"/>
              </a:ext>
            </a:extLst>
          </p:cNvPr>
          <p:cNvPicPr>
            <a:picLocks noGrp="1" noChangeAspect="1"/>
          </p:cNvPicPr>
          <p:nvPr>
            <p:ph idx="1"/>
          </p:nvPr>
        </p:nvPicPr>
        <p:blipFill>
          <a:blip r:embed="rId2"/>
          <a:stretch>
            <a:fillRect/>
          </a:stretch>
        </p:blipFill>
        <p:spPr>
          <a:xfrm>
            <a:off x="107504" y="2060848"/>
            <a:ext cx="4041998" cy="2908044"/>
          </a:xfrm>
        </p:spPr>
      </p:pic>
      <p:sp>
        <p:nvSpPr>
          <p:cNvPr id="7" name="TextBox 6">
            <a:extLst>
              <a:ext uri="{FF2B5EF4-FFF2-40B4-BE49-F238E27FC236}">
                <a16:creationId xmlns:a16="http://schemas.microsoft.com/office/drawing/2014/main" id="{BA5DE69D-A0C1-4B09-BBB9-749B1135B992}"/>
              </a:ext>
            </a:extLst>
          </p:cNvPr>
          <p:cNvSpPr txBox="1"/>
          <p:nvPr/>
        </p:nvSpPr>
        <p:spPr>
          <a:xfrm>
            <a:off x="4355976" y="1215267"/>
            <a:ext cx="4572000" cy="4001095"/>
          </a:xfrm>
          <a:prstGeom prst="rect">
            <a:avLst/>
          </a:prstGeom>
          <a:noFill/>
        </p:spPr>
        <p:txBody>
          <a:bodyPr wrap="square">
            <a:spAutoFit/>
          </a:bodyPr>
          <a:lstStyle/>
          <a:p>
            <a:pPr marL="0" indent="0">
              <a:buNone/>
            </a:pPr>
            <a:r>
              <a:rPr lang="en-US" sz="2000" b="1" dirty="0">
                <a:solidFill>
                  <a:schemeClr val="tx2"/>
                </a:solidFill>
              </a:rPr>
              <a:t>An effective product/service</a:t>
            </a:r>
            <a:r>
              <a:rPr lang="en-US" dirty="0"/>
              <a:t>. Successful hospitality brands meet the target customers needs, considering what the customer is willing to pay. </a:t>
            </a:r>
          </a:p>
          <a:p>
            <a:pPr marL="0" indent="0">
              <a:buNone/>
            </a:pPr>
            <a:endParaRPr lang="en-US" dirty="0"/>
          </a:p>
          <a:p>
            <a:pPr marL="0" indent="0">
              <a:buNone/>
            </a:pPr>
            <a:r>
              <a:rPr lang="en-US" dirty="0"/>
              <a:t>In 1962 Paul Green and William Becker recognised the growing cost of staying in traditional motels in the USA and decides to develop a ‘no frills’ hotel brand, selling rooms for $6 per night in their first branded Motel 6 property in California. </a:t>
            </a:r>
          </a:p>
          <a:p>
            <a:pPr marL="0" indent="0">
              <a:buNone/>
            </a:pPr>
            <a:endParaRPr lang="en-US" dirty="0"/>
          </a:p>
          <a:p>
            <a:pPr marL="0" indent="0">
              <a:buNone/>
            </a:pPr>
            <a:r>
              <a:rPr lang="en-US" dirty="0"/>
              <a:t>By 1966 Motel 6 had generated more than $4milliom in sales revenue. </a:t>
            </a:r>
          </a:p>
        </p:txBody>
      </p:sp>
    </p:spTree>
    <p:extLst>
      <p:ext uri="{BB962C8B-B14F-4D97-AF65-F5344CB8AC3E}">
        <p14:creationId xmlns:p14="http://schemas.microsoft.com/office/powerpoint/2010/main" val="84754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3">
            <a:extLst>
              <a:ext uri="{FF2B5EF4-FFF2-40B4-BE49-F238E27FC236}">
                <a16:creationId xmlns:a16="http://schemas.microsoft.com/office/drawing/2014/main" id="{99B09D19-86DE-4B37-A5C5-9B3B5D8935C7}"/>
              </a:ext>
            </a:extLst>
          </p:cNvPr>
          <p:cNvSpPr>
            <a:spLocks noGrp="1"/>
          </p:cNvSpPr>
          <p:nvPr>
            <p:ph sz="half" idx="1"/>
          </p:nvPr>
        </p:nvSpPr>
        <p:spPr>
          <a:xfrm>
            <a:off x="4290120" y="-243408"/>
            <a:ext cx="4853880" cy="6048672"/>
          </a:xfrm>
        </p:spPr>
        <p:txBody>
          <a:bodyPr>
            <a:normAutofit fontScale="77500" lnSpcReduction="20000"/>
          </a:bodyPr>
          <a:lstStyle/>
          <a:p>
            <a:pPr marL="0" indent="0">
              <a:buNone/>
            </a:pPr>
            <a:endParaRPr lang="en-US" dirty="0"/>
          </a:p>
          <a:p>
            <a:pPr marL="0" indent="0">
              <a:buNone/>
            </a:pPr>
            <a:endParaRPr lang="en-US" dirty="0"/>
          </a:p>
          <a:p>
            <a:pPr marL="0" indent="0">
              <a:buNone/>
            </a:pPr>
            <a:r>
              <a:rPr lang="en-US" sz="2900" b="1" dirty="0">
                <a:solidFill>
                  <a:srgbClr val="0070C0"/>
                </a:solidFill>
              </a:rPr>
              <a:t>A Distinctive Identity. </a:t>
            </a:r>
            <a:r>
              <a:rPr lang="en-US" dirty="0"/>
              <a:t>The brand name and trademark or logo makes a substantial contribution to the creation of a distinctive brand identify. Also, marketers must consider if the brand name is easy to pronounce.. Can it be vocalised? Marriott's BVLGARI brand is reflective of the quality of the Italian luxury goods retailer of the sane name. </a:t>
            </a:r>
          </a:p>
          <a:p>
            <a:pPr marL="0" indent="0">
              <a:buNone/>
            </a:pPr>
            <a:endParaRPr lang="en-US" dirty="0"/>
          </a:p>
          <a:p>
            <a:pPr marL="0" indent="0">
              <a:buNone/>
            </a:pPr>
            <a:r>
              <a:rPr lang="en-US" dirty="0"/>
              <a:t>When </a:t>
            </a:r>
            <a:r>
              <a:rPr lang="en-US" dirty="0">
                <a:solidFill>
                  <a:srgbClr val="0070C0"/>
                </a:solidFill>
              </a:rPr>
              <a:t>KFC</a:t>
            </a:r>
            <a:r>
              <a:rPr lang="en-US" dirty="0"/>
              <a:t> entered China, their slogan </a:t>
            </a:r>
            <a:r>
              <a:rPr lang="en-US" sz="2900" b="1" dirty="0">
                <a:solidFill>
                  <a:srgbClr val="0070C0"/>
                </a:solidFill>
              </a:rPr>
              <a:t>’Finger-</a:t>
            </a:r>
            <a:r>
              <a:rPr lang="en-US" sz="2900" b="1" dirty="0" err="1">
                <a:solidFill>
                  <a:srgbClr val="0070C0"/>
                </a:solidFill>
              </a:rPr>
              <a:t>lickin</a:t>
            </a:r>
            <a:r>
              <a:rPr lang="en-US" sz="2900" b="1" dirty="0">
                <a:solidFill>
                  <a:srgbClr val="0070C0"/>
                </a:solidFill>
              </a:rPr>
              <a:t> good’</a:t>
            </a:r>
            <a:r>
              <a:rPr lang="en-US" dirty="0">
                <a:solidFill>
                  <a:srgbClr val="0070C0"/>
                </a:solidFill>
              </a:rPr>
              <a:t>,</a:t>
            </a:r>
          </a:p>
          <a:p>
            <a:pPr marL="0" indent="0">
              <a:buNone/>
            </a:pPr>
            <a:r>
              <a:rPr lang="en-US" dirty="0"/>
              <a:t>It unfortunately translated into </a:t>
            </a:r>
          </a:p>
          <a:p>
            <a:pPr marL="0" indent="0">
              <a:buNone/>
            </a:pPr>
            <a:r>
              <a:rPr lang="en-US" sz="2900" b="1" dirty="0">
                <a:solidFill>
                  <a:srgbClr val="0070C0"/>
                </a:solidFill>
              </a:rPr>
              <a:t>‘Eat your Fingers off’! </a:t>
            </a:r>
          </a:p>
          <a:p>
            <a:pPr marL="0" indent="0">
              <a:buNone/>
            </a:pPr>
            <a:endParaRPr lang="en-US" dirty="0"/>
          </a:p>
          <a:p>
            <a:pPr marL="0" indent="0">
              <a:buNone/>
            </a:pPr>
            <a:r>
              <a:rPr lang="en-US" dirty="0"/>
              <a:t>So, it has to be safe to translate and also capable of trademark and legal protection in all countries.</a:t>
            </a:r>
          </a:p>
          <a:p>
            <a:endParaRPr lang="en-US" dirty="0"/>
          </a:p>
        </p:txBody>
      </p:sp>
      <p:pic>
        <p:nvPicPr>
          <p:cNvPr id="4" name="Picture 3">
            <a:extLst>
              <a:ext uri="{FF2B5EF4-FFF2-40B4-BE49-F238E27FC236}">
                <a16:creationId xmlns:a16="http://schemas.microsoft.com/office/drawing/2014/main" id="{08A10A44-4903-40B8-A79A-5375C44B6211}"/>
              </a:ext>
            </a:extLst>
          </p:cNvPr>
          <p:cNvPicPr>
            <a:picLocks noChangeAspect="1"/>
          </p:cNvPicPr>
          <p:nvPr/>
        </p:nvPicPr>
        <p:blipFill>
          <a:blip r:embed="rId2"/>
          <a:stretch>
            <a:fillRect/>
          </a:stretch>
        </p:blipFill>
        <p:spPr>
          <a:xfrm>
            <a:off x="1057521" y="1340768"/>
            <a:ext cx="2483762" cy="714375"/>
          </a:xfrm>
          <a:prstGeom prst="rect">
            <a:avLst/>
          </a:prstGeom>
        </p:spPr>
      </p:pic>
      <p:pic>
        <p:nvPicPr>
          <p:cNvPr id="7" name="Picture 6">
            <a:extLst>
              <a:ext uri="{FF2B5EF4-FFF2-40B4-BE49-F238E27FC236}">
                <a16:creationId xmlns:a16="http://schemas.microsoft.com/office/drawing/2014/main" id="{271B68AE-3395-4527-8247-C5ABAD05D885}"/>
              </a:ext>
            </a:extLst>
          </p:cNvPr>
          <p:cNvPicPr>
            <a:picLocks noChangeAspect="1"/>
          </p:cNvPicPr>
          <p:nvPr/>
        </p:nvPicPr>
        <p:blipFill>
          <a:blip r:embed="rId3"/>
          <a:stretch>
            <a:fillRect/>
          </a:stretch>
        </p:blipFill>
        <p:spPr>
          <a:xfrm>
            <a:off x="1093107" y="3140968"/>
            <a:ext cx="2483762" cy="1346386"/>
          </a:xfrm>
          <a:prstGeom prst="rect">
            <a:avLst/>
          </a:prstGeom>
        </p:spPr>
      </p:pic>
    </p:spTree>
    <p:extLst>
      <p:ext uri="{BB962C8B-B14F-4D97-AF65-F5344CB8AC3E}">
        <p14:creationId xmlns:p14="http://schemas.microsoft.com/office/powerpoint/2010/main" val="323942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886173-33A7-420E-86BC-E833DCEB3A4F}"/>
              </a:ext>
            </a:extLst>
          </p:cNvPr>
          <p:cNvPicPr>
            <a:picLocks noChangeAspect="1"/>
          </p:cNvPicPr>
          <p:nvPr/>
        </p:nvPicPr>
        <p:blipFill rotWithShape="1">
          <a:blip r:embed="rId2"/>
          <a:srcRect l="9832" r="14237" b="2"/>
          <a:stretch/>
        </p:blipFill>
        <p:spPr>
          <a:xfrm>
            <a:off x="323528" y="4149080"/>
            <a:ext cx="2404275" cy="1440160"/>
          </a:xfrm>
          <a:prstGeom prst="rect">
            <a:avLst/>
          </a:prstGeom>
          <a:noFill/>
        </p:spPr>
      </p:pic>
      <p:sp>
        <p:nvSpPr>
          <p:cNvPr id="3" name="Content Placeholder 2">
            <a:extLst>
              <a:ext uri="{FF2B5EF4-FFF2-40B4-BE49-F238E27FC236}">
                <a16:creationId xmlns:a16="http://schemas.microsoft.com/office/drawing/2014/main" id="{2682D2B0-91FC-468C-9570-3FC491BA312E}"/>
              </a:ext>
            </a:extLst>
          </p:cNvPr>
          <p:cNvSpPr>
            <a:spLocks noGrp="1"/>
          </p:cNvSpPr>
          <p:nvPr>
            <p:ph sz="half" idx="1"/>
          </p:nvPr>
        </p:nvSpPr>
        <p:spPr>
          <a:xfrm>
            <a:off x="2843808" y="980728"/>
            <a:ext cx="6300192" cy="4752528"/>
          </a:xfrm>
        </p:spPr>
        <p:txBody>
          <a:bodyPr>
            <a:normAutofit fontScale="92500" lnSpcReduction="20000"/>
          </a:bodyPr>
          <a:lstStyle/>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Added Values</a:t>
            </a:r>
            <a:r>
              <a:rPr lang="en-GB" sz="2000" dirty="0">
                <a:solidFill>
                  <a:srgbClr val="0070C0"/>
                </a:solidFill>
                <a:latin typeface="Arial" panose="020B0604020202020204" pitchFamily="34" charset="0"/>
                <a:cs typeface="Arial" panose="020B0604020202020204" pitchFamily="34" charset="0"/>
              </a:rPr>
              <a:t>. </a:t>
            </a:r>
          </a:p>
          <a:p>
            <a:pPr marL="0" indent="0">
              <a:lnSpc>
                <a:spcPct val="90000"/>
              </a:lnSpc>
              <a:buNone/>
            </a:pPr>
            <a:r>
              <a:rPr lang="en-GB" sz="2000" dirty="0"/>
              <a:t>A brand enables consumers to experience three types of benefits.</a:t>
            </a:r>
          </a:p>
          <a:p>
            <a:pPr marL="0" indent="0">
              <a:lnSpc>
                <a:spcPct val="90000"/>
              </a:lnSpc>
              <a:buNone/>
            </a:pPr>
            <a:endParaRPr lang="en-GB" sz="2000" dirty="0"/>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Functional</a:t>
            </a:r>
            <a:r>
              <a:rPr lang="en-GB" sz="2000" b="1" dirty="0">
                <a:solidFill>
                  <a:schemeClr val="tx2"/>
                </a:solidFill>
              </a:rPr>
              <a:t> ,</a:t>
            </a:r>
            <a:r>
              <a:rPr lang="en-GB" sz="2000" dirty="0"/>
              <a:t> provided through the product and service features of the brand. </a:t>
            </a:r>
          </a:p>
          <a:p>
            <a:pPr marL="0" indent="0">
              <a:lnSpc>
                <a:spcPct val="90000"/>
              </a:lnSpc>
              <a:buNone/>
            </a:pPr>
            <a:r>
              <a:rPr lang="en-GB" sz="2000" i="1" dirty="0">
                <a:solidFill>
                  <a:srgbClr val="0070C0"/>
                </a:solidFill>
              </a:rPr>
              <a:t>(The Connaught Hotel gym -24- hour gym).</a:t>
            </a:r>
          </a:p>
          <a:p>
            <a:pPr marL="0" indent="0">
              <a:lnSpc>
                <a:spcPct val="90000"/>
              </a:lnSpc>
              <a:buNone/>
            </a:pPr>
            <a:endParaRPr lang="en-GB" sz="2000" dirty="0"/>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Emotional</a:t>
            </a:r>
            <a:r>
              <a:rPr lang="en-GB" sz="2000" dirty="0"/>
              <a:t>, provided through intangible elements of the brand </a:t>
            </a:r>
          </a:p>
          <a:p>
            <a:pPr marL="0" indent="0">
              <a:lnSpc>
                <a:spcPct val="90000"/>
              </a:lnSpc>
              <a:buNone/>
            </a:pPr>
            <a:r>
              <a:rPr lang="en-GB" sz="2000" i="1" dirty="0">
                <a:solidFill>
                  <a:srgbClr val="0070C0"/>
                </a:solidFill>
              </a:rPr>
              <a:t>(Six senses Spas &amp; Resorts -pampering spas/relaxation)  </a:t>
            </a:r>
          </a:p>
          <a:p>
            <a:pPr marL="0" indent="0">
              <a:lnSpc>
                <a:spcPct val="90000"/>
              </a:lnSpc>
              <a:buNone/>
            </a:pPr>
            <a:endParaRPr lang="en-GB" sz="2000" dirty="0"/>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Symbolic,</a:t>
            </a:r>
            <a:r>
              <a:rPr lang="en-GB" sz="2000" dirty="0"/>
              <a:t> by offering something beyond hospitality that they care about </a:t>
            </a:r>
          </a:p>
          <a:p>
            <a:pPr marL="0" indent="0">
              <a:lnSpc>
                <a:spcPct val="90000"/>
              </a:lnSpc>
              <a:buNone/>
            </a:pPr>
            <a:r>
              <a:rPr lang="en-GB" sz="2000" i="1" dirty="0">
                <a:solidFill>
                  <a:srgbClr val="0070C0"/>
                </a:solidFill>
              </a:rPr>
              <a:t>(Banyan Tree Resorts-sustainability, ecology)</a:t>
            </a:r>
          </a:p>
        </p:txBody>
      </p:sp>
      <p:pic>
        <p:nvPicPr>
          <p:cNvPr id="7" name="Picture 6">
            <a:extLst>
              <a:ext uri="{FF2B5EF4-FFF2-40B4-BE49-F238E27FC236}">
                <a16:creationId xmlns:a16="http://schemas.microsoft.com/office/drawing/2014/main" id="{5DE098EF-82BA-4F5D-A6C3-401DA0E95ED9}"/>
              </a:ext>
            </a:extLst>
          </p:cNvPr>
          <p:cNvPicPr>
            <a:picLocks noChangeAspect="1"/>
          </p:cNvPicPr>
          <p:nvPr/>
        </p:nvPicPr>
        <p:blipFill>
          <a:blip r:embed="rId3"/>
          <a:stretch>
            <a:fillRect/>
          </a:stretch>
        </p:blipFill>
        <p:spPr>
          <a:xfrm>
            <a:off x="355591" y="2564904"/>
            <a:ext cx="2404275" cy="1319594"/>
          </a:xfrm>
          <a:prstGeom prst="rect">
            <a:avLst/>
          </a:prstGeom>
        </p:spPr>
      </p:pic>
      <p:pic>
        <p:nvPicPr>
          <p:cNvPr id="9" name="Picture 8">
            <a:extLst>
              <a:ext uri="{FF2B5EF4-FFF2-40B4-BE49-F238E27FC236}">
                <a16:creationId xmlns:a16="http://schemas.microsoft.com/office/drawing/2014/main" id="{9F78AB63-8025-4B38-85BF-6E6B46C237A8}"/>
              </a:ext>
            </a:extLst>
          </p:cNvPr>
          <p:cNvPicPr>
            <a:picLocks noChangeAspect="1"/>
          </p:cNvPicPr>
          <p:nvPr/>
        </p:nvPicPr>
        <p:blipFill>
          <a:blip r:embed="rId4"/>
          <a:stretch>
            <a:fillRect/>
          </a:stretch>
        </p:blipFill>
        <p:spPr>
          <a:xfrm>
            <a:off x="323528" y="980728"/>
            <a:ext cx="2404276" cy="1319594"/>
          </a:xfrm>
          <a:prstGeom prst="rect">
            <a:avLst/>
          </a:prstGeom>
        </p:spPr>
      </p:pic>
    </p:spTree>
    <p:extLst>
      <p:ext uri="{BB962C8B-B14F-4D97-AF65-F5344CB8AC3E}">
        <p14:creationId xmlns:p14="http://schemas.microsoft.com/office/powerpoint/2010/main" val="3126823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4F1C9-B034-41D1-B657-0A9935FDBA05}"/>
              </a:ext>
            </a:extLst>
          </p:cNvPr>
          <p:cNvSpPr>
            <a:spLocks noGrp="1"/>
          </p:cNvSpPr>
          <p:nvPr>
            <p:ph type="title"/>
          </p:nvPr>
        </p:nvSpPr>
        <p:spPr>
          <a:xfrm>
            <a:off x="457200" y="274638"/>
            <a:ext cx="8229600" cy="562074"/>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Personality &amp; Positioning</a:t>
            </a:r>
          </a:p>
        </p:txBody>
      </p:sp>
      <p:sp>
        <p:nvSpPr>
          <p:cNvPr id="3" name="Content Placeholder 2">
            <a:extLst>
              <a:ext uri="{FF2B5EF4-FFF2-40B4-BE49-F238E27FC236}">
                <a16:creationId xmlns:a16="http://schemas.microsoft.com/office/drawing/2014/main" id="{B685264B-3464-455E-BEBF-A362B21B8803}"/>
              </a:ext>
            </a:extLst>
          </p:cNvPr>
          <p:cNvSpPr>
            <a:spLocks noGrp="1"/>
          </p:cNvSpPr>
          <p:nvPr>
            <p:ph sz="half" idx="1"/>
          </p:nvPr>
        </p:nvSpPr>
        <p:spPr>
          <a:xfrm>
            <a:off x="4355976" y="836712"/>
            <a:ext cx="4788024" cy="4752529"/>
          </a:xfrm>
        </p:spPr>
        <p:txBody>
          <a:bodyPr>
            <a:normAutofit fontScale="77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Personality</a:t>
            </a:r>
            <a:r>
              <a:rPr lang="en-GB" b="1" dirty="0">
                <a:solidFill>
                  <a:schemeClr val="tx2"/>
                </a:solidFill>
              </a:rPr>
              <a:t>.  </a:t>
            </a:r>
            <a:r>
              <a:rPr lang="en-GB" dirty="0"/>
              <a:t>Is defined by its traits. These are very much like the personality traits you would use to describe people. </a:t>
            </a:r>
          </a:p>
          <a:p>
            <a:pPr marL="0" indent="0">
              <a:buNone/>
            </a:pPr>
            <a:r>
              <a:rPr lang="en-GB" dirty="0"/>
              <a:t>Country Inn &amp; Suites Brand = relaxed and homely.</a:t>
            </a:r>
          </a:p>
          <a:p>
            <a:pPr marL="0" indent="0">
              <a:buNone/>
            </a:pPr>
            <a:endParaRPr lang="en-GB" dirty="0"/>
          </a:p>
          <a:p>
            <a:pPr marL="0" indent="0">
              <a:buNone/>
            </a:pPr>
            <a:r>
              <a:rPr lang="en-GB" b="1" dirty="0">
                <a:solidFill>
                  <a:srgbClr val="0070C0"/>
                </a:solidFill>
                <a:latin typeface="Arial" panose="020B0604020202020204" pitchFamily="34" charset="0"/>
                <a:cs typeface="Arial" panose="020B0604020202020204" pitchFamily="34" charset="0"/>
              </a:rPr>
              <a:t>Positioning </a:t>
            </a:r>
            <a:r>
              <a:rPr lang="en-GB" b="1" dirty="0">
                <a:solidFill>
                  <a:schemeClr val="tx2"/>
                </a:solidFill>
              </a:rPr>
              <a:t>. </a:t>
            </a:r>
            <a:r>
              <a:rPr lang="en-GB" dirty="0"/>
              <a:t>Is the consumers perception of the brand relative to that of the competitive environment. </a:t>
            </a:r>
          </a:p>
          <a:p>
            <a:pPr marL="0" indent="0">
              <a:buNone/>
            </a:pPr>
            <a:r>
              <a:rPr lang="en-GB" dirty="0"/>
              <a:t>Using the same Country Inn and suites example, this brand is positioned as a ‘home away from home’ for the road –weary traveller.</a:t>
            </a:r>
          </a:p>
          <a:p>
            <a:pPr marL="0" indent="0">
              <a:buNone/>
            </a:pPr>
            <a:r>
              <a:rPr lang="en-GB" dirty="0"/>
              <a:t>Therefore, the brands relaxed, and homely personality helps to contribute to this positioning.</a:t>
            </a:r>
          </a:p>
        </p:txBody>
      </p:sp>
      <p:pic>
        <p:nvPicPr>
          <p:cNvPr id="9" name="Picture 8">
            <a:extLst>
              <a:ext uri="{FF2B5EF4-FFF2-40B4-BE49-F238E27FC236}">
                <a16:creationId xmlns:a16="http://schemas.microsoft.com/office/drawing/2014/main" id="{48D06854-B72C-4FE1-9BC6-850F94CEBDD7}"/>
              </a:ext>
            </a:extLst>
          </p:cNvPr>
          <p:cNvPicPr>
            <a:picLocks noChangeAspect="1"/>
          </p:cNvPicPr>
          <p:nvPr/>
        </p:nvPicPr>
        <p:blipFill>
          <a:blip r:embed="rId2"/>
          <a:stretch>
            <a:fillRect/>
          </a:stretch>
        </p:blipFill>
        <p:spPr>
          <a:xfrm>
            <a:off x="323528" y="1556792"/>
            <a:ext cx="3918080" cy="2610421"/>
          </a:xfrm>
          <a:prstGeom prst="rect">
            <a:avLst/>
          </a:prstGeom>
        </p:spPr>
      </p:pic>
    </p:spTree>
    <p:extLst>
      <p:ext uri="{BB962C8B-B14F-4D97-AF65-F5344CB8AC3E}">
        <p14:creationId xmlns:p14="http://schemas.microsoft.com/office/powerpoint/2010/main" val="3570129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58B25-BB93-4316-8401-EEE2BE871488}"/>
              </a:ext>
            </a:extLst>
          </p:cNvPr>
          <p:cNvSpPr>
            <a:spLocks noGrp="1"/>
          </p:cNvSpPr>
          <p:nvPr>
            <p:ph type="title"/>
          </p:nvPr>
        </p:nvSpPr>
        <p:spPr>
          <a:xfrm>
            <a:off x="467544" y="403073"/>
            <a:ext cx="3034680" cy="562074"/>
          </a:xfrm>
        </p:spPr>
        <p:txBody>
          <a:bodyPr anchor="ctr">
            <a:normAutofit fontScale="90000"/>
          </a:bodyPr>
          <a:lstStyle/>
          <a:p>
            <a:r>
              <a:rPr lang="en-GB" sz="2800" b="1" dirty="0">
                <a:solidFill>
                  <a:srgbClr val="0070C0"/>
                </a:solidFill>
                <a:latin typeface="Arial" panose="020B0604020202020204" pitchFamily="34" charset="0"/>
                <a:cs typeface="Arial" panose="020B0604020202020204" pitchFamily="34" charset="0"/>
              </a:rPr>
              <a:t>Brand congruence</a:t>
            </a:r>
          </a:p>
        </p:txBody>
      </p:sp>
      <p:sp>
        <p:nvSpPr>
          <p:cNvPr id="3" name="Content Placeholder 2">
            <a:extLst>
              <a:ext uri="{FF2B5EF4-FFF2-40B4-BE49-F238E27FC236}">
                <a16:creationId xmlns:a16="http://schemas.microsoft.com/office/drawing/2014/main" id="{5FE23474-40BC-4C70-9A05-71B9A5CE583D}"/>
              </a:ext>
            </a:extLst>
          </p:cNvPr>
          <p:cNvSpPr>
            <a:spLocks noGrp="1"/>
          </p:cNvSpPr>
          <p:nvPr>
            <p:ph sz="half" idx="1"/>
          </p:nvPr>
        </p:nvSpPr>
        <p:spPr>
          <a:xfrm>
            <a:off x="4362128" y="1289022"/>
            <a:ext cx="4781872" cy="4300219"/>
          </a:xfrm>
        </p:spPr>
        <p:txBody>
          <a:bodyPr>
            <a:normAutofit lnSpcReduction="10000"/>
          </a:bodyPr>
          <a:lstStyle/>
          <a:p>
            <a:pPr marL="0" indent="0" algn="just">
              <a:lnSpc>
                <a:spcPct val="90000"/>
              </a:lnSpc>
              <a:buNone/>
            </a:pPr>
            <a:r>
              <a:rPr lang="en-GB" sz="1300" dirty="0">
                <a:latin typeface="Arial" panose="020B0604020202020204" pitchFamily="34" charset="0"/>
                <a:cs typeface="Arial" panose="020B0604020202020204" pitchFamily="34" charset="0"/>
              </a:rPr>
              <a:t>A critical issue for hospitality brands is to ensure that all the different elements of the marketing mix contribute to the overall customer experience in a ‘brand-congruent’ manner.</a:t>
            </a:r>
          </a:p>
          <a:p>
            <a:pPr marL="0" indent="0" algn="just">
              <a:lnSpc>
                <a:spcPct val="90000"/>
              </a:lnSpc>
              <a:buNone/>
            </a:pPr>
            <a:endParaRPr lang="en-GB" sz="1300" dirty="0">
              <a:latin typeface="Arial" panose="020B0604020202020204" pitchFamily="34" charset="0"/>
              <a:cs typeface="Arial" panose="020B0604020202020204" pitchFamily="34" charset="0"/>
            </a:endParaRPr>
          </a:p>
          <a:p>
            <a:pPr marL="0" indent="0" algn="just">
              <a:lnSpc>
                <a:spcPct val="90000"/>
              </a:lnSpc>
              <a:buNone/>
            </a:pPr>
            <a:r>
              <a:rPr lang="en-GB" sz="1300" dirty="0">
                <a:latin typeface="Arial" panose="020B0604020202020204" pitchFamily="34" charset="0"/>
                <a:cs typeface="Arial" panose="020B0604020202020204" pitchFamily="34" charset="0"/>
              </a:rPr>
              <a:t>Brand standards provide the guidelines for individual units to deliver the operational and communication strategies, and they are set out on the company intranet and in brand manuals. Being enforced in several ways, including formal property/service audits and mystery shopper visits.</a:t>
            </a:r>
          </a:p>
          <a:p>
            <a:pPr marL="0" indent="0" algn="just">
              <a:lnSpc>
                <a:spcPct val="90000"/>
              </a:lnSpc>
              <a:buNone/>
            </a:pPr>
            <a:endParaRPr lang="en-GB" sz="1300" dirty="0">
              <a:latin typeface="Arial" panose="020B0604020202020204" pitchFamily="34" charset="0"/>
              <a:cs typeface="Arial" panose="020B0604020202020204" pitchFamily="34" charset="0"/>
            </a:endParaRPr>
          </a:p>
          <a:p>
            <a:pPr marL="0" indent="0" algn="just">
              <a:lnSpc>
                <a:spcPct val="90000"/>
              </a:lnSpc>
              <a:buNone/>
            </a:pPr>
            <a:r>
              <a:rPr lang="en-GB" sz="1300" dirty="0">
                <a:latin typeface="Arial" panose="020B0604020202020204" pitchFamily="34" charset="0"/>
                <a:cs typeface="Arial" panose="020B0604020202020204" pitchFamily="34" charset="0"/>
              </a:rPr>
              <a:t>In some hospitality companies the corporate executives enforcing the brand strategies are called the </a:t>
            </a:r>
          </a:p>
          <a:p>
            <a:pPr marL="0" indent="0" algn="ctr">
              <a:lnSpc>
                <a:spcPct val="90000"/>
              </a:lnSpc>
              <a:buNone/>
            </a:pPr>
            <a:r>
              <a:rPr lang="en-GB" sz="2400" b="1" dirty="0">
                <a:solidFill>
                  <a:srgbClr val="0070C0"/>
                </a:solidFill>
                <a:latin typeface="Arial" panose="020B0604020202020204" pitchFamily="34" charset="0"/>
                <a:cs typeface="Arial" panose="020B0604020202020204" pitchFamily="34" charset="0"/>
              </a:rPr>
              <a:t>‘brand police’. </a:t>
            </a:r>
          </a:p>
          <a:p>
            <a:pPr marL="0" indent="0">
              <a:lnSpc>
                <a:spcPct val="90000"/>
              </a:lnSpc>
              <a:buNone/>
            </a:pPr>
            <a:r>
              <a:rPr lang="en-GB" sz="1400" dirty="0">
                <a:latin typeface="Arial" panose="020B0604020202020204" pitchFamily="34" charset="0"/>
                <a:cs typeface="Arial" panose="020B0604020202020204" pitchFamily="34" charset="0"/>
              </a:rPr>
              <a:t>Units that consistently underperform to standard are vulnerable- </a:t>
            </a:r>
          </a:p>
          <a:p>
            <a:pPr marL="0" indent="0">
              <a:lnSpc>
                <a:spcPct val="90000"/>
              </a:lnSpc>
              <a:buNone/>
            </a:pPr>
            <a:r>
              <a:rPr lang="en-GB" sz="1400" dirty="0">
                <a:latin typeface="Arial" panose="020B0604020202020204" pitchFamily="34" charset="0"/>
                <a:cs typeface="Arial" panose="020B0604020202020204" pitchFamily="34" charset="0"/>
              </a:rPr>
              <a:t>Managers may be replaced</a:t>
            </a:r>
          </a:p>
          <a:p>
            <a:pPr marL="0" indent="0">
              <a:lnSpc>
                <a:spcPct val="90000"/>
              </a:lnSpc>
              <a:buNone/>
            </a:pPr>
            <a:r>
              <a:rPr lang="en-GB" sz="1400" dirty="0">
                <a:latin typeface="Arial" panose="020B0604020202020204" pitchFamily="34" charset="0"/>
                <a:cs typeface="Arial" panose="020B0604020202020204" pitchFamily="34" charset="0"/>
              </a:rPr>
              <a:t>Franchisees may have their contracts terminated</a:t>
            </a:r>
          </a:p>
          <a:p>
            <a:pPr marL="0" indent="0">
              <a:lnSpc>
                <a:spcPct val="90000"/>
              </a:lnSpc>
              <a:buNone/>
            </a:pPr>
            <a:r>
              <a:rPr lang="en-GB" sz="1400" dirty="0">
                <a:latin typeface="Arial" panose="020B0604020202020204" pitchFamily="34" charset="0"/>
                <a:cs typeface="Arial" panose="020B0604020202020204" pitchFamily="34" charset="0"/>
              </a:rPr>
              <a:t>a property may be disposed of</a:t>
            </a:r>
          </a:p>
        </p:txBody>
      </p:sp>
      <p:pic>
        <p:nvPicPr>
          <p:cNvPr id="5" name="Picture 4">
            <a:extLst>
              <a:ext uri="{FF2B5EF4-FFF2-40B4-BE49-F238E27FC236}">
                <a16:creationId xmlns:a16="http://schemas.microsoft.com/office/drawing/2014/main" id="{77F7CDB2-9D14-402F-A4B4-821FBA0157EF}"/>
              </a:ext>
            </a:extLst>
          </p:cNvPr>
          <p:cNvPicPr>
            <a:picLocks noChangeAspect="1"/>
          </p:cNvPicPr>
          <p:nvPr/>
        </p:nvPicPr>
        <p:blipFill rotWithShape="1">
          <a:blip r:embed="rId2"/>
          <a:srcRect l="26820" r="16231"/>
          <a:stretch/>
        </p:blipFill>
        <p:spPr>
          <a:xfrm>
            <a:off x="323528" y="1289022"/>
            <a:ext cx="4038600" cy="3989040"/>
          </a:xfrm>
          <a:prstGeom prst="rect">
            <a:avLst/>
          </a:prstGeom>
          <a:noFill/>
        </p:spPr>
      </p:pic>
    </p:spTree>
    <p:extLst>
      <p:ext uri="{BB962C8B-B14F-4D97-AF65-F5344CB8AC3E}">
        <p14:creationId xmlns:p14="http://schemas.microsoft.com/office/powerpoint/2010/main" val="812711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085BF-B1F1-4935-AC8A-C13794426C55}"/>
              </a:ext>
            </a:extLst>
          </p:cNvPr>
          <p:cNvSpPr>
            <a:spLocks noGrp="1"/>
          </p:cNvSpPr>
          <p:nvPr>
            <p:ph type="title"/>
          </p:nvPr>
        </p:nvSpPr>
        <p:spPr>
          <a:xfrm>
            <a:off x="2051720" y="131800"/>
            <a:ext cx="6635080" cy="418058"/>
          </a:xfrm>
        </p:spPr>
        <p:txBody>
          <a:bodyPr>
            <a:normAutofit fontScale="90000"/>
          </a:bodyPr>
          <a:lstStyle/>
          <a:p>
            <a:r>
              <a:rPr lang="en-GB" sz="2800" b="1" dirty="0">
                <a:solidFill>
                  <a:srgbClr val="0070C0"/>
                </a:solidFill>
                <a:latin typeface="Arial" panose="020B0604020202020204" pitchFamily="34" charset="0"/>
                <a:cs typeface="Arial" panose="020B0604020202020204" pitchFamily="34" charset="0"/>
              </a:rPr>
              <a:t>Harder or softer Hospitality Brands</a:t>
            </a:r>
          </a:p>
        </p:txBody>
      </p:sp>
      <p:sp>
        <p:nvSpPr>
          <p:cNvPr id="3" name="Content Placeholder 2">
            <a:extLst>
              <a:ext uri="{FF2B5EF4-FFF2-40B4-BE49-F238E27FC236}">
                <a16:creationId xmlns:a16="http://schemas.microsoft.com/office/drawing/2014/main" id="{35928B7B-973E-4908-8A75-555E6694B7B5}"/>
              </a:ext>
            </a:extLst>
          </p:cNvPr>
          <p:cNvSpPr>
            <a:spLocks noGrp="1"/>
          </p:cNvSpPr>
          <p:nvPr>
            <p:ph idx="1"/>
          </p:nvPr>
        </p:nvSpPr>
        <p:spPr>
          <a:xfrm>
            <a:off x="0" y="549858"/>
            <a:ext cx="9144000" cy="5183398"/>
          </a:xfrm>
        </p:spPr>
        <p:txBody>
          <a:bodyPr>
            <a:normAutofit fontScale="25000" lnSpcReduction="20000"/>
          </a:bodyPr>
          <a:lstStyle/>
          <a:p>
            <a:pPr marL="0" indent="0">
              <a:buNone/>
            </a:pPr>
            <a:r>
              <a:rPr lang="en-GB" sz="5600" dirty="0">
                <a:latin typeface="Arial" panose="020B0604020202020204" pitchFamily="34" charset="0"/>
                <a:cs typeface="Arial" panose="020B0604020202020204" pitchFamily="34" charset="0"/>
              </a:rPr>
              <a:t>Harder brands - higher degree of standardisation across all elements of the marketing mix including brand name, menu or facilities, décor, location, distribution channels, pricing, marketing communication and collateral, staffing and service levels.</a:t>
            </a:r>
          </a:p>
          <a:p>
            <a:pPr marL="0" indent="0">
              <a:buNone/>
            </a:pPr>
            <a:endParaRPr lang="en-GB"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But consistency can be a challenge due to:</a:t>
            </a:r>
          </a:p>
          <a:p>
            <a:pPr marL="0" indent="0">
              <a:buNone/>
            </a:pPr>
            <a:r>
              <a:rPr lang="en-GB" sz="5600" dirty="0">
                <a:latin typeface="Arial" panose="020B0604020202020204" pitchFamily="34" charset="0"/>
                <a:cs typeface="Arial" panose="020B0604020202020204" pitchFamily="34" charset="0"/>
              </a:rPr>
              <a:t>Inconsistency in service staff and customer behaviour.</a:t>
            </a:r>
          </a:p>
          <a:p>
            <a:pPr marL="0" indent="0">
              <a:buNone/>
            </a:pPr>
            <a:r>
              <a:rPr lang="en-GB" sz="5600" dirty="0">
                <a:latin typeface="Arial" panose="020B0604020202020204" pitchFamily="34" charset="0"/>
                <a:cs typeface="Arial" panose="020B0604020202020204" pitchFamily="34" charset="0"/>
              </a:rPr>
              <a:t>Differences in demand due to seasonality and location.</a:t>
            </a:r>
          </a:p>
          <a:p>
            <a:pPr marL="0" indent="0">
              <a:buNone/>
            </a:pPr>
            <a:r>
              <a:rPr lang="en-GB" sz="5600" dirty="0">
                <a:latin typeface="Arial" panose="020B0604020202020204" pitchFamily="34" charset="0"/>
                <a:cs typeface="Arial" panose="020B0604020202020204" pitchFamily="34" charset="0"/>
              </a:rPr>
              <a:t>Different planning and legislative requirements, meaning that the building designs, opening hours, menus and service styles may vary across locations.</a:t>
            </a:r>
          </a:p>
          <a:p>
            <a:pPr marL="0" indent="0">
              <a:buNone/>
            </a:pPr>
            <a:r>
              <a:rPr lang="en-GB" sz="5600" dirty="0">
                <a:latin typeface="Arial" panose="020B0604020202020204" pitchFamily="34" charset="0"/>
                <a:cs typeface="Arial" panose="020B0604020202020204" pitchFamily="34" charset="0"/>
              </a:rPr>
              <a:t>Variation in refurbishment schedules across branded chains, creating varied appearance.</a:t>
            </a:r>
          </a:p>
          <a:p>
            <a:pPr marL="0" indent="0" algn="ctr">
              <a:buNone/>
            </a:pPr>
            <a:r>
              <a:rPr lang="en-GB" sz="5600" b="1" i="1" dirty="0">
                <a:solidFill>
                  <a:srgbClr val="0070C0"/>
                </a:solidFill>
                <a:latin typeface="Arial" panose="020B0604020202020204" pitchFamily="34" charset="0"/>
                <a:cs typeface="Arial" panose="020B0604020202020204" pitchFamily="34" charset="0"/>
              </a:rPr>
              <a:t>In reality there are no completely hard of soft brands, rather there are different degrees of standardisation</a:t>
            </a:r>
            <a:r>
              <a:rPr lang="en-GB" sz="5600" dirty="0">
                <a:latin typeface="Arial" panose="020B0604020202020204" pitchFamily="34" charset="0"/>
                <a:cs typeface="Arial" panose="020B0604020202020204" pitchFamily="34" charset="0"/>
              </a:rPr>
              <a:t>.</a:t>
            </a:r>
          </a:p>
          <a:p>
            <a:pPr marL="0" indent="0">
              <a:buNone/>
            </a:pPr>
            <a:r>
              <a:rPr lang="en-GB" sz="5000" dirty="0">
                <a:solidFill>
                  <a:srgbClr val="0070C0"/>
                </a:solidFill>
                <a:latin typeface="Arial" panose="020B0604020202020204" pitchFamily="34" charset="0"/>
                <a:cs typeface="Arial" panose="020B0604020202020204" pitchFamily="34" charset="0"/>
              </a:rPr>
              <a:t>Budget hotel brands tend to be harder brands.. </a:t>
            </a:r>
          </a:p>
          <a:p>
            <a:pPr marL="0" indent="0">
              <a:buNone/>
            </a:pPr>
            <a:r>
              <a:rPr lang="en-GB" sz="5000" dirty="0">
                <a:solidFill>
                  <a:srgbClr val="0070C0"/>
                </a:solidFill>
                <a:latin typeface="Arial" panose="020B0604020202020204" pitchFamily="34" charset="0"/>
                <a:cs typeface="Arial" panose="020B0604020202020204" pitchFamily="34" charset="0"/>
              </a:rPr>
              <a:t>Travelodge or hotelF1… purpose built</a:t>
            </a:r>
          </a:p>
          <a:p>
            <a:pPr marL="0" indent="0">
              <a:buNone/>
            </a:pPr>
            <a:endParaRPr lang="en-GB" dirty="0"/>
          </a:p>
          <a:p>
            <a:pPr marL="0" indent="0">
              <a:buNone/>
            </a:pPr>
            <a:endParaRPr lang="en-GB" sz="2300" dirty="0"/>
          </a:p>
          <a:p>
            <a:pPr marL="0" indent="0">
              <a:buNone/>
            </a:pPr>
            <a:r>
              <a:rPr lang="en-GB" sz="5000" dirty="0">
                <a:solidFill>
                  <a:srgbClr val="0070C0"/>
                </a:solidFill>
                <a:latin typeface="Arial" panose="020B0604020202020204" pitchFamily="34" charset="0"/>
                <a:cs typeface="Arial" panose="020B0604020202020204" pitchFamily="34" charset="0"/>
              </a:rPr>
              <a:t>QSR brands like subway and KFC are also harder brands… </a:t>
            </a:r>
          </a:p>
          <a:p>
            <a:pPr marL="0" indent="0">
              <a:buNone/>
            </a:pPr>
            <a:r>
              <a:rPr lang="en-GB" sz="5000" dirty="0">
                <a:solidFill>
                  <a:srgbClr val="0070C0"/>
                </a:solidFill>
                <a:latin typeface="Arial" panose="020B0604020202020204" pitchFamily="34" charset="0"/>
                <a:cs typeface="Arial" panose="020B0604020202020204" pitchFamily="34" charset="0"/>
              </a:rPr>
              <a:t>standardised marketing mix across international locations</a:t>
            </a:r>
            <a:r>
              <a:rPr lang="en-GB" dirty="0"/>
              <a:t>.</a:t>
            </a:r>
          </a:p>
          <a:p>
            <a:pPr marL="0" indent="0">
              <a:buNone/>
            </a:pPr>
            <a:endParaRPr lang="en-GB" dirty="0"/>
          </a:p>
          <a:p>
            <a:pPr marL="0" indent="0">
              <a:buNone/>
            </a:pPr>
            <a:r>
              <a:rPr lang="en-GB" sz="5600" dirty="0">
                <a:solidFill>
                  <a:srgbClr val="0070C0"/>
                </a:solidFill>
                <a:latin typeface="Arial" panose="020B0604020202020204" pitchFamily="34" charset="0"/>
                <a:cs typeface="Arial" panose="020B0604020202020204" pitchFamily="34" charset="0"/>
              </a:rPr>
              <a:t>Softer brands place less emphasis on standardisation particularly the tangible elements of the product</a:t>
            </a:r>
          </a:p>
          <a:p>
            <a:pPr marL="0" indent="0">
              <a:buNone/>
            </a:pPr>
            <a:r>
              <a:rPr lang="en-GB" sz="5600" dirty="0">
                <a:solidFill>
                  <a:srgbClr val="0070C0"/>
                </a:solidFill>
                <a:latin typeface="Arial" panose="020B0604020202020204" pitchFamily="34" charset="0"/>
                <a:cs typeface="Arial" panose="020B0604020202020204" pitchFamily="34" charset="0"/>
              </a:rPr>
              <a:t>Best Western, Relais &amp; Chateau… hotels owned by different businesses and their size, décor and facilities vary immensely</a:t>
            </a:r>
          </a:p>
        </p:txBody>
      </p:sp>
      <p:pic>
        <p:nvPicPr>
          <p:cNvPr id="5" name="Picture 4">
            <a:extLst>
              <a:ext uri="{FF2B5EF4-FFF2-40B4-BE49-F238E27FC236}">
                <a16:creationId xmlns:a16="http://schemas.microsoft.com/office/drawing/2014/main" id="{85D0DA55-8FED-457C-BA47-8FBD54936913}"/>
              </a:ext>
            </a:extLst>
          </p:cNvPr>
          <p:cNvPicPr>
            <a:picLocks noChangeAspect="1"/>
          </p:cNvPicPr>
          <p:nvPr/>
        </p:nvPicPr>
        <p:blipFill>
          <a:blip r:embed="rId2"/>
          <a:stretch>
            <a:fillRect/>
          </a:stretch>
        </p:blipFill>
        <p:spPr>
          <a:xfrm>
            <a:off x="3923928" y="3204691"/>
            <a:ext cx="1132066" cy="831591"/>
          </a:xfrm>
          <a:prstGeom prst="rect">
            <a:avLst/>
          </a:prstGeom>
        </p:spPr>
      </p:pic>
      <p:pic>
        <p:nvPicPr>
          <p:cNvPr id="7" name="Picture 6">
            <a:extLst>
              <a:ext uri="{FF2B5EF4-FFF2-40B4-BE49-F238E27FC236}">
                <a16:creationId xmlns:a16="http://schemas.microsoft.com/office/drawing/2014/main" id="{57FF593E-85BE-4DA2-BC1B-505C73CCF696}"/>
              </a:ext>
            </a:extLst>
          </p:cNvPr>
          <p:cNvPicPr>
            <a:picLocks noChangeAspect="1"/>
          </p:cNvPicPr>
          <p:nvPr/>
        </p:nvPicPr>
        <p:blipFill>
          <a:blip r:embed="rId3"/>
          <a:stretch>
            <a:fillRect/>
          </a:stretch>
        </p:blipFill>
        <p:spPr>
          <a:xfrm>
            <a:off x="5436096" y="3205451"/>
            <a:ext cx="1173214" cy="831591"/>
          </a:xfrm>
          <a:prstGeom prst="rect">
            <a:avLst/>
          </a:prstGeom>
        </p:spPr>
      </p:pic>
      <p:pic>
        <p:nvPicPr>
          <p:cNvPr id="9" name="Picture 8">
            <a:extLst>
              <a:ext uri="{FF2B5EF4-FFF2-40B4-BE49-F238E27FC236}">
                <a16:creationId xmlns:a16="http://schemas.microsoft.com/office/drawing/2014/main" id="{11331C50-D315-4045-8830-38A60FF4FFE1}"/>
              </a:ext>
            </a:extLst>
          </p:cNvPr>
          <p:cNvPicPr>
            <a:picLocks noChangeAspect="1"/>
          </p:cNvPicPr>
          <p:nvPr/>
        </p:nvPicPr>
        <p:blipFill>
          <a:blip r:embed="rId4"/>
          <a:stretch>
            <a:fillRect/>
          </a:stretch>
        </p:blipFill>
        <p:spPr>
          <a:xfrm>
            <a:off x="4564571" y="4199592"/>
            <a:ext cx="1033805" cy="629282"/>
          </a:xfrm>
          <a:prstGeom prst="rect">
            <a:avLst/>
          </a:prstGeom>
        </p:spPr>
      </p:pic>
      <p:pic>
        <p:nvPicPr>
          <p:cNvPr id="11" name="Picture 10">
            <a:extLst>
              <a:ext uri="{FF2B5EF4-FFF2-40B4-BE49-F238E27FC236}">
                <a16:creationId xmlns:a16="http://schemas.microsoft.com/office/drawing/2014/main" id="{4C8A28CB-2604-41FA-8660-CBAB1ED6074B}"/>
              </a:ext>
            </a:extLst>
          </p:cNvPr>
          <p:cNvPicPr>
            <a:picLocks noChangeAspect="1"/>
          </p:cNvPicPr>
          <p:nvPr/>
        </p:nvPicPr>
        <p:blipFill>
          <a:blip r:embed="rId5"/>
          <a:stretch>
            <a:fillRect/>
          </a:stretch>
        </p:blipFill>
        <p:spPr>
          <a:xfrm>
            <a:off x="5855664" y="4167804"/>
            <a:ext cx="672642" cy="692857"/>
          </a:xfrm>
          <a:prstGeom prst="rect">
            <a:avLst/>
          </a:prstGeom>
        </p:spPr>
      </p:pic>
      <p:pic>
        <p:nvPicPr>
          <p:cNvPr id="15" name="Picture 14">
            <a:extLst>
              <a:ext uri="{FF2B5EF4-FFF2-40B4-BE49-F238E27FC236}">
                <a16:creationId xmlns:a16="http://schemas.microsoft.com/office/drawing/2014/main" id="{C756C357-25CF-4C41-A0D9-A96F951766F0}"/>
              </a:ext>
            </a:extLst>
          </p:cNvPr>
          <p:cNvPicPr>
            <a:picLocks noChangeAspect="1"/>
          </p:cNvPicPr>
          <p:nvPr/>
        </p:nvPicPr>
        <p:blipFill rotWithShape="1">
          <a:blip r:embed="rId6"/>
          <a:srcRect l="9059" t="10996" r="4477" b="14708"/>
          <a:stretch/>
        </p:blipFill>
        <p:spPr>
          <a:xfrm>
            <a:off x="6844678" y="5373956"/>
            <a:ext cx="670633" cy="576257"/>
          </a:xfrm>
          <a:prstGeom prst="rect">
            <a:avLst/>
          </a:prstGeom>
        </p:spPr>
      </p:pic>
      <p:pic>
        <p:nvPicPr>
          <p:cNvPr id="17" name="Picture 16">
            <a:extLst>
              <a:ext uri="{FF2B5EF4-FFF2-40B4-BE49-F238E27FC236}">
                <a16:creationId xmlns:a16="http://schemas.microsoft.com/office/drawing/2014/main" id="{567F0199-7FF0-4F75-87BA-F1F1FEE91518}"/>
              </a:ext>
            </a:extLst>
          </p:cNvPr>
          <p:cNvPicPr>
            <a:picLocks noChangeAspect="1"/>
          </p:cNvPicPr>
          <p:nvPr/>
        </p:nvPicPr>
        <p:blipFill>
          <a:blip r:embed="rId7"/>
          <a:stretch>
            <a:fillRect/>
          </a:stretch>
        </p:blipFill>
        <p:spPr>
          <a:xfrm>
            <a:off x="7524328" y="5386826"/>
            <a:ext cx="940022" cy="563387"/>
          </a:xfrm>
          <a:prstGeom prst="rect">
            <a:avLst/>
          </a:prstGeom>
        </p:spPr>
      </p:pic>
    </p:spTree>
    <p:extLst>
      <p:ext uri="{BB962C8B-B14F-4D97-AF65-F5344CB8AC3E}">
        <p14:creationId xmlns:p14="http://schemas.microsoft.com/office/powerpoint/2010/main" val="13984014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B64A0-7E9B-4D0A-8F12-B79F9C5D49C1}"/>
              </a:ext>
            </a:extLst>
          </p:cNvPr>
          <p:cNvSpPr>
            <a:spLocks noGrp="1"/>
          </p:cNvSpPr>
          <p:nvPr>
            <p:ph type="title"/>
          </p:nvPr>
        </p:nvSpPr>
        <p:spPr>
          <a:xfrm>
            <a:off x="457200" y="274638"/>
            <a:ext cx="8229600" cy="490066"/>
          </a:xfrm>
        </p:spPr>
        <p:txBody>
          <a:bodyPr anchor="ctr">
            <a:normAutofit/>
          </a:bodyPr>
          <a:lstStyle/>
          <a:p>
            <a:r>
              <a:rPr lang="en-GB" sz="2800" b="1" dirty="0">
                <a:solidFill>
                  <a:srgbClr val="0070C0"/>
                </a:solidFill>
                <a:latin typeface="Arial" panose="020B0604020202020204" pitchFamily="34" charset="0"/>
                <a:cs typeface="Arial" panose="020B0604020202020204" pitchFamily="34" charset="0"/>
              </a:rPr>
              <a:t>Brand Awareness &amp; Reputation</a:t>
            </a:r>
          </a:p>
        </p:txBody>
      </p:sp>
      <p:pic>
        <p:nvPicPr>
          <p:cNvPr id="5" name="Content Placeholder 4">
            <a:extLst>
              <a:ext uri="{FF2B5EF4-FFF2-40B4-BE49-F238E27FC236}">
                <a16:creationId xmlns:a16="http://schemas.microsoft.com/office/drawing/2014/main" id="{1DD7A4C7-BEA8-4453-BFEF-6BD8C83EDE72}"/>
              </a:ext>
            </a:extLst>
          </p:cNvPr>
          <p:cNvPicPr>
            <a:picLocks noGrp="1" noChangeAspect="1"/>
          </p:cNvPicPr>
          <p:nvPr>
            <p:ph sz="half" idx="1"/>
          </p:nvPr>
        </p:nvPicPr>
        <p:blipFill>
          <a:blip r:embed="rId2"/>
          <a:stretch>
            <a:fillRect/>
          </a:stretch>
        </p:blipFill>
        <p:spPr>
          <a:xfrm>
            <a:off x="323528" y="1614804"/>
            <a:ext cx="3070392" cy="3024336"/>
          </a:xfrm>
          <a:noFill/>
        </p:spPr>
      </p:pic>
      <p:sp>
        <p:nvSpPr>
          <p:cNvPr id="10" name="Content Placeholder 3">
            <a:extLst>
              <a:ext uri="{FF2B5EF4-FFF2-40B4-BE49-F238E27FC236}">
                <a16:creationId xmlns:a16="http://schemas.microsoft.com/office/drawing/2014/main" id="{91281B18-E8DA-414F-B0E5-AAE6FBD19649}"/>
              </a:ext>
            </a:extLst>
          </p:cNvPr>
          <p:cNvSpPr>
            <a:spLocks noGrp="1"/>
          </p:cNvSpPr>
          <p:nvPr>
            <p:ph sz="half" idx="2"/>
          </p:nvPr>
        </p:nvSpPr>
        <p:spPr>
          <a:xfrm>
            <a:off x="3491880" y="908720"/>
            <a:ext cx="5544616" cy="5328592"/>
          </a:xfrm>
        </p:spPr>
        <p:txBody>
          <a:bodyPr>
            <a:normAutofit fontScale="32500" lnSpcReduction="20000"/>
          </a:bodyPr>
          <a:lstStyle/>
          <a:p>
            <a:pPr marL="0" indent="0">
              <a:buNone/>
            </a:pPr>
            <a:r>
              <a:rPr lang="en-US" sz="5500" dirty="0"/>
              <a:t>Two key measures used to assess the effectiveness of brands are:</a:t>
            </a:r>
          </a:p>
          <a:p>
            <a:pPr marL="0" indent="0">
              <a:buNone/>
            </a:pPr>
            <a:r>
              <a:rPr lang="en-US" sz="5100" b="1" dirty="0">
                <a:solidFill>
                  <a:srgbClr val="0070C0"/>
                </a:solidFill>
                <a:latin typeface="Arial" panose="020B0604020202020204" pitchFamily="34" charset="0"/>
                <a:cs typeface="Arial" panose="020B0604020202020204" pitchFamily="34" charset="0"/>
              </a:rPr>
              <a:t>Brand awareness</a:t>
            </a:r>
          </a:p>
          <a:p>
            <a:pPr marL="0" indent="0">
              <a:buNone/>
            </a:pPr>
            <a:r>
              <a:rPr lang="en-US" sz="5100" b="1" dirty="0">
                <a:solidFill>
                  <a:srgbClr val="0070C0"/>
                </a:solidFill>
                <a:latin typeface="Arial" panose="020B0604020202020204" pitchFamily="34" charset="0"/>
                <a:cs typeface="Arial" panose="020B0604020202020204" pitchFamily="34" charset="0"/>
              </a:rPr>
              <a:t>Brand reputation</a:t>
            </a:r>
          </a:p>
          <a:p>
            <a:pPr marL="0" indent="0">
              <a:buNone/>
            </a:pPr>
            <a:r>
              <a:rPr lang="en-US" sz="4900" dirty="0"/>
              <a:t>Public and target market awareness of a brand can be measured using </a:t>
            </a:r>
            <a:r>
              <a:rPr lang="en-US" dirty="0"/>
              <a:t> </a:t>
            </a:r>
            <a:r>
              <a:rPr lang="en-US" sz="4500" b="1" dirty="0">
                <a:solidFill>
                  <a:srgbClr val="0070C0"/>
                </a:solidFill>
                <a:latin typeface="Arial" panose="020B0604020202020204" pitchFamily="34" charset="0"/>
                <a:cs typeface="Arial" panose="020B0604020202020204" pitchFamily="34" charset="0"/>
              </a:rPr>
              <a:t>marketing research.</a:t>
            </a:r>
          </a:p>
          <a:p>
            <a:pPr marL="0" indent="0">
              <a:buNone/>
            </a:pPr>
            <a:endParaRPr lang="en-US" dirty="0"/>
          </a:p>
          <a:p>
            <a:pPr marL="0" indent="0">
              <a:buNone/>
            </a:pPr>
            <a:r>
              <a:rPr lang="en-US" sz="4500" b="1" dirty="0">
                <a:solidFill>
                  <a:srgbClr val="0070C0"/>
                </a:solidFill>
                <a:latin typeface="Arial" panose="020B0604020202020204" pitchFamily="34" charset="0"/>
                <a:cs typeface="Arial" panose="020B0604020202020204" pitchFamily="34" charset="0"/>
              </a:rPr>
              <a:t>Surveys</a:t>
            </a:r>
            <a:r>
              <a:rPr lang="en-US" dirty="0"/>
              <a:t> </a:t>
            </a:r>
            <a:r>
              <a:rPr lang="en-US" sz="4900" dirty="0"/>
              <a:t>tend to ask respondents to name brands that they know within a certain sector, so that the marketers can measure </a:t>
            </a:r>
            <a:r>
              <a:rPr lang="en-US" sz="4500" b="1" dirty="0">
                <a:solidFill>
                  <a:srgbClr val="0070C0"/>
                </a:solidFill>
                <a:latin typeface="Arial" panose="020B0604020202020204" pitchFamily="34" charset="0"/>
                <a:cs typeface="Arial" panose="020B0604020202020204" pitchFamily="34" charset="0"/>
              </a:rPr>
              <a:t>unprompted brand awareness.</a:t>
            </a:r>
          </a:p>
          <a:p>
            <a:pPr marL="0" indent="0">
              <a:buNone/>
            </a:pPr>
            <a:endParaRPr lang="en-US" dirty="0"/>
          </a:p>
          <a:p>
            <a:pPr marL="0" indent="0">
              <a:buNone/>
            </a:pPr>
            <a:r>
              <a:rPr lang="en-US" sz="4900" dirty="0"/>
              <a:t>They are also asked to identify the names of any brands that they recognise from a list, so that </a:t>
            </a:r>
            <a:r>
              <a:rPr lang="en-US" sz="4500" b="1" dirty="0">
                <a:solidFill>
                  <a:srgbClr val="0070C0"/>
                </a:solidFill>
                <a:latin typeface="Arial" panose="020B0604020202020204" pitchFamily="34" charset="0"/>
                <a:cs typeface="Arial" panose="020B0604020202020204" pitchFamily="34" charset="0"/>
              </a:rPr>
              <a:t>prompted brand awareness </a:t>
            </a:r>
            <a:r>
              <a:rPr lang="en-US" sz="4900" dirty="0"/>
              <a:t>can be measured.</a:t>
            </a:r>
          </a:p>
          <a:p>
            <a:pPr marL="0" indent="0">
              <a:buNone/>
            </a:pPr>
            <a:endParaRPr lang="en-US" dirty="0"/>
          </a:p>
          <a:p>
            <a:pPr marL="0" indent="0">
              <a:buNone/>
            </a:pPr>
            <a:r>
              <a:rPr lang="en-US" sz="4900" dirty="0"/>
              <a:t>High brand awareness means that a brand is well-known with brand reputation can range from excellent to poor</a:t>
            </a:r>
            <a:r>
              <a:rPr lang="en-US" dirty="0"/>
              <a:t>.</a:t>
            </a:r>
          </a:p>
          <a:p>
            <a:pPr marL="0" indent="0">
              <a:buNone/>
            </a:pPr>
            <a:endParaRPr lang="en-US" dirty="0"/>
          </a:p>
          <a:p>
            <a:pPr marL="0" indent="0" algn="ctr">
              <a:buNone/>
            </a:pPr>
            <a:r>
              <a:rPr lang="en-US" sz="5500" b="1" dirty="0">
                <a:solidFill>
                  <a:srgbClr val="0070C0"/>
                </a:solidFill>
                <a:latin typeface="Arial" panose="020B0604020202020204" pitchFamily="34" charset="0"/>
                <a:cs typeface="Arial" panose="020B0604020202020204" pitchFamily="34" charset="0"/>
              </a:rPr>
              <a:t>A brands reputation is good when it delivers what it promises.</a:t>
            </a:r>
          </a:p>
        </p:txBody>
      </p:sp>
    </p:spTree>
    <p:extLst>
      <p:ext uri="{BB962C8B-B14F-4D97-AF65-F5344CB8AC3E}">
        <p14:creationId xmlns:p14="http://schemas.microsoft.com/office/powerpoint/2010/main" val="3609718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30AE6-EF48-4BDC-BC27-8620EF14AC64}"/>
              </a:ext>
            </a:extLst>
          </p:cNvPr>
          <p:cNvSpPr>
            <a:spLocks noGrp="1"/>
          </p:cNvSpPr>
          <p:nvPr>
            <p:ph type="title"/>
          </p:nvPr>
        </p:nvSpPr>
        <p:spPr>
          <a:xfrm>
            <a:off x="457200" y="116632"/>
            <a:ext cx="8229600" cy="418058"/>
          </a:xfrm>
        </p:spPr>
        <p:txBody>
          <a:bodyPr anchor="ctr">
            <a:normAutofit fontScale="90000"/>
          </a:bodyPr>
          <a:lstStyle/>
          <a:p>
            <a:r>
              <a:rPr lang="en-GB" sz="2800" b="1" dirty="0">
                <a:solidFill>
                  <a:srgbClr val="0070C0"/>
                </a:solidFill>
                <a:latin typeface="Arial" panose="020B0604020202020204" pitchFamily="34" charset="0"/>
                <a:cs typeface="Arial" panose="020B0604020202020204" pitchFamily="34" charset="0"/>
              </a:rPr>
              <a:t>Multiple Branding</a:t>
            </a:r>
          </a:p>
        </p:txBody>
      </p:sp>
      <p:sp>
        <p:nvSpPr>
          <p:cNvPr id="3" name="Content Placeholder 2">
            <a:extLst>
              <a:ext uri="{FF2B5EF4-FFF2-40B4-BE49-F238E27FC236}">
                <a16:creationId xmlns:a16="http://schemas.microsoft.com/office/drawing/2014/main" id="{0CB37E7D-50FE-4754-89FB-FDB0D9F470DD}"/>
              </a:ext>
            </a:extLst>
          </p:cNvPr>
          <p:cNvSpPr>
            <a:spLocks noGrp="1"/>
          </p:cNvSpPr>
          <p:nvPr>
            <p:ph sz="half" idx="1"/>
          </p:nvPr>
        </p:nvSpPr>
        <p:spPr>
          <a:xfrm>
            <a:off x="0" y="620688"/>
            <a:ext cx="4572000" cy="5076205"/>
          </a:xfrm>
        </p:spPr>
        <p:txBody>
          <a:bodyPr>
            <a:normAutofit fontScale="85000" lnSpcReduction="20000"/>
          </a:bodyPr>
          <a:lstStyle/>
          <a:p>
            <a:pPr marL="0" indent="0">
              <a:lnSpc>
                <a:spcPct val="90000"/>
              </a:lnSpc>
              <a:buNone/>
            </a:pPr>
            <a:r>
              <a:rPr lang="en-GB" sz="1500" dirty="0"/>
              <a:t>Historically many large, international corporate chains can be traced to their entrepreneurial founders who followed a traditional brand development pathway.</a:t>
            </a:r>
          </a:p>
          <a:p>
            <a:pPr marL="0" indent="0">
              <a:lnSpc>
                <a:spcPct val="90000"/>
              </a:lnSpc>
              <a:buNone/>
            </a:pPr>
            <a:r>
              <a:rPr lang="en-GB" sz="1900" b="1" dirty="0">
                <a:solidFill>
                  <a:srgbClr val="0070C0"/>
                </a:solidFill>
                <a:latin typeface="Arial" panose="020B0604020202020204" pitchFamily="34" charset="0"/>
                <a:cs typeface="Arial" panose="020B0604020202020204" pitchFamily="34" charset="0"/>
              </a:rPr>
              <a:t>Conrad Hilton</a:t>
            </a:r>
          </a:p>
          <a:p>
            <a:pPr marL="0" indent="0">
              <a:lnSpc>
                <a:spcPct val="90000"/>
              </a:lnSpc>
              <a:buNone/>
            </a:pPr>
            <a:r>
              <a:rPr lang="en-GB" sz="1900" b="1" dirty="0">
                <a:solidFill>
                  <a:srgbClr val="0070C0"/>
                </a:solidFill>
                <a:latin typeface="Arial" panose="020B0604020202020204" pitchFamily="34" charset="0"/>
                <a:cs typeface="Arial" panose="020B0604020202020204" pitchFamily="34" charset="0"/>
              </a:rPr>
              <a:t>J.W Marriott</a:t>
            </a:r>
          </a:p>
          <a:p>
            <a:pPr marL="0" indent="0">
              <a:lnSpc>
                <a:spcPct val="90000"/>
              </a:lnSpc>
              <a:buNone/>
            </a:pPr>
            <a:r>
              <a:rPr lang="en-GB" sz="1900" b="1" dirty="0">
                <a:solidFill>
                  <a:srgbClr val="0070C0"/>
                </a:solidFill>
                <a:latin typeface="Arial" panose="020B0604020202020204" pitchFamily="34" charset="0"/>
                <a:cs typeface="Arial" panose="020B0604020202020204" pitchFamily="34" charset="0"/>
              </a:rPr>
              <a:t>Charles Forte</a:t>
            </a:r>
          </a:p>
          <a:p>
            <a:pPr marL="0" indent="0">
              <a:lnSpc>
                <a:spcPct val="90000"/>
              </a:lnSpc>
              <a:buNone/>
            </a:pPr>
            <a:r>
              <a:rPr lang="en-GB" sz="1500" dirty="0"/>
              <a:t>These entrepreneurs, started with one brand often targeted at a specific market segment in their domestic market. </a:t>
            </a:r>
          </a:p>
          <a:p>
            <a:pPr marL="0" indent="0">
              <a:lnSpc>
                <a:spcPct val="90000"/>
              </a:lnSpc>
              <a:buNone/>
            </a:pPr>
            <a:r>
              <a:rPr lang="en-GB" sz="1500" dirty="0"/>
              <a:t>But Investor pressure for continued growth and the need to protect the company from relying on a single market (remember the risk of niche markets?) led to the development of portfolios of multiple brands targeting a wider range of market segments.</a:t>
            </a:r>
          </a:p>
          <a:p>
            <a:pPr marL="0" indent="0">
              <a:lnSpc>
                <a:spcPct val="90000"/>
              </a:lnSpc>
              <a:buNone/>
            </a:pPr>
            <a:endParaRPr lang="en-GB" sz="1500" dirty="0"/>
          </a:p>
          <a:p>
            <a:pPr marL="0" indent="0">
              <a:lnSpc>
                <a:spcPct val="90000"/>
              </a:lnSpc>
              <a:buNone/>
            </a:pPr>
            <a:r>
              <a:rPr lang="en-GB" sz="2100" b="1" dirty="0">
                <a:solidFill>
                  <a:srgbClr val="0070C0"/>
                </a:solidFill>
                <a:latin typeface="Arial" panose="020B0604020202020204" pitchFamily="34" charset="0"/>
                <a:cs typeface="Arial" panose="020B0604020202020204" pitchFamily="34" charset="0"/>
              </a:rPr>
              <a:t>Advantages Include</a:t>
            </a:r>
          </a:p>
          <a:p>
            <a:pPr marL="0" indent="0">
              <a:lnSpc>
                <a:spcPct val="90000"/>
              </a:lnSpc>
              <a:buNone/>
            </a:pPr>
            <a:r>
              <a:rPr lang="en-GB" sz="1500" dirty="0"/>
              <a:t>Increased market share</a:t>
            </a:r>
          </a:p>
          <a:p>
            <a:pPr marL="0" indent="0">
              <a:lnSpc>
                <a:spcPct val="90000"/>
              </a:lnSpc>
              <a:buNone/>
            </a:pPr>
            <a:r>
              <a:rPr lang="en-GB" sz="1500" dirty="0"/>
              <a:t>Less dependency on the volatility of a single-market segment.</a:t>
            </a:r>
          </a:p>
          <a:p>
            <a:pPr marL="0" indent="0">
              <a:lnSpc>
                <a:spcPct val="90000"/>
              </a:lnSpc>
              <a:buNone/>
            </a:pPr>
            <a:endParaRPr lang="en-GB" sz="1500" dirty="0"/>
          </a:p>
          <a:p>
            <a:pPr marL="0" indent="0">
              <a:lnSpc>
                <a:spcPct val="90000"/>
              </a:lnSpc>
              <a:buNone/>
            </a:pPr>
            <a:r>
              <a:rPr lang="en-GB" sz="2100" b="1" dirty="0">
                <a:solidFill>
                  <a:srgbClr val="0070C0"/>
                </a:solidFill>
                <a:latin typeface="Arial" panose="020B0604020202020204" pitchFamily="34" charset="0"/>
                <a:cs typeface="Arial" panose="020B0604020202020204" pitchFamily="34" charset="0"/>
              </a:rPr>
              <a:t>Main disadvantage</a:t>
            </a:r>
          </a:p>
          <a:p>
            <a:pPr marL="0" indent="0">
              <a:lnSpc>
                <a:spcPct val="90000"/>
              </a:lnSpc>
              <a:buNone/>
            </a:pPr>
            <a:r>
              <a:rPr lang="en-GB" sz="1500" dirty="0"/>
              <a:t>The risk of ‘cannibalising’ the company's sales by encouraging the company's existing customers to trade down and stay at cheaper brand of lodging also owned by the same company.</a:t>
            </a:r>
          </a:p>
        </p:txBody>
      </p:sp>
      <p:pic>
        <p:nvPicPr>
          <p:cNvPr id="5" name="Picture 4">
            <a:extLst>
              <a:ext uri="{FF2B5EF4-FFF2-40B4-BE49-F238E27FC236}">
                <a16:creationId xmlns:a16="http://schemas.microsoft.com/office/drawing/2014/main" id="{B89986EC-1D15-4DE7-80AF-DBF4F2D0B11C}"/>
              </a:ext>
            </a:extLst>
          </p:cNvPr>
          <p:cNvPicPr>
            <a:picLocks noChangeAspect="1"/>
          </p:cNvPicPr>
          <p:nvPr/>
        </p:nvPicPr>
        <p:blipFill rotWithShape="1">
          <a:blip r:embed="rId2"/>
          <a:srcRect r="2" b="20905"/>
          <a:stretch/>
        </p:blipFill>
        <p:spPr>
          <a:xfrm>
            <a:off x="6755407" y="534690"/>
            <a:ext cx="2084392" cy="2195885"/>
          </a:xfrm>
          <a:prstGeom prst="rect">
            <a:avLst/>
          </a:prstGeom>
          <a:noFill/>
        </p:spPr>
      </p:pic>
      <p:pic>
        <p:nvPicPr>
          <p:cNvPr id="7" name="Picture 6">
            <a:extLst>
              <a:ext uri="{FF2B5EF4-FFF2-40B4-BE49-F238E27FC236}">
                <a16:creationId xmlns:a16="http://schemas.microsoft.com/office/drawing/2014/main" id="{3442987B-453C-4008-B9DE-9581D02F8DEB}"/>
              </a:ext>
            </a:extLst>
          </p:cNvPr>
          <p:cNvPicPr>
            <a:picLocks noChangeAspect="1"/>
          </p:cNvPicPr>
          <p:nvPr/>
        </p:nvPicPr>
        <p:blipFill>
          <a:blip r:embed="rId3"/>
          <a:stretch>
            <a:fillRect/>
          </a:stretch>
        </p:blipFill>
        <p:spPr>
          <a:xfrm>
            <a:off x="4527091" y="2204864"/>
            <a:ext cx="2175243" cy="2195885"/>
          </a:xfrm>
          <a:prstGeom prst="rect">
            <a:avLst/>
          </a:prstGeom>
        </p:spPr>
      </p:pic>
      <p:pic>
        <p:nvPicPr>
          <p:cNvPr id="9" name="Picture 8">
            <a:extLst>
              <a:ext uri="{FF2B5EF4-FFF2-40B4-BE49-F238E27FC236}">
                <a16:creationId xmlns:a16="http://schemas.microsoft.com/office/drawing/2014/main" id="{9B226A7F-78B9-4FB7-83E0-8517DC6BA56B}"/>
              </a:ext>
            </a:extLst>
          </p:cNvPr>
          <p:cNvPicPr>
            <a:picLocks noChangeAspect="1"/>
          </p:cNvPicPr>
          <p:nvPr/>
        </p:nvPicPr>
        <p:blipFill>
          <a:blip r:embed="rId4"/>
          <a:stretch>
            <a:fillRect/>
          </a:stretch>
        </p:blipFill>
        <p:spPr>
          <a:xfrm>
            <a:off x="6755407" y="3501008"/>
            <a:ext cx="2152076" cy="2195885"/>
          </a:xfrm>
          <a:prstGeom prst="rect">
            <a:avLst/>
          </a:prstGeom>
        </p:spPr>
      </p:pic>
    </p:spTree>
    <p:extLst>
      <p:ext uri="{BB962C8B-B14F-4D97-AF65-F5344CB8AC3E}">
        <p14:creationId xmlns:p14="http://schemas.microsoft.com/office/powerpoint/2010/main" val="3648036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6E33-BC36-4620-9A57-41F1230A7428}"/>
              </a:ext>
            </a:extLst>
          </p:cNvPr>
          <p:cNvSpPr>
            <a:spLocks noGrp="1"/>
          </p:cNvSpPr>
          <p:nvPr>
            <p:ph type="title"/>
          </p:nvPr>
        </p:nvSpPr>
        <p:spPr>
          <a:xfrm>
            <a:off x="457200" y="188640"/>
            <a:ext cx="8229600" cy="418058"/>
          </a:xfrm>
        </p:spPr>
        <p:txBody>
          <a:bodyPr anchor="ctr">
            <a:normAutofit fontScale="90000"/>
          </a:bodyPr>
          <a:lstStyle/>
          <a:p>
            <a:r>
              <a:rPr lang="en-GB" sz="2800" b="1" dirty="0">
                <a:solidFill>
                  <a:srgbClr val="0070C0"/>
                </a:solidFill>
                <a:latin typeface="Arial" panose="020B0604020202020204" pitchFamily="34" charset="0"/>
                <a:cs typeface="Arial" panose="020B0604020202020204" pitchFamily="34" charset="0"/>
              </a:rPr>
              <a:t>The 3 different Brand strategies</a:t>
            </a:r>
          </a:p>
        </p:txBody>
      </p:sp>
      <p:sp>
        <p:nvSpPr>
          <p:cNvPr id="3" name="Content Placeholder 2">
            <a:extLst>
              <a:ext uri="{FF2B5EF4-FFF2-40B4-BE49-F238E27FC236}">
                <a16:creationId xmlns:a16="http://schemas.microsoft.com/office/drawing/2014/main" id="{9F9CFF10-2F72-4A12-BD38-16768D90EBCB}"/>
              </a:ext>
            </a:extLst>
          </p:cNvPr>
          <p:cNvSpPr>
            <a:spLocks noGrp="1"/>
          </p:cNvSpPr>
          <p:nvPr>
            <p:ph sz="half" idx="1"/>
          </p:nvPr>
        </p:nvSpPr>
        <p:spPr>
          <a:xfrm>
            <a:off x="0" y="836712"/>
            <a:ext cx="4495800" cy="4752529"/>
          </a:xfrm>
        </p:spPr>
        <p:txBody>
          <a:bodyPr>
            <a:normAutofit fontScale="92500" lnSpcReduction="20000"/>
          </a:bodyPr>
          <a:lstStyle/>
          <a:p>
            <a:pPr marL="0" indent="0">
              <a:lnSpc>
                <a:spcPct val="90000"/>
              </a:lnSpc>
              <a:buNone/>
            </a:pPr>
            <a:r>
              <a:rPr lang="en-GB" sz="2400" b="1" dirty="0">
                <a:solidFill>
                  <a:srgbClr val="0070C0"/>
                </a:solidFill>
              </a:rPr>
              <a:t>House of Brands strategy</a:t>
            </a:r>
          </a:p>
          <a:p>
            <a:pPr marL="0" indent="0">
              <a:lnSpc>
                <a:spcPct val="90000"/>
              </a:lnSpc>
              <a:buNone/>
            </a:pPr>
            <a:endParaRPr lang="en-GB" sz="2400" b="1" dirty="0">
              <a:solidFill>
                <a:schemeClr val="tx2"/>
              </a:solidFill>
            </a:endParaRPr>
          </a:p>
          <a:p>
            <a:pPr marL="0" indent="0">
              <a:lnSpc>
                <a:spcPct val="90000"/>
              </a:lnSpc>
              <a:buNone/>
            </a:pPr>
            <a:r>
              <a:rPr lang="en-GB" sz="2400" dirty="0"/>
              <a:t>They have a group or collection of brands that have no clear connection for example Shangri La, Traders, Kerry &amp; Hotel Jen- owned by Shangri La Hotels &amp; Resorts or </a:t>
            </a:r>
          </a:p>
          <a:p>
            <a:pPr marL="0" indent="0">
              <a:lnSpc>
                <a:spcPct val="90000"/>
              </a:lnSpc>
              <a:buNone/>
            </a:pPr>
            <a:endParaRPr lang="en-GB" sz="2400" dirty="0"/>
          </a:p>
          <a:p>
            <a:pPr marL="0" indent="0">
              <a:lnSpc>
                <a:spcPct val="90000"/>
              </a:lnSpc>
              <a:buNone/>
            </a:pPr>
            <a:r>
              <a:rPr lang="en-GB" sz="2400" dirty="0"/>
              <a:t>Hotel F1, Ibis, Motel Mercure or Novotel owned by Accor.</a:t>
            </a:r>
          </a:p>
          <a:p>
            <a:pPr marL="0" indent="0">
              <a:lnSpc>
                <a:spcPct val="90000"/>
              </a:lnSpc>
              <a:buNone/>
            </a:pPr>
            <a:endParaRPr lang="en-GB" sz="2400" dirty="0"/>
          </a:p>
          <a:p>
            <a:pPr marL="0" indent="0">
              <a:lnSpc>
                <a:spcPct val="90000"/>
              </a:lnSpc>
              <a:buNone/>
            </a:pPr>
            <a:endParaRPr lang="en-GB" sz="2400" dirty="0"/>
          </a:p>
          <a:p>
            <a:pPr marL="0" indent="0" algn="ctr">
              <a:lnSpc>
                <a:spcPct val="90000"/>
              </a:lnSpc>
              <a:buNone/>
            </a:pPr>
            <a:r>
              <a:rPr lang="en-GB" sz="2400" i="1" dirty="0">
                <a:solidFill>
                  <a:srgbClr val="0070C0"/>
                </a:solidFill>
              </a:rPr>
              <a:t>Chains adopt this strategy to prevent cannibalisation, as their offering is different within each brand</a:t>
            </a:r>
          </a:p>
        </p:txBody>
      </p:sp>
      <p:pic>
        <p:nvPicPr>
          <p:cNvPr id="5" name="Picture 4">
            <a:extLst>
              <a:ext uri="{FF2B5EF4-FFF2-40B4-BE49-F238E27FC236}">
                <a16:creationId xmlns:a16="http://schemas.microsoft.com/office/drawing/2014/main" id="{82BDE655-BC3A-45E5-ADF9-3DB3A663ACA8}"/>
              </a:ext>
            </a:extLst>
          </p:cNvPr>
          <p:cNvPicPr>
            <a:picLocks noChangeAspect="1"/>
          </p:cNvPicPr>
          <p:nvPr/>
        </p:nvPicPr>
        <p:blipFill rotWithShape="1">
          <a:blip r:embed="rId2"/>
          <a:srcRect l="3787" t="20519" r="4972" b="5777"/>
          <a:stretch/>
        </p:blipFill>
        <p:spPr>
          <a:xfrm>
            <a:off x="4716016" y="1052736"/>
            <a:ext cx="4038600" cy="1835077"/>
          </a:xfrm>
          <a:prstGeom prst="rect">
            <a:avLst/>
          </a:prstGeom>
          <a:noFill/>
        </p:spPr>
      </p:pic>
      <p:pic>
        <p:nvPicPr>
          <p:cNvPr id="7" name="Picture 6">
            <a:extLst>
              <a:ext uri="{FF2B5EF4-FFF2-40B4-BE49-F238E27FC236}">
                <a16:creationId xmlns:a16="http://schemas.microsoft.com/office/drawing/2014/main" id="{B6EAB948-491B-4ECB-B4DC-8546E74CEECE}"/>
              </a:ext>
            </a:extLst>
          </p:cNvPr>
          <p:cNvPicPr>
            <a:picLocks noChangeAspect="1"/>
          </p:cNvPicPr>
          <p:nvPr/>
        </p:nvPicPr>
        <p:blipFill>
          <a:blip r:embed="rId3"/>
          <a:stretch>
            <a:fillRect/>
          </a:stretch>
        </p:blipFill>
        <p:spPr>
          <a:xfrm>
            <a:off x="4663666" y="3682927"/>
            <a:ext cx="4023133" cy="1835076"/>
          </a:xfrm>
          <a:prstGeom prst="rect">
            <a:avLst/>
          </a:prstGeom>
        </p:spPr>
      </p:pic>
    </p:spTree>
    <p:extLst>
      <p:ext uri="{BB962C8B-B14F-4D97-AF65-F5344CB8AC3E}">
        <p14:creationId xmlns:p14="http://schemas.microsoft.com/office/powerpoint/2010/main" val="2944757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3A058-7B66-46FA-87D5-34345131B066}"/>
              </a:ext>
            </a:extLst>
          </p:cNvPr>
          <p:cNvSpPr>
            <a:spLocks noGrp="1"/>
          </p:cNvSpPr>
          <p:nvPr>
            <p:ph type="title"/>
          </p:nvPr>
        </p:nvSpPr>
        <p:spPr>
          <a:xfrm>
            <a:off x="35496" y="332656"/>
            <a:ext cx="6192688" cy="5314602"/>
          </a:xfrm>
        </p:spPr>
        <p:txBody>
          <a:bodyPr anchor="ctr">
            <a:normAutofit/>
          </a:bodyPr>
          <a:lstStyle/>
          <a:p>
            <a:pPr algn="ctr"/>
            <a:r>
              <a:rPr lang="en-GB" sz="2800" b="1" dirty="0">
                <a:solidFill>
                  <a:srgbClr val="0070C0"/>
                </a:solidFill>
                <a:latin typeface="Arial" panose="020B0604020202020204" pitchFamily="34" charset="0"/>
                <a:cs typeface="Arial" panose="020B0604020202020204" pitchFamily="34" charset="0"/>
              </a:rPr>
              <a:t>Branded House strategy</a:t>
            </a:r>
            <a:br>
              <a:rPr lang="en-GB" sz="2800" b="1" dirty="0">
                <a:solidFill>
                  <a:schemeClr val="tx2"/>
                </a:solidFill>
              </a:rPr>
            </a:br>
            <a:br>
              <a:rPr lang="en-GB" sz="2200" dirty="0"/>
            </a:br>
            <a:r>
              <a:rPr lang="en-GB" sz="2200" dirty="0"/>
              <a:t>In this strategy, hotel companies use a single brand name or the corporate name to cover a series of different brands. </a:t>
            </a:r>
            <a:br>
              <a:rPr lang="en-GB" sz="2200" dirty="0"/>
            </a:br>
            <a:br>
              <a:rPr lang="en-GB" sz="2200" dirty="0"/>
            </a:br>
            <a:r>
              <a:rPr lang="en-GB" sz="2200" dirty="0"/>
              <a:t>This strategy is often used for brand extensions.</a:t>
            </a:r>
            <a:br>
              <a:rPr lang="en-GB" sz="2200" dirty="0"/>
            </a:br>
            <a:r>
              <a:rPr lang="en-GB" sz="2200" dirty="0"/>
              <a:t>For example, Best Western adopted this approach when it expanded its brand offering to include: </a:t>
            </a:r>
            <a:br>
              <a:rPr lang="en-GB" sz="2200" dirty="0"/>
            </a:br>
            <a:r>
              <a:rPr lang="en-GB" sz="2200" dirty="0"/>
              <a:t>Best Western Premier (upscale)</a:t>
            </a:r>
            <a:br>
              <a:rPr lang="en-GB" sz="2200" dirty="0"/>
            </a:br>
            <a:r>
              <a:rPr lang="en-GB" sz="2200" dirty="0"/>
              <a:t>Best Western Plus (upper midscale) and </a:t>
            </a:r>
            <a:br>
              <a:rPr lang="en-GB" sz="2200" dirty="0"/>
            </a:br>
            <a:r>
              <a:rPr lang="en-GB" sz="2200" dirty="0"/>
              <a:t>Best Western midscale</a:t>
            </a:r>
            <a:endParaRPr lang="en-GB" dirty="0"/>
          </a:p>
        </p:txBody>
      </p:sp>
      <p:pic>
        <p:nvPicPr>
          <p:cNvPr id="5" name="Content Placeholder 4">
            <a:extLst>
              <a:ext uri="{FF2B5EF4-FFF2-40B4-BE49-F238E27FC236}">
                <a16:creationId xmlns:a16="http://schemas.microsoft.com/office/drawing/2014/main" id="{9A1A54E2-3CCD-41C7-A4D2-30B761F2B88E}"/>
              </a:ext>
            </a:extLst>
          </p:cNvPr>
          <p:cNvPicPr>
            <a:picLocks noGrp="1" noChangeAspect="1"/>
          </p:cNvPicPr>
          <p:nvPr>
            <p:ph sz="half" idx="1"/>
          </p:nvPr>
        </p:nvPicPr>
        <p:blipFill>
          <a:blip r:embed="rId2"/>
          <a:stretch>
            <a:fillRect/>
          </a:stretch>
        </p:blipFill>
        <p:spPr>
          <a:xfrm>
            <a:off x="6329090" y="279124"/>
            <a:ext cx="2707406" cy="2152388"/>
          </a:xfrm>
          <a:noFill/>
        </p:spPr>
      </p:pic>
      <p:pic>
        <p:nvPicPr>
          <p:cNvPr id="7" name="Content Placeholder 6">
            <a:extLst>
              <a:ext uri="{FF2B5EF4-FFF2-40B4-BE49-F238E27FC236}">
                <a16:creationId xmlns:a16="http://schemas.microsoft.com/office/drawing/2014/main" id="{8D74C490-8176-4905-B90D-C2D756D4CE70}"/>
              </a:ext>
            </a:extLst>
          </p:cNvPr>
          <p:cNvPicPr>
            <a:picLocks noGrp="1" noChangeAspect="1"/>
          </p:cNvPicPr>
          <p:nvPr>
            <p:ph sz="half" idx="2"/>
          </p:nvPr>
        </p:nvPicPr>
        <p:blipFill>
          <a:blip r:embed="rId3"/>
          <a:stretch>
            <a:fillRect/>
          </a:stretch>
        </p:blipFill>
        <p:spPr>
          <a:xfrm>
            <a:off x="6516216" y="2492896"/>
            <a:ext cx="2520280" cy="1495425"/>
          </a:xfrm>
        </p:spPr>
      </p:pic>
      <p:pic>
        <p:nvPicPr>
          <p:cNvPr id="9" name="Picture 8">
            <a:extLst>
              <a:ext uri="{FF2B5EF4-FFF2-40B4-BE49-F238E27FC236}">
                <a16:creationId xmlns:a16="http://schemas.microsoft.com/office/drawing/2014/main" id="{5C8AA78A-A802-4677-A237-58CFC1E31FC0}"/>
              </a:ext>
            </a:extLst>
          </p:cNvPr>
          <p:cNvPicPr>
            <a:picLocks noChangeAspect="1"/>
          </p:cNvPicPr>
          <p:nvPr/>
        </p:nvPicPr>
        <p:blipFill>
          <a:blip r:embed="rId4"/>
          <a:stretch>
            <a:fillRect/>
          </a:stretch>
        </p:blipFill>
        <p:spPr>
          <a:xfrm>
            <a:off x="6516216" y="4021068"/>
            <a:ext cx="2520280" cy="1664631"/>
          </a:xfrm>
          <a:prstGeom prst="rect">
            <a:avLst/>
          </a:prstGeom>
        </p:spPr>
      </p:pic>
    </p:spTree>
    <p:extLst>
      <p:ext uri="{BB962C8B-B14F-4D97-AF65-F5344CB8AC3E}">
        <p14:creationId xmlns:p14="http://schemas.microsoft.com/office/powerpoint/2010/main" val="18792785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EEFF5-4659-4994-9268-A9DD5C079D9B}"/>
              </a:ext>
            </a:extLst>
          </p:cNvPr>
          <p:cNvSpPr>
            <a:spLocks noGrp="1"/>
          </p:cNvSpPr>
          <p:nvPr>
            <p:ph type="title"/>
          </p:nvPr>
        </p:nvSpPr>
        <p:spPr>
          <a:xfrm>
            <a:off x="0" y="422377"/>
            <a:ext cx="4118196" cy="4752528"/>
          </a:xfrm>
        </p:spPr>
        <p:txBody>
          <a:bodyPr anchor="ctr">
            <a:normAutofit fontScale="90000"/>
          </a:bodyPr>
          <a:lstStyle/>
          <a:p>
            <a:pPr algn="ctr"/>
            <a:r>
              <a:rPr lang="en-GB" sz="3100" b="1" dirty="0">
                <a:solidFill>
                  <a:srgbClr val="0070C0"/>
                </a:solidFill>
                <a:latin typeface="Arial" panose="020B0604020202020204" pitchFamily="34" charset="0"/>
                <a:cs typeface="Arial" panose="020B0604020202020204" pitchFamily="34" charset="0"/>
              </a:rPr>
              <a:t>Hybrid strategy</a:t>
            </a:r>
            <a:br>
              <a:rPr lang="en-GB" sz="3100" b="1" dirty="0">
                <a:solidFill>
                  <a:schemeClr val="tx2"/>
                </a:solidFill>
              </a:rPr>
            </a:br>
            <a:br>
              <a:rPr lang="en-GB" sz="2200" dirty="0"/>
            </a:br>
            <a:r>
              <a:rPr lang="en-GB" sz="2200" dirty="0"/>
              <a:t>Firms adopt a mixture of house brands and branded house strategies. For example, </a:t>
            </a:r>
            <a:r>
              <a:rPr lang="en-GB" sz="2200" b="1" dirty="0">
                <a:solidFill>
                  <a:srgbClr val="0070C0"/>
                </a:solidFill>
              </a:rPr>
              <a:t>Marriott includes the Marriott name</a:t>
            </a:r>
            <a:r>
              <a:rPr lang="en-GB" sz="2200" dirty="0">
                <a:solidFill>
                  <a:srgbClr val="0070C0"/>
                </a:solidFill>
              </a:rPr>
              <a:t> </a:t>
            </a:r>
            <a:r>
              <a:rPr lang="en-GB" sz="2200" dirty="0"/>
              <a:t>for its Residence Inn Courtyard, Marriott, JW Marriott, Fairfield Inns and Suites and Vacation Club;</a:t>
            </a:r>
            <a:br>
              <a:rPr lang="en-GB" sz="2200" dirty="0"/>
            </a:br>
            <a:br>
              <a:rPr lang="en-GB" sz="2200" dirty="0"/>
            </a:br>
            <a:r>
              <a:rPr lang="en-GB" sz="2200" dirty="0"/>
              <a:t>But </a:t>
            </a:r>
            <a:r>
              <a:rPr lang="en-GB" sz="2200" b="1" dirty="0">
                <a:solidFill>
                  <a:srgbClr val="0070C0"/>
                </a:solidFill>
              </a:rPr>
              <a:t>does not include </a:t>
            </a:r>
            <a:r>
              <a:rPr lang="en-GB" sz="2200" dirty="0"/>
              <a:t>it next to Ritz Carlton, BVLGARI and Edition Hotel brands. This an attempt to keep the corporate name removed from the luxury brands to avoid any association with brands within the lower market scale segments.</a:t>
            </a:r>
          </a:p>
        </p:txBody>
      </p:sp>
      <p:pic>
        <p:nvPicPr>
          <p:cNvPr id="5" name="Content Placeholder 4">
            <a:extLst>
              <a:ext uri="{FF2B5EF4-FFF2-40B4-BE49-F238E27FC236}">
                <a16:creationId xmlns:a16="http://schemas.microsoft.com/office/drawing/2014/main" id="{3CD42E84-36FB-4BFB-89DE-D1F6061C2996}"/>
              </a:ext>
            </a:extLst>
          </p:cNvPr>
          <p:cNvPicPr>
            <a:picLocks noGrp="1" noChangeAspect="1"/>
          </p:cNvPicPr>
          <p:nvPr>
            <p:ph sz="half" idx="1"/>
          </p:nvPr>
        </p:nvPicPr>
        <p:blipFill rotWithShape="1">
          <a:blip r:embed="rId2"/>
          <a:srcRect l="12828" t="35067" r="19592" b="-2"/>
          <a:stretch/>
        </p:blipFill>
        <p:spPr>
          <a:xfrm>
            <a:off x="4118196" y="161705"/>
            <a:ext cx="2443795" cy="1567368"/>
          </a:xfrm>
          <a:noFill/>
        </p:spPr>
      </p:pic>
      <p:pic>
        <p:nvPicPr>
          <p:cNvPr id="7" name="Content Placeholder 6">
            <a:extLst>
              <a:ext uri="{FF2B5EF4-FFF2-40B4-BE49-F238E27FC236}">
                <a16:creationId xmlns:a16="http://schemas.microsoft.com/office/drawing/2014/main" id="{EA1D2FE1-EBE0-4B30-9933-10E4E47B5833}"/>
              </a:ext>
            </a:extLst>
          </p:cNvPr>
          <p:cNvPicPr>
            <a:picLocks noGrp="1" noChangeAspect="1"/>
          </p:cNvPicPr>
          <p:nvPr>
            <p:ph sz="half" idx="2"/>
          </p:nvPr>
        </p:nvPicPr>
        <p:blipFill rotWithShape="1">
          <a:blip r:embed="rId3"/>
          <a:srcRect r="27321"/>
          <a:stretch/>
        </p:blipFill>
        <p:spPr>
          <a:xfrm>
            <a:off x="5562563" y="1276119"/>
            <a:ext cx="1723998" cy="1680112"/>
          </a:xfrm>
        </p:spPr>
      </p:pic>
      <p:pic>
        <p:nvPicPr>
          <p:cNvPr id="9" name="Picture 8">
            <a:extLst>
              <a:ext uri="{FF2B5EF4-FFF2-40B4-BE49-F238E27FC236}">
                <a16:creationId xmlns:a16="http://schemas.microsoft.com/office/drawing/2014/main" id="{49A19E3B-BF50-415F-B19D-4E8CB16BDB12}"/>
              </a:ext>
            </a:extLst>
          </p:cNvPr>
          <p:cNvPicPr>
            <a:picLocks noChangeAspect="1"/>
          </p:cNvPicPr>
          <p:nvPr/>
        </p:nvPicPr>
        <p:blipFill rotWithShape="1">
          <a:blip r:embed="rId4"/>
          <a:srcRect l="18466"/>
          <a:stretch/>
        </p:blipFill>
        <p:spPr>
          <a:xfrm>
            <a:off x="7007107" y="1365505"/>
            <a:ext cx="2057294" cy="1590726"/>
          </a:xfrm>
          <a:prstGeom prst="rect">
            <a:avLst/>
          </a:prstGeom>
        </p:spPr>
      </p:pic>
      <p:pic>
        <p:nvPicPr>
          <p:cNvPr id="12" name="Picture 11">
            <a:extLst>
              <a:ext uri="{FF2B5EF4-FFF2-40B4-BE49-F238E27FC236}">
                <a16:creationId xmlns:a16="http://schemas.microsoft.com/office/drawing/2014/main" id="{78A1A07B-EBB1-4CEA-B670-B382F87140E9}"/>
              </a:ext>
            </a:extLst>
          </p:cNvPr>
          <p:cNvPicPr>
            <a:picLocks noChangeAspect="1"/>
          </p:cNvPicPr>
          <p:nvPr/>
        </p:nvPicPr>
        <p:blipFill rotWithShape="1">
          <a:blip r:embed="rId5"/>
          <a:srcRect l="15637" t="19101" r="18386"/>
          <a:stretch/>
        </p:blipFill>
        <p:spPr>
          <a:xfrm>
            <a:off x="4118196" y="1683095"/>
            <a:ext cx="1944217" cy="1273136"/>
          </a:xfrm>
          <a:prstGeom prst="rect">
            <a:avLst/>
          </a:prstGeom>
        </p:spPr>
      </p:pic>
      <p:pic>
        <p:nvPicPr>
          <p:cNvPr id="14" name="Picture 13">
            <a:extLst>
              <a:ext uri="{FF2B5EF4-FFF2-40B4-BE49-F238E27FC236}">
                <a16:creationId xmlns:a16="http://schemas.microsoft.com/office/drawing/2014/main" id="{C3B0B1B3-8C9F-4567-ABFF-90B3B0624178}"/>
              </a:ext>
            </a:extLst>
          </p:cNvPr>
          <p:cNvPicPr>
            <a:picLocks noChangeAspect="1"/>
          </p:cNvPicPr>
          <p:nvPr/>
        </p:nvPicPr>
        <p:blipFill rotWithShape="1">
          <a:blip r:embed="rId6"/>
          <a:srcRect t="15981" r="13146" b="27370"/>
          <a:stretch/>
        </p:blipFill>
        <p:spPr>
          <a:xfrm>
            <a:off x="6561991" y="161705"/>
            <a:ext cx="2502410" cy="1203800"/>
          </a:xfrm>
          <a:prstGeom prst="rect">
            <a:avLst/>
          </a:prstGeom>
        </p:spPr>
      </p:pic>
      <p:pic>
        <p:nvPicPr>
          <p:cNvPr id="16" name="Picture 15">
            <a:extLst>
              <a:ext uri="{FF2B5EF4-FFF2-40B4-BE49-F238E27FC236}">
                <a16:creationId xmlns:a16="http://schemas.microsoft.com/office/drawing/2014/main" id="{8845E0CC-A240-40C8-9F06-B52131F10D50}"/>
              </a:ext>
            </a:extLst>
          </p:cNvPr>
          <p:cNvPicPr>
            <a:picLocks noChangeAspect="1"/>
          </p:cNvPicPr>
          <p:nvPr/>
        </p:nvPicPr>
        <p:blipFill rotWithShape="1">
          <a:blip r:embed="rId7"/>
          <a:srcRect l="8056" t="11347" r="9259" b="3955"/>
          <a:stretch/>
        </p:blipFill>
        <p:spPr>
          <a:xfrm>
            <a:off x="4122433" y="2943655"/>
            <a:ext cx="2321773" cy="1392820"/>
          </a:xfrm>
          <a:prstGeom prst="rect">
            <a:avLst/>
          </a:prstGeom>
        </p:spPr>
      </p:pic>
      <p:pic>
        <p:nvPicPr>
          <p:cNvPr id="18" name="Picture 17">
            <a:extLst>
              <a:ext uri="{FF2B5EF4-FFF2-40B4-BE49-F238E27FC236}">
                <a16:creationId xmlns:a16="http://schemas.microsoft.com/office/drawing/2014/main" id="{400ED72E-4B94-44F6-B2FF-4AAF4709BCD5}"/>
              </a:ext>
            </a:extLst>
          </p:cNvPr>
          <p:cNvPicPr>
            <a:picLocks noChangeAspect="1"/>
          </p:cNvPicPr>
          <p:nvPr/>
        </p:nvPicPr>
        <p:blipFill rotWithShape="1">
          <a:blip r:embed="rId8"/>
          <a:srcRect l="32675" t="2677" b="23972"/>
          <a:stretch/>
        </p:blipFill>
        <p:spPr>
          <a:xfrm>
            <a:off x="6444206" y="2943655"/>
            <a:ext cx="2620194" cy="1383479"/>
          </a:xfrm>
          <a:prstGeom prst="rect">
            <a:avLst/>
          </a:prstGeom>
        </p:spPr>
      </p:pic>
      <p:pic>
        <p:nvPicPr>
          <p:cNvPr id="20" name="Picture 19">
            <a:extLst>
              <a:ext uri="{FF2B5EF4-FFF2-40B4-BE49-F238E27FC236}">
                <a16:creationId xmlns:a16="http://schemas.microsoft.com/office/drawing/2014/main" id="{C75C85EF-3851-448D-BC2E-1835E6955A47}"/>
              </a:ext>
            </a:extLst>
          </p:cNvPr>
          <p:cNvPicPr>
            <a:picLocks noChangeAspect="1"/>
          </p:cNvPicPr>
          <p:nvPr/>
        </p:nvPicPr>
        <p:blipFill rotWithShape="1">
          <a:blip r:embed="rId9"/>
          <a:srcRect l="13170" t="19038"/>
          <a:stretch/>
        </p:blipFill>
        <p:spPr>
          <a:xfrm>
            <a:off x="4118196" y="4216949"/>
            <a:ext cx="4946203" cy="1516307"/>
          </a:xfrm>
          <a:prstGeom prst="rect">
            <a:avLst/>
          </a:prstGeom>
        </p:spPr>
      </p:pic>
    </p:spTree>
    <p:extLst>
      <p:ext uri="{BB962C8B-B14F-4D97-AF65-F5344CB8AC3E}">
        <p14:creationId xmlns:p14="http://schemas.microsoft.com/office/powerpoint/2010/main" val="2836430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C1DE-C638-4D56-853B-A9D5590C5998}"/>
              </a:ext>
            </a:extLst>
          </p:cNvPr>
          <p:cNvSpPr>
            <a:spLocks noGrp="1"/>
          </p:cNvSpPr>
          <p:nvPr>
            <p:ph type="title"/>
          </p:nvPr>
        </p:nvSpPr>
        <p:spPr>
          <a:xfrm>
            <a:off x="457200" y="116632"/>
            <a:ext cx="8229600" cy="490066"/>
          </a:xfrm>
        </p:spPr>
        <p:txBody>
          <a:bodyPr>
            <a:normAutofit/>
          </a:bodyPr>
          <a:lstStyle/>
          <a:p>
            <a:r>
              <a:rPr lang="en-GB" sz="2800" b="1" dirty="0">
                <a:solidFill>
                  <a:srgbClr val="0070C0"/>
                </a:solidFill>
              </a:rPr>
              <a:t>International Hotel chain Expansion</a:t>
            </a:r>
          </a:p>
        </p:txBody>
      </p:sp>
      <p:sp>
        <p:nvSpPr>
          <p:cNvPr id="3" name="Content Placeholder 2">
            <a:extLst>
              <a:ext uri="{FF2B5EF4-FFF2-40B4-BE49-F238E27FC236}">
                <a16:creationId xmlns:a16="http://schemas.microsoft.com/office/drawing/2014/main" id="{294B0A40-557A-451D-B460-6B94F5B9C987}"/>
              </a:ext>
            </a:extLst>
          </p:cNvPr>
          <p:cNvSpPr>
            <a:spLocks noGrp="1"/>
          </p:cNvSpPr>
          <p:nvPr>
            <p:ph idx="1"/>
          </p:nvPr>
        </p:nvSpPr>
        <p:spPr>
          <a:xfrm>
            <a:off x="-1" y="764704"/>
            <a:ext cx="6005577" cy="4912568"/>
          </a:xfrm>
        </p:spPr>
        <p:txBody>
          <a:bodyPr>
            <a:normAutofit fontScale="70000" lnSpcReduction="20000"/>
          </a:bodyPr>
          <a:lstStyle/>
          <a:p>
            <a:pPr marL="0" indent="0">
              <a:buNone/>
            </a:pPr>
            <a:r>
              <a:rPr lang="en-GB" dirty="0"/>
              <a:t>With some exceptions many hotel companies spread throughout their home country prior to expanding into overseas markets.</a:t>
            </a:r>
          </a:p>
          <a:p>
            <a:pPr marL="0" indent="0">
              <a:buNone/>
            </a:pPr>
            <a:endParaRPr lang="en-GB" dirty="0"/>
          </a:p>
          <a:p>
            <a:pPr marL="0" indent="0">
              <a:buNone/>
            </a:pPr>
            <a:r>
              <a:rPr lang="en-GB" dirty="0"/>
              <a:t>For example, </a:t>
            </a:r>
            <a:r>
              <a:rPr lang="en-GB" b="1" dirty="0">
                <a:solidFill>
                  <a:srgbClr val="0070C0"/>
                </a:solidFill>
              </a:rPr>
              <a:t>Carlson Hotels </a:t>
            </a:r>
            <a:r>
              <a:rPr lang="en-GB" dirty="0"/>
              <a:t>developed through the USA prior to their international expansion.</a:t>
            </a:r>
          </a:p>
          <a:p>
            <a:pPr marL="0" indent="0">
              <a:buNone/>
            </a:pPr>
            <a:endParaRPr lang="en-GB" dirty="0"/>
          </a:p>
          <a:p>
            <a:pPr marL="0" indent="0">
              <a:buNone/>
            </a:pPr>
            <a:endParaRPr lang="en-GB" dirty="0"/>
          </a:p>
          <a:p>
            <a:pPr marL="0" indent="0">
              <a:buNone/>
            </a:pPr>
            <a:r>
              <a:rPr lang="en-GB" b="1" dirty="0">
                <a:solidFill>
                  <a:srgbClr val="0070C0"/>
                </a:solidFill>
              </a:rPr>
              <a:t>Accor</a:t>
            </a:r>
            <a:r>
              <a:rPr lang="en-GB" dirty="0">
                <a:solidFill>
                  <a:srgbClr val="0070C0"/>
                </a:solidFill>
              </a:rPr>
              <a:t> </a:t>
            </a:r>
            <a:r>
              <a:rPr lang="en-GB" dirty="0"/>
              <a:t>developed rapidly in France before expanding to Switzerland and then further afield.</a:t>
            </a:r>
          </a:p>
          <a:p>
            <a:pPr marL="0" indent="0">
              <a:buNone/>
            </a:pPr>
            <a:endParaRPr lang="en-GB" dirty="0"/>
          </a:p>
          <a:p>
            <a:pPr marL="0" indent="0">
              <a:buNone/>
            </a:pPr>
            <a:endParaRPr lang="en-GB" dirty="0"/>
          </a:p>
          <a:p>
            <a:pPr marL="0" indent="0">
              <a:buNone/>
            </a:pPr>
            <a:r>
              <a:rPr lang="en-GB" dirty="0"/>
              <a:t>But in contrast </a:t>
            </a:r>
            <a:r>
              <a:rPr lang="en-GB" b="1" dirty="0">
                <a:solidFill>
                  <a:srgbClr val="0070C0"/>
                </a:solidFill>
              </a:rPr>
              <a:t>Intercontinental Hotel </a:t>
            </a:r>
            <a:r>
              <a:rPr lang="en-GB" dirty="0"/>
              <a:t>Brand, opened its first property outside its original home country of the USA in 1946 and is therefore considered to be a </a:t>
            </a:r>
          </a:p>
          <a:p>
            <a:pPr marL="0" indent="0" algn="ctr">
              <a:buNone/>
            </a:pPr>
            <a:r>
              <a:rPr lang="en-GB" b="1" dirty="0">
                <a:solidFill>
                  <a:srgbClr val="0070C0"/>
                </a:solidFill>
              </a:rPr>
              <a:t>‘born global’ </a:t>
            </a:r>
            <a:r>
              <a:rPr lang="en-GB" dirty="0"/>
              <a:t>brand.</a:t>
            </a:r>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752BAA26-04FF-490D-8F3D-562447690DAB}"/>
              </a:ext>
            </a:extLst>
          </p:cNvPr>
          <p:cNvPicPr>
            <a:picLocks noChangeAspect="1"/>
          </p:cNvPicPr>
          <p:nvPr/>
        </p:nvPicPr>
        <p:blipFill>
          <a:blip r:embed="rId2"/>
          <a:stretch>
            <a:fillRect/>
          </a:stretch>
        </p:blipFill>
        <p:spPr>
          <a:xfrm>
            <a:off x="6012160" y="852736"/>
            <a:ext cx="2987824" cy="1656184"/>
          </a:xfrm>
          <a:prstGeom prst="rect">
            <a:avLst/>
          </a:prstGeom>
        </p:spPr>
      </p:pic>
      <p:pic>
        <p:nvPicPr>
          <p:cNvPr id="7" name="Picture 6">
            <a:extLst>
              <a:ext uri="{FF2B5EF4-FFF2-40B4-BE49-F238E27FC236}">
                <a16:creationId xmlns:a16="http://schemas.microsoft.com/office/drawing/2014/main" id="{F563D775-BF8A-437A-8273-F4498D9A6AB1}"/>
              </a:ext>
            </a:extLst>
          </p:cNvPr>
          <p:cNvPicPr>
            <a:picLocks noChangeAspect="1"/>
          </p:cNvPicPr>
          <p:nvPr/>
        </p:nvPicPr>
        <p:blipFill>
          <a:blip r:embed="rId3"/>
          <a:stretch>
            <a:fillRect/>
          </a:stretch>
        </p:blipFill>
        <p:spPr>
          <a:xfrm>
            <a:off x="6012160" y="2508920"/>
            <a:ext cx="2987824" cy="1368152"/>
          </a:xfrm>
          <a:prstGeom prst="rect">
            <a:avLst/>
          </a:prstGeom>
        </p:spPr>
      </p:pic>
      <p:pic>
        <p:nvPicPr>
          <p:cNvPr id="9" name="Picture 8">
            <a:extLst>
              <a:ext uri="{FF2B5EF4-FFF2-40B4-BE49-F238E27FC236}">
                <a16:creationId xmlns:a16="http://schemas.microsoft.com/office/drawing/2014/main" id="{106056E6-A71B-41DE-91F7-E9D9B891A761}"/>
              </a:ext>
            </a:extLst>
          </p:cNvPr>
          <p:cNvPicPr>
            <a:picLocks noChangeAspect="1"/>
          </p:cNvPicPr>
          <p:nvPr/>
        </p:nvPicPr>
        <p:blipFill>
          <a:blip r:embed="rId4"/>
          <a:stretch>
            <a:fillRect/>
          </a:stretch>
        </p:blipFill>
        <p:spPr>
          <a:xfrm>
            <a:off x="6018742" y="3877072"/>
            <a:ext cx="2974659" cy="1800200"/>
          </a:xfrm>
          <a:prstGeom prst="rect">
            <a:avLst/>
          </a:prstGeom>
        </p:spPr>
      </p:pic>
    </p:spTree>
    <p:extLst>
      <p:ext uri="{BB962C8B-B14F-4D97-AF65-F5344CB8AC3E}">
        <p14:creationId xmlns:p14="http://schemas.microsoft.com/office/powerpoint/2010/main" val="3582165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F47D4-448D-48E7-B299-A211EAD1757F}"/>
              </a:ext>
            </a:extLst>
          </p:cNvPr>
          <p:cNvSpPr>
            <a:spLocks noGrp="1"/>
          </p:cNvSpPr>
          <p:nvPr>
            <p:ph type="title"/>
          </p:nvPr>
        </p:nvSpPr>
        <p:spPr>
          <a:xfrm>
            <a:off x="542925" y="2240868"/>
            <a:ext cx="8058149" cy="2376264"/>
          </a:xfrm>
        </p:spPr>
        <p:txBody>
          <a:bodyPr/>
          <a:lstStyle/>
          <a:p>
            <a:pPr marL="0" indent="0" algn="ctr">
              <a:buNone/>
            </a:pPr>
            <a:r>
              <a:rPr lang="en-GB" dirty="0"/>
              <a:t>Does the brand need to change?</a:t>
            </a:r>
            <a:br>
              <a:rPr lang="en-GB" dirty="0"/>
            </a:br>
            <a:br>
              <a:rPr lang="en-GB" dirty="0"/>
            </a:br>
            <a:r>
              <a:rPr lang="en-GB" dirty="0"/>
              <a:t>What about sustainable marketing?</a:t>
            </a:r>
            <a:br>
              <a:rPr lang="en-GB" dirty="0"/>
            </a:br>
            <a:br>
              <a:rPr lang="en-GB" dirty="0"/>
            </a:br>
            <a:r>
              <a:rPr lang="en-GB" dirty="0"/>
              <a:t>The move towards green tourism?</a:t>
            </a:r>
          </a:p>
        </p:txBody>
      </p:sp>
    </p:spTree>
    <p:extLst>
      <p:ext uri="{BB962C8B-B14F-4D97-AF65-F5344CB8AC3E}">
        <p14:creationId xmlns:p14="http://schemas.microsoft.com/office/powerpoint/2010/main" val="41696516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Eco Secrets Of One Of The World's Most Sustainable Hotels | EcoCamp Patagonia">
            <a:hlinkClick r:id="" action="ppaction://media"/>
            <a:extLst>
              <a:ext uri="{FF2B5EF4-FFF2-40B4-BE49-F238E27FC236}">
                <a16:creationId xmlns:a16="http://schemas.microsoft.com/office/drawing/2014/main" id="{AA35E39D-3057-46F2-BEEC-410303E38624}"/>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42001054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DC9DFF-2634-4A40-9146-9D245F6D4F27}"/>
              </a:ext>
            </a:extLst>
          </p:cNvPr>
          <p:cNvPicPr>
            <a:picLocks noChangeAspect="1"/>
          </p:cNvPicPr>
          <p:nvPr/>
        </p:nvPicPr>
        <p:blipFill>
          <a:blip r:embed="rId2"/>
          <a:stretch>
            <a:fillRect/>
          </a:stretch>
        </p:blipFill>
        <p:spPr>
          <a:xfrm>
            <a:off x="107504" y="908720"/>
            <a:ext cx="4248472" cy="3816424"/>
          </a:xfrm>
          <a:prstGeom prst="rect">
            <a:avLst/>
          </a:prstGeom>
          <a:noFill/>
        </p:spPr>
      </p:pic>
      <p:sp>
        <p:nvSpPr>
          <p:cNvPr id="3" name="Content Placeholder 2">
            <a:extLst>
              <a:ext uri="{FF2B5EF4-FFF2-40B4-BE49-F238E27FC236}">
                <a16:creationId xmlns:a16="http://schemas.microsoft.com/office/drawing/2014/main" id="{C056983C-A493-48A9-9816-ABF40D91EEAB}"/>
              </a:ext>
            </a:extLst>
          </p:cNvPr>
          <p:cNvSpPr>
            <a:spLocks noGrp="1"/>
          </p:cNvSpPr>
          <p:nvPr>
            <p:ph sz="half" idx="1"/>
          </p:nvPr>
        </p:nvSpPr>
        <p:spPr>
          <a:xfrm>
            <a:off x="4290120" y="332656"/>
            <a:ext cx="4853880" cy="5256585"/>
          </a:xfrm>
        </p:spPr>
        <p:txBody>
          <a:bodyPr>
            <a:normAutofit/>
          </a:bodyPr>
          <a:lstStyle/>
          <a:p>
            <a:pPr marL="0" indent="0">
              <a:lnSpc>
                <a:spcPct val="90000"/>
              </a:lnSpc>
              <a:buNone/>
            </a:pPr>
            <a:r>
              <a:rPr lang="en-GB" sz="1300" dirty="0"/>
              <a:t>When we consider assembling our marketing plan, especially based on changes within our organisations we must think about timescale… the implications of developments and how sustainable our marketing efforts will be? </a:t>
            </a:r>
          </a:p>
          <a:p>
            <a:pPr marL="0" indent="0">
              <a:lnSpc>
                <a:spcPct val="90000"/>
              </a:lnSpc>
              <a:buNone/>
            </a:pPr>
            <a:endParaRPr lang="en-GB" sz="1300" dirty="0"/>
          </a:p>
          <a:p>
            <a:pPr marL="0" indent="0">
              <a:lnSpc>
                <a:spcPct val="90000"/>
              </a:lnSpc>
              <a:buNone/>
            </a:pPr>
            <a:r>
              <a:rPr lang="en-GB" sz="1300" dirty="0"/>
              <a:t>The terms sustainable marketing, green marketing organic marketing, eco-marketing and other emerging variants are becoming more frequently used.</a:t>
            </a:r>
          </a:p>
          <a:p>
            <a:pPr marL="0" indent="0">
              <a:lnSpc>
                <a:spcPct val="90000"/>
              </a:lnSpc>
              <a:buNone/>
            </a:pPr>
            <a:endParaRPr lang="en-GB" sz="1300" dirty="0"/>
          </a:p>
          <a:p>
            <a:pPr marL="0" indent="0">
              <a:lnSpc>
                <a:spcPct val="90000"/>
              </a:lnSpc>
              <a:buNone/>
            </a:pPr>
            <a:r>
              <a:rPr lang="en-GB" sz="1300" dirty="0"/>
              <a:t>Essentially the ideas of green marketing borrow ideas from contemporary marketing which is about </a:t>
            </a:r>
          </a:p>
          <a:p>
            <a:pPr marL="0" indent="0">
              <a:lnSpc>
                <a:spcPct val="90000"/>
              </a:lnSpc>
              <a:buNone/>
            </a:pPr>
            <a:endParaRPr lang="en-GB" sz="1300" dirty="0"/>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Creating</a:t>
            </a:r>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Delivering and</a:t>
            </a:r>
          </a:p>
          <a:p>
            <a:pPr marL="0" indent="0">
              <a:lnSpc>
                <a:spcPct val="90000"/>
              </a:lnSpc>
              <a:buNone/>
            </a:pPr>
            <a:r>
              <a:rPr lang="en-GB" sz="2000" b="1" dirty="0">
                <a:solidFill>
                  <a:srgbClr val="0070C0"/>
                </a:solidFill>
                <a:latin typeface="Arial" panose="020B0604020202020204" pitchFamily="34" charset="0"/>
                <a:cs typeface="Arial" panose="020B0604020202020204" pitchFamily="34" charset="0"/>
              </a:rPr>
              <a:t>Co-creating </a:t>
            </a:r>
          </a:p>
          <a:p>
            <a:pPr marL="0" indent="0">
              <a:lnSpc>
                <a:spcPct val="90000"/>
              </a:lnSpc>
              <a:buNone/>
            </a:pPr>
            <a:endParaRPr lang="en-GB" sz="1300" dirty="0"/>
          </a:p>
          <a:p>
            <a:pPr marL="0" indent="0">
              <a:lnSpc>
                <a:spcPct val="90000"/>
              </a:lnSpc>
              <a:buNone/>
            </a:pPr>
            <a:r>
              <a:rPr lang="en-GB" sz="1300" dirty="0"/>
              <a:t>Value in the marketplace, in such a way that all stakeholders- customers, shareholders, society, employees and others- benefit in various ways.</a:t>
            </a:r>
          </a:p>
          <a:p>
            <a:pPr>
              <a:lnSpc>
                <a:spcPct val="90000"/>
              </a:lnSpc>
            </a:pPr>
            <a:endParaRPr lang="en-GB" sz="1300" dirty="0"/>
          </a:p>
        </p:txBody>
      </p:sp>
    </p:spTree>
    <p:extLst>
      <p:ext uri="{BB962C8B-B14F-4D97-AF65-F5344CB8AC3E}">
        <p14:creationId xmlns:p14="http://schemas.microsoft.com/office/powerpoint/2010/main" val="3399753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89A440E-0D8B-4FEE-A5F4-A8FF9C0CE653}"/>
              </a:ext>
            </a:extLst>
          </p:cNvPr>
          <p:cNvPicPr>
            <a:picLocks noChangeAspect="1"/>
          </p:cNvPicPr>
          <p:nvPr/>
        </p:nvPicPr>
        <p:blipFill>
          <a:blip r:embed="rId2"/>
          <a:stretch>
            <a:fillRect/>
          </a:stretch>
        </p:blipFill>
        <p:spPr>
          <a:xfrm>
            <a:off x="179512" y="764704"/>
            <a:ext cx="3715114" cy="3989040"/>
          </a:xfrm>
          <a:prstGeom prst="rect">
            <a:avLst/>
          </a:prstGeom>
          <a:noFill/>
        </p:spPr>
      </p:pic>
      <p:sp>
        <p:nvSpPr>
          <p:cNvPr id="3" name="Content Placeholder 2">
            <a:extLst>
              <a:ext uri="{FF2B5EF4-FFF2-40B4-BE49-F238E27FC236}">
                <a16:creationId xmlns:a16="http://schemas.microsoft.com/office/drawing/2014/main" id="{847E2C82-330D-4779-AED2-6CAE645A4EEC}"/>
              </a:ext>
            </a:extLst>
          </p:cNvPr>
          <p:cNvSpPr>
            <a:spLocks noGrp="1"/>
          </p:cNvSpPr>
          <p:nvPr>
            <p:ph sz="half" idx="1"/>
          </p:nvPr>
        </p:nvSpPr>
        <p:spPr>
          <a:xfrm>
            <a:off x="4067944" y="476672"/>
            <a:ext cx="5076056" cy="4824537"/>
          </a:xfrm>
        </p:spPr>
        <p:txBody>
          <a:bodyPr>
            <a:normAutofit/>
          </a:bodyPr>
          <a:lstStyle/>
          <a:p>
            <a:pPr marL="0" indent="0">
              <a:lnSpc>
                <a:spcPct val="90000"/>
              </a:lnSpc>
              <a:buNone/>
            </a:pPr>
            <a:r>
              <a:rPr lang="en-GB" sz="1800" dirty="0"/>
              <a:t>If an organisation is involved within ‘green marketing’ in terms of its marking mix elements, then they need to consider how this can become operational, and that they must be ‘environmentally friendly within all of their activities…</a:t>
            </a:r>
          </a:p>
          <a:p>
            <a:pPr marL="0" indent="0">
              <a:lnSpc>
                <a:spcPct val="90000"/>
              </a:lnSpc>
              <a:buNone/>
            </a:pPr>
            <a:endParaRPr lang="en-GB" sz="1800" dirty="0"/>
          </a:p>
          <a:p>
            <a:pPr marL="0" indent="0">
              <a:lnSpc>
                <a:spcPct val="90000"/>
              </a:lnSpc>
              <a:buNone/>
            </a:pPr>
            <a:r>
              <a:rPr lang="en-GB" sz="1800" b="1" dirty="0">
                <a:solidFill>
                  <a:srgbClr val="0070C0"/>
                </a:solidFill>
                <a:latin typeface="Arial" panose="020B0604020202020204" pitchFamily="34" charset="0"/>
                <a:cs typeface="Arial" panose="020B0604020202020204" pitchFamily="34" charset="0"/>
              </a:rPr>
              <a:t>Products to be sold</a:t>
            </a:r>
          </a:p>
          <a:p>
            <a:pPr marL="0" indent="0">
              <a:lnSpc>
                <a:spcPct val="90000"/>
              </a:lnSpc>
              <a:buNone/>
            </a:pPr>
            <a:r>
              <a:rPr lang="en-GB" sz="1800" b="1" dirty="0">
                <a:solidFill>
                  <a:srgbClr val="0070C0"/>
                </a:solidFill>
                <a:latin typeface="Arial" panose="020B0604020202020204" pitchFamily="34" charset="0"/>
                <a:cs typeface="Arial" panose="020B0604020202020204" pitchFamily="34" charset="0"/>
              </a:rPr>
              <a:t>Prices at which they are to be sold</a:t>
            </a:r>
          </a:p>
          <a:p>
            <a:pPr marL="0" indent="0">
              <a:lnSpc>
                <a:spcPct val="90000"/>
              </a:lnSpc>
              <a:buNone/>
            </a:pPr>
            <a:r>
              <a:rPr lang="en-GB" sz="1800" b="1" dirty="0">
                <a:solidFill>
                  <a:srgbClr val="0070C0"/>
                </a:solidFill>
                <a:latin typeface="Arial" panose="020B0604020202020204" pitchFamily="34" charset="0"/>
                <a:cs typeface="Arial" panose="020B0604020202020204" pitchFamily="34" charset="0"/>
              </a:rPr>
              <a:t>How these offerings are distributed </a:t>
            </a:r>
          </a:p>
          <a:p>
            <a:pPr marL="0" indent="0">
              <a:lnSpc>
                <a:spcPct val="90000"/>
              </a:lnSpc>
              <a:buNone/>
            </a:pPr>
            <a:r>
              <a:rPr lang="en-GB" sz="1800" dirty="0"/>
              <a:t>and the way in which their </a:t>
            </a:r>
            <a:r>
              <a:rPr lang="en-GB" sz="1800" b="1" dirty="0">
                <a:solidFill>
                  <a:srgbClr val="0070C0"/>
                </a:solidFill>
                <a:latin typeface="Arial" panose="020B0604020202020204" pitchFamily="34" charset="0"/>
                <a:cs typeface="Arial" panose="020B0604020202020204" pitchFamily="34" charset="0"/>
              </a:rPr>
              <a:t>value is communicated… </a:t>
            </a:r>
          </a:p>
          <a:p>
            <a:pPr marL="0" indent="0">
              <a:lnSpc>
                <a:spcPct val="90000"/>
              </a:lnSpc>
              <a:buNone/>
            </a:pPr>
            <a:endParaRPr lang="en-GB" sz="1800" dirty="0"/>
          </a:p>
          <a:p>
            <a:pPr marL="0" indent="0">
              <a:lnSpc>
                <a:spcPct val="90000"/>
              </a:lnSpc>
              <a:buNone/>
            </a:pPr>
            <a:r>
              <a:rPr lang="en-GB" sz="1800" i="1" dirty="0">
                <a:solidFill>
                  <a:schemeClr val="tx2"/>
                </a:solidFill>
              </a:rPr>
              <a:t>They should all consistently emphasise environmental friendliness</a:t>
            </a:r>
            <a:r>
              <a:rPr lang="en-GB" sz="1800" dirty="0"/>
              <a:t>.</a:t>
            </a:r>
          </a:p>
        </p:txBody>
      </p:sp>
    </p:spTree>
    <p:extLst>
      <p:ext uri="{BB962C8B-B14F-4D97-AF65-F5344CB8AC3E}">
        <p14:creationId xmlns:p14="http://schemas.microsoft.com/office/powerpoint/2010/main" val="51212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0 Eco Friendly Hotels - Sustainability and Green Travel - SLAYED">
            <a:hlinkClick r:id="" action="ppaction://media"/>
            <a:extLst>
              <a:ext uri="{FF2B5EF4-FFF2-40B4-BE49-F238E27FC236}">
                <a16:creationId xmlns:a16="http://schemas.microsoft.com/office/drawing/2014/main" id="{0D9101EF-6F01-41E7-BFA9-78C1A70267B7}"/>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172991084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72E8D4F-50DA-416D-B792-1C6F4D0425CB}"/>
              </a:ext>
            </a:extLst>
          </p:cNvPr>
          <p:cNvPicPr>
            <a:picLocks noGrp="1" noChangeAspect="1"/>
          </p:cNvPicPr>
          <p:nvPr>
            <p:ph sz="half" idx="1"/>
          </p:nvPr>
        </p:nvPicPr>
        <p:blipFill>
          <a:blip r:embed="rId2"/>
          <a:stretch>
            <a:fillRect/>
          </a:stretch>
        </p:blipFill>
        <p:spPr>
          <a:xfrm>
            <a:off x="323528" y="908720"/>
            <a:ext cx="4038600" cy="3537813"/>
          </a:xfrm>
        </p:spPr>
      </p:pic>
      <p:sp>
        <p:nvSpPr>
          <p:cNvPr id="4" name="Content Placeholder 3">
            <a:extLst>
              <a:ext uri="{FF2B5EF4-FFF2-40B4-BE49-F238E27FC236}">
                <a16:creationId xmlns:a16="http://schemas.microsoft.com/office/drawing/2014/main" id="{F02FF3E4-0F49-4593-BFF4-E536CFC0C7CA}"/>
              </a:ext>
            </a:extLst>
          </p:cNvPr>
          <p:cNvSpPr>
            <a:spLocks noGrp="1"/>
          </p:cNvSpPr>
          <p:nvPr>
            <p:ph sz="half" idx="2"/>
          </p:nvPr>
        </p:nvSpPr>
        <p:spPr>
          <a:xfrm>
            <a:off x="4139952" y="260648"/>
            <a:ext cx="4968552" cy="5328593"/>
          </a:xfrm>
        </p:spPr>
        <p:txBody>
          <a:bodyPr>
            <a:normAutofit fontScale="92500" lnSpcReduction="10000"/>
          </a:bodyPr>
          <a:lstStyle/>
          <a:p>
            <a:pPr marL="0" indent="0">
              <a:buNone/>
            </a:pPr>
            <a:r>
              <a:rPr lang="en-GB" dirty="0"/>
              <a:t>As in conventional marketing, there are strategic plans which will fit into a sustainable marketing plan. </a:t>
            </a:r>
          </a:p>
          <a:p>
            <a:pPr marL="0" indent="0">
              <a:buNone/>
            </a:pPr>
            <a:endParaRPr lang="en-GB" dirty="0"/>
          </a:p>
          <a:p>
            <a:pPr marL="0" indent="0">
              <a:buNone/>
            </a:pPr>
            <a:r>
              <a:rPr lang="en-GB" dirty="0"/>
              <a:t>This involves acting on </a:t>
            </a:r>
            <a:r>
              <a:rPr lang="en-GB" b="1" dirty="0">
                <a:solidFill>
                  <a:srgbClr val="0070C0"/>
                </a:solidFill>
              </a:rPr>
              <a:t>segmentation, targeting </a:t>
            </a:r>
            <a:r>
              <a:rPr lang="en-GB" dirty="0"/>
              <a:t>and </a:t>
            </a:r>
            <a:r>
              <a:rPr lang="en-GB" b="1" dirty="0">
                <a:solidFill>
                  <a:srgbClr val="0070C0"/>
                </a:solidFill>
              </a:rPr>
              <a:t>positioning</a:t>
            </a:r>
            <a:r>
              <a:rPr lang="en-GB" dirty="0"/>
              <a:t> and the </a:t>
            </a:r>
            <a:r>
              <a:rPr lang="en-GB" b="1" dirty="0">
                <a:solidFill>
                  <a:srgbClr val="0070C0"/>
                </a:solidFill>
              </a:rPr>
              <a:t>marketing mix</a:t>
            </a:r>
            <a:r>
              <a:rPr lang="en-GB" dirty="0">
                <a:solidFill>
                  <a:srgbClr val="0070C0"/>
                </a:solidFill>
              </a:rPr>
              <a:t> </a:t>
            </a:r>
            <a:r>
              <a:rPr lang="en-GB" dirty="0"/>
              <a:t>(</a:t>
            </a:r>
            <a:r>
              <a:rPr lang="en-GB" dirty="0" err="1"/>
              <a:t>Moravcikova</a:t>
            </a:r>
            <a:r>
              <a:rPr lang="en-GB" dirty="0"/>
              <a:t> et al 2017)</a:t>
            </a:r>
          </a:p>
          <a:p>
            <a:pPr marL="0" indent="0">
              <a:buNone/>
            </a:pPr>
            <a:r>
              <a:rPr lang="en-GB" dirty="0"/>
              <a:t>Fundamentally market segmentation involves dividing the total heterogenous market for a product or service into smaller units based on specific  factors… </a:t>
            </a:r>
            <a:r>
              <a:rPr lang="en-GB" i="1" dirty="0">
                <a:solidFill>
                  <a:srgbClr val="0070C0"/>
                </a:solidFill>
              </a:rPr>
              <a:t>so no difference here?</a:t>
            </a:r>
          </a:p>
        </p:txBody>
      </p:sp>
    </p:spTree>
    <p:extLst>
      <p:ext uri="{BB962C8B-B14F-4D97-AF65-F5344CB8AC3E}">
        <p14:creationId xmlns:p14="http://schemas.microsoft.com/office/powerpoint/2010/main" val="19748636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11FD3-926C-43EE-B87B-0B3E0FA5D407}"/>
              </a:ext>
            </a:extLst>
          </p:cNvPr>
          <p:cNvSpPr>
            <a:spLocks noGrp="1"/>
          </p:cNvSpPr>
          <p:nvPr>
            <p:ph type="title"/>
          </p:nvPr>
        </p:nvSpPr>
        <p:spPr>
          <a:xfrm>
            <a:off x="416376" y="440154"/>
            <a:ext cx="8229600" cy="562074"/>
          </a:xfrm>
        </p:spPr>
        <p:txBody>
          <a:bodyPr>
            <a:normAutofit/>
          </a:bodyPr>
          <a:lstStyle/>
          <a:p>
            <a:r>
              <a:rPr lang="en-GB" sz="2800" b="1" dirty="0">
                <a:solidFill>
                  <a:srgbClr val="0070C0"/>
                </a:solidFill>
              </a:rPr>
              <a:t>But is that segmentation different- if its green?</a:t>
            </a:r>
          </a:p>
        </p:txBody>
      </p:sp>
      <p:sp>
        <p:nvSpPr>
          <p:cNvPr id="3" name="Content Placeholder 2">
            <a:extLst>
              <a:ext uri="{FF2B5EF4-FFF2-40B4-BE49-F238E27FC236}">
                <a16:creationId xmlns:a16="http://schemas.microsoft.com/office/drawing/2014/main" id="{63268215-641F-4A30-937A-5F572840F518}"/>
              </a:ext>
            </a:extLst>
          </p:cNvPr>
          <p:cNvSpPr>
            <a:spLocks noGrp="1"/>
          </p:cNvSpPr>
          <p:nvPr>
            <p:ph sz="half" idx="1"/>
          </p:nvPr>
        </p:nvSpPr>
        <p:spPr>
          <a:xfrm>
            <a:off x="387973" y="1772816"/>
            <a:ext cx="4029844" cy="2186232"/>
          </a:xfrm>
        </p:spPr>
        <p:txBody>
          <a:bodyPr>
            <a:normAutofit/>
          </a:bodyPr>
          <a:lstStyle/>
          <a:p>
            <a:pPr marL="0" indent="0">
              <a:buNone/>
            </a:pPr>
            <a:r>
              <a:rPr lang="en-GB" sz="2400" dirty="0" err="1"/>
              <a:t>Ottman</a:t>
            </a:r>
            <a:r>
              <a:rPr lang="en-GB" sz="2400" dirty="0"/>
              <a:t> and Reilly (1998) established the following consumer groups which we could consider, within our sustainable marketing plan</a:t>
            </a:r>
            <a:r>
              <a:rPr lang="en-GB" dirty="0"/>
              <a: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535BB92C-F71F-4296-A658-28BDDA1F8911}"/>
              </a:ext>
            </a:extLst>
          </p:cNvPr>
          <p:cNvSpPr>
            <a:spLocks noGrp="1"/>
          </p:cNvSpPr>
          <p:nvPr>
            <p:ph sz="half" idx="2"/>
          </p:nvPr>
        </p:nvSpPr>
        <p:spPr>
          <a:xfrm>
            <a:off x="4648200" y="591680"/>
            <a:ext cx="4495800" cy="4997562"/>
          </a:xfrm>
        </p:spPr>
        <p:txBody>
          <a:bodyPr>
            <a:normAutofit/>
          </a:bodyPr>
          <a:lstStyle/>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30A9E70E-2D89-487E-8E20-504F0722A740}"/>
              </a:ext>
            </a:extLst>
          </p:cNvPr>
          <p:cNvPicPr>
            <a:picLocks noChangeAspect="1"/>
          </p:cNvPicPr>
          <p:nvPr/>
        </p:nvPicPr>
        <p:blipFill>
          <a:blip r:embed="rId2"/>
          <a:stretch>
            <a:fillRect/>
          </a:stretch>
        </p:blipFill>
        <p:spPr>
          <a:xfrm>
            <a:off x="4531176" y="1412776"/>
            <a:ext cx="4155624" cy="3024336"/>
          </a:xfrm>
          <a:prstGeom prst="rect">
            <a:avLst/>
          </a:prstGeom>
        </p:spPr>
      </p:pic>
    </p:spTree>
    <p:extLst>
      <p:ext uri="{BB962C8B-B14F-4D97-AF65-F5344CB8AC3E}">
        <p14:creationId xmlns:p14="http://schemas.microsoft.com/office/powerpoint/2010/main" val="4266901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8D8D00-CD9B-4BA9-9E4B-A8D89C5267F7}"/>
              </a:ext>
            </a:extLst>
          </p:cNvPr>
          <p:cNvSpPr>
            <a:spLocks noGrp="1"/>
          </p:cNvSpPr>
          <p:nvPr>
            <p:ph sz="half" idx="1"/>
          </p:nvPr>
        </p:nvSpPr>
        <p:spPr>
          <a:xfrm>
            <a:off x="430509" y="930170"/>
            <a:ext cx="4038600" cy="3989040"/>
          </a:xfrm>
        </p:spPr>
        <p:txBody>
          <a:bodyPr>
            <a:normAutofit fontScale="92500" lnSpcReduction="20000"/>
          </a:bodyPr>
          <a:lstStyle/>
          <a:p>
            <a:pPr marL="0" indent="0">
              <a:buNone/>
            </a:pPr>
            <a:r>
              <a:rPr lang="en-GB" sz="2900" b="1" dirty="0">
                <a:solidFill>
                  <a:srgbClr val="0070C0"/>
                </a:solidFill>
              </a:rPr>
              <a:t>Loyal green consumers</a:t>
            </a:r>
            <a:r>
              <a:rPr lang="en-GB" dirty="0"/>
              <a:t>:</a:t>
            </a:r>
          </a:p>
          <a:p>
            <a:pPr marL="0" indent="0">
              <a:buNone/>
            </a:pPr>
            <a:endParaRPr lang="en-GB" dirty="0"/>
          </a:p>
          <a:p>
            <a:pPr marL="0" indent="0">
              <a:buNone/>
            </a:pPr>
            <a:r>
              <a:rPr lang="en-GB" dirty="0"/>
              <a:t>Individuals who are core loyal to the purchase of eco-friendly products in that they are willing to pay up to 40% more for them than cheaper competing products, as they believe that there is a need to have environmental awareness and contribute significantly to the environment.</a:t>
            </a:r>
          </a:p>
          <a:p>
            <a:endParaRPr lang="en-GB" dirty="0"/>
          </a:p>
        </p:txBody>
      </p:sp>
      <p:pic>
        <p:nvPicPr>
          <p:cNvPr id="6" name="Content Placeholder 5">
            <a:extLst>
              <a:ext uri="{FF2B5EF4-FFF2-40B4-BE49-F238E27FC236}">
                <a16:creationId xmlns:a16="http://schemas.microsoft.com/office/drawing/2014/main" id="{9F21F4AA-FBE4-4724-B7D7-B08FF6071372}"/>
              </a:ext>
            </a:extLst>
          </p:cNvPr>
          <p:cNvPicPr>
            <a:picLocks noGrp="1" noChangeAspect="1"/>
          </p:cNvPicPr>
          <p:nvPr>
            <p:ph sz="half" idx="2"/>
          </p:nvPr>
        </p:nvPicPr>
        <p:blipFill>
          <a:blip r:embed="rId2"/>
          <a:stretch>
            <a:fillRect/>
          </a:stretch>
        </p:blipFill>
        <p:spPr>
          <a:xfrm>
            <a:off x="4679728" y="1578490"/>
            <a:ext cx="4038600" cy="2692400"/>
          </a:xfrm>
        </p:spPr>
      </p:pic>
    </p:spTree>
    <p:extLst>
      <p:ext uri="{BB962C8B-B14F-4D97-AF65-F5344CB8AC3E}">
        <p14:creationId xmlns:p14="http://schemas.microsoft.com/office/powerpoint/2010/main" val="2328810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2443BB-296E-439C-B182-93F1915734B1}"/>
              </a:ext>
            </a:extLst>
          </p:cNvPr>
          <p:cNvSpPr>
            <a:spLocks noGrp="1"/>
          </p:cNvSpPr>
          <p:nvPr>
            <p:ph sz="half" idx="1"/>
          </p:nvPr>
        </p:nvSpPr>
        <p:spPr>
          <a:xfrm>
            <a:off x="395536" y="1124744"/>
            <a:ext cx="4294836" cy="3989040"/>
          </a:xfrm>
        </p:spPr>
        <p:txBody>
          <a:bodyPr>
            <a:normAutofit fontScale="92500" lnSpcReduction="20000"/>
          </a:bodyPr>
          <a:lstStyle/>
          <a:p>
            <a:pPr marL="0" indent="0">
              <a:buNone/>
            </a:pPr>
            <a:r>
              <a:rPr lang="en-GB" sz="2900" b="1" dirty="0">
                <a:solidFill>
                  <a:srgbClr val="0070C0"/>
                </a:solidFill>
              </a:rPr>
              <a:t>Less devoted green consumers</a:t>
            </a:r>
            <a:r>
              <a:rPr lang="en-GB" dirty="0">
                <a:solidFill>
                  <a:srgbClr val="0070C0"/>
                </a:solidFill>
              </a:rPr>
              <a:t>: </a:t>
            </a:r>
          </a:p>
          <a:p>
            <a:pPr marL="0" indent="0">
              <a:buNone/>
            </a:pPr>
            <a:endParaRPr lang="en-GB" dirty="0"/>
          </a:p>
          <a:p>
            <a:pPr marL="0" indent="0">
              <a:buNone/>
            </a:pPr>
            <a:r>
              <a:rPr lang="en-GB" dirty="0"/>
              <a:t>As the name suggest the people are also devoted to environmental issues such that they might pay in the range of 10-22% more to acquire green products over others that are less eco-friendly but may change their lifestyle to fit due to a busy schedule.</a:t>
            </a:r>
          </a:p>
          <a:p>
            <a:endParaRPr lang="en-GB" dirty="0"/>
          </a:p>
        </p:txBody>
      </p:sp>
      <p:pic>
        <p:nvPicPr>
          <p:cNvPr id="6" name="Content Placeholder 5">
            <a:extLst>
              <a:ext uri="{FF2B5EF4-FFF2-40B4-BE49-F238E27FC236}">
                <a16:creationId xmlns:a16="http://schemas.microsoft.com/office/drawing/2014/main" id="{72B10129-0421-4757-B317-3F7225FC8151}"/>
              </a:ext>
            </a:extLst>
          </p:cNvPr>
          <p:cNvPicPr>
            <a:picLocks noGrp="1" noChangeAspect="1"/>
          </p:cNvPicPr>
          <p:nvPr>
            <p:ph sz="half" idx="2"/>
          </p:nvPr>
        </p:nvPicPr>
        <p:blipFill>
          <a:blip r:embed="rId2"/>
          <a:stretch>
            <a:fillRect/>
          </a:stretch>
        </p:blipFill>
        <p:spPr>
          <a:xfrm>
            <a:off x="4690372" y="1700808"/>
            <a:ext cx="4038600" cy="2274369"/>
          </a:xfrm>
        </p:spPr>
      </p:pic>
    </p:spTree>
    <p:extLst>
      <p:ext uri="{BB962C8B-B14F-4D97-AF65-F5344CB8AC3E}">
        <p14:creationId xmlns:p14="http://schemas.microsoft.com/office/powerpoint/2010/main" val="3943225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F654B8-A7A7-43DD-AE14-53988FAC1184}"/>
              </a:ext>
            </a:extLst>
          </p:cNvPr>
          <p:cNvSpPr>
            <a:spLocks noGrp="1"/>
          </p:cNvSpPr>
          <p:nvPr>
            <p:ph sz="half" idx="1"/>
          </p:nvPr>
        </p:nvSpPr>
        <p:spPr>
          <a:xfrm>
            <a:off x="302658" y="836712"/>
            <a:ext cx="4460304" cy="4680521"/>
          </a:xfrm>
        </p:spPr>
        <p:txBody>
          <a:bodyPr>
            <a:normAutofit/>
          </a:bodyPr>
          <a:lstStyle/>
          <a:p>
            <a:pPr marL="0" indent="0">
              <a:buNone/>
            </a:pPr>
            <a:r>
              <a:rPr lang="en-GB" sz="2400" b="1" dirty="0">
                <a:solidFill>
                  <a:srgbClr val="0070C0"/>
                </a:solidFill>
              </a:rPr>
              <a:t>Consumers developing towards green</a:t>
            </a:r>
            <a:r>
              <a:rPr lang="en-GB" sz="2400" dirty="0">
                <a:solidFill>
                  <a:srgbClr val="0070C0"/>
                </a:solidFill>
              </a:rPr>
              <a:t>: </a:t>
            </a:r>
          </a:p>
          <a:p>
            <a:pPr marL="0" indent="0">
              <a:buNone/>
            </a:pPr>
            <a:endParaRPr lang="en-GB" sz="2400" dirty="0"/>
          </a:p>
          <a:p>
            <a:pPr marL="0" indent="0">
              <a:buNone/>
            </a:pPr>
            <a:r>
              <a:rPr lang="en-GB" sz="2400" dirty="0"/>
              <a:t>These individuals only embrace green consumption occasionally and subject to situations and are only able to go as far as paying 4% more for eco-friendly products than their non-eco-friendly counterparts</a:t>
            </a:r>
          </a:p>
        </p:txBody>
      </p:sp>
      <p:pic>
        <p:nvPicPr>
          <p:cNvPr id="6" name="Content Placeholder 5">
            <a:extLst>
              <a:ext uri="{FF2B5EF4-FFF2-40B4-BE49-F238E27FC236}">
                <a16:creationId xmlns:a16="http://schemas.microsoft.com/office/drawing/2014/main" id="{0068A493-9E0A-49A5-95AF-F0E7B92E61EC}"/>
              </a:ext>
            </a:extLst>
          </p:cNvPr>
          <p:cNvPicPr>
            <a:picLocks noGrp="1" noChangeAspect="1"/>
          </p:cNvPicPr>
          <p:nvPr>
            <p:ph sz="half" idx="2"/>
          </p:nvPr>
        </p:nvPicPr>
        <p:blipFill>
          <a:blip r:embed="rId2"/>
          <a:stretch>
            <a:fillRect/>
          </a:stretch>
        </p:blipFill>
        <p:spPr>
          <a:xfrm>
            <a:off x="4788024" y="1484784"/>
            <a:ext cx="4038600" cy="2569559"/>
          </a:xfrm>
        </p:spPr>
      </p:pic>
    </p:spTree>
    <p:extLst>
      <p:ext uri="{BB962C8B-B14F-4D97-AF65-F5344CB8AC3E}">
        <p14:creationId xmlns:p14="http://schemas.microsoft.com/office/powerpoint/2010/main" val="738465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809A0D-0ADB-40D8-94D0-546704B63172}"/>
              </a:ext>
            </a:extLst>
          </p:cNvPr>
          <p:cNvSpPr>
            <a:spLocks noGrp="1"/>
          </p:cNvSpPr>
          <p:nvPr>
            <p:ph sz="half" idx="1"/>
          </p:nvPr>
        </p:nvSpPr>
        <p:spPr>
          <a:xfrm>
            <a:off x="320152" y="930424"/>
            <a:ext cx="4395863" cy="3989040"/>
          </a:xfrm>
        </p:spPr>
        <p:txBody>
          <a:bodyPr>
            <a:normAutofit fontScale="85000" lnSpcReduction="20000"/>
          </a:bodyPr>
          <a:lstStyle/>
          <a:p>
            <a:pPr marL="0" indent="0">
              <a:buNone/>
            </a:pPr>
            <a:r>
              <a:rPr lang="en-GB" sz="3100" b="1" dirty="0">
                <a:solidFill>
                  <a:srgbClr val="0070C0"/>
                </a:solidFill>
              </a:rPr>
              <a:t>Conservative consumers unwilling to change: </a:t>
            </a:r>
          </a:p>
          <a:p>
            <a:pPr marL="0" indent="0">
              <a:buNone/>
            </a:pPr>
            <a:endParaRPr lang="en-GB" sz="3100" b="1" dirty="0">
              <a:solidFill>
                <a:schemeClr val="tx2"/>
              </a:solidFill>
            </a:endParaRPr>
          </a:p>
          <a:p>
            <a:pPr marL="0" indent="0">
              <a:buNone/>
            </a:pPr>
            <a:r>
              <a:rPr lang="en-GB" sz="3100" dirty="0"/>
              <a:t>This group of consumers think that environmental issues should be a course of action, to be spearheaded and handled by the government, and they are only able to buy eco-friendly products if their prices are the same as those of their non-eco-friendly alternatives.</a:t>
            </a:r>
          </a:p>
          <a:p>
            <a:endParaRPr lang="en-GB" dirty="0"/>
          </a:p>
        </p:txBody>
      </p:sp>
      <p:pic>
        <p:nvPicPr>
          <p:cNvPr id="6" name="Content Placeholder 5">
            <a:extLst>
              <a:ext uri="{FF2B5EF4-FFF2-40B4-BE49-F238E27FC236}">
                <a16:creationId xmlns:a16="http://schemas.microsoft.com/office/drawing/2014/main" id="{89D4158C-1DC8-4B15-AC4D-A50AAB6F92B3}"/>
              </a:ext>
            </a:extLst>
          </p:cNvPr>
          <p:cNvPicPr>
            <a:picLocks noGrp="1" noChangeAspect="1"/>
          </p:cNvPicPr>
          <p:nvPr>
            <p:ph sz="half" idx="2"/>
          </p:nvPr>
        </p:nvPicPr>
        <p:blipFill>
          <a:blip r:embed="rId2"/>
          <a:stretch>
            <a:fillRect/>
          </a:stretch>
        </p:blipFill>
        <p:spPr>
          <a:xfrm>
            <a:off x="4788024" y="1340768"/>
            <a:ext cx="4038600" cy="3168352"/>
          </a:xfrm>
        </p:spPr>
      </p:pic>
    </p:spTree>
    <p:extLst>
      <p:ext uri="{BB962C8B-B14F-4D97-AF65-F5344CB8AC3E}">
        <p14:creationId xmlns:p14="http://schemas.microsoft.com/office/powerpoint/2010/main" val="8609845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8F81D0-B632-4CB9-B262-FA40F1A7E61C}"/>
              </a:ext>
            </a:extLst>
          </p:cNvPr>
          <p:cNvSpPr>
            <a:spLocks noGrp="1"/>
          </p:cNvSpPr>
          <p:nvPr>
            <p:ph sz="half" idx="1"/>
          </p:nvPr>
        </p:nvSpPr>
        <p:spPr>
          <a:xfrm>
            <a:off x="460632" y="836712"/>
            <a:ext cx="4183375" cy="3989040"/>
          </a:xfrm>
        </p:spPr>
        <p:txBody>
          <a:bodyPr>
            <a:normAutofit/>
          </a:bodyPr>
          <a:lstStyle/>
          <a:p>
            <a:pPr marL="0" indent="0">
              <a:buNone/>
            </a:pPr>
            <a:r>
              <a:rPr lang="en-GB" sz="2600" b="1" dirty="0">
                <a:solidFill>
                  <a:srgbClr val="0070C0"/>
                </a:solidFill>
              </a:rPr>
              <a:t>Consumers completely unwilling to change:</a:t>
            </a:r>
            <a:r>
              <a:rPr lang="en-GB" sz="2600" dirty="0">
                <a:solidFill>
                  <a:srgbClr val="0070C0"/>
                </a:solidFill>
              </a:rPr>
              <a:t> </a:t>
            </a:r>
          </a:p>
          <a:p>
            <a:pPr marL="0" indent="0">
              <a:buNone/>
            </a:pPr>
            <a:endParaRPr lang="en-GB" sz="2600" dirty="0"/>
          </a:p>
          <a:p>
            <a:pPr marL="0" indent="0">
              <a:buNone/>
            </a:pPr>
            <a:r>
              <a:rPr lang="en-GB" sz="2600" dirty="0"/>
              <a:t>This consumer segment does not consider environment issues to be serious and is not making any effort towards environmental protection.</a:t>
            </a:r>
          </a:p>
          <a:p>
            <a:endParaRPr lang="en-GB" dirty="0"/>
          </a:p>
        </p:txBody>
      </p:sp>
      <p:pic>
        <p:nvPicPr>
          <p:cNvPr id="6" name="Content Placeholder 5">
            <a:extLst>
              <a:ext uri="{FF2B5EF4-FFF2-40B4-BE49-F238E27FC236}">
                <a16:creationId xmlns:a16="http://schemas.microsoft.com/office/drawing/2014/main" id="{81328F74-B349-446A-8385-A26606148D61}"/>
              </a:ext>
            </a:extLst>
          </p:cNvPr>
          <p:cNvPicPr>
            <a:picLocks noGrp="1" noChangeAspect="1"/>
          </p:cNvPicPr>
          <p:nvPr>
            <p:ph sz="half" idx="2"/>
          </p:nvPr>
        </p:nvPicPr>
        <p:blipFill>
          <a:blip r:embed="rId2"/>
          <a:stretch>
            <a:fillRect/>
          </a:stretch>
        </p:blipFill>
        <p:spPr>
          <a:xfrm>
            <a:off x="4873368" y="1052736"/>
            <a:ext cx="3810000" cy="3096344"/>
          </a:xfrm>
        </p:spPr>
      </p:pic>
    </p:spTree>
    <p:extLst>
      <p:ext uri="{BB962C8B-B14F-4D97-AF65-F5344CB8AC3E}">
        <p14:creationId xmlns:p14="http://schemas.microsoft.com/office/powerpoint/2010/main" val="1308736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6F86C-15D8-4A07-89BB-2B66203D3981}"/>
              </a:ext>
            </a:extLst>
          </p:cNvPr>
          <p:cNvSpPr>
            <a:spLocks noGrp="1"/>
          </p:cNvSpPr>
          <p:nvPr>
            <p:ph type="title"/>
          </p:nvPr>
        </p:nvSpPr>
        <p:spPr>
          <a:xfrm>
            <a:off x="457200" y="274638"/>
            <a:ext cx="8229600" cy="490066"/>
          </a:xfrm>
        </p:spPr>
        <p:txBody>
          <a:bodyPr anchor="ctr">
            <a:normAutofit/>
          </a:bodyPr>
          <a:lstStyle/>
          <a:p>
            <a:r>
              <a:rPr lang="en-GB" sz="2800" b="1" dirty="0">
                <a:solidFill>
                  <a:srgbClr val="0070C0"/>
                </a:solidFill>
              </a:rPr>
              <a:t>How Green are You?</a:t>
            </a:r>
          </a:p>
        </p:txBody>
      </p:sp>
      <p:sp>
        <p:nvSpPr>
          <p:cNvPr id="3" name="Content Placeholder 2">
            <a:extLst>
              <a:ext uri="{FF2B5EF4-FFF2-40B4-BE49-F238E27FC236}">
                <a16:creationId xmlns:a16="http://schemas.microsoft.com/office/drawing/2014/main" id="{7588D000-1D2A-4DA6-8A6D-DD61F2FDA6F0}"/>
              </a:ext>
            </a:extLst>
          </p:cNvPr>
          <p:cNvSpPr>
            <a:spLocks noGrp="1"/>
          </p:cNvSpPr>
          <p:nvPr>
            <p:ph sz="half" idx="1"/>
          </p:nvPr>
        </p:nvSpPr>
        <p:spPr>
          <a:xfrm>
            <a:off x="4218112" y="764704"/>
            <a:ext cx="4925888" cy="4968552"/>
          </a:xfrm>
        </p:spPr>
        <p:txBody>
          <a:bodyPr>
            <a:normAutofit/>
          </a:bodyPr>
          <a:lstStyle/>
          <a:p>
            <a:pPr marL="0" indent="0">
              <a:lnSpc>
                <a:spcPct val="90000"/>
              </a:lnSpc>
              <a:buNone/>
            </a:pPr>
            <a:r>
              <a:rPr lang="en-GB" sz="1800" dirty="0"/>
              <a:t>Time for a discussion…so mics on!</a:t>
            </a:r>
          </a:p>
          <a:p>
            <a:pPr marL="0" indent="0">
              <a:lnSpc>
                <a:spcPct val="90000"/>
              </a:lnSpc>
              <a:buNone/>
            </a:pPr>
            <a:r>
              <a:rPr lang="en-GB" sz="1800" dirty="0"/>
              <a:t>Given the previous definitions of –</a:t>
            </a:r>
          </a:p>
          <a:p>
            <a:pPr marL="0" indent="0">
              <a:lnSpc>
                <a:spcPct val="90000"/>
              </a:lnSpc>
              <a:buNone/>
            </a:pPr>
            <a:endParaRPr lang="en-GB" sz="1800" dirty="0"/>
          </a:p>
          <a:p>
            <a:pPr marL="0" indent="0">
              <a:lnSpc>
                <a:spcPct val="90000"/>
              </a:lnSpc>
              <a:buNone/>
            </a:pPr>
            <a:r>
              <a:rPr lang="en-GB" sz="1800" b="1" dirty="0">
                <a:solidFill>
                  <a:srgbClr val="00B050"/>
                </a:solidFill>
              </a:rPr>
              <a:t>Loyal green consumer</a:t>
            </a:r>
          </a:p>
          <a:p>
            <a:pPr marL="0" indent="0">
              <a:lnSpc>
                <a:spcPct val="90000"/>
              </a:lnSpc>
              <a:buNone/>
            </a:pPr>
            <a:r>
              <a:rPr lang="en-GB" sz="1800" b="1" dirty="0">
                <a:solidFill>
                  <a:srgbClr val="92D050"/>
                </a:solidFill>
              </a:rPr>
              <a:t>Less devoted green Consumer</a:t>
            </a:r>
          </a:p>
          <a:p>
            <a:pPr marL="0" indent="0">
              <a:lnSpc>
                <a:spcPct val="90000"/>
              </a:lnSpc>
              <a:buNone/>
            </a:pPr>
            <a:r>
              <a:rPr lang="en-GB" sz="1800" dirty="0">
                <a:solidFill>
                  <a:srgbClr val="92D050"/>
                </a:solidFill>
              </a:rPr>
              <a:t>Consumers developing towards green</a:t>
            </a:r>
          </a:p>
          <a:p>
            <a:pPr marL="0" indent="0">
              <a:lnSpc>
                <a:spcPct val="90000"/>
              </a:lnSpc>
              <a:buNone/>
            </a:pPr>
            <a:r>
              <a:rPr lang="en-GB" sz="1800" dirty="0">
                <a:solidFill>
                  <a:schemeClr val="accent6">
                    <a:lumMod val="75000"/>
                  </a:schemeClr>
                </a:solidFill>
              </a:rPr>
              <a:t>Conservative consumers unwilling to change</a:t>
            </a:r>
          </a:p>
          <a:p>
            <a:pPr marL="0" indent="0">
              <a:lnSpc>
                <a:spcPct val="90000"/>
              </a:lnSpc>
              <a:buNone/>
            </a:pPr>
            <a:r>
              <a:rPr lang="en-GB" sz="1800" b="1" dirty="0">
                <a:solidFill>
                  <a:srgbClr val="FF0000"/>
                </a:solidFill>
              </a:rPr>
              <a:t>Consumers completely unwilling to change</a:t>
            </a:r>
          </a:p>
          <a:p>
            <a:pPr marL="0" indent="0">
              <a:lnSpc>
                <a:spcPct val="90000"/>
              </a:lnSpc>
              <a:buNone/>
            </a:pPr>
            <a:endParaRPr lang="en-GB" sz="1800" dirty="0"/>
          </a:p>
          <a:p>
            <a:pPr marL="0" indent="0">
              <a:lnSpc>
                <a:spcPct val="90000"/>
              </a:lnSpc>
              <a:buNone/>
            </a:pPr>
            <a:r>
              <a:rPr lang="en-GB" sz="1800" dirty="0"/>
              <a:t>Where do you fit in, be honest in this discussion because don’t forget if you are thinking this way, so may many of your customers!</a:t>
            </a:r>
          </a:p>
          <a:p>
            <a:pPr>
              <a:lnSpc>
                <a:spcPct val="90000"/>
              </a:lnSpc>
            </a:pPr>
            <a:endParaRPr lang="en-GB" sz="1800" dirty="0"/>
          </a:p>
        </p:txBody>
      </p:sp>
      <p:pic>
        <p:nvPicPr>
          <p:cNvPr id="5" name="Picture 4">
            <a:extLst>
              <a:ext uri="{FF2B5EF4-FFF2-40B4-BE49-F238E27FC236}">
                <a16:creationId xmlns:a16="http://schemas.microsoft.com/office/drawing/2014/main" id="{68BCDD99-367B-40DC-A450-D5987167CC0B}"/>
              </a:ext>
            </a:extLst>
          </p:cNvPr>
          <p:cNvPicPr>
            <a:picLocks noChangeAspect="1"/>
          </p:cNvPicPr>
          <p:nvPr/>
        </p:nvPicPr>
        <p:blipFill>
          <a:blip r:embed="rId2"/>
          <a:stretch>
            <a:fillRect/>
          </a:stretch>
        </p:blipFill>
        <p:spPr>
          <a:xfrm>
            <a:off x="0" y="764704"/>
            <a:ext cx="4218112" cy="4896544"/>
          </a:xfrm>
          <a:prstGeom prst="rect">
            <a:avLst/>
          </a:prstGeom>
          <a:noFill/>
        </p:spPr>
      </p:pic>
    </p:spTree>
    <p:extLst>
      <p:ext uri="{BB962C8B-B14F-4D97-AF65-F5344CB8AC3E}">
        <p14:creationId xmlns:p14="http://schemas.microsoft.com/office/powerpoint/2010/main" val="24077463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device&#10;&#10;Description automatically generated">
            <a:extLst>
              <a:ext uri="{FF2B5EF4-FFF2-40B4-BE49-F238E27FC236}">
                <a16:creationId xmlns:a16="http://schemas.microsoft.com/office/drawing/2014/main" id="{0F2B83EF-6A5D-4875-BBC2-2B1C606EC8AD}"/>
              </a:ext>
            </a:extLst>
          </p:cNvPr>
          <p:cNvPicPr>
            <a:picLocks noChangeAspect="1"/>
          </p:cNvPicPr>
          <p:nvPr/>
        </p:nvPicPr>
        <p:blipFill>
          <a:blip r:embed="rId2"/>
          <a:stretch>
            <a:fillRect/>
          </a:stretch>
        </p:blipFill>
        <p:spPr>
          <a:xfrm>
            <a:off x="539552" y="930424"/>
            <a:ext cx="2963286" cy="3989040"/>
          </a:xfrm>
          <a:prstGeom prst="rect">
            <a:avLst/>
          </a:prstGeom>
          <a:noFill/>
        </p:spPr>
      </p:pic>
      <p:sp>
        <p:nvSpPr>
          <p:cNvPr id="13" name="Content Placeholder 3">
            <a:extLst>
              <a:ext uri="{FF2B5EF4-FFF2-40B4-BE49-F238E27FC236}">
                <a16:creationId xmlns:a16="http://schemas.microsoft.com/office/drawing/2014/main" id="{9F4E9902-6D2E-495A-BC87-C7DA65126102}"/>
              </a:ext>
            </a:extLst>
          </p:cNvPr>
          <p:cNvSpPr>
            <a:spLocks noGrp="1"/>
          </p:cNvSpPr>
          <p:nvPr>
            <p:ph sz="half" idx="1"/>
          </p:nvPr>
        </p:nvSpPr>
        <p:spPr>
          <a:xfrm>
            <a:off x="3779912" y="260648"/>
            <a:ext cx="5364088" cy="5472608"/>
          </a:xfrm>
        </p:spPr>
        <p:txBody>
          <a:bodyPr>
            <a:normAutofit/>
          </a:bodyPr>
          <a:lstStyle/>
          <a:p>
            <a:pPr marL="0" indent="0">
              <a:buNone/>
            </a:pPr>
            <a:r>
              <a:rPr lang="en-GB" b="1" dirty="0">
                <a:solidFill>
                  <a:schemeClr val="tx2"/>
                </a:solidFill>
              </a:rPr>
              <a:t>So, if we are to write a </a:t>
            </a:r>
            <a:r>
              <a:rPr lang="en-GB" b="1" dirty="0">
                <a:solidFill>
                  <a:srgbClr val="00B050"/>
                </a:solidFill>
              </a:rPr>
              <a:t>‘green’ </a:t>
            </a:r>
            <a:r>
              <a:rPr lang="en-GB" b="1" dirty="0">
                <a:solidFill>
                  <a:schemeClr val="tx2"/>
                </a:solidFill>
              </a:rPr>
              <a:t>marketing plan how are our 4Ps of the marketing mix going to look?... </a:t>
            </a:r>
          </a:p>
          <a:p>
            <a:pPr marL="0" indent="0">
              <a:buNone/>
            </a:pPr>
            <a:endParaRPr lang="en-GB" b="1" dirty="0">
              <a:solidFill>
                <a:schemeClr val="tx2"/>
              </a:solidFill>
            </a:endParaRPr>
          </a:p>
          <a:p>
            <a:pPr marL="0" indent="0">
              <a:buNone/>
            </a:pPr>
            <a:r>
              <a:rPr lang="en-GB" b="1" dirty="0">
                <a:solidFill>
                  <a:schemeClr val="tx2"/>
                </a:solidFill>
              </a:rPr>
              <a:t>Product</a:t>
            </a:r>
            <a:br>
              <a:rPr lang="en-GB" b="1" dirty="0">
                <a:solidFill>
                  <a:schemeClr val="tx2"/>
                </a:solidFill>
              </a:rPr>
            </a:br>
            <a:r>
              <a:rPr lang="en-GB" b="1" dirty="0">
                <a:solidFill>
                  <a:schemeClr val="tx2"/>
                </a:solidFill>
              </a:rPr>
              <a:t>Price</a:t>
            </a:r>
            <a:br>
              <a:rPr lang="en-GB" b="1" dirty="0">
                <a:solidFill>
                  <a:schemeClr val="tx2"/>
                </a:solidFill>
              </a:rPr>
            </a:br>
            <a:r>
              <a:rPr lang="en-GB" b="1" dirty="0">
                <a:solidFill>
                  <a:schemeClr val="tx2"/>
                </a:solidFill>
              </a:rPr>
              <a:t>Place</a:t>
            </a:r>
            <a:br>
              <a:rPr lang="en-GB" b="1" dirty="0">
                <a:solidFill>
                  <a:schemeClr val="tx2"/>
                </a:solidFill>
              </a:rPr>
            </a:br>
            <a:r>
              <a:rPr lang="en-GB" b="1" dirty="0">
                <a:solidFill>
                  <a:schemeClr val="tx2"/>
                </a:solidFill>
              </a:rPr>
              <a:t>Promotion</a:t>
            </a:r>
            <a:br>
              <a:rPr lang="en-GB" b="1" dirty="0">
                <a:solidFill>
                  <a:schemeClr val="tx2"/>
                </a:solidFill>
              </a:rPr>
            </a:br>
            <a:br>
              <a:rPr lang="en-GB" b="1" dirty="0">
                <a:solidFill>
                  <a:schemeClr val="tx2"/>
                </a:solidFill>
              </a:rPr>
            </a:br>
            <a:r>
              <a:rPr lang="en-GB" b="1" dirty="0">
                <a:solidFill>
                  <a:schemeClr val="tx2"/>
                </a:solidFill>
              </a:rPr>
              <a:t>Any ideas?</a:t>
            </a:r>
          </a:p>
          <a:p>
            <a:endParaRPr lang="en-US" dirty="0"/>
          </a:p>
        </p:txBody>
      </p:sp>
    </p:spTree>
    <p:extLst>
      <p:ext uri="{BB962C8B-B14F-4D97-AF65-F5344CB8AC3E}">
        <p14:creationId xmlns:p14="http://schemas.microsoft.com/office/powerpoint/2010/main" val="441035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5A41C89B-3C59-40C1-9980-CAFFFDD66318}"/>
              </a:ext>
            </a:extLst>
          </p:cNvPr>
          <p:cNvPicPr>
            <a:picLocks noGrp="1" noChangeAspect="1"/>
          </p:cNvPicPr>
          <p:nvPr>
            <p:ph sz="half" idx="1"/>
          </p:nvPr>
        </p:nvPicPr>
        <p:blipFill>
          <a:blip r:embed="rId2"/>
          <a:stretch>
            <a:fillRect/>
          </a:stretch>
        </p:blipFill>
        <p:spPr>
          <a:xfrm>
            <a:off x="0" y="0"/>
            <a:ext cx="9144000" cy="5733256"/>
          </a:xfrm>
        </p:spPr>
      </p:pic>
    </p:spTree>
    <p:extLst>
      <p:ext uri="{BB962C8B-B14F-4D97-AF65-F5344CB8AC3E}">
        <p14:creationId xmlns:p14="http://schemas.microsoft.com/office/powerpoint/2010/main" val="3216179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F104EE13-4E9C-474D-A4C9-9A4316045633}"/>
              </a:ext>
            </a:extLst>
          </p:cNvPr>
          <p:cNvPicPr>
            <a:picLocks noGrp="1" noChangeAspect="1"/>
          </p:cNvPicPr>
          <p:nvPr>
            <p:ph sz="half" idx="1"/>
          </p:nvPr>
        </p:nvPicPr>
        <p:blipFill rotWithShape="1">
          <a:blip r:embed="rId2"/>
          <a:srcRect b="8006"/>
          <a:stretch/>
        </p:blipFill>
        <p:spPr>
          <a:xfrm>
            <a:off x="0" y="0"/>
            <a:ext cx="9144000" cy="5733256"/>
          </a:xfrm>
        </p:spPr>
      </p:pic>
    </p:spTree>
    <p:extLst>
      <p:ext uri="{BB962C8B-B14F-4D97-AF65-F5344CB8AC3E}">
        <p14:creationId xmlns:p14="http://schemas.microsoft.com/office/powerpoint/2010/main" val="3084297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y is sustainability so important in the hospitality industry?">
            <a:hlinkClick r:id="" action="ppaction://media"/>
            <a:extLst>
              <a:ext uri="{FF2B5EF4-FFF2-40B4-BE49-F238E27FC236}">
                <a16:creationId xmlns:a16="http://schemas.microsoft.com/office/drawing/2014/main" id="{0C7B39A9-1A4D-4B89-A8B2-A2BDAEFB3B9F}"/>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1651997545"/>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BEDA3-431C-4651-9DE7-143B2B5797CC}"/>
              </a:ext>
            </a:extLst>
          </p:cNvPr>
          <p:cNvSpPr>
            <a:spLocks noGrp="1"/>
          </p:cNvSpPr>
          <p:nvPr>
            <p:ph type="title"/>
          </p:nvPr>
        </p:nvSpPr>
        <p:spPr>
          <a:xfrm>
            <a:off x="457200" y="45856"/>
            <a:ext cx="8229600" cy="504876"/>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But be ‘Green’ aware….</a:t>
            </a:r>
          </a:p>
        </p:txBody>
      </p:sp>
      <p:sp>
        <p:nvSpPr>
          <p:cNvPr id="3" name="Content Placeholder 2">
            <a:extLst>
              <a:ext uri="{FF2B5EF4-FFF2-40B4-BE49-F238E27FC236}">
                <a16:creationId xmlns:a16="http://schemas.microsoft.com/office/drawing/2014/main" id="{8F3CD37E-FE74-4FD2-A613-DAC2A3A2C1D1}"/>
              </a:ext>
            </a:extLst>
          </p:cNvPr>
          <p:cNvSpPr>
            <a:spLocks noGrp="1"/>
          </p:cNvSpPr>
          <p:nvPr>
            <p:ph idx="1"/>
          </p:nvPr>
        </p:nvSpPr>
        <p:spPr>
          <a:xfrm>
            <a:off x="0" y="620688"/>
            <a:ext cx="5076056" cy="5112568"/>
          </a:xfrm>
        </p:spPr>
        <p:txBody>
          <a:bodyPr>
            <a:normAutofit fontScale="55000" lnSpcReduction="20000"/>
          </a:bodyPr>
          <a:lstStyle/>
          <a:p>
            <a:pPr marL="0" indent="0">
              <a:buNone/>
            </a:pPr>
            <a:r>
              <a:rPr lang="en-GB" dirty="0"/>
              <a:t>Being environmentally sustainable might sometimes involve sacrifices from both the consumers and marketer's standpoint. And unfortunately, some businesses like to benefit from the growing eco-friendly positives but are not really addressing environmental issues as expected !</a:t>
            </a:r>
          </a:p>
          <a:p>
            <a:pPr marL="0" indent="0">
              <a:buNone/>
            </a:pPr>
            <a:endParaRPr lang="en-GB" dirty="0"/>
          </a:p>
          <a:p>
            <a:pPr marL="0" indent="0">
              <a:buNone/>
            </a:pPr>
            <a:r>
              <a:rPr lang="en-GB" dirty="0"/>
              <a:t>Ross &amp; Deck (2011) described the term of </a:t>
            </a:r>
            <a:r>
              <a:rPr lang="en-GB" b="1" dirty="0">
                <a:solidFill>
                  <a:srgbClr val="00B050"/>
                </a:solidFill>
              </a:rPr>
              <a:t>‘Green-washing</a:t>
            </a:r>
            <a:r>
              <a:rPr lang="en-GB" dirty="0"/>
              <a:t>’ as the clever interplay of ‘white-washing’ and ‘brain-washing’. </a:t>
            </a:r>
            <a:r>
              <a:rPr lang="en-GB" i="1" dirty="0">
                <a:solidFill>
                  <a:schemeClr val="tx2"/>
                </a:solidFill>
              </a:rPr>
              <a:t>These terms are about opportunistic behaviour and not given the exact, or complete picture of a scenario.</a:t>
            </a:r>
          </a:p>
          <a:p>
            <a:pPr marL="0" indent="0">
              <a:buNone/>
            </a:pPr>
            <a:endParaRPr lang="en-GB" i="1" dirty="0">
              <a:solidFill>
                <a:schemeClr val="tx2"/>
              </a:solidFill>
            </a:endParaRPr>
          </a:p>
          <a:p>
            <a:pPr marL="0" indent="0">
              <a:buNone/>
            </a:pPr>
            <a:r>
              <a:rPr lang="en-GB" dirty="0"/>
              <a:t>So, we can sum it as involving poor environmental performance and yet positive communication about that environmental performance Delmas and </a:t>
            </a:r>
            <a:r>
              <a:rPr lang="en-GB" dirty="0" err="1"/>
              <a:t>Burbano</a:t>
            </a:r>
            <a:r>
              <a:rPr lang="en-GB" dirty="0"/>
              <a:t> (2011)</a:t>
            </a:r>
          </a:p>
          <a:p>
            <a:pPr marL="0" indent="0">
              <a:buNone/>
            </a:pPr>
            <a:r>
              <a:rPr lang="en-GB" dirty="0"/>
              <a:t>Some of the way organisations engage in greenwashing include</a:t>
            </a:r>
          </a:p>
          <a:p>
            <a:pPr marL="0" indent="0">
              <a:buNone/>
            </a:pPr>
            <a:endParaRPr lang="en-GB" dirty="0"/>
          </a:p>
          <a:p>
            <a:pPr marL="0" indent="0">
              <a:buNone/>
            </a:pPr>
            <a:r>
              <a:rPr lang="en-GB" sz="3400" b="1" dirty="0">
                <a:solidFill>
                  <a:srgbClr val="0070C0"/>
                </a:solidFill>
                <a:latin typeface="Arial" panose="020B0604020202020204" pitchFamily="34" charset="0"/>
                <a:cs typeface="Arial" panose="020B0604020202020204" pitchFamily="34" charset="0"/>
              </a:rPr>
              <a:t>Misleading with words</a:t>
            </a:r>
          </a:p>
          <a:p>
            <a:pPr marL="0" indent="0">
              <a:buNone/>
            </a:pPr>
            <a:r>
              <a:rPr lang="en-GB" sz="3400" b="1" dirty="0">
                <a:solidFill>
                  <a:srgbClr val="0070C0"/>
                </a:solidFill>
                <a:latin typeface="Arial" panose="020B0604020202020204" pitchFamily="34" charset="0"/>
                <a:cs typeface="Arial" panose="020B0604020202020204" pitchFamily="34" charset="0"/>
              </a:rPr>
              <a:t>Misleading with visuals/graphics</a:t>
            </a:r>
          </a:p>
          <a:p>
            <a:pPr marL="0" indent="0">
              <a:buNone/>
            </a:pPr>
            <a:r>
              <a:rPr lang="en-GB" sz="3400" b="1" dirty="0">
                <a:solidFill>
                  <a:srgbClr val="0070C0"/>
                </a:solidFill>
                <a:latin typeface="Arial" panose="020B0604020202020204" pitchFamily="34" charset="0"/>
                <a:cs typeface="Arial" panose="020B0604020202020204" pitchFamily="34" charset="0"/>
              </a:rPr>
              <a:t>Exaggeration</a:t>
            </a:r>
          </a:p>
          <a:p>
            <a:pPr marL="0" indent="0">
              <a:buNone/>
            </a:pPr>
            <a:r>
              <a:rPr lang="en-GB" sz="3400" b="1" dirty="0">
                <a:solidFill>
                  <a:srgbClr val="0070C0"/>
                </a:solidFill>
                <a:latin typeface="Arial" panose="020B0604020202020204" pitchFamily="34" charset="0"/>
                <a:cs typeface="Arial" panose="020B0604020202020204" pitchFamily="34" charset="0"/>
              </a:rPr>
              <a:t>Vagueness of claims</a:t>
            </a:r>
          </a:p>
          <a:p>
            <a:pPr marL="0" indent="0">
              <a:buNone/>
            </a:pPr>
            <a:r>
              <a:rPr lang="en-GB" sz="3400" b="1" dirty="0">
                <a:solidFill>
                  <a:srgbClr val="0070C0"/>
                </a:solidFill>
                <a:latin typeface="Arial" panose="020B0604020202020204" pitchFamily="34" charset="0"/>
                <a:cs typeface="Arial" panose="020B0604020202020204" pitchFamily="34" charset="0"/>
              </a:rPr>
              <a:t>Avoidance of helpful information</a:t>
            </a:r>
          </a:p>
          <a:p>
            <a:endParaRPr lang="en-GB" dirty="0"/>
          </a:p>
        </p:txBody>
      </p:sp>
      <p:pic>
        <p:nvPicPr>
          <p:cNvPr id="5" name="Picture 4">
            <a:extLst>
              <a:ext uri="{FF2B5EF4-FFF2-40B4-BE49-F238E27FC236}">
                <a16:creationId xmlns:a16="http://schemas.microsoft.com/office/drawing/2014/main" id="{D21097FE-939A-46C2-AC44-FFFDFC4B7704}"/>
              </a:ext>
            </a:extLst>
          </p:cNvPr>
          <p:cNvPicPr>
            <a:picLocks noChangeAspect="1"/>
          </p:cNvPicPr>
          <p:nvPr/>
        </p:nvPicPr>
        <p:blipFill rotWithShape="1">
          <a:blip r:embed="rId2"/>
          <a:srcRect l="3150" r="3927"/>
          <a:stretch/>
        </p:blipFill>
        <p:spPr>
          <a:xfrm>
            <a:off x="5076056" y="1412776"/>
            <a:ext cx="4067944" cy="2880320"/>
          </a:xfrm>
          <a:prstGeom prst="rect">
            <a:avLst/>
          </a:prstGeom>
        </p:spPr>
      </p:pic>
    </p:spTree>
    <p:extLst>
      <p:ext uri="{BB962C8B-B14F-4D97-AF65-F5344CB8AC3E}">
        <p14:creationId xmlns:p14="http://schemas.microsoft.com/office/powerpoint/2010/main" val="331407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41A969-B093-43B2-ADEE-009B4281DDF1}"/>
              </a:ext>
            </a:extLst>
          </p:cNvPr>
          <p:cNvSpPr>
            <a:spLocks noGrp="1"/>
          </p:cNvSpPr>
          <p:nvPr>
            <p:ph type="title"/>
          </p:nvPr>
        </p:nvSpPr>
        <p:spPr>
          <a:xfrm>
            <a:off x="0" y="116632"/>
            <a:ext cx="9144000" cy="418058"/>
          </a:xfrm>
        </p:spPr>
        <p:txBody>
          <a:bodyPr>
            <a:normAutofit fontScale="90000"/>
          </a:bodyPr>
          <a:lstStyle/>
          <a:p>
            <a:r>
              <a:rPr lang="en-US" sz="2800" b="1" dirty="0">
                <a:solidFill>
                  <a:srgbClr val="0070C0"/>
                </a:solidFill>
                <a:latin typeface="Arial" panose="020B0604020202020204" pitchFamily="34" charset="0"/>
                <a:cs typeface="Arial" panose="020B0604020202020204" pitchFamily="34" charset="0"/>
              </a:rPr>
              <a:t>What are the factors that drive’ green-washing’?</a:t>
            </a:r>
          </a:p>
        </p:txBody>
      </p:sp>
      <p:pic>
        <p:nvPicPr>
          <p:cNvPr id="5" name="Content Placeholder 4">
            <a:extLst>
              <a:ext uri="{FF2B5EF4-FFF2-40B4-BE49-F238E27FC236}">
                <a16:creationId xmlns:a16="http://schemas.microsoft.com/office/drawing/2014/main" id="{3823CCE1-EEB1-43C1-A251-D5DE741775E0}"/>
              </a:ext>
            </a:extLst>
          </p:cNvPr>
          <p:cNvPicPr>
            <a:picLocks noGrp="1" noChangeAspect="1"/>
          </p:cNvPicPr>
          <p:nvPr>
            <p:ph sz="half" idx="1"/>
          </p:nvPr>
        </p:nvPicPr>
        <p:blipFill>
          <a:blip r:embed="rId2"/>
          <a:stretch>
            <a:fillRect/>
          </a:stretch>
        </p:blipFill>
        <p:spPr>
          <a:xfrm>
            <a:off x="2029" y="1196752"/>
            <a:ext cx="4493771" cy="2857310"/>
          </a:xfrm>
          <a:noFill/>
        </p:spPr>
      </p:pic>
      <p:sp>
        <p:nvSpPr>
          <p:cNvPr id="12" name="Content Placeholder 3">
            <a:extLst>
              <a:ext uri="{FF2B5EF4-FFF2-40B4-BE49-F238E27FC236}">
                <a16:creationId xmlns:a16="http://schemas.microsoft.com/office/drawing/2014/main" id="{D729B46D-89B6-43A3-A3C0-BDACF7F53AC7}"/>
              </a:ext>
            </a:extLst>
          </p:cNvPr>
          <p:cNvSpPr>
            <a:spLocks noGrp="1"/>
          </p:cNvSpPr>
          <p:nvPr>
            <p:ph sz="half" idx="2"/>
          </p:nvPr>
        </p:nvSpPr>
        <p:spPr>
          <a:xfrm>
            <a:off x="4355976" y="620688"/>
            <a:ext cx="4785994" cy="4968553"/>
          </a:xfrm>
        </p:spPr>
        <p:txBody>
          <a:bodyPr>
            <a:normAutofit fontScale="55000" lnSpcReduction="20000"/>
          </a:bodyPr>
          <a:lstStyle/>
          <a:p>
            <a:pPr marL="0" indent="0">
              <a:buNone/>
            </a:pPr>
            <a:r>
              <a:rPr lang="en-US" b="1" dirty="0">
                <a:solidFill>
                  <a:srgbClr val="0070C0"/>
                </a:solidFill>
              </a:rPr>
              <a:t>Market-external drivers: </a:t>
            </a:r>
            <a:r>
              <a:rPr lang="en-US" dirty="0"/>
              <a:t>Consumer demand, investor demand, competitive pressure.</a:t>
            </a:r>
          </a:p>
          <a:p>
            <a:pPr marL="0" indent="0">
              <a:buNone/>
            </a:pPr>
            <a:endParaRPr lang="en-US" dirty="0"/>
          </a:p>
          <a:p>
            <a:pPr marL="0" indent="0">
              <a:buNone/>
            </a:pPr>
            <a:r>
              <a:rPr lang="en-US" b="1" dirty="0">
                <a:solidFill>
                  <a:srgbClr val="0070C0"/>
                </a:solidFill>
              </a:rPr>
              <a:t>Non-market external drivers</a:t>
            </a:r>
            <a:r>
              <a:rPr lang="en-US" dirty="0">
                <a:solidFill>
                  <a:srgbClr val="0070C0"/>
                </a:solidFill>
              </a:rPr>
              <a:t>: </a:t>
            </a:r>
            <a:r>
              <a:rPr lang="en-US" dirty="0"/>
              <a:t>a lax and uncertain regulatory environment, activists, non-government organisation (NGO’s), media monitoring.</a:t>
            </a:r>
          </a:p>
          <a:p>
            <a:pPr marL="0" indent="0">
              <a:buNone/>
            </a:pPr>
            <a:endParaRPr lang="en-US" dirty="0"/>
          </a:p>
          <a:p>
            <a:pPr marL="0" indent="0">
              <a:buNone/>
            </a:pPr>
            <a:r>
              <a:rPr lang="en-US" b="1" dirty="0" err="1">
                <a:solidFill>
                  <a:srgbClr val="0070C0"/>
                </a:solidFill>
              </a:rPr>
              <a:t>Organisational</a:t>
            </a:r>
            <a:r>
              <a:rPr lang="en-US" b="1" dirty="0">
                <a:solidFill>
                  <a:srgbClr val="0070C0"/>
                </a:solidFill>
              </a:rPr>
              <a:t> drivers: </a:t>
            </a:r>
            <a:r>
              <a:rPr lang="en-US" dirty="0"/>
              <a:t>firm characteristics, incentive structure and culture, effectiveness of intra-firm communication, Organisational inertia.</a:t>
            </a:r>
          </a:p>
          <a:p>
            <a:pPr marL="0" indent="0">
              <a:buNone/>
            </a:pPr>
            <a:endParaRPr lang="en-US" dirty="0"/>
          </a:p>
          <a:p>
            <a:pPr marL="0" indent="0">
              <a:buNone/>
            </a:pPr>
            <a:r>
              <a:rPr lang="en-US" b="1" dirty="0">
                <a:solidFill>
                  <a:srgbClr val="0070C0"/>
                </a:solidFill>
              </a:rPr>
              <a:t>Individual Psychological drivers: </a:t>
            </a:r>
            <a:r>
              <a:rPr lang="en-US" dirty="0"/>
              <a:t>optimistic bias, narrow decision framing, hyperbolic intertemporal discounting </a:t>
            </a:r>
            <a:r>
              <a:rPr lang="en-US" i="1" dirty="0">
                <a:solidFill>
                  <a:schemeClr val="tx2"/>
                </a:solidFill>
              </a:rPr>
              <a:t>(when people want a reward now rather than a higher reward in the future)</a:t>
            </a:r>
          </a:p>
          <a:p>
            <a:pPr marL="0" indent="0">
              <a:buNone/>
            </a:pPr>
            <a:endParaRPr lang="en-US" dirty="0"/>
          </a:p>
          <a:p>
            <a:pPr marL="0" indent="0">
              <a:buNone/>
            </a:pPr>
            <a:r>
              <a:rPr lang="en-US" dirty="0"/>
              <a:t>Overall, we can see that there are many factors which contribute to greenwashing activities.</a:t>
            </a:r>
          </a:p>
          <a:p>
            <a:pPr marL="0" indent="0">
              <a:buNone/>
            </a:pPr>
            <a:endParaRPr lang="en-US" dirty="0"/>
          </a:p>
          <a:p>
            <a:pPr marL="0" indent="0">
              <a:buNone/>
            </a:pPr>
            <a:r>
              <a:rPr lang="en-US" dirty="0"/>
              <a:t>But now we know what they are, we can be careful as to not make unsupported claims about our </a:t>
            </a:r>
            <a:r>
              <a:rPr lang="en-US" sz="2900" b="1" dirty="0">
                <a:solidFill>
                  <a:srgbClr val="00B050"/>
                </a:solidFill>
              </a:rPr>
              <a:t>‘green activities’ </a:t>
            </a:r>
            <a:r>
              <a:rPr lang="en-US" dirty="0"/>
              <a:t>within our marketing messages!</a:t>
            </a:r>
          </a:p>
        </p:txBody>
      </p:sp>
    </p:spTree>
    <p:extLst>
      <p:ext uri="{BB962C8B-B14F-4D97-AF65-F5344CB8AC3E}">
        <p14:creationId xmlns:p14="http://schemas.microsoft.com/office/powerpoint/2010/main" val="2744210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1B72A-3118-4DF4-9045-1230C7FE03AC}"/>
              </a:ext>
            </a:extLst>
          </p:cNvPr>
          <p:cNvSpPr>
            <a:spLocks noGrp="1"/>
          </p:cNvSpPr>
          <p:nvPr>
            <p:ph type="title"/>
          </p:nvPr>
        </p:nvSpPr>
        <p:spPr>
          <a:xfrm>
            <a:off x="457200" y="116632"/>
            <a:ext cx="8229600" cy="490066"/>
          </a:xfrm>
        </p:spPr>
        <p:txBody>
          <a:bodyPr>
            <a:normAutofit/>
          </a:bodyPr>
          <a:lstStyle/>
          <a:p>
            <a:r>
              <a:rPr lang="en-GB" sz="2800" b="1" dirty="0">
                <a:solidFill>
                  <a:srgbClr val="0070C0"/>
                </a:solidFill>
                <a:latin typeface="Arial" panose="020B0604020202020204" pitchFamily="34" charset="0"/>
                <a:cs typeface="Arial" panose="020B0604020202020204" pitchFamily="34" charset="0"/>
              </a:rPr>
              <a:t>So finally…</a:t>
            </a:r>
          </a:p>
        </p:txBody>
      </p:sp>
      <p:sp>
        <p:nvSpPr>
          <p:cNvPr id="3" name="Content Placeholder 2">
            <a:extLst>
              <a:ext uri="{FF2B5EF4-FFF2-40B4-BE49-F238E27FC236}">
                <a16:creationId xmlns:a16="http://schemas.microsoft.com/office/drawing/2014/main" id="{370A1245-D413-43F9-A540-A7D62D17066A}"/>
              </a:ext>
            </a:extLst>
          </p:cNvPr>
          <p:cNvSpPr>
            <a:spLocks noGrp="1"/>
          </p:cNvSpPr>
          <p:nvPr>
            <p:ph sz="half" idx="1"/>
          </p:nvPr>
        </p:nvSpPr>
        <p:spPr>
          <a:xfrm>
            <a:off x="251520" y="606698"/>
            <a:ext cx="4612704" cy="3201707"/>
          </a:xfrm>
        </p:spPr>
        <p:txBody>
          <a:bodyPr>
            <a:normAutofit/>
          </a:bodyPr>
          <a:lstStyle/>
          <a:p>
            <a:pPr marL="0" indent="0">
              <a:buNone/>
            </a:pPr>
            <a:r>
              <a:rPr lang="en-GB" sz="2500" i="1" dirty="0">
                <a:solidFill>
                  <a:schemeClr val="tx2"/>
                </a:solidFill>
              </a:rPr>
              <a:t>Attitude was defined as an individuals relatively consistent evaluation of and feelings and tendencies towards a particular phenomenon Kotler &amp; Armstrong (2018).</a:t>
            </a:r>
          </a:p>
          <a:p>
            <a:pPr marL="0" indent="0">
              <a:buNone/>
            </a:pPr>
            <a:endParaRPr lang="en-GB" sz="2500" dirty="0"/>
          </a:p>
          <a:p>
            <a:pPr marL="0" indent="0">
              <a:buNone/>
            </a:pPr>
            <a:endParaRPr lang="en-GB" sz="4300" dirty="0"/>
          </a:p>
          <a:p>
            <a:endParaRPr lang="en-GB" dirty="0"/>
          </a:p>
        </p:txBody>
      </p:sp>
      <p:sp>
        <p:nvSpPr>
          <p:cNvPr id="4" name="Content Placeholder 3">
            <a:extLst>
              <a:ext uri="{FF2B5EF4-FFF2-40B4-BE49-F238E27FC236}">
                <a16:creationId xmlns:a16="http://schemas.microsoft.com/office/drawing/2014/main" id="{BD431860-231E-400A-A194-613FB86F2043}"/>
              </a:ext>
            </a:extLst>
          </p:cNvPr>
          <p:cNvSpPr>
            <a:spLocks noGrp="1"/>
          </p:cNvSpPr>
          <p:nvPr>
            <p:ph sz="half" idx="2"/>
          </p:nvPr>
        </p:nvSpPr>
        <p:spPr>
          <a:xfrm>
            <a:off x="4648200" y="1340768"/>
            <a:ext cx="4495800" cy="4392488"/>
          </a:xfrm>
        </p:spPr>
        <p:txBody>
          <a:bodyPr>
            <a:noAutofit/>
          </a:bodyPr>
          <a:lstStyle/>
          <a:p>
            <a:pPr marL="0" indent="0">
              <a:buNone/>
            </a:pPr>
            <a:r>
              <a:rPr lang="en-GB" sz="1600" b="1" dirty="0">
                <a:solidFill>
                  <a:srgbClr val="0070C0"/>
                </a:solidFill>
              </a:rPr>
              <a:t>Ignorant –</a:t>
            </a:r>
            <a:r>
              <a:rPr lang="en-GB" sz="1200" dirty="0">
                <a:solidFill>
                  <a:srgbClr val="0070C0"/>
                </a:solidFill>
              </a:rPr>
              <a:t> </a:t>
            </a:r>
            <a:r>
              <a:rPr lang="en-GB" sz="1200" dirty="0"/>
              <a:t>Lack adequate knowledge of sustainability.</a:t>
            </a:r>
          </a:p>
          <a:p>
            <a:pPr marL="0" indent="0">
              <a:buNone/>
            </a:pPr>
            <a:r>
              <a:rPr lang="en-GB" sz="1600" b="1" dirty="0">
                <a:solidFill>
                  <a:srgbClr val="0070C0"/>
                </a:solidFill>
              </a:rPr>
              <a:t>Fatalist –</a:t>
            </a:r>
            <a:r>
              <a:rPr lang="en-GB" sz="1200" dirty="0">
                <a:solidFill>
                  <a:srgbClr val="0070C0"/>
                </a:solidFill>
              </a:rPr>
              <a:t> </a:t>
            </a:r>
            <a:r>
              <a:rPr lang="en-GB" sz="1200" dirty="0"/>
              <a:t>feel its either too late to act or will not affect the during their lifetime.</a:t>
            </a:r>
          </a:p>
          <a:p>
            <a:pPr marL="0" indent="0">
              <a:buNone/>
            </a:pPr>
            <a:r>
              <a:rPr lang="en-GB" sz="1600" b="1" dirty="0">
                <a:solidFill>
                  <a:srgbClr val="0070C0"/>
                </a:solidFill>
              </a:rPr>
              <a:t>In denial- </a:t>
            </a:r>
            <a:r>
              <a:rPr lang="en-GB" sz="1200" dirty="0"/>
              <a:t>Not convinced that environmental problems are caused by human activities.</a:t>
            </a:r>
          </a:p>
          <a:p>
            <a:pPr marL="0" indent="0">
              <a:buNone/>
            </a:pPr>
            <a:r>
              <a:rPr lang="en-GB" sz="1600" b="1" dirty="0">
                <a:solidFill>
                  <a:srgbClr val="0070C0"/>
                </a:solidFill>
              </a:rPr>
              <a:t>Cynical –</a:t>
            </a:r>
            <a:r>
              <a:rPr lang="en-GB" sz="1200" dirty="0">
                <a:solidFill>
                  <a:srgbClr val="0070C0"/>
                </a:solidFill>
              </a:rPr>
              <a:t> </a:t>
            </a:r>
            <a:r>
              <a:rPr lang="en-GB" sz="1200" dirty="0"/>
              <a:t>Sceptical that their actions would make any difference to solve environmental problems.</a:t>
            </a:r>
          </a:p>
          <a:p>
            <a:pPr marL="0" indent="0">
              <a:buNone/>
            </a:pPr>
            <a:r>
              <a:rPr lang="en-GB" sz="1600" b="1" dirty="0">
                <a:solidFill>
                  <a:srgbClr val="0070C0"/>
                </a:solidFill>
              </a:rPr>
              <a:t>Disinterested – </a:t>
            </a:r>
            <a:r>
              <a:rPr lang="en-GB" sz="1200" dirty="0"/>
              <a:t>Selfish and consider themselves too busy to bother about environmental issues.</a:t>
            </a:r>
          </a:p>
          <a:p>
            <a:pPr marL="0" indent="0">
              <a:buNone/>
            </a:pPr>
            <a:r>
              <a:rPr lang="en-GB" sz="1600" b="1" dirty="0">
                <a:solidFill>
                  <a:srgbClr val="0070C0"/>
                </a:solidFill>
              </a:rPr>
              <a:t>Fed-Up -</a:t>
            </a:r>
            <a:r>
              <a:rPr lang="en-GB" sz="1200" dirty="0"/>
              <a:t>consider sustainability as a fad soon to be forgotten.</a:t>
            </a:r>
          </a:p>
          <a:p>
            <a:pPr marL="0" indent="0">
              <a:buNone/>
            </a:pPr>
            <a:endParaRPr lang="en-GB" sz="1200" dirty="0"/>
          </a:p>
          <a:p>
            <a:pPr marL="0" indent="0">
              <a:buNone/>
            </a:pPr>
            <a:endParaRPr lang="en-GB" sz="1200" b="1" dirty="0">
              <a:solidFill>
                <a:schemeClr val="tx2"/>
              </a:solidFill>
            </a:endParaRPr>
          </a:p>
          <a:p>
            <a:pPr marL="0" indent="0" algn="ctr">
              <a:buNone/>
            </a:pPr>
            <a:r>
              <a:rPr lang="en-GB" sz="1600" b="1" dirty="0">
                <a:solidFill>
                  <a:srgbClr val="0070C0"/>
                </a:solidFill>
              </a:rPr>
              <a:t>So, remember how clear your marketing messages must be at all times! </a:t>
            </a:r>
            <a:endParaRPr lang="en-GB" sz="1200" dirty="0">
              <a:solidFill>
                <a:srgbClr val="0070C0"/>
              </a:solidFill>
            </a:endParaRPr>
          </a:p>
        </p:txBody>
      </p:sp>
      <p:pic>
        <p:nvPicPr>
          <p:cNvPr id="6" name="Picture 5">
            <a:extLst>
              <a:ext uri="{FF2B5EF4-FFF2-40B4-BE49-F238E27FC236}">
                <a16:creationId xmlns:a16="http://schemas.microsoft.com/office/drawing/2014/main" id="{6E9C0EFB-83BB-4B6B-948D-7D4873082745}"/>
              </a:ext>
            </a:extLst>
          </p:cNvPr>
          <p:cNvPicPr>
            <a:picLocks noChangeAspect="1"/>
          </p:cNvPicPr>
          <p:nvPr/>
        </p:nvPicPr>
        <p:blipFill>
          <a:blip r:embed="rId2"/>
          <a:stretch>
            <a:fillRect/>
          </a:stretch>
        </p:blipFill>
        <p:spPr>
          <a:xfrm>
            <a:off x="368424" y="3180888"/>
            <a:ext cx="3456384" cy="2235165"/>
          </a:xfrm>
          <a:prstGeom prst="rect">
            <a:avLst/>
          </a:prstGeom>
        </p:spPr>
      </p:pic>
    </p:spTree>
    <p:extLst>
      <p:ext uri="{BB962C8B-B14F-4D97-AF65-F5344CB8AC3E}">
        <p14:creationId xmlns:p14="http://schemas.microsoft.com/office/powerpoint/2010/main" val="3405380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608A4-172B-4AC0-865F-407D1ED06C2B}"/>
              </a:ext>
            </a:extLst>
          </p:cNvPr>
          <p:cNvSpPr>
            <a:spLocks noGrp="1"/>
          </p:cNvSpPr>
          <p:nvPr>
            <p:ph type="title"/>
          </p:nvPr>
        </p:nvSpPr>
        <p:spPr>
          <a:xfrm>
            <a:off x="457200" y="274638"/>
            <a:ext cx="8229600" cy="850106"/>
          </a:xfrm>
        </p:spPr>
        <p:txBody>
          <a:bodyPr>
            <a:normAutofit/>
          </a:bodyPr>
          <a:lstStyle/>
          <a:p>
            <a:r>
              <a:rPr lang="en-GB" dirty="0">
                <a:solidFill>
                  <a:srgbClr val="0070C0"/>
                </a:solidFill>
              </a:rPr>
              <a:t>How green is green?</a:t>
            </a:r>
          </a:p>
        </p:txBody>
      </p:sp>
      <p:pic>
        <p:nvPicPr>
          <p:cNvPr id="5" name="Content Placeholder 4">
            <a:extLst>
              <a:ext uri="{FF2B5EF4-FFF2-40B4-BE49-F238E27FC236}">
                <a16:creationId xmlns:a16="http://schemas.microsoft.com/office/drawing/2014/main" id="{6C958486-E722-4EA2-B3D4-B2F8A9C4816E}"/>
              </a:ext>
            </a:extLst>
          </p:cNvPr>
          <p:cNvPicPr>
            <a:picLocks noGrp="1" noChangeAspect="1"/>
          </p:cNvPicPr>
          <p:nvPr>
            <p:ph sz="half" idx="1"/>
          </p:nvPr>
        </p:nvPicPr>
        <p:blipFill>
          <a:blip r:embed="rId2"/>
          <a:stretch>
            <a:fillRect/>
          </a:stretch>
        </p:blipFill>
        <p:spPr>
          <a:xfrm>
            <a:off x="539552" y="1600201"/>
            <a:ext cx="3743268" cy="3383573"/>
          </a:xfrm>
          <a:prstGeom prst="rect">
            <a:avLst/>
          </a:prstGeom>
        </p:spPr>
      </p:pic>
      <p:sp>
        <p:nvSpPr>
          <p:cNvPr id="4" name="Content Placeholder 3">
            <a:extLst>
              <a:ext uri="{FF2B5EF4-FFF2-40B4-BE49-F238E27FC236}">
                <a16:creationId xmlns:a16="http://schemas.microsoft.com/office/drawing/2014/main" id="{5BEB44ED-4375-4C57-AC5B-F2159219BA1F}"/>
              </a:ext>
            </a:extLst>
          </p:cNvPr>
          <p:cNvSpPr>
            <a:spLocks noGrp="1"/>
          </p:cNvSpPr>
          <p:nvPr>
            <p:ph sz="half" idx="2"/>
          </p:nvPr>
        </p:nvSpPr>
        <p:spPr>
          <a:xfrm>
            <a:off x="4648200" y="1297467"/>
            <a:ext cx="4244280" cy="3989040"/>
          </a:xfrm>
        </p:spPr>
        <p:txBody>
          <a:bodyPr>
            <a:normAutofit fontScale="92500"/>
          </a:bodyPr>
          <a:lstStyle/>
          <a:p>
            <a:pPr marL="0" indent="0">
              <a:buNone/>
            </a:pPr>
            <a:r>
              <a:rPr lang="en-GB" dirty="0"/>
              <a:t>You will now have chosen your Relais &amp; Chateaux hotel for assignment 2</a:t>
            </a:r>
          </a:p>
          <a:p>
            <a:pPr marL="0" indent="0">
              <a:buNone/>
            </a:pPr>
            <a:endParaRPr lang="en-GB" dirty="0"/>
          </a:p>
          <a:p>
            <a:pPr marL="0" indent="0">
              <a:buNone/>
            </a:pPr>
            <a:r>
              <a:rPr lang="en-GB" dirty="0"/>
              <a:t>Visit the Relais &amp; Chateaux website and discover how green or sustainable they are… take 15 minute to search for information then feedback to the group on your findings.</a:t>
            </a:r>
          </a:p>
        </p:txBody>
      </p:sp>
    </p:spTree>
    <p:extLst>
      <p:ext uri="{BB962C8B-B14F-4D97-AF65-F5344CB8AC3E}">
        <p14:creationId xmlns:p14="http://schemas.microsoft.com/office/powerpoint/2010/main" val="21040574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1DE6F4-8B95-4FCE-B509-50EEC1C46902}"/>
              </a:ext>
            </a:extLst>
          </p:cNvPr>
          <p:cNvPicPr>
            <a:picLocks noGrp="1" noChangeAspect="1"/>
          </p:cNvPicPr>
          <p:nvPr>
            <p:ph idx="1"/>
          </p:nvPr>
        </p:nvPicPr>
        <p:blipFill>
          <a:blip r:embed="rId2"/>
          <a:stretch>
            <a:fillRect/>
          </a:stretch>
        </p:blipFill>
        <p:spPr>
          <a:xfrm>
            <a:off x="1619672" y="692696"/>
            <a:ext cx="6151355" cy="3916363"/>
          </a:xfrm>
        </p:spPr>
      </p:pic>
    </p:spTree>
    <p:extLst>
      <p:ext uri="{BB962C8B-B14F-4D97-AF65-F5344CB8AC3E}">
        <p14:creationId xmlns:p14="http://schemas.microsoft.com/office/powerpoint/2010/main" val="27034649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B8A5-B8FE-4FCB-86FC-6B44CE07F287}"/>
              </a:ext>
            </a:extLst>
          </p:cNvPr>
          <p:cNvSpPr>
            <a:spLocks noGrp="1"/>
          </p:cNvSpPr>
          <p:nvPr>
            <p:ph type="title"/>
          </p:nvPr>
        </p:nvSpPr>
        <p:spPr>
          <a:xfrm>
            <a:off x="107505" y="1516008"/>
            <a:ext cx="8784976" cy="3607785"/>
          </a:xfrm>
        </p:spPr>
        <p:txBody>
          <a:bodyPr/>
          <a:lstStyle/>
          <a:p>
            <a:pPr algn="ctr"/>
            <a:r>
              <a:rPr lang="en-GB" dirty="0"/>
              <a:t>Assessment 2</a:t>
            </a:r>
            <a:br>
              <a:rPr lang="en-GB" dirty="0"/>
            </a:br>
            <a:br>
              <a:rPr lang="en-GB" dirty="0"/>
            </a:br>
            <a:r>
              <a:rPr lang="en-GB" dirty="0"/>
              <a:t>Friday 10</a:t>
            </a:r>
            <a:r>
              <a:rPr lang="en-GB" baseline="30000" dirty="0"/>
              <a:t>th</a:t>
            </a:r>
            <a:r>
              <a:rPr lang="en-GB" dirty="0"/>
              <a:t> of December</a:t>
            </a:r>
            <a:br>
              <a:rPr lang="en-GB" dirty="0"/>
            </a:br>
            <a:br>
              <a:rPr lang="en-GB" dirty="0"/>
            </a:br>
            <a:r>
              <a:rPr lang="en-GB" dirty="0"/>
              <a:t>How far have you got?</a:t>
            </a:r>
            <a:br>
              <a:rPr lang="en-GB" dirty="0"/>
            </a:br>
            <a:br>
              <a:rPr lang="en-GB" dirty="0"/>
            </a:br>
            <a:br>
              <a:rPr lang="en-GB" dirty="0"/>
            </a:br>
            <a:r>
              <a:rPr lang="en-GB"/>
              <a:t>You will all be </a:t>
            </a:r>
            <a:r>
              <a:rPr lang="en-GB" dirty="0"/>
              <a:t>sent your individual time slots.</a:t>
            </a:r>
          </a:p>
        </p:txBody>
      </p:sp>
      <p:pic>
        <p:nvPicPr>
          <p:cNvPr id="3" name="Picture 2">
            <a:extLst>
              <a:ext uri="{FF2B5EF4-FFF2-40B4-BE49-F238E27FC236}">
                <a16:creationId xmlns:a16="http://schemas.microsoft.com/office/drawing/2014/main" id="{4553CCEB-79B4-4582-AA28-D3A3CDF8CC90}"/>
              </a:ext>
            </a:extLst>
          </p:cNvPr>
          <p:cNvPicPr>
            <a:picLocks noChangeAspect="1"/>
          </p:cNvPicPr>
          <p:nvPr/>
        </p:nvPicPr>
        <p:blipFill>
          <a:blip r:embed="rId2"/>
          <a:stretch>
            <a:fillRect/>
          </a:stretch>
        </p:blipFill>
        <p:spPr>
          <a:xfrm>
            <a:off x="6964816" y="1"/>
            <a:ext cx="2179184" cy="2276872"/>
          </a:xfrm>
          <a:prstGeom prst="rect">
            <a:avLst/>
          </a:prstGeom>
        </p:spPr>
      </p:pic>
    </p:spTree>
    <p:extLst>
      <p:ext uri="{BB962C8B-B14F-4D97-AF65-F5344CB8AC3E}">
        <p14:creationId xmlns:p14="http://schemas.microsoft.com/office/powerpoint/2010/main" val="3072636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AE543-D65B-4F60-B50F-194DFC1677A1}"/>
              </a:ext>
            </a:extLst>
          </p:cNvPr>
          <p:cNvSpPr>
            <a:spLocks noGrp="1"/>
          </p:cNvSpPr>
          <p:nvPr>
            <p:ph type="title"/>
          </p:nvPr>
        </p:nvSpPr>
        <p:spPr>
          <a:xfrm>
            <a:off x="462372" y="116632"/>
            <a:ext cx="8219256" cy="202034"/>
          </a:xfrm>
        </p:spPr>
        <p:txBody>
          <a:bodyPr>
            <a:normAutofit fontScale="90000"/>
          </a:bodyPr>
          <a:lstStyle/>
          <a:p>
            <a:r>
              <a:rPr lang="en-GB" sz="1400" b="1" dirty="0">
                <a:solidFill>
                  <a:schemeClr val="tx2"/>
                </a:solidFill>
              </a:rPr>
              <a:t>References</a:t>
            </a:r>
          </a:p>
        </p:txBody>
      </p:sp>
      <p:sp>
        <p:nvSpPr>
          <p:cNvPr id="3" name="Content Placeholder 2">
            <a:extLst>
              <a:ext uri="{FF2B5EF4-FFF2-40B4-BE49-F238E27FC236}">
                <a16:creationId xmlns:a16="http://schemas.microsoft.com/office/drawing/2014/main" id="{657B2B21-1033-45EE-A1A9-38A45B5CD293}"/>
              </a:ext>
            </a:extLst>
          </p:cNvPr>
          <p:cNvSpPr>
            <a:spLocks noGrp="1"/>
          </p:cNvSpPr>
          <p:nvPr>
            <p:ph idx="1"/>
          </p:nvPr>
        </p:nvSpPr>
        <p:spPr>
          <a:xfrm>
            <a:off x="0" y="404664"/>
            <a:ext cx="9144000" cy="5357192"/>
          </a:xfrm>
        </p:spPr>
        <p:txBody>
          <a:bodyPr>
            <a:normAutofit fontScale="40000" lnSpcReduction="20000"/>
          </a:bodyPr>
          <a:lstStyle/>
          <a:p>
            <a:pPr marL="0" indent="0">
              <a:buNone/>
            </a:pPr>
            <a:r>
              <a:rPr lang="en-GB" dirty="0"/>
              <a:t>Brookes, </a:t>
            </a:r>
            <a:r>
              <a:rPr lang="en-GB" dirty="0" err="1"/>
              <a:t>M.Alinay,L</a:t>
            </a:r>
            <a:r>
              <a:rPr lang="en-GB" dirty="0"/>
              <a:t>. and </a:t>
            </a:r>
            <a:r>
              <a:rPr lang="en-GB" dirty="0" err="1"/>
              <a:t>Atkas,G</a:t>
            </a:r>
            <a:r>
              <a:rPr lang="en-GB" dirty="0"/>
              <a:t> (2015) opportunistic behaviour in hospitality franchise agreements. </a:t>
            </a:r>
            <a:r>
              <a:rPr lang="en-GB" i="1" dirty="0"/>
              <a:t>International journal of hospitality Management</a:t>
            </a:r>
            <a:r>
              <a:rPr lang="en-GB" dirty="0"/>
              <a:t>, 46,120-129</a:t>
            </a:r>
          </a:p>
          <a:p>
            <a:pPr marL="0" indent="0">
              <a:buNone/>
            </a:pPr>
            <a:r>
              <a:rPr lang="en-GB" dirty="0" err="1"/>
              <a:t>Connell,J</a:t>
            </a:r>
            <a:r>
              <a:rPr lang="en-GB" dirty="0"/>
              <a:t> .(1992) Branding hotel portfolios. </a:t>
            </a:r>
            <a:r>
              <a:rPr lang="en-GB" i="1" dirty="0"/>
              <a:t>International Journal of contemporary Hospitality management</a:t>
            </a:r>
            <a:r>
              <a:rPr lang="en-GB" dirty="0"/>
              <a:t> 4,26-32</a:t>
            </a:r>
          </a:p>
          <a:p>
            <a:pPr marL="0" indent="0">
              <a:buNone/>
            </a:pPr>
            <a:r>
              <a:rPr lang="en-GB" dirty="0"/>
              <a:t>De </a:t>
            </a:r>
            <a:r>
              <a:rPr lang="en-GB" dirty="0" err="1"/>
              <a:t>Chertony</a:t>
            </a:r>
            <a:r>
              <a:rPr lang="en-GB" dirty="0"/>
              <a:t> ,L. and </a:t>
            </a:r>
            <a:r>
              <a:rPr lang="en-GB" dirty="0" err="1"/>
              <a:t>Dall’Olmo</a:t>
            </a:r>
            <a:r>
              <a:rPr lang="en-GB" dirty="0"/>
              <a:t> Riley, F (1998) a positioning analysis of hotel brands experts' interpretations. </a:t>
            </a:r>
            <a:r>
              <a:rPr lang="en-GB" i="1" dirty="0"/>
              <a:t>Journal of marketing management</a:t>
            </a:r>
            <a:r>
              <a:rPr lang="en-GB" dirty="0"/>
              <a:t>, 14, 417-444</a:t>
            </a:r>
          </a:p>
          <a:p>
            <a:pPr marL="0" indent="0">
              <a:buNone/>
            </a:pPr>
            <a:r>
              <a:rPr lang="en-GB" dirty="0"/>
              <a:t>Delmas, M.A  and </a:t>
            </a:r>
            <a:r>
              <a:rPr lang="en-GB" dirty="0" err="1"/>
              <a:t>Burbano</a:t>
            </a:r>
            <a:r>
              <a:rPr lang="en-GB" dirty="0"/>
              <a:t>, V.C (2011) The drivers of greenwashing. California Management Review, 54(1), 64-87.</a:t>
            </a:r>
          </a:p>
          <a:p>
            <a:pPr marL="0" indent="0">
              <a:buNone/>
            </a:pPr>
            <a:r>
              <a:rPr lang="en-GB" dirty="0"/>
              <a:t>Dev, C.S Morgan, M.S and Shoemaker, S (1995) a positioning analysis of hotel brands, </a:t>
            </a:r>
            <a:r>
              <a:rPr lang="en-GB" i="1" dirty="0"/>
              <a:t>Cornell Hotel &amp; Restaurant Quarterly</a:t>
            </a:r>
            <a:r>
              <a:rPr lang="en-GB" dirty="0"/>
              <a:t>, 36, 48-55</a:t>
            </a:r>
          </a:p>
          <a:p>
            <a:pPr marL="0" indent="0">
              <a:buNone/>
            </a:pPr>
            <a:r>
              <a:rPr lang="en-GB" dirty="0"/>
              <a:t>Emery, B. (2012) Sustainable Marketing. Harlow: Pearson Education.</a:t>
            </a:r>
          </a:p>
          <a:p>
            <a:pPr marL="0" indent="0">
              <a:buNone/>
            </a:pPr>
            <a:r>
              <a:rPr lang="en-GB" dirty="0"/>
              <a:t>Fishbein ,M. and Ajzen, I. (1975) Belief, Attitude, Intention and Behaviour: </a:t>
            </a:r>
            <a:r>
              <a:rPr lang="en-GB" i="1" dirty="0"/>
              <a:t>An introduction to theory and Research</a:t>
            </a:r>
            <a:r>
              <a:rPr lang="en-GB" dirty="0"/>
              <a:t>. Reading, MA: </a:t>
            </a:r>
            <a:r>
              <a:rPr lang="en-GB" dirty="0" err="1"/>
              <a:t>Addision</a:t>
            </a:r>
            <a:r>
              <a:rPr lang="en-GB" dirty="0"/>
              <a:t> Wesley.</a:t>
            </a:r>
          </a:p>
          <a:p>
            <a:pPr marL="0" indent="0">
              <a:buNone/>
            </a:pPr>
            <a:r>
              <a:rPr lang="en-GB" dirty="0" err="1"/>
              <a:t>Frambacja</a:t>
            </a:r>
            <a:r>
              <a:rPr lang="en-GB" dirty="0"/>
              <a:t>, R.T </a:t>
            </a:r>
            <a:r>
              <a:rPr lang="en-GB" dirty="0" err="1"/>
              <a:t>Prahbhub</a:t>
            </a:r>
            <a:r>
              <a:rPr lang="en-GB" dirty="0"/>
              <a:t>, J. and </a:t>
            </a:r>
            <a:r>
              <a:rPr lang="en-GB" dirty="0" err="1"/>
              <a:t>Verhallence</a:t>
            </a:r>
            <a:r>
              <a:rPr lang="en-GB" dirty="0"/>
              <a:t>, T.M.M (2003) The influence of business strategy on product activity; the role of market orientation. </a:t>
            </a:r>
            <a:r>
              <a:rPr lang="en-GB" i="1" dirty="0"/>
              <a:t>Journal of international Research in marketing</a:t>
            </a:r>
            <a:r>
              <a:rPr lang="en-GB" dirty="0"/>
              <a:t>, 20,377-397.</a:t>
            </a:r>
          </a:p>
          <a:p>
            <a:pPr marL="0" indent="0">
              <a:buNone/>
            </a:pPr>
            <a:r>
              <a:rPr lang="en-GB" dirty="0" err="1"/>
              <a:t>Jones,P</a:t>
            </a:r>
            <a:r>
              <a:rPr lang="en-GB" dirty="0"/>
              <a:t> (1999) multiunit management in the hospitality industry: a late C20 phenomenon. </a:t>
            </a:r>
            <a:r>
              <a:rPr lang="en-GB" i="1" dirty="0"/>
              <a:t>Journal of contemporary Hospitality Management </a:t>
            </a:r>
            <a:r>
              <a:rPr lang="en-GB" dirty="0"/>
              <a:t>,11,1155-1645.</a:t>
            </a:r>
          </a:p>
          <a:p>
            <a:pPr marL="0" indent="0">
              <a:buNone/>
            </a:pPr>
            <a:r>
              <a:rPr lang="en-GB" dirty="0" err="1"/>
              <a:t>Kotler,P</a:t>
            </a:r>
            <a:r>
              <a:rPr lang="en-GB" dirty="0"/>
              <a:t> (2003) Marketing management,11thEd.Upper Saddle River, NJ. Pearson Prentice Hall</a:t>
            </a:r>
          </a:p>
          <a:p>
            <a:pPr marL="0" indent="0">
              <a:buNone/>
            </a:pPr>
            <a:r>
              <a:rPr lang="en-GB" dirty="0"/>
              <a:t>Kotler, P. and </a:t>
            </a:r>
            <a:r>
              <a:rPr lang="en-GB" dirty="0" err="1"/>
              <a:t>Armstong</a:t>
            </a:r>
            <a:r>
              <a:rPr lang="en-GB" dirty="0"/>
              <a:t>, G. (2018) Principles of Marketing, 1tth </a:t>
            </a:r>
            <a:r>
              <a:rPr lang="en-GB" dirty="0" err="1"/>
              <a:t>Edn</a:t>
            </a:r>
            <a:r>
              <a:rPr lang="en-GB" dirty="0"/>
              <a:t>. </a:t>
            </a:r>
            <a:r>
              <a:rPr lang="en-GB" dirty="0" err="1"/>
              <a:t>Harlow:Pearson</a:t>
            </a:r>
            <a:r>
              <a:rPr lang="en-GB" dirty="0"/>
              <a:t>.</a:t>
            </a:r>
          </a:p>
          <a:p>
            <a:pPr marL="0" indent="0">
              <a:buNone/>
            </a:pPr>
            <a:r>
              <a:rPr lang="en-GB" dirty="0" err="1"/>
              <a:t>Moravcikova</a:t>
            </a:r>
            <a:r>
              <a:rPr lang="en-GB" dirty="0"/>
              <a:t> ,D. </a:t>
            </a:r>
            <a:r>
              <a:rPr lang="en-GB" dirty="0" err="1"/>
              <a:t>Krizanova</a:t>
            </a:r>
            <a:r>
              <a:rPr lang="en-GB" dirty="0"/>
              <a:t>, </a:t>
            </a:r>
            <a:r>
              <a:rPr lang="en-GB" dirty="0" err="1"/>
              <a:t>A.Kliestikova,J</a:t>
            </a:r>
            <a:r>
              <a:rPr lang="en-GB" dirty="0"/>
              <a:t>. and </a:t>
            </a:r>
            <a:r>
              <a:rPr lang="en-GB" dirty="0" err="1"/>
              <a:t>Rypakova</a:t>
            </a:r>
            <a:r>
              <a:rPr lang="en-GB" dirty="0"/>
              <a:t>, M. (2017) Green marketing as the source of the competitive advantage of the business. Sustainability, 9 (12), 2218</a:t>
            </a:r>
          </a:p>
          <a:p>
            <a:pPr marL="0" indent="0">
              <a:buNone/>
            </a:pPr>
            <a:r>
              <a:rPr lang="en-GB" dirty="0" err="1"/>
              <a:t>Ottman</a:t>
            </a:r>
            <a:r>
              <a:rPr lang="en-GB" dirty="0"/>
              <a:t>, J.A. and </a:t>
            </a:r>
            <a:r>
              <a:rPr lang="en-GB" dirty="0" err="1"/>
              <a:t>Reailly</a:t>
            </a:r>
            <a:r>
              <a:rPr lang="en-GB" dirty="0"/>
              <a:t>, W.R (1998) Green marketing: Opportunity for innovation, 2</a:t>
            </a:r>
            <a:r>
              <a:rPr lang="en-GB" baseline="30000" dirty="0"/>
              <a:t>nd</a:t>
            </a:r>
            <a:r>
              <a:rPr lang="en-GB" dirty="0"/>
              <a:t> </a:t>
            </a:r>
            <a:r>
              <a:rPr lang="en-GB" dirty="0" err="1"/>
              <a:t>Edn</a:t>
            </a:r>
            <a:r>
              <a:rPr lang="en-GB" dirty="0"/>
              <a:t>. Upper saddle River, NJ: Prentice Hall.</a:t>
            </a:r>
          </a:p>
          <a:p>
            <a:pPr marL="0" indent="0">
              <a:buNone/>
            </a:pPr>
            <a:r>
              <a:rPr lang="en-GB" dirty="0"/>
              <a:t>Porter ,M.E. (1980) Competitive strategy: Techniques for analysing industries and competitors. New York, Free Press</a:t>
            </a:r>
          </a:p>
          <a:p>
            <a:pPr marL="0" indent="0">
              <a:buNone/>
            </a:pPr>
            <a:r>
              <a:rPr lang="en-GB" dirty="0" err="1"/>
              <a:t>Ries</a:t>
            </a:r>
            <a:r>
              <a:rPr lang="en-GB" dirty="0"/>
              <a:t> ,A. and </a:t>
            </a:r>
            <a:r>
              <a:rPr lang="en-GB" dirty="0" err="1"/>
              <a:t>Trout,J</a:t>
            </a:r>
            <a:r>
              <a:rPr lang="en-GB" dirty="0"/>
              <a:t>. (1986) Marketing Warfare. New York, </a:t>
            </a:r>
            <a:r>
              <a:rPr lang="en-GB" dirty="0" err="1"/>
              <a:t>McGraw-hill</a:t>
            </a:r>
            <a:r>
              <a:rPr lang="en-GB" dirty="0"/>
              <a:t>.</a:t>
            </a:r>
          </a:p>
          <a:p>
            <a:pPr marL="0" indent="0">
              <a:buNone/>
            </a:pPr>
            <a:r>
              <a:rPr lang="en-GB" dirty="0"/>
              <a:t>Ross, D and Deck Jr, D.W (2011) Student guide to </a:t>
            </a:r>
            <a:r>
              <a:rPr lang="en-GB" dirty="0" err="1"/>
              <a:t>greenwashing.Bquest</a:t>
            </a:r>
            <a:r>
              <a:rPr lang="en-GB" dirty="0"/>
              <a:t>, pp. 1-20. Available at </a:t>
            </a:r>
            <a:r>
              <a:rPr lang="en-GB" dirty="0">
                <a:hlinkClick r:id="rId2"/>
              </a:rPr>
              <a:t>www.westga.edu/~bquest/2011/greenwashing11.pdf</a:t>
            </a:r>
            <a:r>
              <a:rPr lang="en-GB" dirty="0"/>
              <a:t> (accessed 17/11/2020)</a:t>
            </a:r>
          </a:p>
          <a:p>
            <a:pPr marL="0" indent="0">
              <a:buNone/>
            </a:pPr>
            <a:r>
              <a:rPr lang="en-GB" dirty="0" err="1"/>
              <a:t>Signori,S</a:t>
            </a:r>
            <a:r>
              <a:rPr lang="en-GB" dirty="0"/>
              <a:t>. and </a:t>
            </a:r>
            <a:r>
              <a:rPr lang="en-GB" dirty="0" err="1"/>
              <a:t>Forno</a:t>
            </a:r>
            <a:r>
              <a:rPr lang="en-GB" dirty="0"/>
              <a:t>, F (2016) Closing the attitude-behaviour gap: The case of solidarity Purchase groups. Agriculture and Agricultural Science Procedia, 8, 475-81.</a:t>
            </a:r>
          </a:p>
        </p:txBody>
      </p:sp>
    </p:spTree>
    <p:extLst>
      <p:ext uri="{BB962C8B-B14F-4D97-AF65-F5344CB8AC3E}">
        <p14:creationId xmlns:p14="http://schemas.microsoft.com/office/powerpoint/2010/main" val="4976314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613202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767</TotalTime>
  <Words>3465</Words>
  <Application>Microsoft Office PowerPoint</Application>
  <PresentationFormat>On-screen Show (4:3)</PresentationFormat>
  <Paragraphs>313</Paragraphs>
  <Slides>45</Slides>
  <Notes>0</Notes>
  <HiddenSlides>0</HiddenSlides>
  <MMClips>3</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45</vt:i4>
      </vt:variant>
    </vt:vector>
  </HeadingPairs>
  <TitlesOfParts>
    <vt:vector size="64"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 Marketing Essentials BMIH4005</vt:lpstr>
      <vt:lpstr>Before We start  As there are quite a few of us here, during parts of our time together, your microphone will be muted to prevent background noise.  Also, this session will be recorded so that you can watch it again… but more about that later </vt:lpstr>
      <vt:lpstr>Aims For Today</vt:lpstr>
      <vt:lpstr>Defining the Brand</vt:lpstr>
      <vt:lpstr>Advantages to Branding</vt:lpstr>
      <vt:lpstr>Advantages to Branding</vt:lpstr>
      <vt:lpstr>Challenges of Branding</vt:lpstr>
      <vt:lpstr>The 5 Core Elements of a Brand</vt:lpstr>
      <vt:lpstr>PowerPoint Presentation</vt:lpstr>
      <vt:lpstr>PowerPoint Presentation</vt:lpstr>
      <vt:lpstr>Personality &amp; Positioning</vt:lpstr>
      <vt:lpstr>Brand congruence</vt:lpstr>
      <vt:lpstr>Harder or softer Hospitality Brands</vt:lpstr>
      <vt:lpstr>Brand Awareness &amp; Reputation</vt:lpstr>
      <vt:lpstr>Multiple Branding</vt:lpstr>
      <vt:lpstr>The 3 different Brand strategies</vt:lpstr>
      <vt:lpstr>Branded House strategy  In this strategy, hotel companies use a single brand name or the corporate name to cover a series of different brands.   This strategy is often used for brand extensions. For example, Best Western adopted this approach when it expanded its brand offering to include:  Best Western Premier (upscale) Best Western Plus (upper midscale) and  Best Western midscale</vt:lpstr>
      <vt:lpstr>Hybrid strategy  Firms adopt a mixture of house brands and branded house strategies. For example, Marriott includes the Marriott name for its Residence Inn Courtyard, Marriott, JW Marriott, Fairfield Inns and Suites and Vacation Club;  But does not include it next to Ritz Carlton, BVLGARI and Edition Hotel brands. This an attempt to keep the corporate name removed from the luxury brands to avoid any association with brands within the lower market scale segments.</vt:lpstr>
      <vt:lpstr>International Hotel chain Expansion</vt:lpstr>
      <vt:lpstr>Does the brand need to change?  What about sustainable marketing?  The move towards green tourism?</vt:lpstr>
      <vt:lpstr>PowerPoint Presentation</vt:lpstr>
      <vt:lpstr>PowerPoint Presentation</vt:lpstr>
      <vt:lpstr>PowerPoint Presentation</vt:lpstr>
      <vt:lpstr>PowerPoint Presentation</vt:lpstr>
      <vt:lpstr>PowerPoint Presentation</vt:lpstr>
      <vt:lpstr>But is that segmentation different- if its green?</vt:lpstr>
      <vt:lpstr>PowerPoint Presentation</vt:lpstr>
      <vt:lpstr>PowerPoint Presentation</vt:lpstr>
      <vt:lpstr>PowerPoint Presentation</vt:lpstr>
      <vt:lpstr>PowerPoint Presentation</vt:lpstr>
      <vt:lpstr>PowerPoint Presentation</vt:lpstr>
      <vt:lpstr>How Green are You?</vt:lpstr>
      <vt:lpstr>PowerPoint Presentation</vt:lpstr>
      <vt:lpstr>PowerPoint Presentation</vt:lpstr>
      <vt:lpstr>PowerPoint Presentation</vt:lpstr>
      <vt:lpstr>PowerPoint Presentation</vt:lpstr>
      <vt:lpstr>But be ‘Green’ aware….</vt:lpstr>
      <vt:lpstr>What are the factors that drive’ green-washing’?</vt:lpstr>
      <vt:lpstr>So finally…</vt:lpstr>
      <vt:lpstr>How green is green?</vt:lpstr>
      <vt:lpstr>PowerPoint Presentation</vt:lpstr>
      <vt:lpstr>Assessment 2  Friday 10th of December  How far have you got?   You will all be sent your individual time slots.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Deborah Jenkins</cp:lastModifiedBy>
  <cp:revision>7</cp:revision>
  <dcterms:created xsi:type="dcterms:W3CDTF">2020-11-18T16:37:49Z</dcterms:created>
  <dcterms:modified xsi:type="dcterms:W3CDTF">2022-02-01T21:16:41Z</dcterms:modified>
</cp:coreProperties>
</file>