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45DFC3-01B3-4020-BBF1-81B5848C7B45}" type="datetimeFigureOut">
              <a:rPr lang="en-GB" smtClean="0"/>
              <a:pPr/>
              <a:t>13/09/2018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4CD9A3-E791-4796-9038-59F09908BE8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45DFC3-01B3-4020-BBF1-81B5848C7B45}" type="datetimeFigureOut">
              <a:rPr lang="en-GB" smtClean="0"/>
              <a:pPr/>
              <a:t>13/09/2018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4CD9A3-E791-4796-9038-59F09908BE8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45DFC3-01B3-4020-BBF1-81B5848C7B45}" type="datetimeFigureOut">
              <a:rPr lang="en-GB" smtClean="0"/>
              <a:pPr/>
              <a:t>13/09/2018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074CD9A3-E791-4796-9038-59F09908BE8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45DFC3-01B3-4020-BBF1-81B5848C7B45}" type="datetimeFigureOut">
              <a:rPr lang="en-GB" smtClean="0"/>
              <a:pPr/>
              <a:t>13/09/2018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4CD9A3-E791-4796-9038-59F09908BE8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45DFC3-01B3-4020-BBF1-81B5848C7B45}" type="datetimeFigureOut">
              <a:rPr lang="en-GB" smtClean="0"/>
              <a:pPr/>
              <a:t>13/09/2018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4CD9A3-E791-4796-9038-59F09908BE8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45DFC3-01B3-4020-BBF1-81B5848C7B45}" type="datetimeFigureOut">
              <a:rPr lang="en-GB" smtClean="0"/>
              <a:pPr/>
              <a:t>13/09/2018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4CD9A3-E791-4796-9038-59F09908BE8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45DFC3-01B3-4020-BBF1-81B5848C7B45}" type="datetimeFigureOut">
              <a:rPr lang="en-GB" smtClean="0"/>
              <a:pPr/>
              <a:t>13/09/2018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4CD9A3-E791-4796-9038-59F09908BE8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45DFC3-01B3-4020-BBF1-81B5848C7B45}" type="datetimeFigureOut">
              <a:rPr lang="en-GB" smtClean="0"/>
              <a:pPr/>
              <a:t>13/09/2018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4CD9A3-E791-4796-9038-59F09908BE8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45DFC3-01B3-4020-BBF1-81B5848C7B45}" type="datetimeFigureOut">
              <a:rPr lang="en-GB" smtClean="0"/>
              <a:pPr/>
              <a:t>13/09/2018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4CD9A3-E791-4796-9038-59F09908BE8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45DFC3-01B3-4020-BBF1-81B5848C7B45}" type="datetimeFigureOut">
              <a:rPr lang="en-GB" smtClean="0"/>
              <a:pPr/>
              <a:t>13/09/2018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4CD9A3-E791-4796-9038-59F09908BE8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45DFC3-01B3-4020-BBF1-81B5848C7B45}" type="datetimeFigureOut">
              <a:rPr lang="en-GB" smtClean="0"/>
              <a:pPr/>
              <a:t>13/09/2018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4CD9A3-E791-4796-9038-59F09908BE8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8245DFC3-01B3-4020-BBF1-81B5848C7B45}" type="datetimeFigureOut">
              <a:rPr lang="en-GB" smtClean="0"/>
              <a:pPr/>
              <a:t>13/09/2018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074CD9A3-E791-4796-9038-59F09908BE8B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LECTURE 7 – NATURE AND SOCIETY</a:t>
            </a:r>
            <a:endParaRPr lang="en-GB" dirty="0"/>
          </a:p>
        </p:txBody>
      </p:sp>
      <p:pic>
        <p:nvPicPr>
          <p:cNvPr id="6" name="Content Placeholder 5" descr="200px-Jean-Jacques_Rousseau_(painted_portrait)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555776" y="1556792"/>
            <a:ext cx="3888432" cy="504056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DEFINING NATURE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Enlightenment thinkers and the</a:t>
            </a:r>
            <a:r>
              <a:rPr lang="en-GB" i="1" dirty="0" smtClean="0"/>
              <a:t> </a:t>
            </a:r>
            <a:r>
              <a:rPr lang="en-GB" i="1" dirty="0" err="1" smtClean="0"/>
              <a:t>Encyclopedie</a:t>
            </a:r>
            <a:r>
              <a:rPr lang="en-GB" i="1" dirty="0" smtClean="0"/>
              <a:t> </a:t>
            </a:r>
            <a:r>
              <a:rPr lang="en-GB" dirty="0" smtClean="0"/>
              <a:t>defined nature as: source of truth; moral innocence; source of liberty among despotic rule; source of wisdom – an antidote to the ‘falsehood of corrupt living’</a:t>
            </a:r>
          </a:p>
          <a:p>
            <a:r>
              <a:rPr lang="en-GB" dirty="0" smtClean="0"/>
              <a:t>Also seen through a dichotomy:</a:t>
            </a:r>
          </a:p>
          <a:p>
            <a:r>
              <a:rPr lang="en-GB" dirty="0" smtClean="0"/>
              <a:t>1. Human nature – physical and mental</a:t>
            </a:r>
          </a:p>
          <a:p>
            <a:r>
              <a:rPr lang="en-GB" dirty="0" smtClean="0"/>
              <a:t>2. The environment – including the Universe and what was known of it </a:t>
            </a:r>
          </a:p>
          <a:p>
            <a:r>
              <a:rPr lang="en-GB" dirty="0" smtClean="0"/>
              <a:t>Deist approach: observation of nature, the only way of knowing God (a non-orthodox Christian God!)</a:t>
            </a:r>
          </a:p>
          <a:p>
            <a:endParaRPr lang="en-GB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	THE NATURAL WORLD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To Enlightenment thinkers the natural world resembled one ‘big machine’  - the work of a designer</a:t>
            </a:r>
          </a:p>
          <a:p>
            <a:r>
              <a:rPr lang="en-GB" dirty="0" smtClean="0"/>
              <a:t>Denis Diderot took the argument a step further – nature as a substitute for God – Atheism</a:t>
            </a:r>
          </a:p>
          <a:p>
            <a:r>
              <a:rPr lang="en-GB" dirty="0" smtClean="0"/>
              <a:t> looking to nature and human nature for moral answers saw the formation of conflicting views on human nature:</a:t>
            </a:r>
          </a:p>
          <a:p>
            <a:r>
              <a:rPr lang="en-GB" dirty="0" smtClean="0"/>
              <a:t>1. Rousseau: all evil, vice, and depravity have their origins in society </a:t>
            </a:r>
            <a:r>
              <a:rPr lang="en-GB" dirty="0" err="1" smtClean="0"/>
              <a:t>vs</a:t>
            </a:r>
            <a:r>
              <a:rPr lang="en-GB" dirty="0" smtClean="0"/>
              <a:t>:</a:t>
            </a:r>
          </a:p>
          <a:p>
            <a:r>
              <a:rPr lang="en-GB" dirty="0" smtClean="0"/>
              <a:t>2. Voltaire: evil is found in man himself – a bleak observation central to ‘</a:t>
            </a:r>
            <a:r>
              <a:rPr lang="en-GB" dirty="0" err="1" smtClean="0"/>
              <a:t>Candide</a:t>
            </a:r>
            <a:r>
              <a:rPr lang="en-GB" dirty="0" smtClean="0"/>
              <a:t>’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NATURE AND GENDER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Belief within Enlightenment thought that human nature can be divided between: 1. male nature and 2. female nature – characteristics seemingly innate in both</a:t>
            </a:r>
          </a:p>
          <a:p>
            <a:r>
              <a:rPr lang="en-GB" dirty="0" smtClean="0"/>
              <a:t>A premise central to: Rousseau’s </a:t>
            </a:r>
            <a:r>
              <a:rPr lang="en-GB" i="1" dirty="0" smtClean="0"/>
              <a:t>Emile </a:t>
            </a:r>
            <a:r>
              <a:rPr lang="en-GB" dirty="0" smtClean="0"/>
              <a:t>and </a:t>
            </a:r>
            <a:r>
              <a:rPr lang="en-GB" i="1" dirty="0" smtClean="0"/>
              <a:t>Les </a:t>
            </a:r>
            <a:r>
              <a:rPr lang="en-GB" i="1" dirty="0" err="1" smtClean="0"/>
              <a:t>Liasions</a:t>
            </a:r>
            <a:r>
              <a:rPr lang="en-GB" i="1" dirty="0" smtClean="0"/>
              <a:t> </a:t>
            </a:r>
            <a:r>
              <a:rPr lang="en-GB" i="1" dirty="0" err="1" smtClean="0"/>
              <a:t>Dangereuses</a:t>
            </a:r>
            <a:r>
              <a:rPr lang="en-GB" i="1" dirty="0" smtClean="0"/>
              <a:t> </a:t>
            </a:r>
            <a:r>
              <a:rPr lang="en-GB" dirty="0" smtClean="0"/>
              <a:t>by </a:t>
            </a:r>
            <a:r>
              <a:rPr lang="en-GB" b="1" dirty="0" smtClean="0"/>
              <a:t>Pierre </a:t>
            </a:r>
            <a:r>
              <a:rPr lang="en-GB" b="1" dirty="0" err="1" smtClean="0"/>
              <a:t>Ambroise</a:t>
            </a:r>
            <a:r>
              <a:rPr lang="en-GB" b="1" dirty="0" smtClean="0"/>
              <a:t> François </a:t>
            </a:r>
            <a:r>
              <a:rPr lang="en-GB" b="1" dirty="0" err="1" smtClean="0"/>
              <a:t>Choderlos</a:t>
            </a:r>
            <a:r>
              <a:rPr lang="en-GB" b="1" dirty="0" smtClean="0"/>
              <a:t> de </a:t>
            </a:r>
            <a:r>
              <a:rPr lang="en-GB" b="1" dirty="0" err="1" smtClean="0"/>
              <a:t>Laclos</a:t>
            </a:r>
            <a:r>
              <a:rPr lang="en-GB" dirty="0" smtClean="0"/>
              <a:t> (1741–1803)</a:t>
            </a:r>
          </a:p>
          <a:p>
            <a:r>
              <a:rPr lang="en-GB" dirty="0" smtClean="0"/>
              <a:t>A premise questioned by Mary Wollstonecraft (1759-1797) i.e. that intellectual powers were not natural to women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NATURE AND CHANGE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First half of the 18</a:t>
            </a:r>
            <a:r>
              <a:rPr lang="en-GB" baseline="30000" dirty="0" smtClean="0"/>
              <a:t>th</a:t>
            </a:r>
            <a:r>
              <a:rPr lang="en-GB" dirty="0" smtClean="0"/>
              <a:t> century nature associated with Newtonian stability and order</a:t>
            </a:r>
          </a:p>
          <a:p>
            <a:r>
              <a:rPr lang="en-GB" dirty="0" smtClean="0"/>
              <a:t>Second half nature associated with:</a:t>
            </a:r>
          </a:p>
          <a:p>
            <a:r>
              <a:rPr lang="en-GB" dirty="0" smtClean="0"/>
              <a:t>1. flux and disorder – reflecting in interest in wild places (the scenery of the Alps, or the Lake District, or Scotland), and</a:t>
            </a:r>
          </a:p>
          <a:p>
            <a:r>
              <a:rPr lang="en-GB" dirty="0" smtClean="0"/>
              <a:t>2. its innocence and free state</a:t>
            </a:r>
          </a:p>
          <a:p>
            <a:r>
              <a:rPr lang="en-GB" dirty="0" smtClean="0"/>
              <a:t>3. all epitomised by the advent of ‘Romanticism’ 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DEFINING ‘FEELING’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French definition:  ‘</a:t>
            </a:r>
            <a:r>
              <a:rPr lang="en-GB" dirty="0" err="1" smtClean="0"/>
              <a:t>sensibilite</a:t>
            </a:r>
            <a:r>
              <a:rPr lang="en-GB" dirty="0" smtClean="0"/>
              <a:t>’ – a capacity for feeling as opposed to reasoning (parallels with the thoughts of David Hume)</a:t>
            </a:r>
          </a:p>
          <a:p>
            <a:r>
              <a:rPr lang="en-GB" dirty="0" smtClean="0"/>
              <a:t>Also: sentiment – a sensitivity or response to the feelings of others, linked to:</a:t>
            </a:r>
          </a:p>
          <a:p>
            <a:r>
              <a:rPr lang="en-GB" dirty="0" smtClean="0"/>
              <a:t>Inner sense or moral sensitivity, inclining to:</a:t>
            </a:r>
          </a:p>
          <a:p>
            <a:r>
              <a:rPr lang="en-GB" dirty="0" smtClean="0"/>
              <a:t>1. Charity</a:t>
            </a:r>
          </a:p>
          <a:p>
            <a:r>
              <a:rPr lang="en-GB" dirty="0" smtClean="0"/>
              <a:t>2.Harmony – to beauty of form or the sound of music</a:t>
            </a:r>
          </a:p>
          <a:p>
            <a:r>
              <a:rPr lang="en-GB" dirty="0" smtClean="0"/>
              <a:t>All – distinguishes humans from the beast!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MORAL SENSIBILITY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Unprecedented vogue in 18</a:t>
            </a:r>
            <a:r>
              <a:rPr lang="en-GB" baseline="30000" dirty="0" smtClean="0"/>
              <a:t>th</a:t>
            </a:r>
            <a:r>
              <a:rPr lang="en-GB" dirty="0" smtClean="0"/>
              <a:t> century</a:t>
            </a:r>
          </a:p>
          <a:p>
            <a:r>
              <a:rPr lang="en-GB" dirty="0" smtClean="0"/>
              <a:t>To Enlightenment thinkers it replaced Christian compassion and ‘enthusiasm’ </a:t>
            </a:r>
          </a:p>
          <a:p>
            <a:r>
              <a:rPr lang="en-GB" dirty="0" smtClean="0"/>
              <a:t>It spread optimism about human nature</a:t>
            </a:r>
          </a:p>
          <a:p>
            <a:r>
              <a:rPr lang="en-GB" dirty="0" smtClean="0"/>
              <a:t>Expressed through matters relating to:</a:t>
            </a:r>
          </a:p>
          <a:p>
            <a:r>
              <a:rPr lang="en-GB" dirty="0" smtClean="0"/>
              <a:t>1. art</a:t>
            </a:r>
          </a:p>
          <a:p>
            <a:r>
              <a:rPr lang="en-GB" dirty="0" smtClean="0"/>
              <a:t>2. literature</a:t>
            </a:r>
          </a:p>
          <a:p>
            <a:r>
              <a:rPr lang="en-GB" dirty="0" smtClean="0"/>
              <a:t>3. social life</a:t>
            </a:r>
          </a:p>
          <a:p>
            <a:r>
              <a:rPr lang="en-GB" dirty="0" smtClean="0"/>
              <a:t>Prevalent within emerging bourgeoisie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MORAL SENSIBILITY AND PASSION	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Passion meaning feelings of: love, hate ,desire, joy, hope, anger, despair, sadness</a:t>
            </a:r>
          </a:p>
          <a:p>
            <a:r>
              <a:rPr lang="en-GB" dirty="0" smtClean="0"/>
              <a:t>‘Purveyors of Physiological Anarchy’ and eventually ‘the vapours’ or propensity to swoon (a very esoteric concept – only the upper classes suffered the vapours!)</a:t>
            </a:r>
          </a:p>
          <a:p>
            <a:r>
              <a:rPr lang="en-GB" dirty="0" smtClean="0"/>
              <a:t>Causes were varied: tea, coffee, the theatre, urban life, idleness</a:t>
            </a:r>
          </a:p>
          <a:p>
            <a:r>
              <a:rPr lang="en-GB" dirty="0" smtClean="0"/>
              <a:t>Cure: restraining ‘passion’ through ‘reason’ – conflict evident in the literature of Diderot, de </a:t>
            </a:r>
            <a:r>
              <a:rPr lang="en-GB" dirty="0" err="1" smtClean="0"/>
              <a:t>Laclos</a:t>
            </a:r>
            <a:r>
              <a:rPr lang="en-GB" smtClean="0"/>
              <a:t>, Wollstonecraft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DEFINING SOCIETY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No all embracing definition in the 18</a:t>
            </a:r>
            <a:r>
              <a:rPr lang="en-GB" baseline="30000" dirty="0" smtClean="0"/>
              <a:t>th</a:t>
            </a:r>
            <a:r>
              <a:rPr lang="en-GB" dirty="0" smtClean="0"/>
              <a:t> century, </a:t>
            </a:r>
            <a:r>
              <a:rPr lang="en-GB" dirty="0" err="1" smtClean="0"/>
              <a:t>e.g</a:t>
            </a:r>
            <a:r>
              <a:rPr lang="en-GB" dirty="0" smtClean="0"/>
              <a:t>:</a:t>
            </a:r>
          </a:p>
          <a:p>
            <a:r>
              <a:rPr lang="en-GB" dirty="0" smtClean="0"/>
              <a:t>France: wide gulf between the ‘Three Estates’; remnants of feudalism, absolute monarchy, Church power allied to state</a:t>
            </a:r>
          </a:p>
          <a:p>
            <a:r>
              <a:rPr lang="en-GB" dirty="0" smtClean="0"/>
              <a:t>Britain: gulf between social orders; monarchy checked by Parliament; established Church with latitudinarian beliefs (that fostered Methodism)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DEMOCRACY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Despite 1789 and all that! There was no call to see the fall of monarchies in Europe</a:t>
            </a:r>
          </a:p>
          <a:p>
            <a:r>
              <a:rPr lang="en-GB" dirty="0" smtClean="0"/>
              <a:t>Radical ideas emerged e.g. Rousseau’s </a:t>
            </a:r>
            <a:r>
              <a:rPr lang="en-GB" i="1" dirty="0" smtClean="0"/>
              <a:t>Social Contract </a:t>
            </a:r>
            <a:r>
              <a:rPr lang="en-GB" dirty="0" smtClean="0"/>
              <a:t>(1762) that called for a sovereignty that expressed the aspirations of all</a:t>
            </a:r>
          </a:p>
          <a:p>
            <a:r>
              <a:rPr lang="en-GB" dirty="0" smtClean="0"/>
              <a:t>18th century  did not espouse universal democracy or enfranchisement</a:t>
            </a:r>
            <a:endParaRPr lang="en-GB" dirty="0"/>
          </a:p>
        </p:txBody>
      </p:sp>
      <p:pic>
        <p:nvPicPr>
          <p:cNvPr id="5" name="Content Placeholder 4" descr="200px-Social_contract_rousseau_page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397500" y="1856581"/>
            <a:ext cx="2540000" cy="4013200"/>
          </a:xfr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DEMOCRACY contd...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Discourses on ‘liberty’ and ‘rights’ by Voltaire, Rousseau, Diderot, did not call for a bloody overthrow (as experienced in 1789 and after); however:</a:t>
            </a:r>
          </a:p>
          <a:p>
            <a:endParaRPr lang="en-GB" dirty="0" smtClean="0"/>
          </a:p>
          <a:p>
            <a:r>
              <a:rPr lang="en-GB" dirty="0" smtClean="0"/>
              <a:t>‘The Declaration on the Rights of Man’ (1789), and ‘The First Constitution of the Republic’ (1791) did echo the views of the Enlightenment ‘</a:t>
            </a:r>
            <a:r>
              <a:rPr lang="en-GB" dirty="0" err="1" smtClean="0"/>
              <a:t>philosophes</a:t>
            </a:r>
            <a:r>
              <a:rPr lang="en-GB" dirty="0" smtClean="0"/>
              <a:t> </a:t>
            </a:r>
            <a:endParaRPr lang="en-GB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SOCIAL EQUALITY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Enlightenment views expressed through:</a:t>
            </a:r>
          </a:p>
          <a:p>
            <a:r>
              <a:rPr lang="en-GB" dirty="0" smtClean="0"/>
              <a:t>1. Rousseau in </a:t>
            </a:r>
            <a:r>
              <a:rPr lang="en-GB" i="1" dirty="0" smtClean="0"/>
              <a:t>Emile – </a:t>
            </a:r>
            <a:r>
              <a:rPr lang="en-GB" dirty="0" smtClean="0"/>
              <a:t>famously suggested that the wealthy should ‘learn a trade’ (</a:t>
            </a:r>
            <a:r>
              <a:rPr lang="en-GB" dirty="0" err="1" smtClean="0"/>
              <a:t>e.g</a:t>
            </a:r>
            <a:r>
              <a:rPr lang="en-GB" dirty="0" smtClean="0"/>
              <a:t> carpentry) and value an honest days work</a:t>
            </a:r>
          </a:p>
          <a:p>
            <a:r>
              <a:rPr lang="en-GB" dirty="0" smtClean="0"/>
              <a:t>2. Britain: social criticism in the works of Robert Burns, George Crabbe, Oliver Goldsmith; ideas of liberty and justice in the work of Richard Price, Thomas Paine, Mary Wollstonecraft – railing against the power and privilege  within British society</a:t>
            </a:r>
            <a:endParaRPr lang="en-GB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INEQUALITY AND GENDER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1. Education of females (for upper-middle class and above) :</a:t>
            </a:r>
          </a:p>
          <a:p>
            <a:r>
              <a:rPr lang="en-GB" dirty="0" smtClean="0"/>
              <a:t>Restricted curriculum – religion; reading; housework duties; singing ; dancing; music</a:t>
            </a:r>
          </a:p>
          <a:p>
            <a:r>
              <a:rPr lang="en-GB" dirty="0" smtClean="0"/>
              <a:t>Science-based subjects not open to women until the late 18</a:t>
            </a:r>
            <a:r>
              <a:rPr lang="en-GB" baseline="30000" dirty="0" smtClean="0"/>
              <a:t>th</a:t>
            </a:r>
            <a:r>
              <a:rPr lang="en-GB" dirty="0" smtClean="0"/>
              <a:t> century</a:t>
            </a:r>
          </a:p>
          <a:p>
            <a:r>
              <a:rPr lang="en-GB" dirty="0" smtClean="0"/>
              <a:t>Educational restrictions and financial dependency on husbands or fathers did not completely stifle progress – rise in women novelists and poets etc able to publish material in magazines and journals </a:t>
            </a:r>
            <a:endParaRPr lang="en-GB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INEQUALITY AND GENDER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Generally women’s issues not at the top of Enlightenment agenda</a:t>
            </a:r>
          </a:p>
          <a:p>
            <a:r>
              <a:rPr lang="en-GB" dirty="0" smtClean="0"/>
              <a:t>Difficult for talented women to become successful artists, to receive patronage, to become members of professional societies</a:t>
            </a:r>
          </a:p>
          <a:p>
            <a:r>
              <a:rPr lang="en-GB" dirty="0" smtClean="0"/>
              <a:t>Even Diderot and Rousseau remained ambivalent about their rights – Rousseau called for them to ‘cultivate both virtue and coquetry (flirtation)’ to the annoyance of Wollstonecraft</a:t>
            </a:r>
            <a:endParaRPr lang="en-GB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ROUSSEAU - TIMELINE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Jean-Jacques Rousseau (1712-78); born in Geneva</a:t>
            </a:r>
          </a:p>
          <a:p>
            <a:r>
              <a:rPr lang="en-GB" dirty="0" smtClean="0"/>
              <a:t>1728 whilst in Turin converts to Roman Catholicism</a:t>
            </a:r>
          </a:p>
          <a:p>
            <a:r>
              <a:rPr lang="en-GB" dirty="0" smtClean="0"/>
              <a:t>1742 moves to Paris</a:t>
            </a:r>
          </a:p>
          <a:p>
            <a:r>
              <a:rPr lang="en-GB" dirty="0" smtClean="0"/>
              <a:t>1744-51 collaborates on the </a:t>
            </a:r>
            <a:r>
              <a:rPr lang="en-GB" i="1" dirty="0" err="1" smtClean="0"/>
              <a:t>Encyclopedie</a:t>
            </a:r>
            <a:endParaRPr lang="en-GB" i="1" dirty="0" smtClean="0"/>
          </a:p>
          <a:p>
            <a:r>
              <a:rPr lang="en-GB" dirty="0" smtClean="0"/>
              <a:t>1749 experiences so called ‘vision’ while visiting Diderot in prison (the need to reform the ‘ills brought upon society’ by the arts and sciences; evident in:</a:t>
            </a:r>
            <a:endParaRPr lang="en-GB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ROUSSEAU – TIMELINE contd...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1750: publishes </a:t>
            </a:r>
            <a:r>
              <a:rPr lang="en-GB" i="1" dirty="0" smtClean="0"/>
              <a:t>Discourse on the Arts and Sciences – </a:t>
            </a:r>
            <a:r>
              <a:rPr lang="en-GB" dirty="0" smtClean="0"/>
              <a:t>his fame secured</a:t>
            </a:r>
          </a:p>
          <a:p>
            <a:r>
              <a:rPr lang="en-GB" dirty="0" smtClean="0"/>
              <a:t>1754: on visit to Geneva converts back to Protestantism (Calvinism)</a:t>
            </a:r>
          </a:p>
          <a:p>
            <a:r>
              <a:rPr lang="en-GB" dirty="0" smtClean="0"/>
              <a:t>1755: publishes </a:t>
            </a:r>
            <a:r>
              <a:rPr lang="en-GB" i="1" dirty="0" smtClean="0"/>
              <a:t>Discourse on Inequality</a:t>
            </a:r>
          </a:p>
          <a:p>
            <a:r>
              <a:rPr lang="en-GB" dirty="0" smtClean="0"/>
              <a:t>1757-62: quarrels with Parisian friends over love affair and leaves for </a:t>
            </a:r>
            <a:r>
              <a:rPr lang="en-GB" dirty="0" err="1" smtClean="0"/>
              <a:t>Montmorency</a:t>
            </a:r>
            <a:r>
              <a:rPr lang="en-GB" dirty="0" smtClean="0"/>
              <a:t> to work on further publications</a:t>
            </a:r>
          </a:p>
          <a:p>
            <a:r>
              <a:rPr lang="en-GB" dirty="0" smtClean="0"/>
              <a:t>1762: publishes </a:t>
            </a:r>
            <a:r>
              <a:rPr lang="en-GB" i="1" dirty="0" smtClean="0"/>
              <a:t>The Social Contract and Emile </a:t>
            </a:r>
            <a:r>
              <a:rPr lang="en-GB" dirty="0" smtClean="0"/>
              <a:t>(on education); falls foul of censors and leaves France</a:t>
            </a:r>
            <a:endParaRPr lang="en-GB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ROUSSEAU – TIMELINE contd...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1762-5: lives in </a:t>
            </a:r>
            <a:r>
              <a:rPr lang="en-GB" dirty="0" err="1" smtClean="0"/>
              <a:t>Prussain</a:t>
            </a:r>
            <a:r>
              <a:rPr lang="en-GB" dirty="0" smtClean="0"/>
              <a:t> principality of Neuchatel</a:t>
            </a:r>
          </a:p>
          <a:p>
            <a:r>
              <a:rPr lang="en-GB" dirty="0" smtClean="0"/>
              <a:t>1765: fled to St Pierre in the Caribbean</a:t>
            </a:r>
          </a:p>
          <a:p>
            <a:r>
              <a:rPr lang="en-GB" dirty="0" smtClean="0"/>
              <a:t>1766: found refuge in England; suffered mental illness; quarrelled with Hume</a:t>
            </a:r>
          </a:p>
          <a:p>
            <a:r>
              <a:rPr lang="en-GB" dirty="0" smtClean="0"/>
              <a:t>1767-70: returns to live in France (Dauphine region in the south east)  under pseudonym</a:t>
            </a:r>
          </a:p>
          <a:p>
            <a:r>
              <a:rPr lang="en-GB" dirty="0" smtClean="0"/>
              <a:t>1770: returns to Paris but not allowed to publish; 1778 dies at </a:t>
            </a:r>
            <a:r>
              <a:rPr lang="en-GB" dirty="0" err="1" smtClean="0"/>
              <a:t>Ermenonville</a:t>
            </a:r>
            <a:r>
              <a:rPr lang="en-GB" dirty="0" smtClean="0"/>
              <a:t> near Paris</a:t>
            </a:r>
          </a:p>
          <a:p>
            <a:r>
              <a:rPr lang="en-GB" dirty="0" smtClean="0"/>
              <a:t>1794: remains re-buried at the Pantheon Paris </a:t>
            </a:r>
            <a:endParaRPr lang="en-GB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ROUSSEAU AND NATURE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Fundamental divide between society and human nature</a:t>
            </a:r>
          </a:p>
          <a:p>
            <a:r>
              <a:rPr lang="en-GB" dirty="0" smtClean="0"/>
              <a:t>Man’s goodness emanated from nature and his state in nature</a:t>
            </a:r>
          </a:p>
          <a:p>
            <a:r>
              <a:rPr lang="en-GB" dirty="0" smtClean="0"/>
              <a:t>Man is corrupted by society</a:t>
            </a:r>
          </a:p>
          <a:p>
            <a:r>
              <a:rPr lang="en-GB" dirty="0" smtClean="0"/>
              <a:t>Hence: the concept of the ‘Noble Savage’ attributed to Rousseau (but he did not use the term and it fails to capture the complexity of Rousseau beliefs) 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ROUSSEAU ON NATURE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Man in the ‘state of nature’ does not necessarily act ‘morally’ or through ‘justice’ (or other ‘society-born’ concepts)</a:t>
            </a:r>
          </a:p>
          <a:p>
            <a:r>
              <a:rPr lang="en-GB" dirty="0" smtClean="0"/>
              <a:t>Man in the ‘state of nature’ is good through his ‘self-sufficiency’</a:t>
            </a:r>
          </a:p>
          <a:p>
            <a:r>
              <a:rPr lang="en-GB" dirty="0" smtClean="0"/>
              <a:t>Society is inimical to the well-being of humans because of its artificiality</a:t>
            </a:r>
          </a:p>
          <a:p>
            <a:r>
              <a:rPr lang="en-GB" dirty="0" smtClean="0"/>
              <a:t>Opening lines to </a:t>
            </a:r>
            <a:r>
              <a:rPr lang="en-GB" i="1" dirty="0" smtClean="0"/>
              <a:t>The Social Contract </a:t>
            </a:r>
            <a:r>
              <a:rPr lang="en-GB" dirty="0" smtClean="0"/>
              <a:t>(1762): ‘man is born free and everywhere he is </a:t>
            </a:r>
            <a:r>
              <a:rPr lang="en-GB" smtClean="0"/>
              <a:t>in chains’</a:t>
            </a:r>
            <a:endParaRPr lang="en-GB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 smtClean="0"/>
              <a:t>THE SOCIAL CONTRACT</a:t>
            </a:r>
            <a:endParaRPr lang="en-GB" i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Man left the ‘state of nature’ for the benefits of society and cooperation</a:t>
            </a:r>
          </a:p>
          <a:p>
            <a:r>
              <a:rPr lang="en-GB" dirty="0" smtClean="0"/>
              <a:t>Societies developed through the division of labour and the rise of private property; hence:</a:t>
            </a:r>
          </a:p>
          <a:p>
            <a:r>
              <a:rPr lang="en-GB" dirty="0" smtClean="0"/>
              <a:t>Fundamental flaw = man is in constant competition with man but also totally reliant upon him! – the contradiction undermines man’s freedoms</a:t>
            </a:r>
          </a:p>
          <a:p>
            <a:r>
              <a:rPr lang="en-GB" dirty="0" smtClean="0"/>
              <a:t>Solution: understanding ‘natural man’ </a:t>
            </a:r>
            <a:r>
              <a:rPr lang="en-GB" dirty="0" err="1" smtClean="0"/>
              <a:t>anf</a:t>
            </a:r>
            <a:r>
              <a:rPr lang="en-GB" dirty="0" smtClean="0"/>
              <a:t> how to work with him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i="1" dirty="0" smtClean="0"/>
              <a:t>THE SOCIAL CONTRACT contd...</a:t>
            </a:r>
            <a:endParaRPr lang="en-GB" i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Solution: man joining together in a civil society (a social contract) and abandoning ‘natural rights’ for submission to the ‘will of society’ or general will</a:t>
            </a:r>
          </a:p>
          <a:p>
            <a:r>
              <a:rPr lang="en-GB" dirty="0" smtClean="0"/>
              <a:t>Guarantee of protection from the will of others</a:t>
            </a:r>
          </a:p>
          <a:p>
            <a:r>
              <a:rPr lang="en-GB" dirty="0" smtClean="0"/>
              <a:t>As authors, obeying the law means obeying yourselves</a:t>
            </a:r>
          </a:p>
          <a:p>
            <a:r>
              <a:rPr lang="en-GB" dirty="0" smtClean="0"/>
              <a:t>Rousseau makes distinction between 1. Government and enforcement of the general will through Magistrates etc </a:t>
            </a:r>
            <a:r>
              <a:rPr lang="en-GB" dirty="0" err="1" smtClean="0"/>
              <a:t>vs</a:t>
            </a:r>
            <a:r>
              <a:rPr lang="en-GB" dirty="0" smtClean="0"/>
              <a:t> 2. Sovereignty through laws made by the will of the people and not through assembly</a:t>
            </a:r>
            <a:endParaRPr lang="en-GB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 smtClean="0"/>
              <a:t>SOCIAL CONTRACT contd...</a:t>
            </a:r>
            <a:endParaRPr lang="en-GB" i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Rousseau sets out the ideal of political community</a:t>
            </a:r>
          </a:p>
          <a:p>
            <a:r>
              <a:rPr lang="en-GB" dirty="0" smtClean="0"/>
              <a:t>A perfect society! Controlled by the general will of the people</a:t>
            </a:r>
          </a:p>
          <a:p>
            <a:r>
              <a:rPr lang="en-GB" dirty="0" smtClean="0"/>
              <a:t>Rousseau’s assemblies -  there to determine the  but he is will of the people vague as to how (but not through representation)</a:t>
            </a:r>
          </a:p>
          <a:p>
            <a:r>
              <a:rPr lang="en-GB" dirty="0" smtClean="0"/>
              <a:t>Progressive agenda that inspired the French Revolution</a:t>
            </a:r>
            <a:endParaRPr lang="en-GB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i="1" dirty="0" smtClean="0"/>
              <a:t>SOCIAL CONTRACT</a:t>
            </a:r>
            <a:r>
              <a:rPr lang="en-GB" dirty="0" smtClean="0"/>
              <a:t> AND FREEDOM</a:t>
            </a:r>
            <a:endParaRPr lang="en-GB" i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Supreme direction – the will of the people</a:t>
            </a:r>
          </a:p>
          <a:p>
            <a:r>
              <a:rPr lang="en-GB" dirty="0" smtClean="0"/>
              <a:t>The Contract – each person placed under the direction of the general will</a:t>
            </a:r>
          </a:p>
          <a:p>
            <a:r>
              <a:rPr lang="en-GB" dirty="0" smtClean="0"/>
              <a:t>In exchange: man must remove himself from the state of nature and enter the social contract with others</a:t>
            </a:r>
          </a:p>
          <a:p>
            <a:r>
              <a:rPr lang="en-GB" dirty="0" smtClean="0"/>
              <a:t>Within all are free – each forfeit the same amount of freedom and have the same duties imposed upon them </a:t>
            </a:r>
            <a:endParaRPr lang="en-GB" dirty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i="1" dirty="0" smtClean="0"/>
              <a:t>SOCIAL CONTRACT IN PRACTICE</a:t>
            </a:r>
            <a:endParaRPr lang="en-GB" i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For Rousseau the ideal form of government decided by size of territory:</a:t>
            </a:r>
          </a:p>
          <a:p>
            <a:r>
              <a:rPr lang="en-GB" dirty="0" smtClean="0"/>
              <a:t>Ideal democratic government – city states</a:t>
            </a:r>
          </a:p>
          <a:p>
            <a:r>
              <a:rPr lang="en-GB" dirty="0" smtClean="0"/>
              <a:t>Large states required a benevolent monarchy</a:t>
            </a:r>
          </a:p>
          <a:p>
            <a:r>
              <a:rPr lang="en-GB" dirty="0" smtClean="0"/>
              <a:t>Driving force for Rousseau: a return to a ’state of nature ‘ impossible, so man needs to engage </a:t>
            </a:r>
            <a:r>
              <a:rPr lang="en-GB" smtClean="0"/>
              <a:t>with society</a:t>
            </a:r>
            <a:endParaRPr lang="en-GB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247</TotalTime>
  <Words>1599</Words>
  <Application>Microsoft Office PowerPoint</Application>
  <PresentationFormat>On-screen Show (4:3)</PresentationFormat>
  <Paragraphs>123</Paragraphs>
  <Slides>24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5" baseType="lpstr">
      <vt:lpstr>Apex</vt:lpstr>
      <vt:lpstr>LECTURE 7 – NATURE AND SOCIETY</vt:lpstr>
      <vt:lpstr>DEFINING NATURE</vt:lpstr>
      <vt:lpstr> THE NATURAL WORLD</vt:lpstr>
      <vt:lpstr>NATURE AND GENDER</vt:lpstr>
      <vt:lpstr>NATURE AND CHANGE</vt:lpstr>
      <vt:lpstr>DEFINING ‘FEELING’</vt:lpstr>
      <vt:lpstr>MORAL SENSIBILITY</vt:lpstr>
      <vt:lpstr>MORAL SENSIBILITY AND PASSION </vt:lpstr>
      <vt:lpstr>DEFINING SOCIETY</vt:lpstr>
      <vt:lpstr>DEMOCRACY</vt:lpstr>
      <vt:lpstr>DEMOCRACY contd...</vt:lpstr>
      <vt:lpstr>SOCIAL EQUALITY</vt:lpstr>
      <vt:lpstr>INEQUALITY AND GENDER</vt:lpstr>
      <vt:lpstr>INEQUALITY AND GENDER</vt:lpstr>
      <vt:lpstr>ROUSSEAU - TIMELINE</vt:lpstr>
      <vt:lpstr>ROUSSEAU – TIMELINE contd...</vt:lpstr>
      <vt:lpstr>ROUSSEAU – TIMELINE contd...</vt:lpstr>
      <vt:lpstr>ROUSSEAU AND NATURE</vt:lpstr>
      <vt:lpstr>ROUSSEAU ON NATURE</vt:lpstr>
      <vt:lpstr>THE SOCIAL CONTRACT</vt:lpstr>
      <vt:lpstr>THE SOCIAL CONTRACT contd...</vt:lpstr>
      <vt:lpstr>SOCIAL CONTRACT contd...</vt:lpstr>
      <vt:lpstr>SOCIAL CONTRACT AND FREEDOM</vt:lpstr>
      <vt:lpstr>SOCIAL CONTRACT IN PRACTICE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LECTURE 7 – NATURE AND SOCIETY</dc:title>
  <dc:creator>Sony</dc:creator>
  <cp:lastModifiedBy>Lester Mason</cp:lastModifiedBy>
  <cp:revision>27</cp:revision>
  <dcterms:created xsi:type="dcterms:W3CDTF">2011-03-14T13:00:46Z</dcterms:created>
  <dcterms:modified xsi:type="dcterms:W3CDTF">2018-09-13T13:09:31Z</dcterms:modified>
</cp:coreProperties>
</file>