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5"/>
  </p:notesMasterIdLst>
  <p:sldIdLst>
    <p:sldId id="256" r:id="rId2"/>
    <p:sldId id="269" r:id="rId3"/>
    <p:sldId id="257" r:id="rId4"/>
    <p:sldId id="258" r:id="rId5"/>
    <p:sldId id="259" r:id="rId6"/>
    <p:sldId id="260" r:id="rId7"/>
    <p:sldId id="261" r:id="rId8"/>
    <p:sldId id="262" r:id="rId9"/>
    <p:sldId id="263" r:id="rId10"/>
    <p:sldId id="264" r:id="rId11"/>
    <p:sldId id="265" r:id="rId12"/>
    <p:sldId id="266" r:id="rId13"/>
    <p:sldId id="268" r:id="rId14"/>
  </p:sldIdLst>
  <p:sldSz cx="9144000" cy="5143500" type="screen16x9"/>
  <p:notesSz cx="6858000" cy="9144000"/>
  <p:embeddedFontLst>
    <p:embeddedFont>
      <p:font typeface="Calibri" panose="020F0502020204030204" pitchFamily="34" charset="0"/>
      <p:regular r:id="rId16"/>
      <p:bold r:id="rId17"/>
      <p:italic r:id="rId18"/>
      <p:boldItalic r:id="rId19"/>
    </p:embeddedFont>
    <p:embeddedFont>
      <p:font typeface="Nunito" pitchFamily="2" charset="-18"/>
      <p:regular r:id="rId20"/>
      <p:bold r:id="rId21"/>
      <p:italic r:id="rId22"/>
      <p:boldItalic r:id="rId2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34578" autoAdjust="0"/>
    <p:restoredTop sz="86380" autoAdjust="0"/>
  </p:normalViewPr>
  <p:slideViewPr>
    <p:cSldViewPr snapToGrid="0">
      <p:cViewPr varScale="1">
        <p:scale>
          <a:sx n="126" d="100"/>
          <a:sy n="126" d="100"/>
        </p:scale>
        <p:origin x="1884" y="138"/>
      </p:cViewPr>
      <p:guideLst>
        <p:guide orient="horz" pos="1620"/>
        <p:guide pos="2880"/>
      </p:guideLst>
    </p:cSldViewPr>
  </p:slideViewPr>
  <p:outlineViewPr>
    <p:cViewPr>
      <p:scale>
        <a:sx n="33" d="100"/>
        <a:sy n="33" d="100"/>
      </p:scale>
      <p:origin x="240" y="42411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6.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font" Target="fonts/font8.fntdata"/><Relationship Id="rId10" Type="http://schemas.openxmlformats.org/officeDocument/2006/relationships/slide" Target="slides/slide9.xml"/><Relationship Id="rId19"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7.fntdata"/><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6" name="Google Shape;126;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g24fcf156a9a_0_15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1" name="Google Shape;131;g24fcf156a9a_0_15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The hospitality industry is a vast sector that incorporates different economic activities that are indirectly or directly dependent on the travel and tourism sector. The improvement in service quality within the different hospitality industries is significant as it helps to improve the image of the organisation (Ali </a:t>
            </a:r>
            <a:r>
              <a:rPr lang="en-GB" sz="1200" i="1" dirty="0">
                <a:solidFill>
                  <a:schemeClr val="dk1"/>
                </a:solidFill>
                <a:latin typeface="Times New Roman"/>
                <a:ea typeface="Times New Roman"/>
                <a:cs typeface="Times New Roman"/>
                <a:sym typeface="Times New Roman"/>
              </a:rPr>
              <a:t>et al.,</a:t>
            </a:r>
            <a:r>
              <a:rPr lang="en-GB" sz="1200" dirty="0">
                <a:solidFill>
                  <a:schemeClr val="dk1"/>
                </a:solidFill>
                <a:latin typeface="Times New Roman"/>
                <a:ea typeface="Times New Roman"/>
                <a:cs typeface="Times New Roman"/>
                <a:sym typeface="Times New Roman"/>
              </a:rPr>
              <a:t> 2021). This presentation focuses on the service quality, hospitality factors along with guest services of St Regis. </a:t>
            </a: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g24fcf156a9a_0_19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8" name="Google Shape;138;g24fcf156a9a_0_19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St. Regis Hotels &amp; Resorts is a multinational company and has a luxury hotel chain. The firm is managed as well as owned by Marriott International. St. Regis has 60 Hotels Worldwide and the firm operates in different locations across the globe such as in Africa, Asia, Europe, the Middle East and others (st-regis.marriott.com, 2023). The excessive expansion of the business in the international market reflects that the demand for the St. Regis hospitality services are increasing excessively globally. The services provided by St. Regis are beverage service, garment pressing and others (st-regis.marriott.com, 2023). For instance, in accordance with the reports in 2022, the global revenue of the patent companies of Marriott International such as St. Regis, was increased to $20 billion (statista.com, 2023). The increase in the revenue of the respective business reflects that the brand value of the firm is high in the global market that also assists to attract stakeholders. St Regis is famous for its pioneering in-room, telephone service and others. This justifies improvised services of the firm that lays a positive impact in attracting customers at an extensive rate.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g24fcf156a9a_0_20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5" name="Google Shape;145;g24fcf156a9a_0_20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improvement in the guest services in St. Regis is significant as it helps in increasing the customers base. As opined by Auh </a:t>
            </a:r>
            <a:r>
              <a:rPr lang="en-GB" sz="1200" i="1">
                <a:solidFill>
                  <a:schemeClr val="dk1"/>
                </a:solidFill>
                <a:latin typeface="Times New Roman"/>
                <a:ea typeface="Times New Roman"/>
                <a:cs typeface="Times New Roman"/>
                <a:sym typeface="Times New Roman"/>
              </a:rPr>
              <a:t>et al. </a:t>
            </a:r>
            <a:r>
              <a:rPr lang="en-GB" sz="1200">
                <a:solidFill>
                  <a:schemeClr val="dk1"/>
                </a:solidFill>
                <a:latin typeface="Times New Roman"/>
                <a:ea typeface="Times New Roman"/>
                <a:cs typeface="Times New Roman"/>
                <a:sym typeface="Times New Roman"/>
              </a:rPr>
              <a:t>(2019), the improvement in customer services is significant as it helps in improving the quality of their services that is significant in the retention of the customers. In this content, the implementation of the guest services strategies in business is important in order to increase the customers base as it allows the brand to build trust with the customers. The different guest service strategies for St. Regis is to </a:t>
            </a:r>
            <a:r>
              <a:rPr lang="en-GB" sz="1200" i="1">
                <a:solidFill>
                  <a:schemeClr val="dk1"/>
                </a:solidFill>
                <a:latin typeface="Times New Roman"/>
                <a:ea typeface="Times New Roman"/>
                <a:cs typeface="Times New Roman"/>
                <a:sym typeface="Times New Roman"/>
              </a:rPr>
              <a:t>encourage feedback of the customers, personalising the experiences of customers</a:t>
            </a:r>
            <a:r>
              <a:rPr lang="en-GB" sz="1200">
                <a:solidFill>
                  <a:schemeClr val="dk1"/>
                </a:solidFill>
                <a:latin typeface="Times New Roman"/>
                <a:ea typeface="Times New Roman"/>
                <a:cs typeface="Times New Roman"/>
                <a:sym typeface="Times New Roman"/>
              </a:rPr>
              <a:t> as well as </a:t>
            </a:r>
            <a:r>
              <a:rPr lang="en-GB" sz="1200" i="1">
                <a:solidFill>
                  <a:schemeClr val="dk1"/>
                </a:solidFill>
                <a:latin typeface="Times New Roman"/>
                <a:ea typeface="Times New Roman"/>
                <a:cs typeface="Times New Roman"/>
                <a:sym typeface="Times New Roman"/>
              </a:rPr>
              <a:t>being responsive on the different social media platforms</a:t>
            </a:r>
            <a:r>
              <a:rPr lang="en-GB" sz="1200">
                <a:solidFill>
                  <a:schemeClr val="dk1"/>
                </a:solidFill>
                <a:latin typeface="Times New Roman"/>
                <a:ea typeface="Times New Roman"/>
                <a:cs typeface="Times New Roman"/>
                <a:sym typeface="Times New Roman"/>
              </a:rPr>
              <a:t>. According to the views of Harahap </a:t>
            </a:r>
            <a:r>
              <a:rPr lang="en-GB" sz="1200" i="1">
                <a:solidFill>
                  <a:schemeClr val="dk1"/>
                </a:solidFill>
                <a:latin typeface="Times New Roman"/>
                <a:ea typeface="Times New Roman"/>
                <a:cs typeface="Times New Roman"/>
                <a:sym typeface="Times New Roman"/>
              </a:rPr>
              <a:t>et al. </a:t>
            </a:r>
            <a:r>
              <a:rPr lang="en-GB" sz="1200">
                <a:solidFill>
                  <a:schemeClr val="dk1"/>
                </a:solidFill>
                <a:latin typeface="Times New Roman"/>
                <a:ea typeface="Times New Roman"/>
                <a:cs typeface="Times New Roman"/>
                <a:sym typeface="Times New Roman"/>
              </a:rPr>
              <a:t>(2023),  personalisation in different business services incorporates the ability to deliver an experience that is tailored to each customer's unique preferences, needs as well as characteristics.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g24fcf156a9a_0_20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2" name="Google Shape;152;g24fcf156a9a_0_20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identification of the target market is beneficial as it helps to connect directly to the customers. Connecting directly to the customer is effective for the concerned organisation as it assists in analysing the preferences of customers. The target customers of St. Regis are within medium to high income range as the facilities that are provided by the firm are high quality due to which the hotels and the services of St. Regis are costly. As opined by Suleiman </a:t>
            </a:r>
            <a:r>
              <a:rPr lang="en-GB" sz="1200" i="1">
                <a:solidFill>
                  <a:schemeClr val="dk1"/>
                </a:solidFill>
                <a:latin typeface="Times New Roman"/>
                <a:ea typeface="Times New Roman"/>
                <a:cs typeface="Times New Roman"/>
                <a:sym typeface="Times New Roman"/>
              </a:rPr>
              <a:t>et al. </a:t>
            </a:r>
            <a:r>
              <a:rPr lang="en-GB" sz="1200">
                <a:solidFill>
                  <a:schemeClr val="dk1"/>
                </a:solidFill>
                <a:latin typeface="Times New Roman"/>
                <a:ea typeface="Times New Roman"/>
                <a:cs typeface="Times New Roman"/>
                <a:sym typeface="Times New Roman"/>
              </a:rPr>
              <a:t>(2020), the focus on the target market is beneficial in the different firms as it assists in the development of the different marketing strategies as it helps in increasing the sales of the overall enterprise. The main consumers of St. Regis are travellers, business travellers, small conference groups, tour groups and others. The appeal by St. Regis is laid on medium to high-class people as the firm focuses on providing premium services to the customers as well as customising the services in accordance with the demands of the customers.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
        <p:cNvGrpSpPr/>
        <p:nvPr/>
      </p:nvGrpSpPr>
      <p:grpSpPr>
        <a:xfrm>
          <a:off x="0" y="0"/>
          <a:ext cx="0" cy="0"/>
          <a:chOff x="0" y="0"/>
          <a:chExt cx="0" cy="0"/>
        </a:xfrm>
      </p:grpSpPr>
      <p:sp>
        <p:nvSpPr>
          <p:cNvPr id="158" name="Google Shape;158;g24fcf156a9a_0_2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9" name="Google Shape;159;g24fcf156a9a_0_2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improvement in the guest services in St. Regis is effective as it helps in increasing customers satisfaction along with customer loyalty. The nature of guest services assists in the identification of the different services that are provided to the customers by the hospitality organisation (Narayan </a:t>
            </a:r>
            <a:r>
              <a:rPr lang="en-GB" sz="1200" i="1">
                <a:solidFill>
                  <a:schemeClr val="dk1"/>
                </a:solidFill>
                <a:latin typeface="Times New Roman"/>
                <a:ea typeface="Times New Roman"/>
                <a:cs typeface="Times New Roman"/>
                <a:sym typeface="Times New Roman"/>
              </a:rPr>
              <a:t>et al.,</a:t>
            </a:r>
            <a:r>
              <a:rPr lang="en-GB" sz="1200">
                <a:solidFill>
                  <a:schemeClr val="dk1"/>
                </a:solidFill>
                <a:latin typeface="Times New Roman"/>
                <a:ea typeface="Times New Roman"/>
                <a:cs typeface="Times New Roman"/>
                <a:sym typeface="Times New Roman"/>
              </a:rPr>
              <a:t> 2022). The nature of guest services that are provided by St. Regis is full accommodation with the inclusion of food services. The nature of guest services in St. Regis also incorporates direct interaction with the employees along with assisting with requests.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Google Shape;165;g24fcf156a9a_0_2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6" name="Google Shape;166;g24fcf156a9a_0_2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scope of improvement in guest services is incorporating the preferences of the customers beforehand as it helps in customising the services of St. Regis. According to the ideas of Yu </a:t>
            </a:r>
            <a:r>
              <a:rPr lang="en-GB" sz="1200" i="1">
                <a:solidFill>
                  <a:schemeClr val="dk1"/>
                </a:solidFill>
                <a:latin typeface="Times New Roman"/>
                <a:ea typeface="Times New Roman"/>
                <a:cs typeface="Times New Roman"/>
                <a:sym typeface="Times New Roman"/>
              </a:rPr>
              <a:t>et al. </a:t>
            </a:r>
            <a:r>
              <a:rPr lang="en-GB" sz="1200">
                <a:solidFill>
                  <a:schemeClr val="dk1"/>
                </a:solidFill>
                <a:latin typeface="Times New Roman"/>
                <a:ea typeface="Times New Roman"/>
                <a:cs typeface="Times New Roman"/>
                <a:sym typeface="Times New Roman"/>
              </a:rPr>
              <a:t>(2019), the demand for the self-customisation of services reflects the variety-seeking behaviour of the customers. In this context, the role of employees is to analyse consumer behaviour that lays a positive impact in customising the services of the customers and assists in improvising the nature of guest services in St. Regis.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
        <p:cNvGrpSpPr/>
        <p:nvPr/>
      </p:nvGrpSpPr>
      <p:grpSpPr>
        <a:xfrm>
          <a:off x="0" y="0"/>
          <a:ext cx="0" cy="0"/>
          <a:chOff x="0" y="0"/>
          <a:chExt cx="0" cy="0"/>
        </a:xfrm>
      </p:grpSpPr>
      <p:sp>
        <p:nvSpPr>
          <p:cNvPr id="172" name="Google Shape;172;g24fcf156a9a_0_2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3" name="Google Shape;173;g24fcf156a9a_0_2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presence of appropriate hospitality services to the customers is significant as it helps in attracting target customers. Providing appropriate hospitality services to customers across the globe in St. Regis lays a positive impact in increasing the demands of the customers regarding their services. According to the views of Diem </a:t>
            </a:r>
            <a:r>
              <a:rPr lang="en-GB" sz="1200" i="1">
                <a:solidFill>
                  <a:schemeClr val="dk1"/>
                </a:solidFill>
                <a:latin typeface="Times New Roman"/>
                <a:ea typeface="Times New Roman"/>
                <a:cs typeface="Times New Roman"/>
                <a:sym typeface="Times New Roman"/>
              </a:rPr>
              <a:t>et al. </a:t>
            </a:r>
            <a:r>
              <a:rPr lang="en-GB" sz="1200">
                <a:solidFill>
                  <a:schemeClr val="dk1"/>
                </a:solidFill>
                <a:latin typeface="Times New Roman"/>
                <a:ea typeface="Times New Roman"/>
                <a:cs typeface="Times New Roman"/>
                <a:sym typeface="Times New Roman"/>
              </a:rPr>
              <a:t>(2021), appropriate research on the market is effective by the marketers of the different enterprises as it helps in analysing the factors to satisfy the demands of the customers. The strategies that are used by the different firms operating in the hospitality industry such as St. Regis to meet the expectations of guests is customising the services of the customers.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
        <p:cNvGrpSpPr/>
        <p:nvPr/>
      </p:nvGrpSpPr>
      <p:grpSpPr>
        <a:xfrm>
          <a:off x="0" y="0"/>
          <a:ext cx="0" cy="0"/>
          <a:chOff x="0" y="0"/>
          <a:chExt cx="0" cy="0"/>
        </a:xfrm>
      </p:grpSpPr>
      <p:sp>
        <p:nvSpPr>
          <p:cNvPr id="179" name="Google Shape;179;g24fcf156a9a_0_2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0" name="Google Shape;180;g24fcf156a9a_0_2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other strategy that is used by enterprises to fulfil the expectations of guests is to invest in technologies. As opined by Xue </a:t>
            </a:r>
            <a:r>
              <a:rPr lang="en-GB" sz="1200" i="1">
                <a:solidFill>
                  <a:schemeClr val="dk1"/>
                </a:solidFill>
                <a:latin typeface="Times New Roman"/>
                <a:ea typeface="Times New Roman"/>
                <a:cs typeface="Times New Roman"/>
                <a:sym typeface="Times New Roman"/>
              </a:rPr>
              <a:t>et al. </a:t>
            </a:r>
            <a:r>
              <a:rPr lang="en-GB" sz="1200">
                <a:solidFill>
                  <a:schemeClr val="dk1"/>
                </a:solidFill>
                <a:latin typeface="Times New Roman"/>
                <a:ea typeface="Times New Roman"/>
                <a:cs typeface="Times New Roman"/>
                <a:sym typeface="Times New Roman"/>
              </a:rPr>
              <a:t>(2022), the increase in investment in technology lays a positive impact in analysing the chaining preferences of the customers. In this context, the increase in the budget for the improvement of technology is effective in order to apprehend the preferences of the customers. On the other hand, the other strategy to meet the expectations of guests is to include the feedback of the customers as it helps in improving the service quality of the firm. Therefore, personalisation in the services of the customers is also a noteworthy strategy used by St. Regis to meet the demands of the customers.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
        <p:cNvGrpSpPr/>
        <p:nvPr/>
      </p:nvGrpSpPr>
      <p:grpSpPr>
        <a:xfrm>
          <a:off x="0" y="0"/>
          <a:ext cx="0" cy="0"/>
          <a:chOff x="0" y="0"/>
          <a:chExt cx="0" cy="0"/>
        </a:xfrm>
      </p:grpSpPr>
      <p:sp>
        <p:nvSpPr>
          <p:cNvPr id="186" name="Google Shape;186;g24fcf156a9a_0_2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7" name="Google Shape;187;g24fcf156a9a_0_2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digital transformation in business is effective as it helps  St. Regis to incorporate innovative technologies in business. In this context apprehending the preferences of the customers by St. Regis is effective in providing effective services to the customers. According to the views of Wang </a:t>
            </a:r>
            <a:r>
              <a:rPr lang="en-GB" sz="1200" i="1">
                <a:solidFill>
                  <a:schemeClr val="dk1"/>
                </a:solidFill>
                <a:latin typeface="Times New Roman"/>
                <a:ea typeface="Times New Roman"/>
                <a:cs typeface="Times New Roman"/>
                <a:sym typeface="Times New Roman"/>
              </a:rPr>
              <a:t>et al. </a:t>
            </a:r>
            <a:r>
              <a:rPr lang="en-GB" sz="1200">
                <a:solidFill>
                  <a:schemeClr val="dk1"/>
                </a:solidFill>
                <a:latin typeface="Times New Roman"/>
                <a:ea typeface="Times New Roman"/>
                <a:cs typeface="Times New Roman"/>
                <a:sym typeface="Times New Roman"/>
              </a:rPr>
              <a:t>(2023), the implementation of the TAM model in the different first is effective as it helps in analysing the factors for which the inclusion of digital technologies are required. The inclusion of different digital technologies such as social media is effective in analysing the present trends that also helps in analysing the preferences of the customers.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2"/>
        <p:cNvGrpSpPr/>
        <p:nvPr/>
      </p:nvGrpSpPr>
      <p:grpSpPr>
        <a:xfrm>
          <a:off x="0" y="0"/>
          <a:ext cx="0" cy="0"/>
          <a:chOff x="0" y="0"/>
          <a:chExt cx="0" cy="0"/>
        </a:xfrm>
      </p:grpSpPr>
      <p:sp>
        <p:nvSpPr>
          <p:cNvPr id="193" name="Google Shape;193;g24fcf156a9a_0_23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4" name="Google Shape;194;g24fcf156a9a_0_23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improvement in the guest service assists in increasing customer loyalty which is effective for the different firms operating in the hospitality industry to increase its customer base. Meeting the changing demands of the customers is beneficial for St. Regis lays a positive impact in retention of the customers that is effective in elevating the overall revenue of the firm. Therefore, providing appropriate services to the guests is effective in elevating the revenue of the organisation.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4"/>
        <p:cNvGrpSpPr/>
        <p:nvPr/>
      </p:nvGrpSpPr>
      <p:grpSpPr>
        <a:xfrm>
          <a:off x="0" y="0"/>
          <a:ext cx="0" cy="0"/>
          <a:chOff x="0" y="0"/>
          <a:chExt cx="0" cy="0"/>
        </a:xfrm>
      </p:grpSpPr>
      <p:sp>
        <p:nvSpPr>
          <p:cNvPr id="205" name="Google Shape;205;g24fcf156a9a_0_17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6" name="Google Shape;206;g24fcf156a9a_0_17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accent6"/>
        </a:solidFill>
        <a:effectLst/>
      </p:bgPr>
    </p:bg>
    <p:spTree>
      <p:nvGrpSpPr>
        <p:cNvPr id="1" name="Shape 9"/>
        <p:cNvGrpSpPr/>
        <p:nvPr/>
      </p:nvGrpSpPr>
      <p:grpSpPr>
        <a:xfrm>
          <a:off x="0" y="0"/>
          <a:ext cx="0" cy="0"/>
          <a:chOff x="0" y="0"/>
          <a:chExt cx="0" cy="0"/>
        </a:xfrm>
      </p:grpSpPr>
      <p:sp>
        <p:nvSpPr>
          <p:cNvPr id="10" name="Google Shape;10;p2"/>
          <p:cNvSpPr/>
          <p:nvPr/>
        </p:nvSpPr>
        <p:spPr>
          <a:xfrm>
            <a:off x="31" y="2824500"/>
            <a:ext cx="7370400" cy="23190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flipH="1">
            <a:off x="3582600" y="1550700"/>
            <a:ext cx="5561400" cy="35928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rot="10800000">
            <a:off x="5058905" y="0"/>
            <a:ext cx="4085100" cy="2052600"/>
          </a:xfrm>
          <a:prstGeom prst="rtTriangl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20327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 name="Google Shape;14;p2"/>
          <p:cNvGrpSpPr/>
          <p:nvPr/>
        </p:nvGrpSpPr>
        <p:grpSpPr>
          <a:xfrm>
            <a:off x="255200" y="592"/>
            <a:ext cx="2250363" cy="1044300"/>
            <a:chOff x="255200" y="592"/>
            <a:chExt cx="2250363" cy="1044300"/>
          </a:xfrm>
        </p:grpSpPr>
        <p:sp>
          <p:nvSpPr>
            <p:cNvPr id="15" name="Google Shape;15;p2"/>
            <p:cNvSpPr/>
            <p:nvPr/>
          </p:nvSpPr>
          <p:spPr>
            <a:xfrm>
              <a:off x="764063"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509632"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255200"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 name="Google Shape;18;p2"/>
          <p:cNvGrpSpPr/>
          <p:nvPr/>
        </p:nvGrpSpPr>
        <p:grpSpPr>
          <a:xfrm>
            <a:off x="905395" y="592"/>
            <a:ext cx="2250363" cy="1044300"/>
            <a:chOff x="905395" y="592"/>
            <a:chExt cx="2250363" cy="1044300"/>
          </a:xfrm>
        </p:grpSpPr>
        <p:sp>
          <p:nvSpPr>
            <p:cNvPr id="19" name="Google Shape;19;p2"/>
            <p:cNvSpPr/>
            <p:nvPr/>
          </p:nvSpPr>
          <p:spPr>
            <a:xfrm>
              <a:off x="1414258"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1159826"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905395"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 name="Google Shape;22;p2"/>
          <p:cNvGrpSpPr/>
          <p:nvPr/>
        </p:nvGrpSpPr>
        <p:grpSpPr>
          <a:xfrm>
            <a:off x="7057468" y="5088"/>
            <a:ext cx="1851282" cy="752108"/>
            <a:chOff x="6917201" y="0"/>
            <a:chExt cx="2227777" cy="863400"/>
          </a:xfrm>
        </p:grpSpPr>
        <p:sp>
          <p:nvSpPr>
            <p:cNvPr id="23" name="Google Shape;23;p2"/>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 name="Google Shape;26;p2"/>
          <p:cNvGrpSpPr/>
          <p:nvPr/>
        </p:nvGrpSpPr>
        <p:grpSpPr>
          <a:xfrm>
            <a:off x="6553032" y="4217852"/>
            <a:ext cx="2389068" cy="925737"/>
            <a:chOff x="6917201" y="0"/>
            <a:chExt cx="2227777" cy="863400"/>
          </a:xfrm>
        </p:grpSpPr>
        <p:sp>
          <p:nvSpPr>
            <p:cNvPr id="27" name="Google Shape;27;p2"/>
            <p:cNvSpPr/>
            <p:nvPr/>
          </p:nvSpPr>
          <p:spPr>
            <a:xfrm>
              <a:off x="7641677"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7279439"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a:off x="6917201"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0" name="Google Shape;30;p2"/>
          <p:cNvGrpSpPr/>
          <p:nvPr/>
        </p:nvGrpSpPr>
        <p:grpSpPr>
          <a:xfrm>
            <a:off x="199149" y="4055652"/>
            <a:ext cx="2795414" cy="1083308"/>
            <a:chOff x="6917201" y="0"/>
            <a:chExt cx="2227777" cy="863400"/>
          </a:xfrm>
        </p:grpSpPr>
        <p:sp>
          <p:nvSpPr>
            <p:cNvPr id="31" name="Google Shape;31;p2"/>
            <p:cNvSpPr/>
            <p:nvPr/>
          </p:nvSpPr>
          <p:spPr>
            <a:xfrm>
              <a:off x="7641677"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2"/>
            <p:cNvSpPr/>
            <p:nvPr/>
          </p:nvSpPr>
          <p:spPr>
            <a:xfrm>
              <a:off x="7279439"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2"/>
            <p:cNvSpPr/>
            <p:nvPr/>
          </p:nvSpPr>
          <p:spPr>
            <a:xfrm>
              <a:off x="6917201"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4" name="Google Shape;34;p2"/>
          <p:cNvSpPr txBox="1">
            <a:spLocks noGrp="1"/>
          </p:cNvSpPr>
          <p:nvPr>
            <p:ph type="ctrTitle"/>
          </p:nvPr>
        </p:nvSpPr>
        <p:spPr>
          <a:xfrm>
            <a:off x="1858703" y="1822833"/>
            <a:ext cx="5361300" cy="14481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800"/>
              <a:buNone/>
              <a:defRPr sz="3800"/>
            </a:lvl1pPr>
            <a:lvl2pPr lvl="1" algn="ctr">
              <a:spcBef>
                <a:spcPts val="0"/>
              </a:spcBef>
              <a:spcAft>
                <a:spcPts val="0"/>
              </a:spcAft>
              <a:buSzPts val="3800"/>
              <a:buNone/>
              <a:defRPr sz="3800"/>
            </a:lvl2pPr>
            <a:lvl3pPr lvl="2" algn="ctr">
              <a:spcBef>
                <a:spcPts val="0"/>
              </a:spcBef>
              <a:spcAft>
                <a:spcPts val="0"/>
              </a:spcAft>
              <a:buSzPts val="3800"/>
              <a:buNone/>
              <a:defRPr sz="3800"/>
            </a:lvl3pPr>
            <a:lvl4pPr lvl="3" algn="ctr">
              <a:spcBef>
                <a:spcPts val="0"/>
              </a:spcBef>
              <a:spcAft>
                <a:spcPts val="0"/>
              </a:spcAft>
              <a:buSzPts val="3800"/>
              <a:buNone/>
              <a:defRPr sz="3800"/>
            </a:lvl4pPr>
            <a:lvl5pPr lvl="4" algn="ctr">
              <a:spcBef>
                <a:spcPts val="0"/>
              </a:spcBef>
              <a:spcAft>
                <a:spcPts val="0"/>
              </a:spcAft>
              <a:buSzPts val="3800"/>
              <a:buNone/>
              <a:defRPr sz="3800"/>
            </a:lvl5pPr>
            <a:lvl6pPr lvl="5" algn="ctr">
              <a:spcBef>
                <a:spcPts val="0"/>
              </a:spcBef>
              <a:spcAft>
                <a:spcPts val="0"/>
              </a:spcAft>
              <a:buSzPts val="3800"/>
              <a:buNone/>
              <a:defRPr sz="3800"/>
            </a:lvl6pPr>
            <a:lvl7pPr lvl="6" algn="ctr">
              <a:spcBef>
                <a:spcPts val="0"/>
              </a:spcBef>
              <a:spcAft>
                <a:spcPts val="0"/>
              </a:spcAft>
              <a:buSzPts val="3800"/>
              <a:buNone/>
              <a:defRPr sz="3800"/>
            </a:lvl7pPr>
            <a:lvl8pPr lvl="7" algn="ctr">
              <a:spcBef>
                <a:spcPts val="0"/>
              </a:spcBef>
              <a:spcAft>
                <a:spcPts val="0"/>
              </a:spcAft>
              <a:buSzPts val="3800"/>
              <a:buNone/>
              <a:defRPr sz="3800"/>
            </a:lvl8pPr>
            <a:lvl9pPr lvl="8" algn="ctr">
              <a:spcBef>
                <a:spcPts val="0"/>
              </a:spcBef>
              <a:spcAft>
                <a:spcPts val="0"/>
              </a:spcAft>
              <a:buSzPts val="3800"/>
              <a:buNone/>
              <a:defRPr sz="3800"/>
            </a:lvl9pPr>
          </a:lstStyle>
          <a:p>
            <a:endParaRPr/>
          </a:p>
        </p:txBody>
      </p:sp>
      <p:sp>
        <p:nvSpPr>
          <p:cNvPr id="35" name="Google Shape;35;p2"/>
          <p:cNvSpPr txBox="1">
            <a:spLocks noGrp="1"/>
          </p:cNvSpPr>
          <p:nvPr>
            <p:ph type="subTitle" idx="1"/>
          </p:nvPr>
        </p:nvSpPr>
        <p:spPr>
          <a:xfrm>
            <a:off x="1858700" y="3413158"/>
            <a:ext cx="5361300" cy="52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Clr>
                <a:schemeClr val="lt1"/>
              </a:buClr>
              <a:buSzPts val="1600"/>
              <a:buNone/>
              <a:defRPr sz="1600">
                <a:solidFill>
                  <a:schemeClr val="lt1"/>
                </a:solidFill>
              </a:defRPr>
            </a:lvl1pPr>
            <a:lvl2pPr lvl="1" algn="ctr">
              <a:lnSpc>
                <a:spcPct val="100000"/>
              </a:lnSpc>
              <a:spcBef>
                <a:spcPts val="0"/>
              </a:spcBef>
              <a:spcAft>
                <a:spcPts val="0"/>
              </a:spcAft>
              <a:buClr>
                <a:schemeClr val="lt1"/>
              </a:buClr>
              <a:buSzPts val="1600"/>
              <a:buNone/>
              <a:defRPr sz="1600">
                <a:solidFill>
                  <a:schemeClr val="lt1"/>
                </a:solidFill>
              </a:defRPr>
            </a:lvl2pPr>
            <a:lvl3pPr lvl="2" algn="ctr">
              <a:lnSpc>
                <a:spcPct val="100000"/>
              </a:lnSpc>
              <a:spcBef>
                <a:spcPts val="0"/>
              </a:spcBef>
              <a:spcAft>
                <a:spcPts val="0"/>
              </a:spcAft>
              <a:buClr>
                <a:schemeClr val="lt1"/>
              </a:buClr>
              <a:buSzPts val="1600"/>
              <a:buNone/>
              <a:defRPr sz="1600">
                <a:solidFill>
                  <a:schemeClr val="lt1"/>
                </a:solidFill>
              </a:defRPr>
            </a:lvl3pPr>
            <a:lvl4pPr lvl="3" algn="ctr">
              <a:lnSpc>
                <a:spcPct val="100000"/>
              </a:lnSpc>
              <a:spcBef>
                <a:spcPts val="0"/>
              </a:spcBef>
              <a:spcAft>
                <a:spcPts val="0"/>
              </a:spcAft>
              <a:buClr>
                <a:schemeClr val="lt1"/>
              </a:buClr>
              <a:buSzPts val="1600"/>
              <a:buNone/>
              <a:defRPr sz="1600">
                <a:solidFill>
                  <a:schemeClr val="lt1"/>
                </a:solidFill>
              </a:defRPr>
            </a:lvl4pPr>
            <a:lvl5pPr lvl="4" algn="ctr">
              <a:lnSpc>
                <a:spcPct val="100000"/>
              </a:lnSpc>
              <a:spcBef>
                <a:spcPts val="0"/>
              </a:spcBef>
              <a:spcAft>
                <a:spcPts val="0"/>
              </a:spcAft>
              <a:buClr>
                <a:schemeClr val="lt1"/>
              </a:buClr>
              <a:buSzPts val="1600"/>
              <a:buNone/>
              <a:defRPr sz="1600">
                <a:solidFill>
                  <a:schemeClr val="lt1"/>
                </a:solidFill>
              </a:defRPr>
            </a:lvl5pPr>
            <a:lvl6pPr lvl="5" algn="ctr">
              <a:lnSpc>
                <a:spcPct val="100000"/>
              </a:lnSpc>
              <a:spcBef>
                <a:spcPts val="0"/>
              </a:spcBef>
              <a:spcAft>
                <a:spcPts val="0"/>
              </a:spcAft>
              <a:buClr>
                <a:schemeClr val="lt1"/>
              </a:buClr>
              <a:buSzPts val="1600"/>
              <a:buNone/>
              <a:defRPr sz="1600">
                <a:solidFill>
                  <a:schemeClr val="lt1"/>
                </a:solidFill>
              </a:defRPr>
            </a:lvl6pPr>
            <a:lvl7pPr lvl="6" algn="ctr">
              <a:lnSpc>
                <a:spcPct val="100000"/>
              </a:lnSpc>
              <a:spcBef>
                <a:spcPts val="0"/>
              </a:spcBef>
              <a:spcAft>
                <a:spcPts val="0"/>
              </a:spcAft>
              <a:buClr>
                <a:schemeClr val="lt1"/>
              </a:buClr>
              <a:buSzPts val="1600"/>
              <a:buNone/>
              <a:defRPr sz="1600">
                <a:solidFill>
                  <a:schemeClr val="lt1"/>
                </a:solidFill>
              </a:defRPr>
            </a:lvl7pPr>
            <a:lvl8pPr lvl="7" algn="ctr">
              <a:lnSpc>
                <a:spcPct val="100000"/>
              </a:lnSpc>
              <a:spcBef>
                <a:spcPts val="0"/>
              </a:spcBef>
              <a:spcAft>
                <a:spcPts val="0"/>
              </a:spcAft>
              <a:buClr>
                <a:schemeClr val="lt1"/>
              </a:buClr>
              <a:buSzPts val="1600"/>
              <a:buNone/>
              <a:defRPr sz="1600">
                <a:solidFill>
                  <a:schemeClr val="lt1"/>
                </a:solidFill>
              </a:defRPr>
            </a:lvl8pPr>
            <a:lvl9pPr lvl="8" algn="ctr">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36" name="Google Shape;36;p2"/>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accent3"/>
        </a:solidFill>
        <a:effectLst/>
      </p:bgPr>
    </p:bg>
    <p:spTree>
      <p:nvGrpSpPr>
        <p:cNvPr id="1" name="Shape 37"/>
        <p:cNvGrpSpPr/>
        <p:nvPr/>
      </p:nvGrpSpPr>
      <p:grpSpPr>
        <a:xfrm>
          <a:off x="0" y="0"/>
          <a:ext cx="0" cy="0"/>
          <a:chOff x="0" y="0"/>
          <a:chExt cx="0" cy="0"/>
        </a:xfrm>
      </p:grpSpPr>
      <p:sp>
        <p:nvSpPr>
          <p:cNvPr id="38" name="Google Shape;38;p3"/>
          <p:cNvSpPr/>
          <p:nvPr/>
        </p:nvSpPr>
        <p:spPr>
          <a:xfrm flipH="1">
            <a:off x="4757100" y="2309400"/>
            <a:ext cx="4386900" cy="2834100"/>
          </a:xfrm>
          <a:prstGeom prst="rtTriangl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9" name="Google Shape;39;p3"/>
          <p:cNvGrpSpPr/>
          <p:nvPr/>
        </p:nvGrpSpPr>
        <p:grpSpPr>
          <a:xfrm>
            <a:off x="5594191" y="3961115"/>
            <a:ext cx="2910145" cy="1182340"/>
            <a:chOff x="6917201" y="0"/>
            <a:chExt cx="2227777" cy="863400"/>
          </a:xfrm>
        </p:grpSpPr>
        <p:sp>
          <p:nvSpPr>
            <p:cNvPr id="40" name="Google Shape;40;p3"/>
            <p:cNvSpPr/>
            <p:nvPr/>
          </p:nvSpPr>
          <p:spPr>
            <a:xfrm>
              <a:off x="7641677"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3"/>
            <p:cNvSpPr/>
            <p:nvPr/>
          </p:nvSpPr>
          <p:spPr>
            <a:xfrm>
              <a:off x="7279439"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3"/>
            <p:cNvSpPr/>
            <p:nvPr/>
          </p:nvSpPr>
          <p:spPr>
            <a:xfrm>
              <a:off x="6917201"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3" name="Google Shape;43;p3"/>
          <p:cNvGrpSpPr/>
          <p:nvPr/>
        </p:nvGrpSpPr>
        <p:grpSpPr>
          <a:xfrm>
            <a:off x="199149" y="2"/>
            <a:ext cx="2795414" cy="1083308"/>
            <a:chOff x="6917201" y="0"/>
            <a:chExt cx="2227777" cy="863400"/>
          </a:xfrm>
        </p:grpSpPr>
        <p:sp>
          <p:nvSpPr>
            <p:cNvPr id="44" name="Google Shape;44;p3"/>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3"/>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3"/>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7" name="Google Shape;47;p3"/>
          <p:cNvSpPr txBox="1">
            <a:spLocks noGrp="1"/>
          </p:cNvSpPr>
          <p:nvPr>
            <p:ph type="title"/>
          </p:nvPr>
        </p:nvSpPr>
        <p:spPr>
          <a:xfrm>
            <a:off x="1888684" y="1746100"/>
            <a:ext cx="5377500" cy="16461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dk2"/>
              </a:buClr>
              <a:buSzPts val="3200"/>
              <a:buNone/>
              <a:defRPr sz="3200">
                <a:solidFill>
                  <a:schemeClr val="dk2"/>
                </a:solidFill>
              </a:defRPr>
            </a:lvl1pPr>
            <a:lvl2pPr lvl="1" algn="ctr">
              <a:spcBef>
                <a:spcPts val="0"/>
              </a:spcBef>
              <a:spcAft>
                <a:spcPts val="0"/>
              </a:spcAft>
              <a:buClr>
                <a:schemeClr val="dk2"/>
              </a:buClr>
              <a:buSzPts val="3200"/>
              <a:buNone/>
              <a:defRPr sz="3200">
                <a:solidFill>
                  <a:schemeClr val="dk2"/>
                </a:solidFill>
              </a:defRPr>
            </a:lvl2pPr>
            <a:lvl3pPr lvl="2" algn="ctr">
              <a:spcBef>
                <a:spcPts val="0"/>
              </a:spcBef>
              <a:spcAft>
                <a:spcPts val="0"/>
              </a:spcAft>
              <a:buClr>
                <a:schemeClr val="dk2"/>
              </a:buClr>
              <a:buSzPts val="3200"/>
              <a:buNone/>
              <a:defRPr sz="3200">
                <a:solidFill>
                  <a:schemeClr val="dk2"/>
                </a:solidFill>
              </a:defRPr>
            </a:lvl3pPr>
            <a:lvl4pPr lvl="3" algn="ctr">
              <a:spcBef>
                <a:spcPts val="0"/>
              </a:spcBef>
              <a:spcAft>
                <a:spcPts val="0"/>
              </a:spcAft>
              <a:buClr>
                <a:schemeClr val="dk2"/>
              </a:buClr>
              <a:buSzPts val="3200"/>
              <a:buNone/>
              <a:defRPr sz="3200">
                <a:solidFill>
                  <a:schemeClr val="dk2"/>
                </a:solidFill>
              </a:defRPr>
            </a:lvl4pPr>
            <a:lvl5pPr lvl="4" algn="ctr">
              <a:spcBef>
                <a:spcPts val="0"/>
              </a:spcBef>
              <a:spcAft>
                <a:spcPts val="0"/>
              </a:spcAft>
              <a:buClr>
                <a:schemeClr val="dk2"/>
              </a:buClr>
              <a:buSzPts val="3200"/>
              <a:buNone/>
              <a:defRPr sz="3200">
                <a:solidFill>
                  <a:schemeClr val="dk2"/>
                </a:solidFill>
              </a:defRPr>
            </a:lvl5pPr>
            <a:lvl6pPr lvl="5" algn="ctr">
              <a:spcBef>
                <a:spcPts val="0"/>
              </a:spcBef>
              <a:spcAft>
                <a:spcPts val="0"/>
              </a:spcAft>
              <a:buClr>
                <a:schemeClr val="dk2"/>
              </a:buClr>
              <a:buSzPts val="3200"/>
              <a:buNone/>
              <a:defRPr sz="3200">
                <a:solidFill>
                  <a:schemeClr val="dk2"/>
                </a:solidFill>
              </a:defRPr>
            </a:lvl6pPr>
            <a:lvl7pPr lvl="6" algn="ctr">
              <a:spcBef>
                <a:spcPts val="0"/>
              </a:spcBef>
              <a:spcAft>
                <a:spcPts val="0"/>
              </a:spcAft>
              <a:buClr>
                <a:schemeClr val="dk2"/>
              </a:buClr>
              <a:buSzPts val="3200"/>
              <a:buNone/>
              <a:defRPr sz="3200">
                <a:solidFill>
                  <a:schemeClr val="dk2"/>
                </a:solidFill>
              </a:defRPr>
            </a:lvl7pPr>
            <a:lvl8pPr lvl="7" algn="ctr">
              <a:spcBef>
                <a:spcPts val="0"/>
              </a:spcBef>
              <a:spcAft>
                <a:spcPts val="0"/>
              </a:spcAft>
              <a:buClr>
                <a:schemeClr val="dk2"/>
              </a:buClr>
              <a:buSzPts val="3200"/>
              <a:buNone/>
              <a:defRPr sz="3200">
                <a:solidFill>
                  <a:schemeClr val="dk2"/>
                </a:solidFill>
              </a:defRPr>
            </a:lvl8pPr>
            <a:lvl9pPr lvl="8" algn="ctr">
              <a:spcBef>
                <a:spcPts val="0"/>
              </a:spcBef>
              <a:spcAft>
                <a:spcPts val="0"/>
              </a:spcAft>
              <a:buClr>
                <a:schemeClr val="dk2"/>
              </a:buClr>
              <a:buSzPts val="3200"/>
              <a:buNone/>
              <a:defRPr sz="3200">
                <a:solidFill>
                  <a:schemeClr val="dk2"/>
                </a:solidFill>
              </a:defRPr>
            </a:lvl9pPr>
          </a:lstStyle>
          <a:p>
            <a:endParaRPr/>
          </a:p>
        </p:txBody>
      </p:sp>
      <p:sp>
        <p:nvSpPr>
          <p:cNvPr id="48" name="Google Shape;48;p3"/>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bg>
      <p:bgPr>
        <a:solidFill>
          <a:schemeClr val="dk2"/>
        </a:solidFill>
        <a:effectLst/>
      </p:bgPr>
    </p:bg>
    <p:spTree>
      <p:nvGrpSpPr>
        <p:cNvPr id="1" name="Shape 49"/>
        <p:cNvGrpSpPr/>
        <p:nvPr/>
      </p:nvGrpSpPr>
      <p:grpSpPr>
        <a:xfrm>
          <a:off x="0" y="0"/>
          <a:ext cx="0" cy="0"/>
          <a:chOff x="0" y="0"/>
          <a:chExt cx="0" cy="0"/>
        </a:xfrm>
      </p:grpSpPr>
      <p:sp>
        <p:nvSpPr>
          <p:cNvPr id="50" name="Google Shape;50;p4"/>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4"/>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4"/>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4"/>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54" name="Google Shape;54;p4"/>
          <p:cNvSpPr txBox="1">
            <a:spLocks noGrp="1"/>
          </p:cNvSpPr>
          <p:nvPr>
            <p:ph type="body" idx="1"/>
          </p:nvPr>
        </p:nvSpPr>
        <p:spPr>
          <a:xfrm>
            <a:off x="819150" y="1990725"/>
            <a:ext cx="7505700" cy="24480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55" name="Google Shape;55;p4"/>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bg>
      <p:bgPr>
        <a:solidFill>
          <a:schemeClr val="dk2"/>
        </a:solidFill>
        <a:effectLst/>
      </p:bgPr>
    </p:bg>
    <p:spTree>
      <p:nvGrpSpPr>
        <p:cNvPr id="1" name="Shape 56"/>
        <p:cNvGrpSpPr/>
        <p:nvPr/>
      </p:nvGrpSpPr>
      <p:grpSpPr>
        <a:xfrm>
          <a:off x="0" y="0"/>
          <a:ext cx="0" cy="0"/>
          <a:chOff x="0" y="0"/>
          <a:chExt cx="0" cy="0"/>
        </a:xfrm>
      </p:grpSpPr>
      <p:sp>
        <p:nvSpPr>
          <p:cNvPr id="57" name="Google Shape;57;p5"/>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5"/>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5"/>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5"/>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61" name="Google Shape;61;p5"/>
          <p:cNvSpPr txBox="1">
            <a:spLocks noGrp="1"/>
          </p:cNvSpPr>
          <p:nvPr>
            <p:ph type="body" idx="1"/>
          </p:nvPr>
        </p:nvSpPr>
        <p:spPr>
          <a:xfrm>
            <a:off x="819150" y="1990725"/>
            <a:ext cx="3686100" cy="24480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62" name="Google Shape;62;p5"/>
          <p:cNvSpPr txBox="1">
            <a:spLocks noGrp="1"/>
          </p:cNvSpPr>
          <p:nvPr>
            <p:ph type="body" idx="2"/>
          </p:nvPr>
        </p:nvSpPr>
        <p:spPr>
          <a:xfrm>
            <a:off x="4638675" y="1990725"/>
            <a:ext cx="3686100" cy="24480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63" name="Google Shape;63;p5"/>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bg>
      <p:bgPr>
        <a:solidFill>
          <a:schemeClr val="dk2"/>
        </a:solidFill>
        <a:effectLst/>
      </p:bgPr>
    </p:bg>
    <p:spTree>
      <p:nvGrpSpPr>
        <p:cNvPr id="1" name="Shape 64"/>
        <p:cNvGrpSpPr/>
        <p:nvPr/>
      </p:nvGrpSpPr>
      <p:grpSpPr>
        <a:xfrm>
          <a:off x="0" y="0"/>
          <a:ext cx="0" cy="0"/>
          <a:chOff x="0" y="0"/>
          <a:chExt cx="0" cy="0"/>
        </a:xfrm>
      </p:grpSpPr>
      <p:sp>
        <p:nvSpPr>
          <p:cNvPr id="65" name="Google Shape;65;p6"/>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6"/>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6"/>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6"/>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69" name="Google Shape;69;p6"/>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bg>
      <p:bgPr>
        <a:solidFill>
          <a:schemeClr val="accent3"/>
        </a:solidFill>
        <a:effectLst/>
      </p:bgPr>
    </p:bg>
    <p:spTree>
      <p:nvGrpSpPr>
        <p:cNvPr id="1" name="Shape 70"/>
        <p:cNvGrpSpPr/>
        <p:nvPr/>
      </p:nvGrpSpPr>
      <p:grpSpPr>
        <a:xfrm>
          <a:off x="0" y="0"/>
          <a:ext cx="0" cy="0"/>
          <a:chOff x="0" y="0"/>
          <a:chExt cx="0" cy="0"/>
        </a:xfrm>
      </p:grpSpPr>
      <p:sp>
        <p:nvSpPr>
          <p:cNvPr id="71" name="Google Shape;71;p7"/>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7"/>
          <p:cNvSpPr/>
          <p:nvPr/>
        </p:nvSpPr>
        <p:spPr>
          <a:xfrm>
            <a:off x="31" y="2824500"/>
            <a:ext cx="7370400" cy="2319000"/>
          </a:xfrm>
          <a:prstGeom prst="rtTriangl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7"/>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7"/>
          <p:cNvSpPr txBox="1">
            <a:spLocks noGrp="1"/>
          </p:cNvSpPr>
          <p:nvPr>
            <p:ph type="title"/>
          </p:nvPr>
        </p:nvSpPr>
        <p:spPr>
          <a:xfrm>
            <a:off x="819150" y="845600"/>
            <a:ext cx="3709200" cy="13830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75" name="Google Shape;75;p7"/>
          <p:cNvSpPr txBox="1">
            <a:spLocks noGrp="1"/>
          </p:cNvSpPr>
          <p:nvPr>
            <p:ph type="body" idx="1"/>
          </p:nvPr>
        </p:nvSpPr>
        <p:spPr>
          <a:xfrm>
            <a:off x="830700" y="2319050"/>
            <a:ext cx="3709200" cy="21198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76" name="Google Shape;76;p7"/>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1"/>
        </a:solidFill>
        <a:effectLst/>
      </p:bgPr>
    </p:bg>
    <p:spTree>
      <p:nvGrpSpPr>
        <p:cNvPr id="1" name="Shape 77"/>
        <p:cNvGrpSpPr/>
        <p:nvPr/>
      </p:nvGrpSpPr>
      <p:grpSpPr>
        <a:xfrm>
          <a:off x="0" y="0"/>
          <a:ext cx="0" cy="0"/>
          <a:chOff x="0" y="0"/>
          <a:chExt cx="0" cy="0"/>
        </a:xfrm>
      </p:grpSpPr>
      <p:sp>
        <p:nvSpPr>
          <p:cNvPr id="78" name="Google Shape;78;p8"/>
          <p:cNvSpPr/>
          <p:nvPr/>
        </p:nvSpPr>
        <p:spPr>
          <a:xfrm>
            <a:off x="0" y="2823144"/>
            <a:ext cx="7369200" cy="23169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8"/>
          <p:cNvSpPr/>
          <p:nvPr/>
        </p:nvSpPr>
        <p:spPr>
          <a:xfrm flipH="1">
            <a:off x="3583210" y="1554113"/>
            <a:ext cx="5560500" cy="35895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0" name="Google Shape;80;p8"/>
          <p:cNvGrpSpPr/>
          <p:nvPr/>
        </p:nvGrpSpPr>
        <p:grpSpPr>
          <a:xfrm>
            <a:off x="255991" y="-118"/>
            <a:ext cx="2251347" cy="1043408"/>
            <a:chOff x="3961956" y="4383950"/>
            <a:chExt cx="1160548" cy="548700"/>
          </a:xfrm>
        </p:grpSpPr>
        <p:sp>
          <p:nvSpPr>
            <p:cNvPr id="81" name="Google Shape;81;p8"/>
            <p:cNvSpPr/>
            <p:nvPr/>
          </p:nvSpPr>
          <p:spPr>
            <a:xfrm>
              <a:off x="4224904"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8"/>
            <p:cNvSpPr/>
            <p:nvPr/>
          </p:nvSpPr>
          <p:spPr>
            <a:xfrm>
              <a:off x="4093430"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8"/>
            <p:cNvSpPr/>
            <p:nvPr/>
          </p:nvSpPr>
          <p:spPr>
            <a:xfrm>
              <a:off x="3961956"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4" name="Google Shape;84;p8"/>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5" name="Google Shape;85;p8"/>
          <p:cNvGrpSpPr/>
          <p:nvPr/>
        </p:nvGrpSpPr>
        <p:grpSpPr>
          <a:xfrm>
            <a:off x="34934" y="4522125"/>
            <a:ext cx="1593306" cy="617072"/>
            <a:chOff x="6917201" y="0"/>
            <a:chExt cx="2227777" cy="863400"/>
          </a:xfrm>
        </p:grpSpPr>
        <p:sp>
          <p:nvSpPr>
            <p:cNvPr id="86" name="Google Shape;86;p8"/>
            <p:cNvSpPr/>
            <p:nvPr/>
          </p:nvSpPr>
          <p:spPr>
            <a:xfrm>
              <a:off x="7641677"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8"/>
            <p:cNvSpPr/>
            <p:nvPr/>
          </p:nvSpPr>
          <p:spPr>
            <a:xfrm>
              <a:off x="7279439"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8"/>
            <p:cNvSpPr/>
            <p:nvPr/>
          </p:nvSpPr>
          <p:spPr>
            <a:xfrm>
              <a:off x="6917201"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9" name="Google Shape;89;p8"/>
          <p:cNvGrpSpPr/>
          <p:nvPr/>
        </p:nvGrpSpPr>
        <p:grpSpPr>
          <a:xfrm>
            <a:off x="5886353" y="1243"/>
            <a:ext cx="3257455" cy="1261514"/>
            <a:chOff x="6917201" y="0"/>
            <a:chExt cx="2227777" cy="863400"/>
          </a:xfrm>
        </p:grpSpPr>
        <p:sp>
          <p:nvSpPr>
            <p:cNvPr id="90" name="Google Shape;90;p8"/>
            <p:cNvSpPr/>
            <p:nvPr/>
          </p:nvSpPr>
          <p:spPr>
            <a:xfrm>
              <a:off x="7641677"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8"/>
            <p:cNvSpPr/>
            <p:nvPr/>
          </p:nvSpPr>
          <p:spPr>
            <a:xfrm>
              <a:off x="7279439"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8"/>
            <p:cNvSpPr/>
            <p:nvPr/>
          </p:nvSpPr>
          <p:spPr>
            <a:xfrm>
              <a:off x="6917201"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3" name="Google Shape;93;p8"/>
          <p:cNvSpPr txBox="1">
            <a:spLocks noGrp="1"/>
          </p:cNvSpPr>
          <p:nvPr>
            <p:ph type="title"/>
          </p:nvPr>
        </p:nvSpPr>
        <p:spPr>
          <a:xfrm>
            <a:off x="1393929" y="1301146"/>
            <a:ext cx="6366900" cy="25392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200"/>
              <a:buNone/>
              <a:defRPr sz="3200"/>
            </a:lvl1pPr>
            <a:lvl2pPr lvl="1" algn="ctr">
              <a:spcBef>
                <a:spcPts val="0"/>
              </a:spcBef>
              <a:spcAft>
                <a:spcPts val="0"/>
              </a:spcAft>
              <a:buSzPts val="3200"/>
              <a:buNone/>
              <a:defRPr sz="3200"/>
            </a:lvl2pPr>
            <a:lvl3pPr lvl="2" algn="ctr">
              <a:spcBef>
                <a:spcPts val="0"/>
              </a:spcBef>
              <a:spcAft>
                <a:spcPts val="0"/>
              </a:spcAft>
              <a:buSzPts val="3200"/>
              <a:buNone/>
              <a:defRPr sz="3200"/>
            </a:lvl3pPr>
            <a:lvl4pPr lvl="3" algn="ctr">
              <a:spcBef>
                <a:spcPts val="0"/>
              </a:spcBef>
              <a:spcAft>
                <a:spcPts val="0"/>
              </a:spcAft>
              <a:buSzPts val="3200"/>
              <a:buNone/>
              <a:defRPr sz="3200"/>
            </a:lvl4pPr>
            <a:lvl5pPr lvl="4" algn="ctr">
              <a:spcBef>
                <a:spcPts val="0"/>
              </a:spcBef>
              <a:spcAft>
                <a:spcPts val="0"/>
              </a:spcAft>
              <a:buSzPts val="3200"/>
              <a:buNone/>
              <a:defRPr sz="3200"/>
            </a:lvl5pPr>
            <a:lvl6pPr lvl="5" algn="ctr">
              <a:spcBef>
                <a:spcPts val="0"/>
              </a:spcBef>
              <a:spcAft>
                <a:spcPts val="0"/>
              </a:spcAft>
              <a:buSzPts val="3200"/>
              <a:buNone/>
              <a:defRPr sz="3200"/>
            </a:lvl6pPr>
            <a:lvl7pPr lvl="6" algn="ctr">
              <a:spcBef>
                <a:spcPts val="0"/>
              </a:spcBef>
              <a:spcAft>
                <a:spcPts val="0"/>
              </a:spcAft>
              <a:buSzPts val="3200"/>
              <a:buNone/>
              <a:defRPr sz="3200"/>
            </a:lvl7pPr>
            <a:lvl8pPr lvl="7" algn="ctr">
              <a:spcBef>
                <a:spcPts val="0"/>
              </a:spcBef>
              <a:spcAft>
                <a:spcPts val="0"/>
              </a:spcAft>
              <a:buSzPts val="3200"/>
              <a:buNone/>
              <a:defRPr sz="3200"/>
            </a:lvl8pPr>
            <a:lvl9pPr lvl="8" algn="ctr">
              <a:spcBef>
                <a:spcPts val="0"/>
              </a:spcBef>
              <a:spcAft>
                <a:spcPts val="0"/>
              </a:spcAft>
              <a:buSzPts val="3200"/>
              <a:buNone/>
              <a:defRPr sz="3200"/>
            </a:lvl9pPr>
          </a:lstStyle>
          <a:p>
            <a:endParaRPr/>
          </a:p>
        </p:txBody>
      </p:sp>
      <p:sp>
        <p:nvSpPr>
          <p:cNvPr id="94" name="Google Shape;94;p8"/>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bg>
      <p:bgPr>
        <a:solidFill>
          <a:schemeClr val="dk2"/>
        </a:solidFill>
        <a:effectLst/>
      </p:bgPr>
    </p:bg>
    <p:spTree>
      <p:nvGrpSpPr>
        <p:cNvPr id="1" name="Shape 95"/>
        <p:cNvGrpSpPr/>
        <p:nvPr/>
      </p:nvGrpSpPr>
      <p:grpSpPr>
        <a:xfrm>
          <a:off x="0" y="0"/>
          <a:ext cx="0" cy="0"/>
          <a:chOff x="0" y="0"/>
          <a:chExt cx="0" cy="0"/>
        </a:xfrm>
      </p:grpSpPr>
      <p:sp>
        <p:nvSpPr>
          <p:cNvPr id="96" name="Google Shape;96;p9"/>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9"/>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9"/>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9"/>
          <p:cNvSpPr txBox="1">
            <a:spLocks noGrp="1"/>
          </p:cNvSpPr>
          <p:nvPr>
            <p:ph type="title"/>
          </p:nvPr>
        </p:nvSpPr>
        <p:spPr>
          <a:xfrm>
            <a:off x="819150" y="845600"/>
            <a:ext cx="6424200" cy="7050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100" name="Google Shape;100;p9"/>
          <p:cNvSpPr txBox="1">
            <a:spLocks noGrp="1"/>
          </p:cNvSpPr>
          <p:nvPr>
            <p:ph type="subTitle" idx="1"/>
          </p:nvPr>
        </p:nvSpPr>
        <p:spPr>
          <a:xfrm>
            <a:off x="819150" y="1550700"/>
            <a:ext cx="5859900" cy="3936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lt1"/>
              </a:buClr>
              <a:buSzPts val="1600"/>
              <a:buNone/>
              <a:defRPr sz="1600">
                <a:solidFill>
                  <a:schemeClr val="lt1"/>
                </a:solidFill>
              </a:defRPr>
            </a:lvl1pPr>
            <a:lvl2pPr lvl="1">
              <a:lnSpc>
                <a:spcPct val="100000"/>
              </a:lnSpc>
              <a:spcBef>
                <a:spcPts val="0"/>
              </a:spcBef>
              <a:spcAft>
                <a:spcPts val="0"/>
              </a:spcAft>
              <a:buClr>
                <a:schemeClr val="lt1"/>
              </a:buClr>
              <a:buSzPts val="1600"/>
              <a:buNone/>
              <a:defRPr sz="1600">
                <a:solidFill>
                  <a:schemeClr val="lt1"/>
                </a:solidFill>
              </a:defRPr>
            </a:lvl2pPr>
            <a:lvl3pPr lvl="2">
              <a:lnSpc>
                <a:spcPct val="100000"/>
              </a:lnSpc>
              <a:spcBef>
                <a:spcPts val="0"/>
              </a:spcBef>
              <a:spcAft>
                <a:spcPts val="0"/>
              </a:spcAft>
              <a:buClr>
                <a:schemeClr val="lt1"/>
              </a:buClr>
              <a:buSzPts val="1600"/>
              <a:buNone/>
              <a:defRPr sz="1600">
                <a:solidFill>
                  <a:schemeClr val="lt1"/>
                </a:solidFill>
              </a:defRPr>
            </a:lvl3pPr>
            <a:lvl4pPr lvl="3">
              <a:lnSpc>
                <a:spcPct val="100000"/>
              </a:lnSpc>
              <a:spcBef>
                <a:spcPts val="0"/>
              </a:spcBef>
              <a:spcAft>
                <a:spcPts val="0"/>
              </a:spcAft>
              <a:buClr>
                <a:schemeClr val="lt1"/>
              </a:buClr>
              <a:buSzPts val="1600"/>
              <a:buNone/>
              <a:defRPr sz="1600">
                <a:solidFill>
                  <a:schemeClr val="lt1"/>
                </a:solidFill>
              </a:defRPr>
            </a:lvl4pPr>
            <a:lvl5pPr lvl="4">
              <a:lnSpc>
                <a:spcPct val="100000"/>
              </a:lnSpc>
              <a:spcBef>
                <a:spcPts val="0"/>
              </a:spcBef>
              <a:spcAft>
                <a:spcPts val="0"/>
              </a:spcAft>
              <a:buClr>
                <a:schemeClr val="lt1"/>
              </a:buClr>
              <a:buSzPts val="1600"/>
              <a:buNone/>
              <a:defRPr sz="1600">
                <a:solidFill>
                  <a:schemeClr val="lt1"/>
                </a:solidFill>
              </a:defRPr>
            </a:lvl5pPr>
            <a:lvl6pPr lvl="5">
              <a:lnSpc>
                <a:spcPct val="100000"/>
              </a:lnSpc>
              <a:spcBef>
                <a:spcPts val="0"/>
              </a:spcBef>
              <a:spcAft>
                <a:spcPts val="0"/>
              </a:spcAft>
              <a:buClr>
                <a:schemeClr val="lt1"/>
              </a:buClr>
              <a:buSzPts val="1600"/>
              <a:buNone/>
              <a:defRPr sz="1600">
                <a:solidFill>
                  <a:schemeClr val="lt1"/>
                </a:solidFill>
              </a:defRPr>
            </a:lvl6pPr>
            <a:lvl7pPr lvl="6">
              <a:lnSpc>
                <a:spcPct val="100000"/>
              </a:lnSpc>
              <a:spcBef>
                <a:spcPts val="0"/>
              </a:spcBef>
              <a:spcAft>
                <a:spcPts val="0"/>
              </a:spcAft>
              <a:buClr>
                <a:schemeClr val="lt1"/>
              </a:buClr>
              <a:buSzPts val="1600"/>
              <a:buNone/>
              <a:defRPr sz="1600">
                <a:solidFill>
                  <a:schemeClr val="lt1"/>
                </a:solidFill>
              </a:defRPr>
            </a:lvl7pPr>
            <a:lvl8pPr lvl="7">
              <a:lnSpc>
                <a:spcPct val="100000"/>
              </a:lnSpc>
              <a:spcBef>
                <a:spcPts val="0"/>
              </a:spcBef>
              <a:spcAft>
                <a:spcPts val="0"/>
              </a:spcAft>
              <a:buClr>
                <a:schemeClr val="lt1"/>
              </a:buClr>
              <a:buSzPts val="1600"/>
              <a:buNone/>
              <a:defRPr sz="1600">
                <a:solidFill>
                  <a:schemeClr val="lt1"/>
                </a:solidFill>
              </a:defRPr>
            </a:lvl8pPr>
            <a:lvl9pPr lvl="8">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101" name="Google Shape;101;p9"/>
          <p:cNvSpPr txBox="1">
            <a:spLocks noGrp="1"/>
          </p:cNvSpPr>
          <p:nvPr>
            <p:ph type="body" idx="2"/>
          </p:nvPr>
        </p:nvSpPr>
        <p:spPr>
          <a:xfrm>
            <a:off x="819150" y="2467050"/>
            <a:ext cx="5859900" cy="20955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102" name="Google Shape;102;p9"/>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bg>
      <p:bgPr>
        <a:solidFill>
          <a:schemeClr val="accent1"/>
        </a:solidFill>
        <a:effectLst/>
      </p:bgPr>
    </p:bg>
    <p:spTree>
      <p:nvGrpSpPr>
        <p:cNvPr id="1" name="Shape 103"/>
        <p:cNvGrpSpPr/>
        <p:nvPr/>
      </p:nvGrpSpPr>
      <p:grpSpPr>
        <a:xfrm>
          <a:off x="0" y="0"/>
          <a:ext cx="0" cy="0"/>
          <a:chOff x="0" y="0"/>
          <a:chExt cx="0" cy="0"/>
        </a:xfrm>
      </p:grpSpPr>
      <p:sp>
        <p:nvSpPr>
          <p:cNvPr id="104" name="Google Shape;104;p10"/>
          <p:cNvSpPr/>
          <p:nvPr/>
        </p:nvSpPr>
        <p:spPr>
          <a:xfrm>
            <a:off x="31" y="2824500"/>
            <a:ext cx="7370400" cy="23190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10"/>
          <p:cNvSpPr/>
          <p:nvPr/>
        </p:nvSpPr>
        <p:spPr>
          <a:xfrm flipH="1">
            <a:off x="3582600" y="1550700"/>
            <a:ext cx="5561400" cy="3592800"/>
          </a:xfrm>
          <a:prstGeom prst="rtTriangl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10"/>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10"/>
          <p:cNvSpPr txBox="1">
            <a:spLocks noGrp="1"/>
          </p:cNvSpPr>
          <p:nvPr>
            <p:ph type="body" idx="1"/>
          </p:nvPr>
        </p:nvSpPr>
        <p:spPr>
          <a:xfrm>
            <a:off x="328025" y="4163500"/>
            <a:ext cx="7415100" cy="605100"/>
          </a:xfrm>
          <a:prstGeom prst="rect">
            <a:avLst/>
          </a:prstGeom>
        </p:spPr>
        <p:txBody>
          <a:bodyPr spcFirstLastPara="1" wrap="square" lIns="91425" tIns="91425" rIns="91425" bIns="91425" anchor="b" anchorCtr="0">
            <a:normAutofit/>
          </a:bodyPr>
          <a:lstStyle>
            <a:lvl1pPr marL="457200" lvl="0" indent="-228600">
              <a:lnSpc>
                <a:spcPct val="100000"/>
              </a:lnSpc>
              <a:spcBef>
                <a:spcPts val="0"/>
              </a:spcBef>
              <a:spcAft>
                <a:spcPts val="0"/>
              </a:spcAft>
              <a:buSzPts val="1300"/>
              <a:buNone/>
              <a:defRPr/>
            </a:lvl1pPr>
          </a:lstStyle>
          <a:p>
            <a:endParaRPr/>
          </a:p>
        </p:txBody>
      </p:sp>
      <p:sp>
        <p:nvSpPr>
          <p:cNvPr id="108" name="Google Shape;108;p10"/>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accent3"/>
        </a:solidFill>
        <a:effectLst/>
      </p:bgPr>
    </p:bg>
    <p:spTree>
      <p:nvGrpSpPr>
        <p:cNvPr id="1" name="Shape 109"/>
        <p:cNvGrpSpPr/>
        <p:nvPr/>
      </p:nvGrpSpPr>
      <p:grpSpPr>
        <a:xfrm>
          <a:off x="0" y="0"/>
          <a:ext cx="0" cy="0"/>
          <a:chOff x="0" y="0"/>
          <a:chExt cx="0" cy="0"/>
        </a:xfrm>
      </p:grpSpPr>
      <p:sp>
        <p:nvSpPr>
          <p:cNvPr id="110" name="Google Shape;110;p11"/>
          <p:cNvSpPr/>
          <p:nvPr/>
        </p:nvSpPr>
        <p:spPr>
          <a:xfrm flipH="1">
            <a:off x="5569200" y="2834075"/>
            <a:ext cx="3574800" cy="2309400"/>
          </a:xfrm>
          <a:prstGeom prst="rtTriangl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1" name="Google Shape;111;p11"/>
          <p:cNvGrpSpPr/>
          <p:nvPr/>
        </p:nvGrpSpPr>
        <p:grpSpPr>
          <a:xfrm>
            <a:off x="5959222" y="4119576"/>
            <a:ext cx="2520952" cy="1024165"/>
            <a:chOff x="6917201" y="0"/>
            <a:chExt cx="2227777" cy="863400"/>
          </a:xfrm>
        </p:grpSpPr>
        <p:sp>
          <p:nvSpPr>
            <p:cNvPr id="112" name="Google Shape;112;p11"/>
            <p:cNvSpPr/>
            <p:nvPr/>
          </p:nvSpPr>
          <p:spPr>
            <a:xfrm>
              <a:off x="7641677"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11"/>
            <p:cNvSpPr/>
            <p:nvPr/>
          </p:nvSpPr>
          <p:spPr>
            <a:xfrm>
              <a:off x="7279439"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11"/>
            <p:cNvSpPr/>
            <p:nvPr/>
          </p:nvSpPr>
          <p:spPr>
            <a:xfrm>
              <a:off x="6917201"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5" name="Google Shape;115;p11"/>
          <p:cNvGrpSpPr/>
          <p:nvPr/>
        </p:nvGrpSpPr>
        <p:grpSpPr>
          <a:xfrm>
            <a:off x="199149" y="2"/>
            <a:ext cx="2795414" cy="1083308"/>
            <a:chOff x="6917201" y="0"/>
            <a:chExt cx="2227777" cy="863400"/>
          </a:xfrm>
        </p:grpSpPr>
        <p:sp>
          <p:nvSpPr>
            <p:cNvPr id="116" name="Google Shape;116;p11"/>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11"/>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11"/>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9" name="Google Shape;119;p11"/>
          <p:cNvSpPr txBox="1">
            <a:spLocks noGrp="1"/>
          </p:cNvSpPr>
          <p:nvPr>
            <p:ph type="title" hasCustomPrompt="1"/>
          </p:nvPr>
        </p:nvSpPr>
        <p:spPr>
          <a:xfrm>
            <a:off x="1385850" y="1383850"/>
            <a:ext cx="6372300" cy="13797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dk2"/>
              </a:buClr>
              <a:buSzPts val="8600"/>
              <a:buNone/>
              <a:defRPr sz="8600">
                <a:solidFill>
                  <a:schemeClr val="dk2"/>
                </a:solidFill>
              </a:defRPr>
            </a:lvl1pPr>
            <a:lvl2pPr lvl="1" algn="ctr">
              <a:spcBef>
                <a:spcPts val="0"/>
              </a:spcBef>
              <a:spcAft>
                <a:spcPts val="0"/>
              </a:spcAft>
              <a:buClr>
                <a:schemeClr val="dk2"/>
              </a:buClr>
              <a:buSzPts val="8600"/>
              <a:buNone/>
              <a:defRPr sz="8600">
                <a:solidFill>
                  <a:schemeClr val="dk2"/>
                </a:solidFill>
              </a:defRPr>
            </a:lvl2pPr>
            <a:lvl3pPr lvl="2" algn="ctr">
              <a:spcBef>
                <a:spcPts val="0"/>
              </a:spcBef>
              <a:spcAft>
                <a:spcPts val="0"/>
              </a:spcAft>
              <a:buClr>
                <a:schemeClr val="dk2"/>
              </a:buClr>
              <a:buSzPts val="8600"/>
              <a:buNone/>
              <a:defRPr sz="8600">
                <a:solidFill>
                  <a:schemeClr val="dk2"/>
                </a:solidFill>
              </a:defRPr>
            </a:lvl3pPr>
            <a:lvl4pPr lvl="3" algn="ctr">
              <a:spcBef>
                <a:spcPts val="0"/>
              </a:spcBef>
              <a:spcAft>
                <a:spcPts val="0"/>
              </a:spcAft>
              <a:buClr>
                <a:schemeClr val="dk2"/>
              </a:buClr>
              <a:buSzPts val="8600"/>
              <a:buNone/>
              <a:defRPr sz="8600">
                <a:solidFill>
                  <a:schemeClr val="dk2"/>
                </a:solidFill>
              </a:defRPr>
            </a:lvl4pPr>
            <a:lvl5pPr lvl="4" algn="ctr">
              <a:spcBef>
                <a:spcPts val="0"/>
              </a:spcBef>
              <a:spcAft>
                <a:spcPts val="0"/>
              </a:spcAft>
              <a:buClr>
                <a:schemeClr val="dk2"/>
              </a:buClr>
              <a:buSzPts val="8600"/>
              <a:buNone/>
              <a:defRPr sz="8600">
                <a:solidFill>
                  <a:schemeClr val="dk2"/>
                </a:solidFill>
              </a:defRPr>
            </a:lvl5pPr>
            <a:lvl6pPr lvl="5" algn="ctr">
              <a:spcBef>
                <a:spcPts val="0"/>
              </a:spcBef>
              <a:spcAft>
                <a:spcPts val="0"/>
              </a:spcAft>
              <a:buClr>
                <a:schemeClr val="dk2"/>
              </a:buClr>
              <a:buSzPts val="8600"/>
              <a:buNone/>
              <a:defRPr sz="8600">
                <a:solidFill>
                  <a:schemeClr val="dk2"/>
                </a:solidFill>
              </a:defRPr>
            </a:lvl6pPr>
            <a:lvl7pPr lvl="6" algn="ctr">
              <a:spcBef>
                <a:spcPts val="0"/>
              </a:spcBef>
              <a:spcAft>
                <a:spcPts val="0"/>
              </a:spcAft>
              <a:buClr>
                <a:schemeClr val="dk2"/>
              </a:buClr>
              <a:buSzPts val="8600"/>
              <a:buNone/>
              <a:defRPr sz="8600">
                <a:solidFill>
                  <a:schemeClr val="dk2"/>
                </a:solidFill>
              </a:defRPr>
            </a:lvl7pPr>
            <a:lvl8pPr lvl="7" algn="ctr">
              <a:spcBef>
                <a:spcPts val="0"/>
              </a:spcBef>
              <a:spcAft>
                <a:spcPts val="0"/>
              </a:spcAft>
              <a:buClr>
                <a:schemeClr val="dk2"/>
              </a:buClr>
              <a:buSzPts val="8600"/>
              <a:buNone/>
              <a:defRPr sz="8600">
                <a:solidFill>
                  <a:schemeClr val="dk2"/>
                </a:solidFill>
              </a:defRPr>
            </a:lvl8pPr>
            <a:lvl9pPr lvl="8" algn="ctr">
              <a:spcBef>
                <a:spcPts val="0"/>
              </a:spcBef>
              <a:spcAft>
                <a:spcPts val="0"/>
              </a:spcAft>
              <a:buClr>
                <a:schemeClr val="dk2"/>
              </a:buClr>
              <a:buSzPts val="8600"/>
              <a:buNone/>
              <a:defRPr sz="8600">
                <a:solidFill>
                  <a:schemeClr val="dk2"/>
                </a:solidFill>
              </a:defRPr>
            </a:lvl9pPr>
          </a:lstStyle>
          <a:p>
            <a:r>
              <a:t>xx%</a:t>
            </a:r>
          </a:p>
        </p:txBody>
      </p:sp>
      <p:sp>
        <p:nvSpPr>
          <p:cNvPr id="120" name="Google Shape;120;p11"/>
          <p:cNvSpPr txBox="1">
            <a:spLocks noGrp="1"/>
          </p:cNvSpPr>
          <p:nvPr>
            <p:ph type="body" idx="1"/>
          </p:nvPr>
        </p:nvSpPr>
        <p:spPr>
          <a:xfrm>
            <a:off x="1385850" y="2863850"/>
            <a:ext cx="6372300" cy="641100"/>
          </a:xfrm>
          <a:prstGeom prst="rect">
            <a:avLst/>
          </a:prstGeom>
        </p:spPr>
        <p:txBody>
          <a:bodyPr spcFirstLastPara="1" wrap="square" lIns="91425" tIns="91425" rIns="91425" bIns="91425" anchor="t" anchorCtr="0">
            <a:normAutofit/>
          </a:bodyPr>
          <a:lstStyle>
            <a:lvl1pPr marL="457200" lvl="0" indent="-311150" algn="ctr">
              <a:spcBef>
                <a:spcPts val="0"/>
              </a:spcBef>
              <a:spcAft>
                <a:spcPts val="0"/>
              </a:spcAft>
              <a:buSzPts val="1300"/>
              <a:buChar char="●"/>
              <a:defRPr/>
            </a:lvl1pPr>
            <a:lvl2pPr marL="914400" lvl="1" indent="-298450" algn="ctr">
              <a:spcBef>
                <a:spcPts val="0"/>
              </a:spcBef>
              <a:spcAft>
                <a:spcPts val="0"/>
              </a:spcAft>
              <a:buSzPts val="1100"/>
              <a:buChar char="○"/>
              <a:defRPr/>
            </a:lvl2pPr>
            <a:lvl3pPr marL="1371600" lvl="2" indent="-298450" algn="ctr">
              <a:spcBef>
                <a:spcPts val="0"/>
              </a:spcBef>
              <a:spcAft>
                <a:spcPts val="0"/>
              </a:spcAft>
              <a:buSzPts val="1100"/>
              <a:buChar char="■"/>
              <a:defRPr/>
            </a:lvl3pPr>
            <a:lvl4pPr marL="1828800" lvl="3" indent="-298450" algn="ctr">
              <a:spcBef>
                <a:spcPts val="0"/>
              </a:spcBef>
              <a:spcAft>
                <a:spcPts val="0"/>
              </a:spcAft>
              <a:buSzPts val="1100"/>
              <a:buChar char="●"/>
              <a:defRPr/>
            </a:lvl4pPr>
            <a:lvl5pPr marL="2286000" lvl="4" indent="-298450" algn="ctr">
              <a:spcBef>
                <a:spcPts val="0"/>
              </a:spcBef>
              <a:spcAft>
                <a:spcPts val="0"/>
              </a:spcAft>
              <a:buSzPts val="1100"/>
              <a:buChar char="○"/>
              <a:defRPr/>
            </a:lvl5pPr>
            <a:lvl6pPr marL="2743200" lvl="5" indent="-298450" algn="ctr">
              <a:spcBef>
                <a:spcPts val="0"/>
              </a:spcBef>
              <a:spcAft>
                <a:spcPts val="0"/>
              </a:spcAft>
              <a:buSzPts val="1100"/>
              <a:buChar char="■"/>
              <a:defRPr/>
            </a:lvl6pPr>
            <a:lvl7pPr marL="3200400" lvl="6" indent="-298450" algn="ctr">
              <a:spcBef>
                <a:spcPts val="0"/>
              </a:spcBef>
              <a:spcAft>
                <a:spcPts val="0"/>
              </a:spcAft>
              <a:buSzPts val="1100"/>
              <a:buChar char="●"/>
              <a:defRPr/>
            </a:lvl7pPr>
            <a:lvl8pPr marL="3657600" lvl="7" indent="-298450" algn="ctr">
              <a:spcBef>
                <a:spcPts val="0"/>
              </a:spcBef>
              <a:spcAft>
                <a:spcPts val="0"/>
              </a:spcAft>
              <a:buSzPts val="1100"/>
              <a:buChar char="○"/>
              <a:defRPr/>
            </a:lvl8pPr>
            <a:lvl9pPr marL="4114800" lvl="8" indent="-298450" algn="ctr">
              <a:spcBef>
                <a:spcPts val="0"/>
              </a:spcBef>
              <a:spcAft>
                <a:spcPts val="0"/>
              </a:spcAft>
              <a:buSzPts val="1100"/>
              <a:buChar char="■"/>
              <a:defRPr/>
            </a:lvl9pPr>
          </a:lstStyle>
          <a:p>
            <a:endParaRPr/>
          </a:p>
        </p:txBody>
      </p:sp>
      <p:sp>
        <p:nvSpPr>
          <p:cNvPr id="121" name="Google Shape;121;p11"/>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22"/>
        <p:cNvGrpSpPr/>
        <p:nvPr/>
      </p:nvGrpSpPr>
      <p:grpSpPr>
        <a:xfrm>
          <a:off x="0" y="0"/>
          <a:ext cx="0" cy="0"/>
          <a:chOff x="0" y="0"/>
          <a:chExt cx="0" cy="0"/>
        </a:xfrm>
      </p:grpSpPr>
      <p:sp>
        <p:nvSpPr>
          <p:cNvPr id="123" name="Google Shape;123;p12"/>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hift">
    <p:bg>
      <p:bgPr>
        <a:solidFill>
          <a:schemeClr val="dk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1pPr>
            <a:lvl2pPr lvl="1">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2pPr>
            <a:lvl3pPr lvl="2">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3pPr>
            <a:lvl4pPr lvl="3">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4pPr>
            <a:lvl5pPr lvl="4">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5pPr>
            <a:lvl6pPr lvl="5">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6pPr>
            <a:lvl7pPr lvl="6">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7pPr>
            <a:lvl8pPr lvl="7">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8pPr>
            <a:lvl9pPr lvl="8">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9pPr>
          </a:lstStyle>
          <a:p>
            <a:endParaRPr/>
          </a:p>
        </p:txBody>
      </p:sp>
      <p:sp>
        <p:nvSpPr>
          <p:cNvPr id="7" name="Google Shape;7;p1"/>
          <p:cNvSpPr txBox="1">
            <a:spLocks noGrp="1"/>
          </p:cNvSpPr>
          <p:nvPr>
            <p:ph type="body" idx="1"/>
          </p:nvPr>
        </p:nvSpPr>
        <p:spPr>
          <a:xfrm>
            <a:off x="311700" y="1152475"/>
            <a:ext cx="8520600" cy="3391200"/>
          </a:xfrm>
          <a:prstGeom prst="rect">
            <a:avLst/>
          </a:prstGeom>
          <a:noFill/>
          <a:ln>
            <a:noFill/>
          </a:ln>
        </p:spPr>
        <p:txBody>
          <a:bodyPr spcFirstLastPara="1" wrap="square" lIns="91425" tIns="91425" rIns="91425" bIns="91425" anchor="t" anchorCtr="0">
            <a:normAutofit/>
          </a:bodyPr>
          <a:lstStyle>
            <a:lvl1pPr marL="457200" lvl="0" indent="-311150">
              <a:lnSpc>
                <a:spcPct val="115000"/>
              </a:lnSpc>
              <a:spcBef>
                <a:spcPts val="0"/>
              </a:spcBef>
              <a:spcAft>
                <a:spcPts val="0"/>
              </a:spcAft>
              <a:buClr>
                <a:schemeClr val="dk2"/>
              </a:buClr>
              <a:buSzPts val="1300"/>
              <a:buFont typeface="Calibri"/>
              <a:buChar char="●"/>
              <a:defRPr sz="1300">
                <a:solidFill>
                  <a:schemeClr val="dk2"/>
                </a:solidFill>
                <a:latin typeface="Calibri"/>
                <a:ea typeface="Calibri"/>
                <a:cs typeface="Calibri"/>
                <a:sym typeface="Calibri"/>
              </a:defRPr>
            </a:lvl1pPr>
            <a:lvl2pPr marL="914400" lvl="1"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2pPr>
            <a:lvl3pPr marL="1371600" lvl="2"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3pPr>
            <a:lvl4pPr marL="1828800" lvl="3"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4pPr>
            <a:lvl5pPr marL="2286000" lvl="4"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5pPr>
            <a:lvl6pPr marL="2743200" lvl="5"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6pPr>
            <a:lvl7pPr marL="3200400" lvl="6"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7pPr>
            <a:lvl8pPr marL="3657600" lvl="7"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8pPr>
            <a:lvl9pPr marL="4114800" lvl="8"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9pPr>
          </a:lstStyle>
          <a:p>
            <a:endParaRPr/>
          </a:p>
        </p:txBody>
      </p:sp>
      <p:sp>
        <p:nvSpPr>
          <p:cNvPr id="8" name="Google Shape;8;p1"/>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latin typeface="Nunito"/>
                <a:ea typeface="Nunito"/>
                <a:cs typeface="Nunito"/>
                <a:sym typeface="Nunito"/>
              </a:defRPr>
            </a:lvl1pPr>
            <a:lvl2pPr lvl="1" algn="r">
              <a:buNone/>
              <a:defRPr sz="1000">
                <a:solidFill>
                  <a:schemeClr val="dk2"/>
                </a:solidFill>
                <a:latin typeface="Nunito"/>
                <a:ea typeface="Nunito"/>
                <a:cs typeface="Nunito"/>
                <a:sym typeface="Nunito"/>
              </a:defRPr>
            </a:lvl2pPr>
            <a:lvl3pPr lvl="2" algn="r">
              <a:buNone/>
              <a:defRPr sz="1000">
                <a:solidFill>
                  <a:schemeClr val="dk2"/>
                </a:solidFill>
                <a:latin typeface="Nunito"/>
                <a:ea typeface="Nunito"/>
                <a:cs typeface="Nunito"/>
                <a:sym typeface="Nunito"/>
              </a:defRPr>
            </a:lvl3pPr>
            <a:lvl4pPr lvl="3" algn="r">
              <a:buNone/>
              <a:defRPr sz="1000">
                <a:solidFill>
                  <a:schemeClr val="dk2"/>
                </a:solidFill>
                <a:latin typeface="Nunito"/>
                <a:ea typeface="Nunito"/>
                <a:cs typeface="Nunito"/>
                <a:sym typeface="Nunito"/>
              </a:defRPr>
            </a:lvl4pPr>
            <a:lvl5pPr lvl="4" algn="r">
              <a:buNone/>
              <a:defRPr sz="1000">
                <a:solidFill>
                  <a:schemeClr val="dk2"/>
                </a:solidFill>
                <a:latin typeface="Nunito"/>
                <a:ea typeface="Nunito"/>
                <a:cs typeface="Nunito"/>
                <a:sym typeface="Nunito"/>
              </a:defRPr>
            </a:lvl5pPr>
            <a:lvl6pPr lvl="5" algn="r">
              <a:buNone/>
              <a:defRPr sz="1000">
                <a:solidFill>
                  <a:schemeClr val="dk2"/>
                </a:solidFill>
                <a:latin typeface="Nunito"/>
                <a:ea typeface="Nunito"/>
                <a:cs typeface="Nunito"/>
                <a:sym typeface="Nunito"/>
              </a:defRPr>
            </a:lvl6pPr>
            <a:lvl7pPr lvl="6" algn="r">
              <a:buNone/>
              <a:defRPr sz="1000">
                <a:solidFill>
                  <a:schemeClr val="dk2"/>
                </a:solidFill>
                <a:latin typeface="Nunito"/>
                <a:ea typeface="Nunito"/>
                <a:cs typeface="Nunito"/>
                <a:sym typeface="Nunito"/>
              </a:defRPr>
            </a:lvl7pPr>
            <a:lvl8pPr lvl="7" algn="r">
              <a:buNone/>
              <a:defRPr sz="1000">
                <a:solidFill>
                  <a:schemeClr val="dk2"/>
                </a:solidFill>
                <a:latin typeface="Nunito"/>
                <a:ea typeface="Nunito"/>
                <a:cs typeface="Nunito"/>
                <a:sym typeface="Nunito"/>
              </a:defRPr>
            </a:lvl8pPr>
            <a:lvl9pPr lvl="8" algn="r">
              <a:buNone/>
              <a:defRPr sz="1000">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_Toc148637445"/><Relationship Id="rId3" Type="http://schemas.openxmlformats.org/officeDocument/2006/relationships/hyperlink" Target="#_Toc148637440"/><Relationship Id="rId7" Type="http://schemas.openxmlformats.org/officeDocument/2006/relationships/hyperlink" Target="#_Toc148637444"/><Relationship Id="rId2" Type="http://schemas.openxmlformats.org/officeDocument/2006/relationships/hyperlink" Target="#_Toc148637439"/><Relationship Id="rId1" Type="http://schemas.openxmlformats.org/officeDocument/2006/relationships/slideLayout" Target="../slideLayouts/slideLayout1.xml"/><Relationship Id="rId6" Type="http://schemas.openxmlformats.org/officeDocument/2006/relationships/hyperlink" Target="#_Toc148637443"/><Relationship Id="rId5" Type="http://schemas.openxmlformats.org/officeDocument/2006/relationships/hyperlink" Target="#_Toc148637442"/><Relationship Id="rId4" Type="http://schemas.openxmlformats.org/officeDocument/2006/relationships/hyperlink" Target="#_Toc148637441"/><Relationship Id="rId9" Type="http://schemas.openxmlformats.org/officeDocument/2006/relationships/hyperlink" Target="#_Toc148637446"/></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sp>
        <p:nvSpPr>
          <p:cNvPr id="128" name="Google Shape;128;p13"/>
          <p:cNvSpPr txBox="1">
            <a:spLocks noGrp="1"/>
          </p:cNvSpPr>
          <p:nvPr>
            <p:ph type="ctrTitle"/>
          </p:nvPr>
        </p:nvSpPr>
        <p:spPr>
          <a:xfrm>
            <a:off x="1169650" y="1822825"/>
            <a:ext cx="6703200" cy="2781832"/>
          </a:xfrm>
          <a:prstGeom prst="rect">
            <a:avLst/>
          </a:prstGeom>
        </p:spPr>
        <p:txBody>
          <a:bodyPr spcFirstLastPara="1" wrap="square" lIns="91425" tIns="91425" rIns="91425" bIns="91425" anchor="ctr" anchorCtr="0">
            <a:normAutofit fontScale="90000"/>
          </a:bodyPr>
          <a:lstStyle/>
          <a:p>
            <a:pPr marL="0" lvl="0" indent="0" algn="ctr" rtl="0">
              <a:spcBef>
                <a:spcPts val="0"/>
              </a:spcBef>
              <a:spcAft>
                <a:spcPts val="0"/>
              </a:spcAft>
              <a:buNone/>
            </a:pPr>
            <a:endParaRPr b="1" dirty="0">
              <a:solidFill>
                <a:schemeClr val="tx2">
                  <a:lumMod val="10000"/>
                </a:schemeClr>
              </a:solidFill>
              <a:latin typeface="Arial"/>
              <a:ea typeface="Arial"/>
              <a:cs typeface="Arial"/>
              <a:sym typeface="Arial"/>
            </a:endParaRPr>
          </a:p>
          <a:p>
            <a:pPr marL="0" lvl="0" indent="0" algn="ctr" rtl="0">
              <a:spcBef>
                <a:spcPts val="0"/>
              </a:spcBef>
              <a:spcAft>
                <a:spcPts val="0"/>
              </a:spcAft>
              <a:buNone/>
            </a:pPr>
            <a:r>
              <a:rPr lang="en-GB" sz="4400" b="1" dirty="0">
                <a:solidFill>
                  <a:schemeClr val="tx2">
                    <a:lumMod val="10000"/>
                  </a:schemeClr>
                </a:solidFill>
                <a:latin typeface="Arial"/>
                <a:ea typeface="Arial"/>
                <a:cs typeface="Arial"/>
                <a:sym typeface="Arial"/>
              </a:rPr>
              <a:t>HOSPITALITY &amp; GUEST SERVICES</a:t>
            </a:r>
            <a:br>
              <a:rPr lang="en-GB" sz="4400" b="1" dirty="0">
                <a:solidFill>
                  <a:schemeClr val="tx2">
                    <a:lumMod val="10000"/>
                  </a:schemeClr>
                </a:solidFill>
                <a:latin typeface="Arial"/>
                <a:ea typeface="Arial"/>
                <a:cs typeface="Arial"/>
                <a:sym typeface="Arial"/>
              </a:rPr>
            </a:br>
            <a:r>
              <a:rPr lang="en-GB" sz="4400" b="1" i="1" dirty="0">
                <a:solidFill>
                  <a:schemeClr val="accent4">
                    <a:lumMod val="75000"/>
                  </a:schemeClr>
                </a:solidFill>
                <a:latin typeface="Arial"/>
                <a:ea typeface="Arial"/>
                <a:cs typeface="Arial"/>
                <a:sym typeface="Arial"/>
              </a:rPr>
              <a:t>Lecturer: Dale Clarke</a:t>
            </a:r>
            <a:br>
              <a:rPr lang="en-GB" sz="4400" b="1" i="1" dirty="0">
                <a:solidFill>
                  <a:schemeClr val="accent4">
                    <a:lumMod val="75000"/>
                  </a:schemeClr>
                </a:solidFill>
                <a:latin typeface="Arial"/>
                <a:ea typeface="Arial"/>
                <a:cs typeface="Arial"/>
                <a:sym typeface="Arial"/>
              </a:rPr>
            </a:br>
            <a:r>
              <a:rPr lang="en-GB" sz="4400" b="1" i="1" dirty="0">
                <a:solidFill>
                  <a:schemeClr val="accent4">
                    <a:lumMod val="75000"/>
                  </a:schemeClr>
                </a:solidFill>
                <a:latin typeface="Arial"/>
                <a:ea typeface="Arial"/>
                <a:cs typeface="Arial"/>
                <a:sym typeface="Arial"/>
              </a:rPr>
              <a:t>Student: Alina </a:t>
            </a:r>
            <a:r>
              <a:rPr lang="en-GB" sz="4400" b="1" i="1" dirty="0" err="1">
                <a:solidFill>
                  <a:schemeClr val="accent4">
                    <a:lumMod val="75000"/>
                  </a:schemeClr>
                </a:solidFill>
                <a:latin typeface="Arial"/>
                <a:ea typeface="Arial"/>
                <a:cs typeface="Arial"/>
                <a:sym typeface="Arial"/>
              </a:rPr>
              <a:t>Iuliana</a:t>
            </a:r>
            <a:r>
              <a:rPr lang="en-GB" sz="4400" b="1" i="1" dirty="0">
                <a:solidFill>
                  <a:schemeClr val="accent4">
                    <a:lumMod val="75000"/>
                  </a:schemeClr>
                </a:solidFill>
                <a:latin typeface="Arial"/>
                <a:ea typeface="Arial"/>
                <a:cs typeface="Arial"/>
                <a:sym typeface="Arial"/>
              </a:rPr>
              <a:t> </a:t>
            </a:r>
            <a:r>
              <a:rPr lang="en-GB" sz="4400" b="1" i="1" dirty="0" err="1">
                <a:solidFill>
                  <a:schemeClr val="accent4">
                    <a:lumMod val="75000"/>
                  </a:schemeClr>
                </a:solidFill>
                <a:latin typeface="Arial"/>
                <a:ea typeface="Arial"/>
                <a:cs typeface="Arial"/>
                <a:sym typeface="Arial"/>
              </a:rPr>
              <a:t>Axinte</a:t>
            </a:r>
            <a:r>
              <a:rPr lang="en-GB" sz="4400" b="1" i="1" dirty="0">
                <a:solidFill>
                  <a:schemeClr val="accent4">
                    <a:lumMod val="75000"/>
                  </a:schemeClr>
                </a:solidFill>
                <a:latin typeface="Arial"/>
                <a:ea typeface="Arial"/>
                <a:cs typeface="Arial"/>
                <a:sym typeface="Arial"/>
              </a:rPr>
              <a:t> 2223962</a:t>
            </a:r>
            <a:endParaRPr sz="4400" b="1" i="1" dirty="0">
              <a:solidFill>
                <a:schemeClr val="accent4">
                  <a:lumMod val="75000"/>
                </a:schemeClr>
              </a:solidFill>
              <a:latin typeface="Arial"/>
              <a:ea typeface="Arial"/>
              <a:cs typeface="Arial"/>
              <a:sym typeface="Arial"/>
            </a:endParaRPr>
          </a:p>
          <a:p>
            <a:pPr marL="0" lvl="0" indent="0" algn="ctr" rtl="0">
              <a:spcBef>
                <a:spcPts val="0"/>
              </a:spcBef>
              <a:spcAft>
                <a:spcPts val="0"/>
              </a:spcAft>
              <a:buNone/>
            </a:pPr>
            <a:endParaRPr dirty="0">
              <a:solidFill>
                <a:schemeClr val="tx2">
                  <a:lumMod val="10000"/>
                </a:schemeClr>
              </a:solidFill>
            </a:endParaRPr>
          </a:p>
          <a:p>
            <a:pPr marL="0" lvl="0" indent="0" algn="ctr" rtl="0">
              <a:spcBef>
                <a:spcPts val="0"/>
              </a:spcBef>
              <a:spcAft>
                <a:spcPts val="0"/>
              </a:spcAft>
              <a:buNone/>
            </a:pPr>
            <a:endParaRPr dirty="0">
              <a:solidFill>
                <a:schemeClr val="tx2">
                  <a:lumMod val="10000"/>
                </a:schemeClr>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1">
            <a:extLst>
              <a:ext uri="{FF2B5EF4-FFF2-40B4-BE49-F238E27FC236}">
                <a16:creationId xmlns:a16="http://schemas.microsoft.com/office/drawing/2014/main" id="{53E34124-C165-B649-FCA7-13B41937A56C}"/>
              </a:ext>
            </a:extLst>
          </p:cNvPr>
          <p:cNvSpPr>
            <a:spLocks noGrp="1" noChangeArrowheads="1"/>
          </p:cNvSpPr>
          <p:nvPr>
            <p:ph type="ctrTitle"/>
          </p:nvPr>
        </p:nvSpPr>
        <p:spPr bwMode="auto">
          <a:xfrm>
            <a:off x="1891350" y="646050"/>
            <a:ext cx="5361300" cy="7540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727700" algn="r"/>
              </a:tabLst>
              <a:defRPr>
                <a:solidFill>
                  <a:schemeClr val="tx1"/>
                </a:solidFill>
                <a:latin typeface="Arial" panose="020B0604020202020204" pitchFamily="34" charset="0"/>
              </a:defRPr>
            </a:lvl1pPr>
            <a:lvl2pPr marL="457200" eaLnBrk="0" fontAlgn="base" hangingPunct="0">
              <a:spcBef>
                <a:spcPct val="0"/>
              </a:spcBef>
              <a:spcAft>
                <a:spcPct val="0"/>
              </a:spcAft>
              <a:tabLst>
                <a:tab pos="5727700" algn="r"/>
              </a:tabLst>
              <a:defRPr>
                <a:solidFill>
                  <a:schemeClr val="tx1"/>
                </a:solidFill>
                <a:latin typeface="Arial" panose="020B0604020202020204" pitchFamily="34" charset="0"/>
              </a:defRPr>
            </a:lvl2pPr>
            <a:lvl3pPr marL="914400" eaLnBrk="0" fontAlgn="base" hangingPunct="0">
              <a:spcBef>
                <a:spcPct val="0"/>
              </a:spcBef>
              <a:spcAft>
                <a:spcPct val="0"/>
              </a:spcAft>
              <a:tabLst>
                <a:tab pos="5727700" algn="r"/>
              </a:tabLst>
              <a:defRPr>
                <a:solidFill>
                  <a:schemeClr val="tx1"/>
                </a:solidFill>
                <a:latin typeface="Arial" panose="020B0604020202020204" pitchFamily="34" charset="0"/>
              </a:defRPr>
            </a:lvl3pPr>
            <a:lvl4pPr marL="1371600" eaLnBrk="0" fontAlgn="base" hangingPunct="0">
              <a:spcBef>
                <a:spcPct val="0"/>
              </a:spcBef>
              <a:spcAft>
                <a:spcPct val="0"/>
              </a:spcAft>
              <a:tabLst>
                <a:tab pos="5727700" algn="r"/>
              </a:tabLst>
              <a:defRPr>
                <a:solidFill>
                  <a:schemeClr val="tx1"/>
                </a:solidFill>
                <a:latin typeface="Arial" panose="020B0604020202020204" pitchFamily="34" charset="0"/>
              </a:defRPr>
            </a:lvl4pPr>
            <a:lvl5pPr marL="1828800" eaLnBrk="0" fontAlgn="base" hangingPunct="0">
              <a:spcBef>
                <a:spcPct val="0"/>
              </a:spcBef>
              <a:spcAft>
                <a:spcPct val="0"/>
              </a:spcAft>
              <a:tabLst>
                <a:tab pos="5727700" algn="r"/>
              </a:tabLst>
              <a:defRPr>
                <a:solidFill>
                  <a:schemeClr val="tx1"/>
                </a:solidFill>
                <a:latin typeface="Arial" panose="020B0604020202020204" pitchFamily="34" charset="0"/>
              </a:defRPr>
            </a:lvl5pPr>
            <a:lvl6pPr marL="2286000" eaLnBrk="0" fontAlgn="base" hangingPunct="0">
              <a:spcBef>
                <a:spcPct val="0"/>
              </a:spcBef>
              <a:spcAft>
                <a:spcPct val="0"/>
              </a:spcAft>
              <a:tabLst>
                <a:tab pos="5727700" algn="r"/>
              </a:tabLst>
              <a:defRPr>
                <a:solidFill>
                  <a:schemeClr val="tx1"/>
                </a:solidFill>
                <a:latin typeface="Arial" panose="020B0604020202020204" pitchFamily="34" charset="0"/>
              </a:defRPr>
            </a:lvl6pPr>
            <a:lvl7pPr marL="2743200" eaLnBrk="0" fontAlgn="base" hangingPunct="0">
              <a:spcBef>
                <a:spcPct val="0"/>
              </a:spcBef>
              <a:spcAft>
                <a:spcPct val="0"/>
              </a:spcAft>
              <a:tabLst>
                <a:tab pos="5727700" algn="r"/>
              </a:tabLst>
              <a:defRPr>
                <a:solidFill>
                  <a:schemeClr val="tx1"/>
                </a:solidFill>
                <a:latin typeface="Arial" panose="020B0604020202020204" pitchFamily="34" charset="0"/>
              </a:defRPr>
            </a:lvl7pPr>
            <a:lvl8pPr marL="3200400" eaLnBrk="0" fontAlgn="base" hangingPunct="0">
              <a:spcBef>
                <a:spcPct val="0"/>
              </a:spcBef>
              <a:spcAft>
                <a:spcPct val="0"/>
              </a:spcAft>
              <a:tabLst>
                <a:tab pos="5727700" algn="r"/>
              </a:tabLst>
              <a:defRPr>
                <a:solidFill>
                  <a:schemeClr val="tx1"/>
                </a:solidFill>
                <a:latin typeface="Arial" panose="020B0604020202020204" pitchFamily="34" charset="0"/>
              </a:defRPr>
            </a:lvl8pPr>
            <a:lvl9pPr marL="3657600" eaLnBrk="0" fontAlgn="base" hangingPunct="0">
              <a:spcBef>
                <a:spcPct val="0"/>
              </a:spcBef>
              <a:spcAft>
                <a:spcPct val="0"/>
              </a:spcAft>
              <a:tabLst>
                <a:tab pos="5727700" algn="r"/>
              </a:tabLst>
              <a:defRPr>
                <a:solidFill>
                  <a:schemeClr val="tx1"/>
                </a:solidFill>
                <a:latin typeface="Arial" panose="020B0604020202020204" pitchFamily="34" charset="0"/>
              </a:defRPr>
            </a:lvl9pPr>
          </a:lstStyle>
          <a:p>
            <a:pPr>
              <a:buClrTx/>
              <a:buSzTx/>
            </a:pPr>
            <a:r>
              <a:rPr lang="en-GB" altLang="en-US" sz="2500" b="1" dirty="0">
                <a:solidFill>
                  <a:schemeClr val="tx2">
                    <a:lumMod val="10000"/>
                  </a:schemeClr>
                </a:solidFill>
                <a:latin typeface="Arial"/>
                <a:cs typeface="Arial"/>
              </a:rPr>
              <a:t>Table of Contents</a:t>
            </a:r>
            <a:br>
              <a:rPr kumimoji="0" lang="en-GB" altLang="en-US" sz="800" b="0" i="0" u="none" strike="noStrike" cap="none" normalizeH="0" baseline="0" dirty="0">
                <a:ln>
                  <a:noFill/>
                </a:ln>
                <a:solidFill>
                  <a:schemeClr val="tx1"/>
                </a:solidFill>
                <a:effectLst/>
              </a:rPr>
            </a:b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5" name="Rectangle 2">
            <a:extLst>
              <a:ext uri="{FF2B5EF4-FFF2-40B4-BE49-F238E27FC236}">
                <a16:creationId xmlns:a16="http://schemas.microsoft.com/office/drawing/2014/main" id="{11364677-F737-AE89-177F-7C706F8CA34B}"/>
              </a:ext>
            </a:extLst>
          </p:cNvPr>
          <p:cNvSpPr>
            <a:spLocks noGrp="1" noChangeArrowheads="1"/>
          </p:cNvSpPr>
          <p:nvPr>
            <p:ph type="subTitle" idx="1"/>
          </p:nvPr>
        </p:nvSpPr>
        <p:spPr bwMode="auto">
          <a:xfrm>
            <a:off x="810344" y="1111756"/>
            <a:ext cx="7832775" cy="30162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727700" algn="r"/>
              </a:tabLst>
              <a:defRPr>
                <a:solidFill>
                  <a:schemeClr val="tx1"/>
                </a:solidFill>
                <a:latin typeface="Arial" panose="020B0604020202020204" pitchFamily="34" charset="0"/>
              </a:defRPr>
            </a:lvl1pPr>
            <a:lvl2pPr marL="457200" eaLnBrk="0" fontAlgn="base" hangingPunct="0">
              <a:spcBef>
                <a:spcPct val="0"/>
              </a:spcBef>
              <a:spcAft>
                <a:spcPct val="0"/>
              </a:spcAft>
              <a:tabLst>
                <a:tab pos="5727700" algn="r"/>
              </a:tabLst>
              <a:defRPr>
                <a:solidFill>
                  <a:schemeClr val="tx1"/>
                </a:solidFill>
                <a:latin typeface="Arial" panose="020B0604020202020204" pitchFamily="34" charset="0"/>
              </a:defRPr>
            </a:lvl2pPr>
            <a:lvl3pPr marL="914400" eaLnBrk="0" fontAlgn="base" hangingPunct="0">
              <a:spcBef>
                <a:spcPct val="0"/>
              </a:spcBef>
              <a:spcAft>
                <a:spcPct val="0"/>
              </a:spcAft>
              <a:tabLst>
                <a:tab pos="5727700" algn="r"/>
              </a:tabLst>
              <a:defRPr>
                <a:solidFill>
                  <a:schemeClr val="tx1"/>
                </a:solidFill>
                <a:latin typeface="Arial" panose="020B0604020202020204" pitchFamily="34" charset="0"/>
              </a:defRPr>
            </a:lvl3pPr>
            <a:lvl4pPr marL="1371600" eaLnBrk="0" fontAlgn="base" hangingPunct="0">
              <a:spcBef>
                <a:spcPct val="0"/>
              </a:spcBef>
              <a:spcAft>
                <a:spcPct val="0"/>
              </a:spcAft>
              <a:tabLst>
                <a:tab pos="5727700" algn="r"/>
              </a:tabLst>
              <a:defRPr>
                <a:solidFill>
                  <a:schemeClr val="tx1"/>
                </a:solidFill>
                <a:latin typeface="Arial" panose="020B0604020202020204" pitchFamily="34" charset="0"/>
              </a:defRPr>
            </a:lvl4pPr>
            <a:lvl5pPr marL="1828800" eaLnBrk="0" fontAlgn="base" hangingPunct="0">
              <a:spcBef>
                <a:spcPct val="0"/>
              </a:spcBef>
              <a:spcAft>
                <a:spcPct val="0"/>
              </a:spcAft>
              <a:tabLst>
                <a:tab pos="5727700" algn="r"/>
              </a:tabLst>
              <a:defRPr>
                <a:solidFill>
                  <a:schemeClr val="tx1"/>
                </a:solidFill>
                <a:latin typeface="Arial" panose="020B0604020202020204" pitchFamily="34" charset="0"/>
              </a:defRPr>
            </a:lvl5pPr>
            <a:lvl6pPr marL="2286000" eaLnBrk="0" fontAlgn="base" hangingPunct="0">
              <a:spcBef>
                <a:spcPct val="0"/>
              </a:spcBef>
              <a:spcAft>
                <a:spcPct val="0"/>
              </a:spcAft>
              <a:tabLst>
                <a:tab pos="5727700" algn="r"/>
              </a:tabLst>
              <a:defRPr>
                <a:solidFill>
                  <a:schemeClr val="tx1"/>
                </a:solidFill>
                <a:latin typeface="Arial" panose="020B0604020202020204" pitchFamily="34" charset="0"/>
              </a:defRPr>
            </a:lvl6pPr>
            <a:lvl7pPr marL="2743200" eaLnBrk="0" fontAlgn="base" hangingPunct="0">
              <a:spcBef>
                <a:spcPct val="0"/>
              </a:spcBef>
              <a:spcAft>
                <a:spcPct val="0"/>
              </a:spcAft>
              <a:tabLst>
                <a:tab pos="5727700" algn="r"/>
              </a:tabLst>
              <a:defRPr>
                <a:solidFill>
                  <a:schemeClr val="tx1"/>
                </a:solidFill>
                <a:latin typeface="Arial" panose="020B0604020202020204" pitchFamily="34" charset="0"/>
              </a:defRPr>
            </a:lvl7pPr>
            <a:lvl8pPr marL="3200400" eaLnBrk="0" fontAlgn="base" hangingPunct="0">
              <a:spcBef>
                <a:spcPct val="0"/>
              </a:spcBef>
              <a:spcAft>
                <a:spcPct val="0"/>
              </a:spcAft>
              <a:tabLst>
                <a:tab pos="5727700" algn="r"/>
              </a:tabLst>
              <a:defRPr>
                <a:solidFill>
                  <a:schemeClr val="tx1"/>
                </a:solidFill>
                <a:latin typeface="Arial" panose="020B0604020202020204" pitchFamily="34" charset="0"/>
              </a:defRPr>
            </a:lvl8pPr>
            <a:lvl9pPr marL="3657600" eaLnBrk="0" fontAlgn="base" hangingPunct="0">
              <a:spcBef>
                <a:spcPct val="0"/>
              </a:spcBef>
              <a:spcAft>
                <a:spcPct val="0"/>
              </a:spcAft>
              <a:tabLst>
                <a:tab pos="5727700"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5727700" algn="r"/>
              </a:tabLst>
            </a:pPr>
            <a:endParaRPr kumimoji="0" lang="en-GB"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727700" algn="r"/>
              </a:tabLst>
            </a:pPr>
            <a:endParaRPr kumimoji="0" lang="en-GB" altLang="en-US" sz="600" b="0" i="0" u="none" strike="noStrike" cap="none" normalizeH="0" baseline="0" dirty="0">
              <a:ln>
                <a:noFill/>
              </a:ln>
              <a:solidFill>
                <a:schemeClr val="tx1"/>
              </a:solidFill>
              <a:effectLst/>
            </a:endParaRP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tab pos="5727700" algn="r"/>
              </a:tabLst>
            </a:pPr>
            <a:r>
              <a:rPr kumimoji="0" lang="en-GB" altLang="en-US" sz="1400" b="0" i="0" strike="noStrike" cap="none" normalizeH="0" baseline="0" dirty="0">
                <a:ln>
                  <a:noFill/>
                </a:ln>
                <a:solidFill>
                  <a:schemeClr val="tx2">
                    <a:lumMod val="10000"/>
                  </a:schemeClr>
                </a:solidFill>
                <a:effectLst/>
                <a:latin typeface="Arial" panose="020B0604020202020204" pitchFamily="34" charset="0"/>
                <a:ea typeface="Times New Roman" panose="02020603050405020304" pitchFamily="18" charset="0"/>
                <a:cs typeface="Arial" panose="020B0604020202020204" pitchFamily="34" charset="0"/>
                <a:hlinkClick r:id="rId2">
                  <a:extLst>
                    <a:ext uri="{A12FA001-AC4F-418D-AE19-62706E023703}">
                      <ahyp:hlinkClr xmlns:ahyp="http://schemas.microsoft.com/office/drawing/2018/hyperlinkcolor" val="tx"/>
                    </a:ext>
                  </a:extLst>
                </a:hlinkClick>
              </a:rPr>
              <a:t>Introduction</a:t>
            </a:r>
            <a:r>
              <a:rPr lang="en-GB" altLang="en-US" sz="1400" dirty="0">
                <a:solidFill>
                  <a:schemeClr val="tx2">
                    <a:lumMod val="10000"/>
                  </a:schemeClr>
                </a:solidFill>
                <a:ea typeface="Times New Roman" panose="02020603050405020304" pitchFamily="18" charset="0"/>
                <a:cs typeface="Arial" panose="020B0604020202020204" pitchFamily="34" charset="0"/>
              </a:rPr>
              <a:t>   </a:t>
            </a:r>
            <a:endParaRPr kumimoji="0" lang="en-GB" altLang="en-US" sz="1400" b="0" i="0" strike="noStrike" cap="none" normalizeH="0" baseline="0" dirty="0">
              <a:ln>
                <a:noFill/>
              </a:ln>
              <a:solidFill>
                <a:schemeClr val="tx2">
                  <a:lumMod val="10000"/>
                </a:schemeClr>
              </a:solidFill>
              <a:effectLst/>
            </a:endParaRP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tab pos="5727700" algn="r"/>
              </a:tabLst>
            </a:pPr>
            <a:r>
              <a:rPr kumimoji="0" lang="en-GB" altLang="en-US" sz="1400" b="0" i="0" strike="noStrike" cap="none" normalizeH="0" baseline="0" dirty="0">
                <a:ln>
                  <a:noFill/>
                </a:ln>
                <a:solidFill>
                  <a:schemeClr val="tx2">
                    <a:lumMod val="10000"/>
                  </a:schemeClr>
                </a:solidFill>
                <a:effectLst/>
                <a:latin typeface="Arial" panose="020B0604020202020204" pitchFamily="34" charset="0"/>
                <a:ea typeface="Times New Roman" panose="02020603050405020304" pitchFamily="18" charset="0"/>
                <a:cs typeface="Arial" panose="020B0604020202020204" pitchFamily="34" charset="0"/>
                <a:hlinkClick r:id="rId3">
                  <a:extLst>
                    <a:ext uri="{A12FA001-AC4F-418D-AE19-62706E023703}">
                      <ahyp:hlinkClr xmlns:ahyp="http://schemas.microsoft.com/office/drawing/2018/hyperlinkcolor" val="tx"/>
                    </a:ext>
                  </a:extLst>
                </a:hlinkClick>
              </a:rPr>
              <a:t>Briefly introducing selected organisation</a:t>
            </a:r>
            <a:endParaRPr kumimoji="0" lang="en-GB" altLang="en-US" sz="1400" b="0" i="0" strike="noStrike" cap="none" normalizeH="0" baseline="0" dirty="0">
              <a:ln>
                <a:noFill/>
              </a:ln>
              <a:solidFill>
                <a:schemeClr val="tx2">
                  <a:lumMod val="10000"/>
                </a:schemeClr>
              </a:solidFill>
              <a:effectLst/>
            </a:endParaRP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tab pos="5727700" algn="r"/>
              </a:tabLst>
            </a:pPr>
            <a:r>
              <a:rPr kumimoji="0" lang="en-GB" altLang="en-US" sz="1400" b="0" i="0" strike="noStrike" cap="none" normalizeH="0" baseline="0" dirty="0">
                <a:ln>
                  <a:noFill/>
                </a:ln>
                <a:solidFill>
                  <a:schemeClr val="tx2">
                    <a:lumMod val="10000"/>
                  </a:schemeClr>
                </a:solidFill>
                <a:effectLst/>
                <a:latin typeface="Arial" panose="020B0604020202020204" pitchFamily="34" charset="0"/>
                <a:ea typeface="Times New Roman" panose="02020603050405020304" pitchFamily="18" charset="0"/>
                <a:cs typeface="Arial" panose="020B0604020202020204" pitchFamily="34" charset="0"/>
                <a:hlinkClick r:id="rId4">
                  <a:extLst>
                    <a:ext uri="{A12FA001-AC4F-418D-AE19-62706E023703}">
                      <ahyp:hlinkClr xmlns:ahyp="http://schemas.microsoft.com/office/drawing/2018/hyperlinkcolor" val="tx"/>
                    </a:ext>
                  </a:extLst>
                </a:hlinkClick>
              </a:rPr>
              <a:t>Analysing the significance of Guest Services strategies and its impact in understanding guests needs</a:t>
            </a:r>
            <a:endParaRPr kumimoji="0" lang="en-GB" altLang="en-US" sz="1400" b="0" i="0" strike="noStrike" cap="none" normalizeH="0" baseline="0" dirty="0">
              <a:ln>
                <a:noFill/>
              </a:ln>
              <a:solidFill>
                <a:schemeClr val="tx2">
                  <a:lumMod val="10000"/>
                </a:schemeClr>
              </a:solidFill>
              <a:effectLst/>
            </a:endParaRP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tab pos="5727700" algn="r"/>
              </a:tabLst>
            </a:pPr>
            <a:r>
              <a:rPr kumimoji="0" lang="en-GB" altLang="en-US" sz="1400" b="0" i="0" strike="noStrike" cap="none" normalizeH="0" baseline="0" dirty="0">
                <a:ln>
                  <a:noFill/>
                </a:ln>
                <a:solidFill>
                  <a:schemeClr val="tx2">
                    <a:lumMod val="10000"/>
                  </a:schemeClr>
                </a:solidFill>
                <a:effectLst/>
                <a:latin typeface="Arial" panose="020B0604020202020204" pitchFamily="34" charset="0"/>
                <a:ea typeface="Times New Roman" panose="02020603050405020304" pitchFamily="18" charset="0"/>
                <a:cs typeface="Arial" panose="020B0604020202020204" pitchFamily="34" charset="0"/>
                <a:hlinkClick r:id="rId5">
                  <a:extLst>
                    <a:ext uri="{A12FA001-AC4F-418D-AE19-62706E023703}">
                      <ahyp:hlinkClr xmlns:ahyp="http://schemas.microsoft.com/office/drawing/2018/hyperlinkcolor" val="tx"/>
                    </a:ext>
                  </a:extLst>
                </a:hlinkClick>
              </a:rPr>
              <a:t>Identifying target customers</a:t>
            </a:r>
            <a:endParaRPr kumimoji="0" lang="en-GB" altLang="en-US" sz="1400" b="0" i="0" strike="noStrike" cap="none" normalizeH="0" baseline="0" dirty="0">
              <a:ln>
                <a:noFill/>
              </a:ln>
              <a:solidFill>
                <a:schemeClr val="tx2">
                  <a:lumMod val="10000"/>
                </a:schemeClr>
              </a:solidFill>
              <a:effectLst/>
            </a:endParaRP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tab pos="5727700" algn="r"/>
              </a:tabLst>
            </a:pPr>
            <a:r>
              <a:rPr kumimoji="0" lang="en-GB" altLang="en-US" sz="1400" b="0" i="0" strike="noStrike" cap="none" normalizeH="0" baseline="0" dirty="0">
                <a:ln>
                  <a:noFill/>
                </a:ln>
                <a:solidFill>
                  <a:schemeClr val="tx2">
                    <a:lumMod val="10000"/>
                  </a:schemeClr>
                </a:solidFill>
                <a:effectLst/>
                <a:latin typeface="Arial" panose="020B0604020202020204" pitchFamily="34" charset="0"/>
                <a:ea typeface="Times New Roman" panose="02020603050405020304" pitchFamily="18" charset="0"/>
                <a:cs typeface="Arial" panose="020B0604020202020204" pitchFamily="34" charset="0"/>
                <a:hlinkClick r:id="rId6">
                  <a:extLst>
                    <a:ext uri="{A12FA001-AC4F-418D-AE19-62706E023703}">
                      <ahyp:hlinkClr xmlns:ahyp="http://schemas.microsoft.com/office/drawing/2018/hyperlinkcolor" val="tx"/>
                    </a:ext>
                  </a:extLst>
                </a:hlinkClick>
              </a:rPr>
              <a:t>Outlining the nature, scope and role of guest services and facilities</a:t>
            </a:r>
            <a:endParaRPr kumimoji="0" lang="en-GB" altLang="en-US" sz="1400" b="0" i="0" strike="noStrike" cap="none" normalizeH="0" baseline="0" dirty="0">
              <a:ln>
                <a:noFill/>
              </a:ln>
              <a:solidFill>
                <a:schemeClr val="tx2">
                  <a:lumMod val="10000"/>
                </a:schemeClr>
              </a:solidFill>
              <a:effectLst/>
            </a:endParaRP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tab pos="5727700" algn="r"/>
              </a:tabLst>
            </a:pPr>
            <a:r>
              <a:rPr kumimoji="0" lang="en-GB" altLang="en-US" sz="1400" b="0" i="0" strike="noStrike" cap="none" normalizeH="0" baseline="0" dirty="0">
                <a:ln>
                  <a:noFill/>
                </a:ln>
                <a:solidFill>
                  <a:schemeClr val="tx2">
                    <a:lumMod val="10000"/>
                  </a:schemeClr>
                </a:solidFill>
                <a:effectLst/>
                <a:latin typeface="Arial" panose="020B0604020202020204" pitchFamily="34" charset="0"/>
                <a:ea typeface="Times New Roman" panose="02020603050405020304" pitchFamily="18" charset="0"/>
                <a:cs typeface="Arial" panose="020B0604020202020204" pitchFamily="34" charset="0"/>
                <a:hlinkClick r:id="rId7">
                  <a:extLst>
                    <a:ext uri="{A12FA001-AC4F-418D-AE19-62706E023703}">
                      <ahyp:hlinkClr xmlns:ahyp="http://schemas.microsoft.com/office/drawing/2018/hyperlinkcolor" val="tx"/>
                    </a:ext>
                  </a:extLst>
                </a:hlinkClick>
              </a:rPr>
              <a:t>Discussing the significance of hospitality and strategies used by hotels to meet guests expectations</a:t>
            </a:r>
            <a:endParaRPr kumimoji="0" lang="en-GB" altLang="en-US" sz="1400" b="0" i="0" strike="noStrike" cap="none" normalizeH="0" baseline="0" dirty="0">
              <a:ln>
                <a:noFill/>
              </a:ln>
              <a:solidFill>
                <a:schemeClr val="tx2">
                  <a:lumMod val="10000"/>
                </a:schemeClr>
              </a:solidFill>
              <a:effectLst/>
            </a:endParaRP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tab pos="5727700" algn="r"/>
              </a:tabLst>
            </a:pPr>
            <a:r>
              <a:rPr kumimoji="0" lang="en-GB" altLang="en-US" sz="1400" b="0" i="0" strike="noStrike" cap="none" normalizeH="0" baseline="0" dirty="0">
                <a:ln>
                  <a:noFill/>
                </a:ln>
                <a:solidFill>
                  <a:schemeClr val="tx2">
                    <a:lumMod val="10000"/>
                  </a:schemeClr>
                </a:solidFill>
                <a:effectLst/>
                <a:latin typeface="Arial" panose="020B0604020202020204" pitchFamily="34" charset="0"/>
                <a:ea typeface="Times New Roman" panose="02020603050405020304" pitchFamily="18" charset="0"/>
                <a:cs typeface="Arial" panose="020B0604020202020204" pitchFamily="34" charset="0"/>
                <a:hlinkClick r:id="rId8">
                  <a:extLst>
                    <a:ext uri="{A12FA001-AC4F-418D-AE19-62706E023703}">
                      <ahyp:hlinkClr xmlns:ahyp="http://schemas.microsoft.com/office/drawing/2018/hyperlinkcolor" val="tx"/>
                    </a:ext>
                  </a:extLst>
                </a:hlinkClick>
              </a:rPr>
              <a:t>Implementing Technology Acceptance Model (TAM) for digital transformation in business</a:t>
            </a:r>
            <a:endParaRPr kumimoji="0" lang="en-GB" altLang="en-US" sz="1400" b="0" i="0" strike="noStrike" cap="none" normalizeH="0" baseline="0" dirty="0">
              <a:ln>
                <a:noFill/>
              </a:ln>
              <a:solidFill>
                <a:schemeClr val="tx2">
                  <a:lumMod val="10000"/>
                </a:schemeClr>
              </a:solidFill>
              <a:effectLst/>
            </a:endParaRP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tab pos="5727700" algn="r"/>
              </a:tabLst>
            </a:pPr>
            <a:r>
              <a:rPr kumimoji="0" lang="en-GB" altLang="en-US" sz="1400" b="0" i="0" strike="noStrike" cap="none" normalizeH="0" baseline="0" dirty="0">
                <a:ln>
                  <a:noFill/>
                </a:ln>
                <a:solidFill>
                  <a:schemeClr val="tx2">
                    <a:lumMod val="10000"/>
                  </a:schemeClr>
                </a:solidFill>
                <a:effectLst/>
                <a:latin typeface="Arial" panose="020B0604020202020204" pitchFamily="34" charset="0"/>
                <a:ea typeface="Times New Roman" panose="02020603050405020304" pitchFamily="18" charset="0"/>
                <a:cs typeface="Arial" panose="020B0604020202020204" pitchFamily="34" charset="0"/>
                <a:hlinkClick r:id="rId9">
                  <a:extLst>
                    <a:ext uri="{A12FA001-AC4F-418D-AE19-62706E023703}">
                      <ahyp:hlinkClr xmlns:ahyp="http://schemas.microsoft.com/office/drawing/2018/hyperlinkcolor" val="tx"/>
                    </a:ext>
                  </a:extLst>
                </a:hlinkClick>
              </a:rPr>
              <a:t>Conclusion</a:t>
            </a:r>
            <a:endParaRPr kumimoji="0" lang="ro-RO" altLang="en-US" sz="1400" b="0" i="0" strike="noStrike" cap="none" normalizeH="0" baseline="0" dirty="0">
              <a:ln>
                <a:noFill/>
              </a:ln>
              <a:solidFill>
                <a:schemeClr val="tx2">
                  <a:lumMod val="10000"/>
                </a:schemeClr>
              </a:solidFill>
              <a:effectLst/>
              <a:latin typeface="Arial" panose="020B0604020202020204" pitchFamily="34" charset="0"/>
              <a:ea typeface="Times New Roman" panose="02020603050405020304" pitchFamily="18" charset="0"/>
              <a:cs typeface="Arial" panose="020B0604020202020204" pitchFamily="34" charset="0"/>
            </a:endParaRP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tab pos="5727700" algn="r"/>
              </a:tabLst>
            </a:pPr>
            <a:r>
              <a:rPr lang="ro-RO" altLang="en-US" sz="1400" dirty="0">
                <a:solidFill>
                  <a:schemeClr val="tx2">
                    <a:lumMod val="10000"/>
                  </a:schemeClr>
                </a:solidFill>
                <a:cs typeface="Arial" panose="020B0604020202020204" pitchFamily="34" charset="0"/>
              </a:rPr>
              <a:t>Reference List</a:t>
            </a:r>
            <a:endParaRPr kumimoji="0" lang="en-GB" altLang="en-US" sz="1400" b="0" i="0" strike="noStrike" cap="none" normalizeH="0" baseline="0" dirty="0">
              <a:ln>
                <a:noFill/>
              </a:ln>
              <a:solidFill>
                <a:schemeClr val="tx2">
                  <a:lumMod val="10000"/>
                </a:schemeClr>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727700" algn="r"/>
              </a:tabLst>
            </a:pPr>
            <a:endParaRPr kumimoji="0" lang="en-GB"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727700" algn="r"/>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4769851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Google Shape;133;p14"/>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GB" sz="2500" b="1" dirty="0">
                <a:solidFill>
                  <a:schemeClr val="tx2">
                    <a:lumMod val="10000"/>
                  </a:schemeClr>
                </a:solidFill>
                <a:latin typeface="Arial"/>
                <a:ea typeface="Arial"/>
                <a:cs typeface="Arial"/>
                <a:sym typeface="Arial"/>
              </a:rPr>
              <a:t>Introduction </a:t>
            </a:r>
            <a:endParaRPr sz="2500" b="1" dirty="0">
              <a:solidFill>
                <a:schemeClr val="tx2">
                  <a:lumMod val="10000"/>
                </a:schemeClr>
              </a:solidFill>
              <a:latin typeface="Arial"/>
              <a:ea typeface="Arial"/>
              <a:cs typeface="Arial"/>
              <a:sym typeface="Arial"/>
            </a:endParaRPr>
          </a:p>
        </p:txBody>
      </p:sp>
      <p:sp>
        <p:nvSpPr>
          <p:cNvPr id="134" name="Google Shape;134;p14"/>
          <p:cNvSpPr txBox="1">
            <a:spLocks noGrp="1"/>
          </p:cNvSpPr>
          <p:nvPr>
            <p:ph type="body" idx="1"/>
          </p:nvPr>
        </p:nvSpPr>
        <p:spPr>
          <a:xfrm>
            <a:off x="819150" y="1990725"/>
            <a:ext cx="4399200" cy="2448000"/>
          </a:xfrm>
          <a:prstGeom prst="rect">
            <a:avLst/>
          </a:prstGeom>
        </p:spPr>
        <p:txBody>
          <a:bodyPr spcFirstLastPara="1" wrap="square" lIns="91425" tIns="91425" rIns="91425" bIns="91425" anchor="t" anchorCtr="0">
            <a:normAutofit fontScale="92500"/>
          </a:bodyPr>
          <a:lstStyle/>
          <a:p>
            <a:pPr marL="457200" lvl="0" indent="-387350" algn="just" rtl="0">
              <a:spcBef>
                <a:spcPts val="0"/>
              </a:spcBef>
              <a:spcAft>
                <a:spcPts val="0"/>
              </a:spcAft>
              <a:buSzPts val="2500"/>
              <a:buFont typeface="Arial"/>
              <a:buChar char="●"/>
            </a:pPr>
            <a:r>
              <a:rPr lang="en-GB" sz="2500" dirty="0">
                <a:solidFill>
                  <a:schemeClr val="tx2">
                    <a:lumMod val="10000"/>
                  </a:schemeClr>
                </a:solidFill>
                <a:latin typeface="Arial"/>
                <a:ea typeface="Arial"/>
                <a:cs typeface="Arial"/>
                <a:sym typeface="Arial"/>
              </a:rPr>
              <a:t>Hospitality industry includes multiple economic activities</a:t>
            </a:r>
            <a:endParaRPr sz="2500" dirty="0">
              <a:solidFill>
                <a:schemeClr val="tx2">
                  <a:lumMod val="10000"/>
                </a:schemeClr>
              </a:solidFill>
              <a:latin typeface="Arial"/>
              <a:ea typeface="Arial"/>
              <a:cs typeface="Arial"/>
              <a:sym typeface="Arial"/>
            </a:endParaRPr>
          </a:p>
          <a:p>
            <a:pPr marL="457200" lvl="0" indent="-387350" algn="just" rtl="0">
              <a:spcBef>
                <a:spcPts val="0"/>
              </a:spcBef>
              <a:spcAft>
                <a:spcPts val="0"/>
              </a:spcAft>
              <a:buSzPts val="2500"/>
              <a:buFont typeface="Arial"/>
              <a:buChar char="●"/>
            </a:pPr>
            <a:r>
              <a:rPr lang="en-GB" sz="2500" dirty="0">
                <a:solidFill>
                  <a:schemeClr val="tx2">
                    <a:lumMod val="10000"/>
                  </a:schemeClr>
                </a:solidFill>
                <a:latin typeface="Arial"/>
                <a:ea typeface="Arial"/>
                <a:cs typeface="Arial"/>
                <a:sym typeface="Arial"/>
              </a:rPr>
              <a:t>This presentation focuses on the guest services and service quality of St Regis </a:t>
            </a:r>
            <a:endParaRPr sz="2500" dirty="0">
              <a:solidFill>
                <a:schemeClr val="tx2">
                  <a:lumMod val="10000"/>
                </a:schemeClr>
              </a:solidFill>
              <a:latin typeface="Arial"/>
              <a:ea typeface="Arial"/>
              <a:cs typeface="Arial"/>
              <a:sym typeface="Arial"/>
            </a:endParaRPr>
          </a:p>
        </p:txBody>
      </p:sp>
      <p:pic>
        <p:nvPicPr>
          <p:cNvPr id="135" name="Google Shape;135;p14"/>
          <p:cNvPicPr preferRelativeResize="0"/>
          <p:nvPr/>
        </p:nvPicPr>
        <p:blipFill>
          <a:blip r:embed="rId3">
            <a:alphaModFix/>
          </a:blip>
          <a:stretch>
            <a:fillRect/>
          </a:stretch>
        </p:blipFill>
        <p:spPr>
          <a:xfrm>
            <a:off x="5370750" y="1952600"/>
            <a:ext cx="3620850" cy="287722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sp>
        <p:nvSpPr>
          <p:cNvPr id="140" name="Google Shape;140;p15"/>
          <p:cNvSpPr txBox="1">
            <a:spLocks noGrp="1"/>
          </p:cNvSpPr>
          <p:nvPr>
            <p:ph type="title"/>
          </p:nvPr>
        </p:nvSpPr>
        <p:spPr>
          <a:xfrm>
            <a:off x="819150" y="455725"/>
            <a:ext cx="7505700" cy="9546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b="1" dirty="0">
                <a:solidFill>
                  <a:schemeClr val="tx2">
                    <a:lumMod val="10000"/>
                  </a:schemeClr>
                </a:solidFill>
                <a:latin typeface="Arial"/>
                <a:ea typeface="Arial"/>
                <a:cs typeface="Arial"/>
                <a:sym typeface="Arial"/>
              </a:rPr>
              <a:t>Briefly introducing selected organisation</a:t>
            </a:r>
            <a:r>
              <a:rPr lang="en-GB" dirty="0">
                <a:solidFill>
                  <a:schemeClr val="tx2">
                    <a:lumMod val="10000"/>
                  </a:schemeClr>
                </a:solidFill>
              </a:rPr>
              <a:t> </a:t>
            </a:r>
            <a:endParaRPr>
              <a:solidFill>
                <a:schemeClr val="tx2">
                  <a:lumMod val="10000"/>
                </a:schemeClr>
              </a:solidFill>
            </a:endParaRPr>
          </a:p>
        </p:txBody>
      </p:sp>
      <p:sp>
        <p:nvSpPr>
          <p:cNvPr id="141" name="Google Shape;141;p15"/>
          <p:cNvSpPr txBox="1">
            <a:spLocks noGrp="1"/>
          </p:cNvSpPr>
          <p:nvPr>
            <p:ph type="body" idx="1"/>
          </p:nvPr>
        </p:nvSpPr>
        <p:spPr>
          <a:xfrm>
            <a:off x="819150" y="1214650"/>
            <a:ext cx="7505700" cy="1589700"/>
          </a:xfrm>
          <a:prstGeom prst="rect">
            <a:avLst/>
          </a:prstGeom>
        </p:spPr>
        <p:txBody>
          <a:bodyPr spcFirstLastPara="1" wrap="square" lIns="91425" tIns="91425" rIns="91425" bIns="91425" anchor="t" anchorCtr="0">
            <a:normAutofit/>
          </a:bodyPr>
          <a:lstStyle/>
          <a:p>
            <a:pPr marL="457200" lvl="0" indent="-311150" algn="l" rtl="0">
              <a:spcBef>
                <a:spcPts val="0"/>
              </a:spcBef>
              <a:spcAft>
                <a:spcPts val="0"/>
              </a:spcAft>
              <a:buSzPts val="1300"/>
              <a:buChar char="●"/>
            </a:pPr>
            <a:r>
              <a:rPr lang="en-GB" dirty="0">
                <a:solidFill>
                  <a:schemeClr val="tx2">
                    <a:lumMod val="10000"/>
                  </a:schemeClr>
                </a:solidFill>
              </a:rPr>
              <a:t>St. Regis Hotels &amp; Resorts is the parent company of Marriott International</a:t>
            </a:r>
            <a:endParaRPr dirty="0">
              <a:solidFill>
                <a:schemeClr val="tx2">
                  <a:lumMod val="10000"/>
                </a:schemeClr>
              </a:solidFill>
            </a:endParaRPr>
          </a:p>
          <a:p>
            <a:pPr marL="457200" lvl="0" indent="-311150" algn="l" rtl="0">
              <a:spcBef>
                <a:spcPts val="0"/>
              </a:spcBef>
              <a:spcAft>
                <a:spcPts val="0"/>
              </a:spcAft>
              <a:buSzPts val="1300"/>
              <a:buChar char="●"/>
            </a:pPr>
            <a:r>
              <a:rPr lang="en-GB" dirty="0">
                <a:solidFill>
                  <a:schemeClr val="tx2">
                    <a:lumMod val="10000"/>
                  </a:schemeClr>
                </a:solidFill>
              </a:rPr>
              <a:t>St. Regis has 60 Hotels Worldwide in Africa, Asia, Europe and in other locations (st-regis.marriott.com, 2023)</a:t>
            </a:r>
            <a:endParaRPr dirty="0">
              <a:solidFill>
                <a:schemeClr val="tx2">
                  <a:lumMod val="10000"/>
                </a:schemeClr>
              </a:solidFill>
            </a:endParaRPr>
          </a:p>
          <a:p>
            <a:pPr marL="457200" lvl="0" indent="-311150" algn="l" rtl="0">
              <a:spcBef>
                <a:spcPts val="0"/>
              </a:spcBef>
              <a:spcAft>
                <a:spcPts val="0"/>
              </a:spcAft>
              <a:buSzPts val="1300"/>
              <a:buChar char="●"/>
            </a:pPr>
            <a:r>
              <a:rPr lang="en-GB" dirty="0">
                <a:solidFill>
                  <a:schemeClr val="tx2">
                    <a:lumMod val="10000"/>
                  </a:schemeClr>
                </a:solidFill>
              </a:rPr>
              <a:t>Services provided in St. Regi</a:t>
            </a:r>
            <a:r>
              <a:rPr lang="ro-RO">
                <a:solidFill>
                  <a:schemeClr val="tx2">
                    <a:lumMod val="10000"/>
                  </a:schemeClr>
                </a:solidFill>
              </a:rPr>
              <a:t>s</a:t>
            </a:r>
            <a:r>
              <a:rPr lang="en-GB">
                <a:solidFill>
                  <a:schemeClr val="tx2">
                    <a:lumMod val="10000"/>
                  </a:schemeClr>
                </a:solidFill>
              </a:rPr>
              <a:t> </a:t>
            </a:r>
            <a:r>
              <a:rPr lang="en-GB" dirty="0">
                <a:solidFill>
                  <a:schemeClr val="tx2">
                    <a:lumMod val="10000"/>
                  </a:schemeClr>
                </a:solidFill>
              </a:rPr>
              <a:t>beverage service, garment pressing and others  </a:t>
            </a:r>
            <a:endParaRPr dirty="0">
              <a:solidFill>
                <a:schemeClr val="tx2">
                  <a:lumMod val="10000"/>
                </a:schemeClr>
              </a:solidFill>
            </a:endParaRPr>
          </a:p>
          <a:p>
            <a:pPr marL="0" lvl="0" indent="0" algn="l" rtl="0">
              <a:spcBef>
                <a:spcPts val="1200"/>
              </a:spcBef>
              <a:spcAft>
                <a:spcPts val="1200"/>
              </a:spcAft>
              <a:buNone/>
            </a:pPr>
            <a:endParaRPr dirty="0">
              <a:solidFill>
                <a:schemeClr val="tx2">
                  <a:lumMod val="10000"/>
                </a:schemeClr>
              </a:solidFill>
            </a:endParaRPr>
          </a:p>
        </p:txBody>
      </p:sp>
      <p:pic>
        <p:nvPicPr>
          <p:cNvPr id="142" name="Google Shape;142;p15"/>
          <p:cNvPicPr preferRelativeResize="0"/>
          <p:nvPr/>
        </p:nvPicPr>
        <p:blipFill>
          <a:blip r:embed="rId3">
            <a:alphaModFix/>
          </a:blip>
          <a:stretch>
            <a:fillRect/>
          </a:stretch>
        </p:blipFill>
        <p:spPr>
          <a:xfrm>
            <a:off x="1362938" y="2954125"/>
            <a:ext cx="6418125" cy="1904450"/>
          </a:xfrm>
          <a:prstGeom prst="rect">
            <a:avLst/>
          </a:prstGeom>
          <a:noFill/>
          <a:ln w="12700" cap="flat" cmpd="sng">
            <a:solidFill>
              <a:srgbClr val="000000"/>
            </a:solidFill>
            <a:prstDash val="solid"/>
            <a:miter lim="8000"/>
            <a:headEnd type="none" w="sm" len="sm"/>
            <a:tailEnd type="none" w="sm" len="sm"/>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46"/>
        <p:cNvGrpSpPr/>
        <p:nvPr/>
      </p:nvGrpSpPr>
      <p:grpSpPr>
        <a:xfrm>
          <a:off x="0" y="0"/>
          <a:ext cx="0" cy="0"/>
          <a:chOff x="0" y="0"/>
          <a:chExt cx="0" cy="0"/>
        </a:xfrm>
      </p:grpSpPr>
      <p:sp>
        <p:nvSpPr>
          <p:cNvPr id="147" name="Google Shape;147;p16"/>
          <p:cNvSpPr txBox="1">
            <a:spLocks noGrp="1"/>
          </p:cNvSpPr>
          <p:nvPr>
            <p:ph type="title"/>
          </p:nvPr>
        </p:nvSpPr>
        <p:spPr>
          <a:xfrm>
            <a:off x="894125" y="470700"/>
            <a:ext cx="7505700" cy="9546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GB" b="1" dirty="0">
                <a:solidFill>
                  <a:schemeClr val="tx2">
                    <a:lumMod val="10000"/>
                  </a:schemeClr>
                </a:solidFill>
                <a:latin typeface="Arial"/>
                <a:ea typeface="Arial"/>
                <a:cs typeface="Arial"/>
                <a:sym typeface="Arial"/>
              </a:rPr>
              <a:t>Analysing the significance of Guest Services strategies and its impact in understanding guests needs  </a:t>
            </a:r>
            <a:endParaRPr b="1">
              <a:solidFill>
                <a:schemeClr val="tx2">
                  <a:lumMod val="10000"/>
                </a:schemeClr>
              </a:solidFill>
              <a:latin typeface="Arial"/>
              <a:ea typeface="Arial"/>
              <a:cs typeface="Arial"/>
              <a:sym typeface="Arial"/>
            </a:endParaRPr>
          </a:p>
        </p:txBody>
      </p:sp>
      <p:sp>
        <p:nvSpPr>
          <p:cNvPr id="148" name="Google Shape;148;p16"/>
          <p:cNvSpPr txBox="1">
            <a:spLocks noGrp="1"/>
          </p:cNvSpPr>
          <p:nvPr>
            <p:ph type="body" idx="1"/>
          </p:nvPr>
        </p:nvSpPr>
        <p:spPr>
          <a:xfrm>
            <a:off x="4348725" y="1990725"/>
            <a:ext cx="4273800" cy="2448000"/>
          </a:xfrm>
          <a:prstGeom prst="rect">
            <a:avLst/>
          </a:prstGeom>
        </p:spPr>
        <p:txBody>
          <a:bodyPr spcFirstLastPara="1" wrap="square" lIns="91425" tIns="91425" rIns="91425" bIns="91425" anchor="t" anchorCtr="0">
            <a:noAutofit/>
          </a:bodyPr>
          <a:lstStyle/>
          <a:p>
            <a:pPr marL="457200" lvl="0" indent="-355600" algn="l" rtl="0">
              <a:spcBef>
                <a:spcPts val="0"/>
              </a:spcBef>
              <a:spcAft>
                <a:spcPts val="0"/>
              </a:spcAft>
              <a:buSzPts val="2000"/>
              <a:buChar char="●"/>
            </a:pPr>
            <a:r>
              <a:rPr lang="en-GB" sz="2000">
                <a:solidFill>
                  <a:schemeClr val="tx2">
                    <a:lumMod val="10000"/>
                  </a:schemeClr>
                </a:solidFill>
              </a:rPr>
              <a:t>Improvement in customer services helps in improving the quality of their services (Auh et al., 2019)</a:t>
            </a:r>
            <a:endParaRPr sz="2000">
              <a:solidFill>
                <a:schemeClr val="tx2">
                  <a:lumMod val="10000"/>
                </a:schemeClr>
              </a:solidFill>
            </a:endParaRPr>
          </a:p>
          <a:p>
            <a:pPr marL="457200" lvl="0" indent="-355600" algn="l" rtl="0">
              <a:spcBef>
                <a:spcPts val="0"/>
              </a:spcBef>
              <a:spcAft>
                <a:spcPts val="0"/>
              </a:spcAft>
              <a:buSzPts val="2000"/>
              <a:buChar char="●"/>
            </a:pPr>
            <a:r>
              <a:rPr lang="en-GB" sz="2000">
                <a:solidFill>
                  <a:schemeClr val="tx2">
                    <a:lumMod val="10000"/>
                  </a:schemeClr>
                </a:solidFill>
              </a:rPr>
              <a:t>Different guest service strategies for St. Regi includes feedback of the customers, personalising the experiences of customers and others </a:t>
            </a:r>
            <a:endParaRPr sz="2000">
              <a:solidFill>
                <a:schemeClr val="tx2">
                  <a:lumMod val="10000"/>
                </a:schemeClr>
              </a:solidFill>
            </a:endParaRPr>
          </a:p>
        </p:txBody>
      </p:sp>
      <p:pic>
        <p:nvPicPr>
          <p:cNvPr id="149" name="Google Shape;149;p16"/>
          <p:cNvPicPr preferRelativeResize="0"/>
          <p:nvPr/>
        </p:nvPicPr>
        <p:blipFill>
          <a:blip r:embed="rId3">
            <a:alphaModFix/>
          </a:blip>
          <a:stretch>
            <a:fillRect/>
          </a:stretch>
        </p:blipFill>
        <p:spPr>
          <a:xfrm>
            <a:off x="304800" y="2312475"/>
            <a:ext cx="4043925" cy="2384495"/>
          </a:xfrm>
          <a:prstGeom prst="rect">
            <a:avLst/>
          </a:prstGeom>
          <a:noFill/>
          <a:ln w="12700" cap="flat" cmpd="sng">
            <a:solidFill>
              <a:srgbClr val="000000"/>
            </a:solidFill>
            <a:prstDash val="solid"/>
            <a:miter lim="8000"/>
            <a:headEnd type="none" w="sm" len="sm"/>
            <a:tailEnd type="none" w="sm" len="sm"/>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53"/>
        <p:cNvGrpSpPr/>
        <p:nvPr/>
      </p:nvGrpSpPr>
      <p:grpSpPr>
        <a:xfrm>
          <a:off x="0" y="0"/>
          <a:ext cx="0" cy="0"/>
          <a:chOff x="0" y="0"/>
          <a:chExt cx="0" cy="0"/>
        </a:xfrm>
      </p:grpSpPr>
      <p:sp>
        <p:nvSpPr>
          <p:cNvPr id="154" name="Google Shape;154;p17"/>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GB" b="1" dirty="0">
                <a:solidFill>
                  <a:schemeClr val="tx2">
                    <a:lumMod val="10000"/>
                  </a:schemeClr>
                </a:solidFill>
                <a:latin typeface="Arial"/>
                <a:ea typeface="Arial"/>
                <a:cs typeface="Arial"/>
                <a:sym typeface="Arial"/>
              </a:rPr>
              <a:t>Identifying target customers </a:t>
            </a:r>
            <a:endParaRPr b="1">
              <a:solidFill>
                <a:schemeClr val="tx2">
                  <a:lumMod val="10000"/>
                </a:schemeClr>
              </a:solidFill>
              <a:latin typeface="Arial"/>
              <a:ea typeface="Arial"/>
              <a:cs typeface="Arial"/>
              <a:sym typeface="Arial"/>
            </a:endParaRPr>
          </a:p>
        </p:txBody>
      </p:sp>
      <p:sp>
        <p:nvSpPr>
          <p:cNvPr id="155" name="Google Shape;155;p17"/>
          <p:cNvSpPr txBox="1">
            <a:spLocks noGrp="1"/>
          </p:cNvSpPr>
          <p:nvPr>
            <p:ph type="body" idx="1"/>
          </p:nvPr>
        </p:nvSpPr>
        <p:spPr>
          <a:xfrm>
            <a:off x="819150" y="1990725"/>
            <a:ext cx="3753000" cy="2448000"/>
          </a:xfrm>
          <a:prstGeom prst="rect">
            <a:avLst/>
          </a:prstGeom>
        </p:spPr>
        <p:txBody>
          <a:bodyPr spcFirstLastPara="1" wrap="square" lIns="91425" tIns="91425" rIns="91425" bIns="91425" anchor="t" anchorCtr="0">
            <a:noAutofit/>
          </a:bodyPr>
          <a:lstStyle/>
          <a:p>
            <a:pPr marL="457200" lvl="0" indent="-330200" algn="l" rtl="0">
              <a:spcBef>
                <a:spcPts val="0"/>
              </a:spcBef>
              <a:spcAft>
                <a:spcPts val="0"/>
              </a:spcAft>
              <a:buSzPts val="1600"/>
              <a:buChar char="●"/>
            </a:pPr>
            <a:r>
              <a:rPr lang="en-GB" sz="1600">
                <a:solidFill>
                  <a:schemeClr val="tx2">
                    <a:lumMod val="10000"/>
                  </a:schemeClr>
                </a:solidFill>
              </a:rPr>
              <a:t>Target market is beneficial for developing different marketing strategies (Suleiman et al., 2020)</a:t>
            </a:r>
            <a:endParaRPr sz="1600">
              <a:solidFill>
                <a:schemeClr val="tx2">
                  <a:lumMod val="10000"/>
                </a:schemeClr>
              </a:solidFill>
            </a:endParaRPr>
          </a:p>
          <a:p>
            <a:pPr marL="457200" lvl="0" indent="-330200" algn="l" rtl="0">
              <a:spcBef>
                <a:spcPts val="0"/>
              </a:spcBef>
              <a:spcAft>
                <a:spcPts val="0"/>
              </a:spcAft>
              <a:buSzPts val="1600"/>
              <a:buChar char="●"/>
            </a:pPr>
            <a:r>
              <a:rPr lang="en-GB" sz="1600">
                <a:solidFill>
                  <a:schemeClr val="tx2">
                    <a:lumMod val="10000"/>
                  </a:schemeClr>
                </a:solidFill>
              </a:rPr>
              <a:t>Main consumers of St. Regis are solo travellers, mall conference groups, business travellers, tour groups</a:t>
            </a:r>
            <a:endParaRPr sz="1600">
              <a:solidFill>
                <a:schemeClr val="tx2">
                  <a:lumMod val="10000"/>
                </a:schemeClr>
              </a:solidFill>
            </a:endParaRPr>
          </a:p>
        </p:txBody>
      </p:sp>
      <p:pic>
        <p:nvPicPr>
          <p:cNvPr id="156" name="Google Shape;156;p17"/>
          <p:cNvPicPr preferRelativeResize="0"/>
          <p:nvPr/>
        </p:nvPicPr>
        <p:blipFill>
          <a:blip r:embed="rId3">
            <a:alphaModFix/>
          </a:blip>
          <a:stretch>
            <a:fillRect/>
          </a:stretch>
        </p:blipFill>
        <p:spPr>
          <a:xfrm>
            <a:off x="5264400" y="1695475"/>
            <a:ext cx="3321685" cy="30385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60"/>
        <p:cNvGrpSpPr/>
        <p:nvPr/>
      </p:nvGrpSpPr>
      <p:grpSpPr>
        <a:xfrm>
          <a:off x="0" y="0"/>
          <a:ext cx="0" cy="0"/>
          <a:chOff x="0" y="0"/>
          <a:chExt cx="0" cy="0"/>
        </a:xfrm>
      </p:grpSpPr>
      <p:sp>
        <p:nvSpPr>
          <p:cNvPr id="161" name="Google Shape;161;p18"/>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GB" b="1" dirty="0">
                <a:solidFill>
                  <a:schemeClr val="tx2">
                    <a:lumMod val="10000"/>
                  </a:schemeClr>
                </a:solidFill>
                <a:latin typeface="Arial"/>
                <a:ea typeface="Arial"/>
                <a:cs typeface="Arial"/>
                <a:sym typeface="Arial"/>
              </a:rPr>
              <a:t>Outlining the nature, scope and role of guest services and facilities</a:t>
            </a:r>
            <a:endParaRPr b="1">
              <a:solidFill>
                <a:schemeClr val="tx2">
                  <a:lumMod val="10000"/>
                </a:schemeClr>
              </a:solidFill>
              <a:latin typeface="Arial"/>
              <a:ea typeface="Arial"/>
              <a:cs typeface="Arial"/>
              <a:sym typeface="Arial"/>
            </a:endParaRPr>
          </a:p>
        </p:txBody>
      </p:sp>
      <p:sp>
        <p:nvSpPr>
          <p:cNvPr id="162" name="Google Shape;162;p18"/>
          <p:cNvSpPr txBox="1">
            <a:spLocks noGrp="1"/>
          </p:cNvSpPr>
          <p:nvPr>
            <p:ph type="body" idx="1"/>
          </p:nvPr>
        </p:nvSpPr>
        <p:spPr>
          <a:xfrm>
            <a:off x="819150" y="1990725"/>
            <a:ext cx="4039500" cy="2748000"/>
          </a:xfrm>
          <a:prstGeom prst="rect">
            <a:avLst/>
          </a:prstGeom>
        </p:spPr>
        <p:txBody>
          <a:bodyPr spcFirstLastPara="1" wrap="square" lIns="91425" tIns="91425" rIns="91425" bIns="91425" anchor="t" anchorCtr="0">
            <a:noAutofit/>
          </a:bodyPr>
          <a:lstStyle/>
          <a:p>
            <a:pPr marL="457200" lvl="0" indent="-355600" algn="just" rtl="0">
              <a:spcBef>
                <a:spcPts val="0"/>
              </a:spcBef>
              <a:spcAft>
                <a:spcPts val="0"/>
              </a:spcAft>
              <a:buSzPts val="2000"/>
              <a:buFont typeface="Arial"/>
              <a:buChar char="●"/>
            </a:pPr>
            <a:r>
              <a:rPr lang="en-GB" sz="2000">
                <a:solidFill>
                  <a:schemeClr val="tx2">
                    <a:lumMod val="10000"/>
                  </a:schemeClr>
                </a:solidFill>
                <a:latin typeface="Arial"/>
                <a:ea typeface="Arial"/>
                <a:cs typeface="Arial"/>
                <a:sym typeface="Arial"/>
              </a:rPr>
              <a:t>Nature of guest services deals with different services that are provided to the customers  (Narayan et al., 2022)</a:t>
            </a:r>
            <a:endParaRPr sz="2000">
              <a:solidFill>
                <a:schemeClr val="tx2">
                  <a:lumMod val="10000"/>
                </a:schemeClr>
              </a:solidFill>
              <a:latin typeface="Arial"/>
              <a:ea typeface="Arial"/>
              <a:cs typeface="Arial"/>
              <a:sym typeface="Arial"/>
            </a:endParaRPr>
          </a:p>
          <a:p>
            <a:pPr marL="457200" lvl="0" indent="-355600" algn="just" rtl="0">
              <a:spcBef>
                <a:spcPts val="0"/>
              </a:spcBef>
              <a:spcAft>
                <a:spcPts val="0"/>
              </a:spcAft>
              <a:buSzPts val="2000"/>
              <a:buFont typeface="Arial"/>
              <a:buChar char="●"/>
            </a:pPr>
            <a:r>
              <a:rPr lang="en-GB" sz="2000">
                <a:solidFill>
                  <a:schemeClr val="tx2">
                    <a:lumMod val="10000"/>
                  </a:schemeClr>
                </a:solidFill>
                <a:latin typeface="Arial"/>
                <a:ea typeface="Arial"/>
                <a:cs typeface="Arial"/>
                <a:sym typeface="Arial"/>
              </a:rPr>
              <a:t>St. Regis provides full accommodation services </a:t>
            </a:r>
            <a:endParaRPr sz="2000">
              <a:solidFill>
                <a:schemeClr val="tx2">
                  <a:lumMod val="10000"/>
                </a:schemeClr>
              </a:solidFill>
              <a:latin typeface="Arial"/>
              <a:ea typeface="Arial"/>
              <a:cs typeface="Arial"/>
              <a:sym typeface="Arial"/>
            </a:endParaRPr>
          </a:p>
        </p:txBody>
      </p:sp>
      <p:pic>
        <p:nvPicPr>
          <p:cNvPr id="163" name="Google Shape;163;p18"/>
          <p:cNvPicPr preferRelativeResize="0"/>
          <p:nvPr/>
        </p:nvPicPr>
        <p:blipFill>
          <a:blip r:embed="rId3">
            <a:alphaModFix/>
          </a:blip>
          <a:stretch>
            <a:fillRect/>
          </a:stretch>
        </p:blipFill>
        <p:spPr>
          <a:xfrm>
            <a:off x="4934850" y="2181200"/>
            <a:ext cx="3980549" cy="2184084"/>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67"/>
        <p:cNvGrpSpPr/>
        <p:nvPr/>
      </p:nvGrpSpPr>
      <p:grpSpPr>
        <a:xfrm>
          <a:off x="0" y="0"/>
          <a:ext cx="0" cy="0"/>
          <a:chOff x="0" y="0"/>
          <a:chExt cx="0" cy="0"/>
        </a:xfrm>
      </p:grpSpPr>
      <p:sp>
        <p:nvSpPr>
          <p:cNvPr id="168" name="Google Shape;168;p19"/>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GB" b="1" dirty="0">
                <a:solidFill>
                  <a:schemeClr val="tx2">
                    <a:lumMod val="10000"/>
                  </a:schemeClr>
                </a:solidFill>
                <a:latin typeface="Arial"/>
                <a:ea typeface="Arial"/>
                <a:cs typeface="Arial"/>
                <a:sym typeface="Arial"/>
              </a:rPr>
              <a:t>Outlining the nature, scope and role of guest services and facilities </a:t>
            </a:r>
            <a:endParaRPr b="1">
              <a:solidFill>
                <a:schemeClr val="tx2">
                  <a:lumMod val="10000"/>
                </a:schemeClr>
              </a:solidFill>
              <a:latin typeface="Arial"/>
              <a:ea typeface="Arial"/>
              <a:cs typeface="Arial"/>
              <a:sym typeface="Arial"/>
            </a:endParaRPr>
          </a:p>
        </p:txBody>
      </p:sp>
      <p:sp>
        <p:nvSpPr>
          <p:cNvPr id="169" name="Google Shape;169;p19"/>
          <p:cNvSpPr txBox="1">
            <a:spLocks noGrp="1"/>
          </p:cNvSpPr>
          <p:nvPr>
            <p:ph type="body" idx="1"/>
          </p:nvPr>
        </p:nvSpPr>
        <p:spPr>
          <a:xfrm>
            <a:off x="4123800" y="1990725"/>
            <a:ext cx="4201200" cy="2448000"/>
          </a:xfrm>
          <a:prstGeom prst="rect">
            <a:avLst/>
          </a:prstGeom>
        </p:spPr>
        <p:txBody>
          <a:bodyPr spcFirstLastPara="1" wrap="square" lIns="91425" tIns="91425" rIns="91425" bIns="91425" anchor="t" anchorCtr="0">
            <a:normAutofit lnSpcReduction="10000"/>
          </a:bodyPr>
          <a:lstStyle/>
          <a:p>
            <a:pPr marL="457200" lvl="0" indent="-355600" algn="just" rtl="0">
              <a:spcBef>
                <a:spcPts val="0"/>
              </a:spcBef>
              <a:spcAft>
                <a:spcPts val="0"/>
              </a:spcAft>
              <a:buSzPts val="2000"/>
              <a:buFont typeface="Arial"/>
              <a:buChar char="●"/>
            </a:pPr>
            <a:r>
              <a:rPr lang="en-GB" sz="2000">
                <a:solidFill>
                  <a:schemeClr val="tx2">
                    <a:lumMod val="10000"/>
                  </a:schemeClr>
                </a:solidFill>
                <a:latin typeface="Arial"/>
                <a:ea typeface="Arial"/>
                <a:cs typeface="Arial"/>
                <a:sym typeface="Arial"/>
              </a:rPr>
              <a:t>Scope of improvement is to analyse the preferences of the customers beforehand</a:t>
            </a:r>
            <a:endParaRPr sz="2000">
              <a:solidFill>
                <a:schemeClr val="tx2">
                  <a:lumMod val="10000"/>
                </a:schemeClr>
              </a:solidFill>
              <a:latin typeface="Arial"/>
              <a:ea typeface="Arial"/>
              <a:cs typeface="Arial"/>
              <a:sym typeface="Arial"/>
            </a:endParaRPr>
          </a:p>
          <a:p>
            <a:pPr marL="457200" lvl="0" indent="-355600" algn="just" rtl="0">
              <a:spcBef>
                <a:spcPts val="0"/>
              </a:spcBef>
              <a:spcAft>
                <a:spcPts val="0"/>
              </a:spcAft>
              <a:buSzPts val="2000"/>
              <a:buFont typeface="Arial"/>
              <a:buChar char="●"/>
            </a:pPr>
            <a:r>
              <a:rPr lang="en-GB" sz="2000">
                <a:solidFill>
                  <a:schemeClr val="tx2">
                    <a:lumMod val="10000"/>
                  </a:schemeClr>
                </a:solidFill>
                <a:latin typeface="Arial"/>
                <a:ea typeface="Arial"/>
                <a:cs typeface="Arial"/>
                <a:sym typeface="Arial"/>
              </a:rPr>
              <a:t>Self-customisation of services among customers reflects variety-seeking behaviour (Yu et al., 2019) </a:t>
            </a:r>
            <a:endParaRPr sz="2000">
              <a:solidFill>
                <a:schemeClr val="tx2">
                  <a:lumMod val="10000"/>
                </a:schemeClr>
              </a:solidFill>
              <a:latin typeface="Arial"/>
              <a:ea typeface="Arial"/>
              <a:cs typeface="Arial"/>
              <a:sym typeface="Arial"/>
            </a:endParaRPr>
          </a:p>
        </p:txBody>
      </p:sp>
      <p:pic>
        <p:nvPicPr>
          <p:cNvPr id="170" name="Google Shape;170;p19"/>
          <p:cNvPicPr preferRelativeResize="0"/>
          <p:nvPr/>
        </p:nvPicPr>
        <p:blipFill>
          <a:blip r:embed="rId3">
            <a:alphaModFix/>
          </a:blip>
          <a:stretch>
            <a:fillRect/>
          </a:stretch>
        </p:blipFill>
        <p:spPr>
          <a:xfrm>
            <a:off x="569825" y="2105000"/>
            <a:ext cx="3293626" cy="263852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74"/>
        <p:cNvGrpSpPr/>
        <p:nvPr/>
      </p:nvGrpSpPr>
      <p:grpSpPr>
        <a:xfrm>
          <a:off x="0" y="0"/>
          <a:ext cx="0" cy="0"/>
          <a:chOff x="0" y="0"/>
          <a:chExt cx="0" cy="0"/>
        </a:xfrm>
      </p:grpSpPr>
      <p:sp>
        <p:nvSpPr>
          <p:cNvPr id="175" name="Google Shape;175;p20"/>
          <p:cNvSpPr txBox="1">
            <a:spLocks noGrp="1"/>
          </p:cNvSpPr>
          <p:nvPr>
            <p:ph type="title"/>
          </p:nvPr>
        </p:nvSpPr>
        <p:spPr>
          <a:xfrm>
            <a:off x="819150" y="395725"/>
            <a:ext cx="7505700" cy="9546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2500" b="1" dirty="0">
                <a:solidFill>
                  <a:schemeClr val="tx2">
                    <a:lumMod val="10000"/>
                  </a:schemeClr>
                </a:solidFill>
                <a:latin typeface="Arial"/>
                <a:ea typeface="Arial"/>
                <a:cs typeface="Arial"/>
                <a:sym typeface="Arial"/>
              </a:rPr>
              <a:t>Discussing the significance of hospitality and strategies used by hotels to meet guests expectations</a:t>
            </a:r>
            <a:endParaRPr sz="2500" b="1">
              <a:solidFill>
                <a:schemeClr val="tx2">
                  <a:lumMod val="10000"/>
                </a:schemeClr>
              </a:solidFill>
              <a:latin typeface="Arial"/>
              <a:ea typeface="Arial"/>
              <a:cs typeface="Arial"/>
              <a:sym typeface="Arial"/>
            </a:endParaRPr>
          </a:p>
        </p:txBody>
      </p:sp>
      <p:sp>
        <p:nvSpPr>
          <p:cNvPr id="176" name="Google Shape;176;p20"/>
          <p:cNvSpPr txBox="1">
            <a:spLocks noGrp="1"/>
          </p:cNvSpPr>
          <p:nvPr>
            <p:ph type="body" idx="1"/>
          </p:nvPr>
        </p:nvSpPr>
        <p:spPr>
          <a:xfrm>
            <a:off x="939100" y="1619550"/>
            <a:ext cx="7505700" cy="1334700"/>
          </a:xfrm>
          <a:prstGeom prst="rect">
            <a:avLst/>
          </a:prstGeom>
        </p:spPr>
        <p:txBody>
          <a:bodyPr spcFirstLastPara="1" wrap="square" lIns="91425" tIns="91425" rIns="91425" bIns="91425" anchor="t" anchorCtr="0">
            <a:normAutofit/>
          </a:bodyPr>
          <a:lstStyle/>
          <a:p>
            <a:pPr marL="457200" lvl="0" indent="-330200" algn="just" rtl="0">
              <a:spcBef>
                <a:spcPts val="0"/>
              </a:spcBef>
              <a:spcAft>
                <a:spcPts val="0"/>
              </a:spcAft>
              <a:buSzPts val="1600"/>
              <a:buChar char="●"/>
            </a:pPr>
            <a:r>
              <a:rPr lang="en-GB" sz="1600">
                <a:solidFill>
                  <a:schemeClr val="tx2">
                    <a:lumMod val="10000"/>
                  </a:schemeClr>
                </a:solidFill>
              </a:rPr>
              <a:t>Proper research assists in analysing the factors to satisfy the demands (Diem et al., 2021) </a:t>
            </a:r>
            <a:endParaRPr sz="1600">
              <a:solidFill>
                <a:schemeClr val="tx2">
                  <a:lumMod val="10000"/>
                </a:schemeClr>
              </a:solidFill>
            </a:endParaRPr>
          </a:p>
          <a:p>
            <a:pPr marL="457200" lvl="0" indent="-330200" algn="just" rtl="0">
              <a:spcBef>
                <a:spcPts val="0"/>
              </a:spcBef>
              <a:spcAft>
                <a:spcPts val="0"/>
              </a:spcAft>
              <a:buSzPts val="1600"/>
              <a:buChar char="●"/>
            </a:pPr>
            <a:r>
              <a:rPr lang="en-GB" sz="1600">
                <a:solidFill>
                  <a:schemeClr val="tx2">
                    <a:lumMod val="10000"/>
                  </a:schemeClr>
                </a:solidFill>
              </a:rPr>
              <a:t>Customising the services of the customers</a:t>
            </a:r>
            <a:endParaRPr sz="1600">
              <a:solidFill>
                <a:schemeClr val="tx2">
                  <a:lumMod val="10000"/>
                </a:schemeClr>
              </a:solidFill>
            </a:endParaRPr>
          </a:p>
        </p:txBody>
      </p:sp>
      <p:pic>
        <p:nvPicPr>
          <p:cNvPr id="177" name="Google Shape;177;p20"/>
          <p:cNvPicPr preferRelativeResize="0"/>
          <p:nvPr/>
        </p:nvPicPr>
        <p:blipFill>
          <a:blip r:embed="rId3">
            <a:alphaModFix/>
          </a:blip>
          <a:stretch>
            <a:fillRect/>
          </a:stretch>
        </p:blipFill>
        <p:spPr>
          <a:xfrm>
            <a:off x="939100" y="2729200"/>
            <a:ext cx="7158551" cy="20544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81"/>
        <p:cNvGrpSpPr/>
        <p:nvPr/>
      </p:nvGrpSpPr>
      <p:grpSpPr>
        <a:xfrm>
          <a:off x="0" y="0"/>
          <a:ext cx="0" cy="0"/>
          <a:chOff x="0" y="0"/>
          <a:chExt cx="0" cy="0"/>
        </a:xfrm>
      </p:grpSpPr>
      <p:sp>
        <p:nvSpPr>
          <p:cNvPr id="182" name="Google Shape;182;p21"/>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GB" sz="2500" b="1" dirty="0">
                <a:solidFill>
                  <a:schemeClr val="tx2">
                    <a:lumMod val="10000"/>
                  </a:schemeClr>
                </a:solidFill>
                <a:latin typeface="Arial"/>
                <a:ea typeface="Arial"/>
                <a:cs typeface="Arial"/>
                <a:sym typeface="Arial"/>
              </a:rPr>
              <a:t>Discussing the significance of hospitality and strategies used by hotels to meet guests expectations</a:t>
            </a:r>
            <a:endParaRPr sz="2500" b="1">
              <a:solidFill>
                <a:schemeClr val="tx2">
                  <a:lumMod val="10000"/>
                </a:schemeClr>
              </a:solidFill>
              <a:latin typeface="Arial"/>
              <a:ea typeface="Arial"/>
              <a:cs typeface="Arial"/>
              <a:sym typeface="Arial"/>
            </a:endParaRPr>
          </a:p>
          <a:p>
            <a:pPr marL="0" lvl="0" indent="0" algn="l" rtl="0">
              <a:spcBef>
                <a:spcPts val="0"/>
              </a:spcBef>
              <a:spcAft>
                <a:spcPts val="0"/>
              </a:spcAft>
              <a:buNone/>
            </a:pPr>
            <a:endParaRPr>
              <a:solidFill>
                <a:schemeClr val="tx2">
                  <a:lumMod val="10000"/>
                </a:schemeClr>
              </a:solidFill>
            </a:endParaRPr>
          </a:p>
        </p:txBody>
      </p:sp>
      <p:sp>
        <p:nvSpPr>
          <p:cNvPr id="183" name="Google Shape;183;p21"/>
          <p:cNvSpPr txBox="1">
            <a:spLocks noGrp="1"/>
          </p:cNvSpPr>
          <p:nvPr>
            <p:ph type="body" idx="1"/>
          </p:nvPr>
        </p:nvSpPr>
        <p:spPr>
          <a:xfrm>
            <a:off x="819150" y="1990725"/>
            <a:ext cx="3679500" cy="2448000"/>
          </a:xfrm>
          <a:prstGeom prst="rect">
            <a:avLst/>
          </a:prstGeom>
        </p:spPr>
        <p:txBody>
          <a:bodyPr spcFirstLastPara="1" wrap="square" lIns="91425" tIns="91425" rIns="91425" bIns="91425" anchor="t" anchorCtr="0">
            <a:normAutofit/>
          </a:bodyPr>
          <a:lstStyle/>
          <a:p>
            <a:pPr marL="457200" lvl="0" indent="-330200" algn="just" rtl="0">
              <a:spcBef>
                <a:spcPts val="0"/>
              </a:spcBef>
              <a:spcAft>
                <a:spcPts val="0"/>
              </a:spcAft>
              <a:buSzPts val="1600"/>
              <a:buFont typeface="Arial"/>
              <a:buChar char="●"/>
            </a:pPr>
            <a:r>
              <a:rPr lang="en-GB" sz="1600">
                <a:solidFill>
                  <a:schemeClr val="tx2">
                    <a:lumMod val="10000"/>
                  </a:schemeClr>
                </a:solidFill>
                <a:latin typeface="Arial"/>
                <a:ea typeface="Arial"/>
                <a:cs typeface="Arial"/>
                <a:sym typeface="Arial"/>
              </a:rPr>
              <a:t>Investment in technology lays a positive impact in analysing the chaining preferences of customers (Xue et al., 2022)</a:t>
            </a:r>
            <a:endParaRPr sz="1600">
              <a:solidFill>
                <a:schemeClr val="tx2">
                  <a:lumMod val="10000"/>
                </a:schemeClr>
              </a:solidFill>
              <a:latin typeface="Arial"/>
              <a:ea typeface="Arial"/>
              <a:cs typeface="Arial"/>
              <a:sym typeface="Arial"/>
            </a:endParaRPr>
          </a:p>
          <a:p>
            <a:pPr marL="457200" lvl="0" indent="-330200" algn="just" rtl="0">
              <a:spcBef>
                <a:spcPts val="0"/>
              </a:spcBef>
              <a:spcAft>
                <a:spcPts val="0"/>
              </a:spcAft>
              <a:buSzPts val="1600"/>
              <a:buFont typeface="Arial"/>
              <a:buChar char="●"/>
            </a:pPr>
            <a:r>
              <a:rPr lang="en-GB" sz="1600">
                <a:solidFill>
                  <a:schemeClr val="tx2">
                    <a:lumMod val="10000"/>
                  </a:schemeClr>
                </a:solidFill>
                <a:latin typeface="Arial"/>
                <a:ea typeface="Arial"/>
                <a:cs typeface="Arial"/>
                <a:sym typeface="Arial"/>
              </a:rPr>
              <a:t> Including the feedback of the customers</a:t>
            </a:r>
            <a:endParaRPr sz="1600">
              <a:solidFill>
                <a:schemeClr val="tx2">
                  <a:lumMod val="10000"/>
                </a:schemeClr>
              </a:solidFill>
              <a:latin typeface="Arial"/>
              <a:ea typeface="Arial"/>
              <a:cs typeface="Arial"/>
              <a:sym typeface="Arial"/>
            </a:endParaRPr>
          </a:p>
        </p:txBody>
      </p:sp>
      <p:pic>
        <p:nvPicPr>
          <p:cNvPr id="184" name="Google Shape;184;p21"/>
          <p:cNvPicPr preferRelativeResize="0"/>
          <p:nvPr/>
        </p:nvPicPr>
        <p:blipFill>
          <a:blip r:embed="rId3">
            <a:alphaModFix/>
          </a:blip>
          <a:stretch>
            <a:fillRect/>
          </a:stretch>
        </p:blipFill>
        <p:spPr>
          <a:xfrm>
            <a:off x="4651050" y="1952600"/>
            <a:ext cx="4340549" cy="2830434"/>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88"/>
        <p:cNvGrpSpPr/>
        <p:nvPr/>
      </p:nvGrpSpPr>
      <p:grpSpPr>
        <a:xfrm>
          <a:off x="0" y="0"/>
          <a:ext cx="0" cy="0"/>
          <a:chOff x="0" y="0"/>
          <a:chExt cx="0" cy="0"/>
        </a:xfrm>
      </p:grpSpPr>
      <p:sp>
        <p:nvSpPr>
          <p:cNvPr id="189" name="Google Shape;189;p22"/>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GB" sz="2500" b="1" dirty="0">
                <a:solidFill>
                  <a:schemeClr val="tx2">
                    <a:lumMod val="10000"/>
                  </a:schemeClr>
                </a:solidFill>
                <a:latin typeface="Arial"/>
                <a:ea typeface="Arial"/>
                <a:cs typeface="Arial"/>
                <a:sym typeface="Arial"/>
              </a:rPr>
              <a:t>Implementing Technology Acceptance Model (TAM) for digital transformation in business </a:t>
            </a:r>
            <a:endParaRPr sz="2500" b="1">
              <a:solidFill>
                <a:schemeClr val="tx2">
                  <a:lumMod val="10000"/>
                </a:schemeClr>
              </a:solidFill>
              <a:latin typeface="Arial"/>
              <a:ea typeface="Arial"/>
              <a:cs typeface="Arial"/>
              <a:sym typeface="Arial"/>
            </a:endParaRPr>
          </a:p>
        </p:txBody>
      </p:sp>
      <p:sp>
        <p:nvSpPr>
          <p:cNvPr id="190" name="Google Shape;190;p22"/>
          <p:cNvSpPr txBox="1">
            <a:spLocks noGrp="1"/>
          </p:cNvSpPr>
          <p:nvPr>
            <p:ph type="body" idx="1"/>
          </p:nvPr>
        </p:nvSpPr>
        <p:spPr>
          <a:xfrm>
            <a:off x="974725" y="1800200"/>
            <a:ext cx="7350300" cy="1228800"/>
          </a:xfrm>
          <a:prstGeom prst="rect">
            <a:avLst/>
          </a:prstGeom>
        </p:spPr>
        <p:txBody>
          <a:bodyPr spcFirstLastPara="1" wrap="square" lIns="91425" tIns="91425" rIns="91425" bIns="91425" anchor="t" anchorCtr="0">
            <a:normAutofit fontScale="92500" lnSpcReduction="10000"/>
          </a:bodyPr>
          <a:lstStyle/>
          <a:p>
            <a:pPr marL="457200" lvl="0" indent="-307340" algn="just" rtl="0">
              <a:spcBef>
                <a:spcPts val="0"/>
              </a:spcBef>
              <a:spcAft>
                <a:spcPts val="0"/>
              </a:spcAft>
              <a:buSzPct val="100000"/>
              <a:buFont typeface="Arial"/>
              <a:buChar char="●"/>
            </a:pPr>
            <a:r>
              <a:rPr lang="en-GB" sz="1600" dirty="0">
                <a:solidFill>
                  <a:schemeClr val="tx2">
                    <a:lumMod val="10000"/>
                  </a:schemeClr>
                </a:solidFill>
                <a:latin typeface="Arial"/>
                <a:ea typeface="Arial"/>
                <a:cs typeface="Arial"/>
                <a:sym typeface="Arial"/>
              </a:rPr>
              <a:t>The preferences of customers across the globe is changing at an extensive rate due to changing trends</a:t>
            </a:r>
            <a:endParaRPr sz="1600">
              <a:solidFill>
                <a:schemeClr val="tx2">
                  <a:lumMod val="10000"/>
                </a:schemeClr>
              </a:solidFill>
              <a:latin typeface="Arial"/>
              <a:ea typeface="Arial"/>
              <a:cs typeface="Arial"/>
              <a:sym typeface="Arial"/>
            </a:endParaRPr>
          </a:p>
          <a:p>
            <a:pPr marL="457200" lvl="0" indent="-307340" algn="just" rtl="0">
              <a:spcBef>
                <a:spcPts val="0"/>
              </a:spcBef>
              <a:spcAft>
                <a:spcPts val="0"/>
              </a:spcAft>
              <a:buSzPct val="100000"/>
              <a:buFont typeface="Arial"/>
              <a:buChar char="●"/>
            </a:pPr>
            <a:r>
              <a:rPr lang="en-GB" sz="1600" dirty="0">
                <a:solidFill>
                  <a:schemeClr val="tx2">
                    <a:lumMod val="10000"/>
                  </a:schemeClr>
                </a:solidFill>
                <a:latin typeface="Arial"/>
                <a:ea typeface="Arial"/>
                <a:cs typeface="Arial"/>
                <a:sym typeface="Arial"/>
              </a:rPr>
              <a:t>implementation of the TAM model helps in analysing factors to include digital technologies (Wang et al., 2023) </a:t>
            </a:r>
            <a:endParaRPr sz="1600">
              <a:solidFill>
                <a:schemeClr val="tx2">
                  <a:lumMod val="10000"/>
                </a:schemeClr>
              </a:solidFill>
              <a:latin typeface="Arial"/>
              <a:ea typeface="Arial"/>
              <a:cs typeface="Arial"/>
              <a:sym typeface="Arial"/>
            </a:endParaRPr>
          </a:p>
          <a:p>
            <a:pPr marL="0" lvl="0" indent="0" algn="l" rtl="0">
              <a:spcBef>
                <a:spcPts val="1200"/>
              </a:spcBef>
              <a:spcAft>
                <a:spcPts val="1200"/>
              </a:spcAft>
              <a:buNone/>
            </a:pPr>
            <a:endParaRPr>
              <a:solidFill>
                <a:schemeClr val="tx2">
                  <a:lumMod val="10000"/>
                </a:schemeClr>
              </a:solidFill>
            </a:endParaRPr>
          </a:p>
        </p:txBody>
      </p:sp>
      <p:pic>
        <p:nvPicPr>
          <p:cNvPr id="191" name="Google Shape;191;p22"/>
          <p:cNvPicPr preferRelativeResize="0"/>
          <p:nvPr/>
        </p:nvPicPr>
        <p:blipFill>
          <a:blip r:embed="rId3">
            <a:alphaModFix/>
          </a:blip>
          <a:stretch>
            <a:fillRect/>
          </a:stretch>
        </p:blipFill>
        <p:spPr>
          <a:xfrm>
            <a:off x="974737" y="2902100"/>
            <a:ext cx="7092925" cy="1956500"/>
          </a:xfrm>
          <a:prstGeom prst="rect">
            <a:avLst/>
          </a:prstGeom>
          <a:noFill/>
          <a:ln>
            <a:solidFill>
              <a:schemeClr val="bg2"/>
            </a:solid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95"/>
        <p:cNvGrpSpPr/>
        <p:nvPr/>
      </p:nvGrpSpPr>
      <p:grpSpPr>
        <a:xfrm>
          <a:off x="0" y="0"/>
          <a:ext cx="0" cy="0"/>
          <a:chOff x="0" y="0"/>
          <a:chExt cx="0" cy="0"/>
        </a:xfrm>
      </p:grpSpPr>
      <p:sp>
        <p:nvSpPr>
          <p:cNvPr id="196" name="Google Shape;196;p23"/>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GB" b="1" dirty="0">
                <a:solidFill>
                  <a:schemeClr val="tx2">
                    <a:lumMod val="10000"/>
                  </a:schemeClr>
                </a:solidFill>
              </a:rPr>
              <a:t>Conclusion </a:t>
            </a:r>
            <a:endParaRPr b="1">
              <a:solidFill>
                <a:schemeClr val="tx2">
                  <a:lumMod val="10000"/>
                </a:schemeClr>
              </a:solidFill>
              <a:latin typeface="Arial"/>
              <a:ea typeface="Arial"/>
              <a:cs typeface="Arial"/>
              <a:sym typeface="Arial"/>
            </a:endParaRPr>
          </a:p>
        </p:txBody>
      </p:sp>
      <p:sp>
        <p:nvSpPr>
          <p:cNvPr id="197" name="Google Shape;197;p23"/>
          <p:cNvSpPr txBox="1">
            <a:spLocks noGrp="1"/>
          </p:cNvSpPr>
          <p:nvPr>
            <p:ph type="body" idx="1"/>
          </p:nvPr>
        </p:nvSpPr>
        <p:spPr>
          <a:xfrm>
            <a:off x="819150" y="1990725"/>
            <a:ext cx="7505700" cy="2448000"/>
          </a:xfrm>
          <a:prstGeom prst="rect">
            <a:avLst/>
          </a:prstGeom>
        </p:spPr>
        <p:txBody>
          <a:bodyPr spcFirstLastPara="1" wrap="square" lIns="91425" tIns="91425" rIns="91425" bIns="91425" anchor="t" anchorCtr="0">
            <a:normAutofit/>
          </a:bodyPr>
          <a:lstStyle/>
          <a:p>
            <a:pPr marL="457200" lvl="0" indent="-355600" algn="just" rtl="0">
              <a:spcBef>
                <a:spcPts val="0"/>
              </a:spcBef>
              <a:spcAft>
                <a:spcPts val="0"/>
              </a:spcAft>
              <a:buClr>
                <a:srgbClr val="000000"/>
              </a:buClr>
              <a:buSzPts val="2000"/>
              <a:buFont typeface="Arial"/>
              <a:buChar char="●"/>
            </a:pPr>
            <a:r>
              <a:rPr lang="en-GB" sz="2000" dirty="0">
                <a:solidFill>
                  <a:schemeClr val="tx2">
                    <a:lumMod val="10000"/>
                  </a:schemeClr>
                </a:solidFill>
                <a:latin typeface="Arial"/>
                <a:ea typeface="Arial"/>
                <a:cs typeface="Arial"/>
                <a:sym typeface="Arial"/>
              </a:rPr>
              <a:t>Improvement in guest service assists in increasing customer loyalty</a:t>
            </a:r>
            <a:endParaRPr sz="2000">
              <a:solidFill>
                <a:schemeClr val="tx2">
                  <a:lumMod val="10000"/>
                </a:schemeClr>
              </a:solidFill>
              <a:latin typeface="Arial"/>
              <a:ea typeface="Arial"/>
              <a:cs typeface="Arial"/>
              <a:sym typeface="Arial"/>
            </a:endParaRPr>
          </a:p>
          <a:p>
            <a:pPr marL="457200" lvl="0" indent="-355600" algn="just" rtl="0">
              <a:spcBef>
                <a:spcPts val="0"/>
              </a:spcBef>
              <a:spcAft>
                <a:spcPts val="0"/>
              </a:spcAft>
              <a:buClr>
                <a:srgbClr val="000000"/>
              </a:buClr>
              <a:buSzPts val="2000"/>
              <a:buFont typeface="Arial"/>
              <a:buChar char="●"/>
            </a:pPr>
            <a:r>
              <a:rPr lang="en-GB" sz="2000">
                <a:solidFill>
                  <a:schemeClr val="tx2">
                    <a:lumMod val="10000"/>
                  </a:schemeClr>
                </a:solidFill>
                <a:latin typeface="Arial"/>
                <a:ea typeface="Arial"/>
                <a:cs typeface="Arial"/>
                <a:sym typeface="Arial"/>
              </a:rPr>
              <a:t>Meeting the changing demands of customers increases revenue of the firm</a:t>
            </a:r>
            <a:endParaRPr sz="2000">
              <a:solidFill>
                <a:schemeClr val="tx2">
                  <a:lumMod val="10000"/>
                </a:schemeClr>
              </a:solidFill>
              <a:latin typeface="Arial"/>
              <a:ea typeface="Arial"/>
              <a:cs typeface="Arial"/>
              <a:sym typeface="Aria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07"/>
        <p:cNvGrpSpPr/>
        <p:nvPr/>
      </p:nvGrpSpPr>
      <p:grpSpPr>
        <a:xfrm>
          <a:off x="0" y="0"/>
          <a:ext cx="0" cy="0"/>
          <a:chOff x="0" y="0"/>
          <a:chExt cx="0" cy="0"/>
        </a:xfrm>
      </p:grpSpPr>
      <p:sp>
        <p:nvSpPr>
          <p:cNvPr id="7" name="Title 6">
            <a:extLst>
              <a:ext uri="{FF2B5EF4-FFF2-40B4-BE49-F238E27FC236}">
                <a16:creationId xmlns:a16="http://schemas.microsoft.com/office/drawing/2014/main" id="{AE9438F8-9802-6B3C-7E4C-B2B95A3CF211}"/>
              </a:ext>
            </a:extLst>
          </p:cNvPr>
          <p:cNvSpPr>
            <a:spLocks noGrp="1"/>
          </p:cNvSpPr>
          <p:nvPr>
            <p:ph type="title"/>
          </p:nvPr>
        </p:nvSpPr>
        <p:spPr/>
        <p:txBody>
          <a:bodyPr/>
          <a:lstStyle/>
          <a:p>
            <a:r>
              <a:rPr lang="ro-RO" dirty="0"/>
              <a:t>REFERENCE LIST</a:t>
            </a:r>
            <a:endParaRPr lang="en-US" dirty="0"/>
          </a:p>
        </p:txBody>
      </p:sp>
      <p:sp>
        <p:nvSpPr>
          <p:cNvPr id="9" name="Google Shape;203;p24">
            <a:extLst>
              <a:ext uri="{FF2B5EF4-FFF2-40B4-BE49-F238E27FC236}">
                <a16:creationId xmlns:a16="http://schemas.microsoft.com/office/drawing/2014/main" id="{8204D10F-2927-8E71-887F-FF666E543F0F}"/>
              </a:ext>
            </a:extLst>
          </p:cNvPr>
          <p:cNvSpPr txBox="1">
            <a:spLocks noGrp="1"/>
          </p:cNvSpPr>
          <p:nvPr>
            <p:ph type="body" idx="1"/>
          </p:nvPr>
        </p:nvSpPr>
        <p:spPr>
          <a:xfrm>
            <a:off x="819150" y="1454575"/>
            <a:ext cx="7505700" cy="3254100"/>
          </a:xfrm>
          <a:prstGeom prst="rect">
            <a:avLst/>
          </a:prstGeom>
        </p:spPr>
        <p:txBody>
          <a:bodyPr spcFirstLastPara="1" wrap="square" lIns="91425" tIns="91425" rIns="91425" bIns="91425" anchor="t" anchorCtr="0">
            <a:noAutofit/>
          </a:bodyPr>
          <a:lstStyle/>
          <a:p>
            <a:pPr marL="0" lvl="0" indent="0" algn="just" rtl="0">
              <a:lnSpc>
                <a:spcPct val="100000"/>
              </a:lnSpc>
              <a:spcBef>
                <a:spcPts val="0"/>
              </a:spcBef>
              <a:spcAft>
                <a:spcPts val="0"/>
              </a:spcAft>
              <a:buNone/>
            </a:pPr>
            <a:endParaRPr lang="en-GB" sz="800" dirty="0">
              <a:solidFill>
                <a:schemeClr val="tx2">
                  <a:lumMod val="10000"/>
                </a:schemeClr>
              </a:solidFill>
              <a:highlight>
                <a:srgbClr val="FFFFFF"/>
              </a:highlight>
              <a:latin typeface="Arial"/>
              <a:ea typeface="Arial"/>
              <a:cs typeface="Arial"/>
              <a:sym typeface="Arial"/>
            </a:endParaRPr>
          </a:p>
          <a:p>
            <a:pPr marL="228600" lvl="0" indent="-228600" algn="just" rtl="0">
              <a:lnSpc>
                <a:spcPct val="100000"/>
              </a:lnSpc>
              <a:spcBef>
                <a:spcPts val="0"/>
              </a:spcBef>
              <a:spcAft>
                <a:spcPts val="0"/>
              </a:spcAft>
              <a:buFont typeface="+mj-lt"/>
              <a:buAutoNum type="arabicPeriod"/>
            </a:pPr>
            <a:r>
              <a:rPr lang="en-US" sz="800" dirty="0">
                <a:solidFill>
                  <a:schemeClr val="tx2">
                    <a:lumMod val="10000"/>
                  </a:schemeClr>
                </a:solidFill>
                <a:highlight>
                  <a:srgbClr val="FFFFFF"/>
                </a:highlight>
                <a:latin typeface="Arial"/>
                <a:ea typeface="Arial"/>
                <a:cs typeface="Arial"/>
                <a:sym typeface="Arial"/>
              </a:rPr>
              <a:t>Bostanshirin, S. (2014). ONLINE MARKETING: CHALLENGES AND OPPORTUNITIES [Accessed on 12</a:t>
            </a:r>
            <a:r>
              <a:rPr lang="en-US" sz="800" baseline="30000" dirty="0">
                <a:solidFill>
                  <a:schemeClr val="tx2">
                    <a:lumMod val="10000"/>
                  </a:schemeClr>
                </a:solidFill>
                <a:highlight>
                  <a:srgbClr val="FFFFFF"/>
                </a:highlight>
                <a:latin typeface="Arial"/>
                <a:ea typeface="Arial"/>
                <a:cs typeface="Arial"/>
                <a:sym typeface="Arial"/>
              </a:rPr>
              <a:t>th</a:t>
            </a:r>
            <a:r>
              <a:rPr lang="en-US" sz="800" dirty="0">
                <a:solidFill>
                  <a:schemeClr val="tx2">
                    <a:lumMod val="10000"/>
                  </a:schemeClr>
                </a:solidFill>
                <a:highlight>
                  <a:srgbClr val="FFFFFF"/>
                </a:highlight>
                <a:latin typeface="Arial"/>
                <a:ea typeface="Arial"/>
                <a:cs typeface="Arial"/>
                <a:sym typeface="Arial"/>
              </a:rPr>
              <a:t> October 2023]</a:t>
            </a:r>
          </a:p>
          <a:p>
            <a:pPr marL="228600" lvl="0" indent="-228600" algn="just" rtl="0">
              <a:lnSpc>
                <a:spcPct val="100000"/>
              </a:lnSpc>
              <a:spcBef>
                <a:spcPts val="0"/>
              </a:spcBef>
              <a:spcAft>
                <a:spcPts val="0"/>
              </a:spcAft>
              <a:buFont typeface="+mj-lt"/>
              <a:buAutoNum type="arabicPeriod"/>
            </a:pPr>
            <a:r>
              <a:rPr lang="en-GB" sz="800" dirty="0">
                <a:solidFill>
                  <a:schemeClr val="tx2">
                    <a:lumMod val="10000"/>
                  </a:schemeClr>
                </a:solidFill>
                <a:highlight>
                  <a:srgbClr val="FFFFFF"/>
                </a:highlight>
                <a:latin typeface="Arial"/>
                <a:ea typeface="Arial"/>
                <a:cs typeface="Arial"/>
                <a:sym typeface="Arial"/>
              </a:rPr>
              <a:t>Diem, P.T., Vu, N.T., Dung, H.T., Bien, B.X. and Duc, P.M., (2021). Customer Care and Customer Relation ship Maintenance at </a:t>
            </a:r>
            <a:r>
              <a:rPr lang="en-GB" sz="800" dirty="0" err="1">
                <a:solidFill>
                  <a:schemeClr val="tx2">
                    <a:lumMod val="10000"/>
                  </a:schemeClr>
                </a:solidFill>
                <a:highlight>
                  <a:srgbClr val="FFFFFF"/>
                </a:highlight>
                <a:latin typeface="Arial"/>
                <a:ea typeface="Arial"/>
                <a:cs typeface="Arial"/>
                <a:sym typeface="Arial"/>
              </a:rPr>
              <a:t>Ministop</a:t>
            </a:r>
            <a:r>
              <a:rPr lang="en-GB" sz="800" dirty="0">
                <a:solidFill>
                  <a:schemeClr val="tx2">
                    <a:lumMod val="10000"/>
                  </a:schemeClr>
                </a:solidFill>
                <a:highlight>
                  <a:srgbClr val="FFFFFF"/>
                </a:highlight>
                <a:latin typeface="Arial"/>
                <a:ea typeface="Arial"/>
                <a:cs typeface="Arial"/>
                <a:sym typeface="Arial"/>
              </a:rPr>
              <a:t>, Family Mart and </a:t>
            </a:r>
            <a:r>
              <a:rPr lang="en-GB" sz="800" dirty="0" err="1">
                <a:solidFill>
                  <a:schemeClr val="tx2">
                    <a:lumMod val="10000"/>
                  </a:schemeClr>
                </a:solidFill>
                <a:highlight>
                  <a:srgbClr val="FFFFFF"/>
                </a:highlight>
                <a:latin typeface="Arial"/>
                <a:ea typeface="Arial"/>
                <a:cs typeface="Arial"/>
                <a:sym typeface="Arial"/>
              </a:rPr>
              <a:t>CoopSmile</a:t>
            </a:r>
            <a:r>
              <a:rPr lang="en-GB" sz="800" dirty="0">
                <a:solidFill>
                  <a:schemeClr val="tx2">
                    <a:lumMod val="10000"/>
                  </a:schemeClr>
                </a:solidFill>
                <a:highlight>
                  <a:srgbClr val="FFFFFF"/>
                </a:highlight>
                <a:latin typeface="Arial"/>
                <a:ea typeface="Arial"/>
                <a:cs typeface="Arial"/>
                <a:sym typeface="Arial"/>
              </a:rPr>
              <a:t> in Vietnam. </a:t>
            </a:r>
            <a:r>
              <a:rPr lang="en-GB" sz="800" i="1" dirty="0">
                <a:solidFill>
                  <a:schemeClr val="tx2">
                    <a:lumMod val="10000"/>
                  </a:schemeClr>
                </a:solidFill>
                <a:highlight>
                  <a:srgbClr val="FFFFFF"/>
                </a:highlight>
                <a:latin typeface="Arial"/>
                <a:ea typeface="Arial"/>
                <a:cs typeface="Arial"/>
                <a:sym typeface="Arial"/>
              </a:rPr>
              <a:t>International journal multidisciplinary research and growth evaluation</a:t>
            </a:r>
            <a:r>
              <a:rPr lang="en-GB" sz="800" dirty="0">
                <a:solidFill>
                  <a:schemeClr val="tx2">
                    <a:lumMod val="10000"/>
                  </a:schemeClr>
                </a:solidFill>
                <a:highlight>
                  <a:srgbClr val="FFFFFF"/>
                </a:highlight>
                <a:latin typeface="Arial"/>
                <a:ea typeface="Arial"/>
                <a:cs typeface="Arial"/>
                <a:sym typeface="Arial"/>
              </a:rPr>
              <a:t>, </a:t>
            </a:r>
            <a:r>
              <a:rPr lang="en-GB" sz="800" i="1" dirty="0">
                <a:solidFill>
                  <a:schemeClr val="tx2">
                    <a:lumMod val="10000"/>
                  </a:schemeClr>
                </a:solidFill>
                <a:highlight>
                  <a:srgbClr val="FFFFFF"/>
                </a:highlight>
                <a:latin typeface="Arial"/>
                <a:ea typeface="Arial"/>
                <a:cs typeface="Arial"/>
                <a:sym typeface="Arial"/>
              </a:rPr>
              <a:t>2</a:t>
            </a:r>
            <a:r>
              <a:rPr lang="en-GB" sz="800" dirty="0">
                <a:solidFill>
                  <a:schemeClr val="tx2">
                    <a:lumMod val="10000"/>
                  </a:schemeClr>
                </a:solidFill>
                <a:highlight>
                  <a:srgbClr val="FFFFFF"/>
                </a:highlight>
                <a:latin typeface="Arial"/>
                <a:ea typeface="Arial"/>
                <a:cs typeface="Arial"/>
                <a:sym typeface="Arial"/>
              </a:rPr>
              <a:t>(4), pp.744-751.</a:t>
            </a:r>
          </a:p>
          <a:p>
            <a:pPr marL="228600" lvl="0" indent="-228600" algn="just" rtl="0">
              <a:lnSpc>
                <a:spcPct val="100000"/>
              </a:lnSpc>
              <a:spcBef>
                <a:spcPts val="0"/>
              </a:spcBef>
              <a:spcAft>
                <a:spcPts val="0"/>
              </a:spcAft>
              <a:buFont typeface="+mj-lt"/>
              <a:buAutoNum type="arabicPeriod"/>
            </a:pPr>
            <a:r>
              <a:rPr lang="en-US" sz="800" dirty="0">
                <a:solidFill>
                  <a:schemeClr val="tx2">
                    <a:lumMod val="10000"/>
                  </a:schemeClr>
                </a:solidFill>
                <a:highlight>
                  <a:srgbClr val="FFFFFF"/>
                </a:highlight>
                <a:latin typeface="Arial"/>
                <a:ea typeface="Arial"/>
                <a:cs typeface="Arial"/>
                <a:sym typeface="Arial"/>
              </a:rPr>
              <a:t>https://investguiding-com.ngontinh24.com/article/the-different-hospitality-sectors-explained [Accessed on:12th October 2023]</a:t>
            </a:r>
          </a:p>
          <a:p>
            <a:pPr marL="228600" lvl="0" indent="-228600" algn="just" rtl="0">
              <a:lnSpc>
                <a:spcPct val="100000"/>
              </a:lnSpc>
              <a:spcBef>
                <a:spcPts val="0"/>
              </a:spcBef>
              <a:spcAft>
                <a:spcPts val="0"/>
              </a:spcAft>
              <a:buFont typeface="+mj-lt"/>
              <a:buAutoNum type="arabicPeriod"/>
            </a:pPr>
            <a:r>
              <a:rPr lang="en-GB" sz="800" dirty="0">
                <a:solidFill>
                  <a:schemeClr val="tx2">
                    <a:lumMod val="10000"/>
                  </a:schemeClr>
                </a:solidFill>
                <a:latin typeface="Arial"/>
                <a:ea typeface="Arial"/>
                <a:cs typeface="Arial"/>
                <a:sym typeface="Arial"/>
              </a:rPr>
              <a:t>Statista.com (2023). “</a:t>
            </a:r>
            <a:r>
              <a:rPr lang="en-GB" sz="800" i="1" dirty="0">
                <a:solidFill>
                  <a:schemeClr val="tx2">
                    <a:lumMod val="10000"/>
                  </a:schemeClr>
                </a:solidFill>
                <a:latin typeface="Arial"/>
                <a:ea typeface="Arial"/>
                <a:cs typeface="Arial"/>
                <a:sym typeface="Arial"/>
              </a:rPr>
              <a:t>Leading hotel companies worldwide as of June 2022, by number of </a:t>
            </a:r>
            <a:r>
              <a:rPr lang="en-GB" sz="800" i="1" dirty="0" err="1">
                <a:solidFill>
                  <a:schemeClr val="tx2">
                    <a:lumMod val="10000"/>
                  </a:schemeClr>
                </a:solidFill>
                <a:latin typeface="Arial"/>
                <a:ea typeface="Arial"/>
                <a:cs typeface="Arial"/>
                <a:sym typeface="Arial"/>
              </a:rPr>
              <a:t>guestrooms</a:t>
            </a:r>
            <a:r>
              <a:rPr lang="en-GB" sz="800" dirty="0">
                <a:solidFill>
                  <a:schemeClr val="tx2">
                    <a:lumMod val="10000"/>
                  </a:schemeClr>
                </a:solidFill>
                <a:latin typeface="Arial"/>
                <a:ea typeface="Arial"/>
                <a:cs typeface="Arial"/>
                <a:sym typeface="Arial"/>
              </a:rPr>
              <a:t>”. Available at: https://</a:t>
            </a:r>
            <a:r>
              <a:rPr lang="en-GB" sz="800" dirty="0" err="1">
                <a:solidFill>
                  <a:schemeClr val="tx2">
                    <a:lumMod val="10000"/>
                  </a:schemeClr>
                </a:solidFill>
                <a:latin typeface="Arial"/>
                <a:ea typeface="Arial"/>
                <a:cs typeface="Arial"/>
                <a:sym typeface="Arial"/>
              </a:rPr>
              <a:t>www.statista.com</a:t>
            </a:r>
            <a:r>
              <a:rPr lang="en-GB" sz="800" dirty="0">
                <a:solidFill>
                  <a:schemeClr val="tx2">
                    <a:lumMod val="10000"/>
                  </a:schemeClr>
                </a:solidFill>
                <a:latin typeface="Arial"/>
                <a:ea typeface="Arial"/>
                <a:cs typeface="Arial"/>
                <a:sym typeface="Arial"/>
              </a:rPr>
              <a:t>/statistics/197859/total-number-of-</a:t>
            </a:r>
            <a:r>
              <a:rPr lang="en-GB" sz="800" dirty="0" err="1">
                <a:solidFill>
                  <a:schemeClr val="tx2">
                    <a:lumMod val="10000"/>
                  </a:schemeClr>
                </a:solidFill>
                <a:latin typeface="Arial"/>
                <a:ea typeface="Arial"/>
                <a:cs typeface="Arial"/>
                <a:sym typeface="Arial"/>
              </a:rPr>
              <a:t>guestrooms-of-us-hotel</a:t>
            </a:r>
            <a:r>
              <a:rPr lang="en-GB" sz="800" dirty="0">
                <a:solidFill>
                  <a:schemeClr val="tx2">
                    <a:lumMod val="10000"/>
                  </a:schemeClr>
                </a:solidFill>
                <a:latin typeface="Arial"/>
                <a:ea typeface="Arial"/>
                <a:cs typeface="Arial"/>
                <a:sym typeface="Arial"/>
              </a:rPr>
              <a:t>-companies-worldwide/. [Accessed on: 14th October 2023]</a:t>
            </a:r>
          </a:p>
          <a:p>
            <a:pPr marL="228600" lvl="0" indent="-228600" algn="just" rtl="0">
              <a:lnSpc>
                <a:spcPct val="100000"/>
              </a:lnSpc>
              <a:spcBef>
                <a:spcPts val="0"/>
              </a:spcBef>
              <a:spcAft>
                <a:spcPts val="0"/>
              </a:spcAft>
              <a:buFont typeface="+mj-lt"/>
              <a:buAutoNum type="arabicPeriod"/>
            </a:pPr>
            <a:r>
              <a:rPr lang="en-GB" sz="800" dirty="0">
                <a:solidFill>
                  <a:schemeClr val="tx2">
                    <a:lumMod val="10000"/>
                  </a:schemeClr>
                </a:solidFill>
                <a:latin typeface="Arial"/>
                <a:ea typeface="Arial"/>
                <a:cs typeface="Arial"/>
                <a:sym typeface="Arial"/>
              </a:rPr>
              <a:t>St-regis.marriott.com (2023). “</a:t>
            </a:r>
            <a:r>
              <a:rPr lang="en-GB" sz="800" i="1" dirty="0">
                <a:solidFill>
                  <a:schemeClr val="tx2">
                    <a:lumMod val="10000"/>
                  </a:schemeClr>
                </a:solidFill>
                <a:latin typeface="Arial"/>
                <a:ea typeface="Arial"/>
                <a:cs typeface="Arial"/>
                <a:sym typeface="Arial"/>
              </a:rPr>
              <a:t>Hotel Directory</a:t>
            </a:r>
            <a:r>
              <a:rPr lang="en-GB" sz="800" dirty="0">
                <a:solidFill>
                  <a:schemeClr val="tx2">
                    <a:lumMod val="10000"/>
                  </a:schemeClr>
                </a:solidFill>
                <a:latin typeface="Arial"/>
                <a:ea typeface="Arial"/>
                <a:cs typeface="Arial"/>
                <a:sym typeface="Arial"/>
              </a:rPr>
              <a:t>”. Available at: https://</a:t>
            </a:r>
            <a:r>
              <a:rPr lang="en-GB" sz="800" dirty="0" err="1">
                <a:solidFill>
                  <a:schemeClr val="tx2">
                    <a:lumMod val="10000"/>
                  </a:schemeClr>
                </a:solidFill>
                <a:latin typeface="Arial"/>
                <a:ea typeface="Arial"/>
                <a:cs typeface="Arial"/>
                <a:sym typeface="Arial"/>
              </a:rPr>
              <a:t>st-regis.marriott.com</a:t>
            </a:r>
            <a:r>
              <a:rPr lang="en-GB" sz="800" dirty="0">
                <a:solidFill>
                  <a:schemeClr val="tx2">
                    <a:lumMod val="10000"/>
                  </a:schemeClr>
                </a:solidFill>
                <a:latin typeface="Arial"/>
                <a:ea typeface="Arial"/>
                <a:cs typeface="Arial"/>
                <a:sym typeface="Arial"/>
              </a:rPr>
              <a:t>/hotel-directory/. [Accessed on: 14th October 2023]</a:t>
            </a:r>
          </a:p>
          <a:p>
            <a:pPr marL="228600" lvl="0" indent="-228600" algn="just" rtl="0">
              <a:lnSpc>
                <a:spcPct val="100000"/>
              </a:lnSpc>
              <a:spcBef>
                <a:spcPts val="0"/>
              </a:spcBef>
              <a:spcAft>
                <a:spcPts val="0"/>
              </a:spcAft>
              <a:buFont typeface="+mj-lt"/>
              <a:buAutoNum type="arabicPeriod"/>
            </a:pPr>
            <a:r>
              <a:rPr lang="en-GB" sz="800" dirty="0">
                <a:solidFill>
                  <a:schemeClr val="tx2">
                    <a:lumMod val="10000"/>
                  </a:schemeClr>
                </a:solidFill>
                <a:latin typeface="Arial"/>
                <a:ea typeface="Arial"/>
                <a:cs typeface="Arial"/>
                <a:sym typeface="Arial"/>
              </a:rPr>
              <a:t>St-regis.marriott.com (2023). “</a:t>
            </a:r>
            <a:r>
              <a:rPr lang="en-GB" sz="800" i="1" dirty="0">
                <a:solidFill>
                  <a:schemeClr val="tx2">
                    <a:lumMod val="10000"/>
                  </a:schemeClr>
                </a:solidFill>
                <a:latin typeface="Arial"/>
                <a:ea typeface="Arial"/>
                <a:cs typeface="Arial"/>
                <a:sym typeface="Arial"/>
              </a:rPr>
              <a:t>St. Regis Butler Service</a:t>
            </a:r>
            <a:r>
              <a:rPr lang="en-GB" sz="800" dirty="0">
                <a:solidFill>
                  <a:schemeClr val="tx2">
                    <a:lumMod val="10000"/>
                  </a:schemeClr>
                </a:solidFill>
                <a:latin typeface="Arial"/>
                <a:ea typeface="Arial"/>
                <a:cs typeface="Arial"/>
                <a:sym typeface="Arial"/>
              </a:rPr>
              <a:t>”. Available at: https://</a:t>
            </a:r>
            <a:r>
              <a:rPr lang="en-GB" sz="800" dirty="0" err="1">
                <a:solidFill>
                  <a:schemeClr val="tx2">
                    <a:lumMod val="10000"/>
                  </a:schemeClr>
                </a:solidFill>
                <a:latin typeface="Arial"/>
                <a:ea typeface="Arial"/>
                <a:cs typeface="Arial"/>
                <a:sym typeface="Arial"/>
              </a:rPr>
              <a:t>st-regis.marriott.com</a:t>
            </a:r>
            <a:r>
              <a:rPr lang="en-GB" sz="800" dirty="0">
                <a:solidFill>
                  <a:schemeClr val="tx2">
                    <a:lumMod val="10000"/>
                  </a:schemeClr>
                </a:solidFill>
                <a:latin typeface="Arial"/>
                <a:ea typeface="Arial"/>
                <a:cs typeface="Arial"/>
                <a:sym typeface="Arial"/>
              </a:rPr>
              <a:t>/culture/butler-service/. [Accessed on: 14th October 2023]</a:t>
            </a:r>
          </a:p>
          <a:p>
            <a:pPr marL="228600" lvl="0" indent="-228600" algn="just" rtl="0">
              <a:lnSpc>
                <a:spcPct val="100000"/>
              </a:lnSpc>
              <a:spcBef>
                <a:spcPts val="0"/>
              </a:spcBef>
              <a:spcAft>
                <a:spcPts val="0"/>
              </a:spcAft>
              <a:buFont typeface="+mj-lt"/>
              <a:buAutoNum type="arabicPeriod"/>
            </a:pPr>
            <a:r>
              <a:rPr lang="en-GB" sz="800" dirty="0">
                <a:solidFill>
                  <a:schemeClr val="tx2">
                    <a:lumMod val="10000"/>
                  </a:schemeClr>
                </a:solidFill>
                <a:highlight>
                  <a:srgbClr val="FFFFFF"/>
                </a:highlight>
                <a:latin typeface="Arial"/>
                <a:ea typeface="Arial"/>
                <a:cs typeface="Arial"/>
                <a:sym typeface="Arial"/>
              </a:rPr>
              <a:t>Wang, C., Ahmad, S.F., </a:t>
            </a:r>
            <a:r>
              <a:rPr lang="en-GB" sz="800" dirty="0" err="1">
                <a:solidFill>
                  <a:schemeClr val="tx2">
                    <a:lumMod val="10000"/>
                  </a:schemeClr>
                </a:solidFill>
                <a:highlight>
                  <a:srgbClr val="FFFFFF"/>
                </a:highlight>
                <a:latin typeface="Arial"/>
                <a:ea typeface="Arial"/>
                <a:cs typeface="Arial"/>
                <a:sym typeface="Arial"/>
              </a:rPr>
              <a:t>Ayassrah</a:t>
            </a:r>
            <a:r>
              <a:rPr lang="en-GB" sz="800" dirty="0">
                <a:solidFill>
                  <a:schemeClr val="tx2">
                    <a:lumMod val="10000"/>
                  </a:schemeClr>
                </a:solidFill>
                <a:highlight>
                  <a:srgbClr val="FFFFFF"/>
                </a:highlight>
                <a:latin typeface="Arial"/>
                <a:ea typeface="Arial"/>
                <a:cs typeface="Arial"/>
                <a:sym typeface="Arial"/>
              </a:rPr>
              <a:t>, A.Y.B.A., </a:t>
            </a:r>
            <a:r>
              <a:rPr lang="en-GB" sz="800" dirty="0" err="1">
                <a:solidFill>
                  <a:schemeClr val="tx2">
                    <a:lumMod val="10000"/>
                  </a:schemeClr>
                </a:solidFill>
                <a:highlight>
                  <a:srgbClr val="FFFFFF"/>
                </a:highlight>
                <a:latin typeface="Arial"/>
                <a:ea typeface="Arial"/>
                <a:cs typeface="Arial"/>
                <a:sym typeface="Arial"/>
              </a:rPr>
              <a:t>Awwad</a:t>
            </a:r>
            <a:r>
              <a:rPr lang="en-GB" sz="800" dirty="0">
                <a:solidFill>
                  <a:schemeClr val="tx2">
                    <a:lumMod val="10000"/>
                  </a:schemeClr>
                </a:solidFill>
                <a:highlight>
                  <a:srgbClr val="FFFFFF"/>
                </a:highlight>
                <a:latin typeface="Arial"/>
                <a:ea typeface="Arial"/>
                <a:cs typeface="Arial"/>
                <a:sym typeface="Arial"/>
              </a:rPr>
              <a:t>, E.M., Irshad, M., Ali, Y.A., Al-</a:t>
            </a:r>
            <a:r>
              <a:rPr lang="en-GB" sz="800" dirty="0" err="1">
                <a:solidFill>
                  <a:schemeClr val="tx2">
                    <a:lumMod val="10000"/>
                  </a:schemeClr>
                </a:solidFill>
                <a:highlight>
                  <a:srgbClr val="FFFFFF"/>
                </a:highlight>
                <a:latin typeface="Arial"/>
                <a:ea typeface="Arial"/>
                <a:cs typeface="Arial"/>
                <a:sym typeface="Arial"/>
              </a:rPr>
              <a:t>Razgan</a:t>
            </a:r>
            <a:r>
              <a:rPr lang="en-GB" sz="800" dirty="0">
                <a:solidFill>
                  <a:schemeClr val="tx2">
                    <a:lumMod val="10000"/>
                  </a:schemeClr>
                </a:solidFill>
                <a:highlight>
                  <a:srgbClr val="FFFFFF"/>
                </a:highlight>
                <a:latin typeface="Arial"/>
                <a:ea typeface="Arial"/>
                <a:cs typeface="Arial"/>
                <a:sym typeface="Arial"/>
              </a:rPr>
              <a:t>, M., Khan, Y. and Han, H., 2023. An empirical evaluation of technology acceptance model for Artificial Intelligence in E-commerce. </a:t>
            </a:r>
            <a:r>
              <a:rPr lang="en-GB" sz="800" i="1" dirty="0" err="1">
                <a:solidFill>
                  <a:schemeClr val="tx2">
                    <a:lumMod val="10000"/>
                  </a:schemeClr>
                </a:solidFill>
                <a:highlight>
                  <a:srgbClr val="FFFFFF"/>
                </a:highlight>
                <a:latin typeface="Arial"/>
                <a:ea typeface="Arial"/>
                <a:cs typeface="Arial"/>
                <a:sym typeface="Arial"/>
              </a:rPr>
              <a:t>Heliyon</a:t>
            </a:r>
            <a:r>
              <a:rPr lang="en-GB" sz="800" dirty="0">
                <a:solidFill>
                  <a:schemeClr val="tx2">
                    <a:lumMod val="10000"/>
                  </a:schemeClr>
                </a:solidFill>
                <a:highlight>
                  <a:srgbClr val="FFFFFF"/>
                </a:highlight>
                <a:latin typeface="Arial"/>
                <a:ea typeface="Arial"/>
                <a:cs typeface="Arial"/>
                <a:sym typeface="Arial"/>
              </a:rPr>
              <a:t>, </a:t>
            </a:r>
            <a:r>
              <a:rPr lang="en-GB" sz="800" i="1" dirty="0">
                <a:solidFill>
                  <a:schemeClr val="tx2">
                    <a:lumMod val="10000"/>
                  </a:schemeClr>
                </a:solidFill>
                <a:highlight>
                  <a:srgbClr val="FFFFFF"/>
                </a:highlight>
                <a:latin typeface="Arial"/>
                <a:ea typeface="Arial"/>
                <a:cs typeface="Arial"/>
                <a:sym typeface="Arial"/>
              </a:rPr>
              <a:t>9</a:t>
            </a:r>
            <a:r>
              <a:rPr lang="en-GB" sz="800" dirty="0">
                <a:solidFill>
                  <a:schemeClr val="tx2">
                    <a:lumMod val="10000"/>
                  </a:schemeClr>
                </a:solidFill>
                <a:highlight>
                  <a:srgbClr val="FFFFFF"/>
                </a:highlight>
                <a:latin typeface="Arial"/>
                <a:ea typeface="Arial"/>
                <a:cs typeface="Arial"/>
                <a:sym typeface="Arial"/>
              </a:rPr>
              <a:t>(8).</a:t>
            </a:r>
          </a:p>
          <a:p>
            <a:pPr marL="228600" lvl="0" indent="-228600" algn="just" rtl="0">
              <a:lnSpc>
                <a:spcPct val="100000"/>
              </a:lnSpc>
              <a:spcBef>
                <a:spcPts val="0"/>
              </a:spcBef>
              <a:spcAft>
                <a:spcPts val="0"/>
              </a:spcAft>
              <a:buFont typeface="+mj-lt"/>
              <a:buAutoNum type="arabicPeriod"/>
            </a:pPr>
            <a:r>
              <a:rPr lang="en-GB" sz="800" dirty="0">
                <a:solidFill>
                  <a:schemeClr val="tx2">
                    <a:lumMod val="10000"/>
                  </a:schemeClr>
                </a:solidFill>
                <a:highlight>
                  <a:srgbClr val="FFFFFF"/>
                </a:highlight>
                <a:latin typeface="Arial"/>
                <a:ea typeface="Arial"/>
                <a:cs typeface="Arial"/>
                <a:sym typeface="Arial"/>
              </a:rPr>
              <a:t>Xue, X., Li, G., Zhou, D., Zhang, Y., Zhang, L., Zhao, Y., Feng, Z., Cui, L., Zhou, Z., Sun, X. and Lu, X., (2022). Research roadmap of service ecosystems: A crowd intelligence perspective. </a:t>
            </a:r>
            <a:r>
              <a:rPr lang="en-GB" sz="800" i="1" dirty="0">
                <a:solidFill>
                  <a:schemeClr val="tx2">
                    <a:lumMod val="10000"/>
                  </a:schemeClr>
                </a:solidFill>
                <a:highlight>
                  <a:srgbClr val="FFFFFF"/>
                </a:highlight>
                <a:latin typeface="Arial"/>
                <a:ea typeface="Arial"/>
                <a:cs typeface="Arial"/>
                <a:sym typeface="Arial"/>
              </a:rPr>
              <a:t>International Journal of Crowd Science</a:t>
            </a:r>
            <a:r>
              <a:rPr lang="en-GB" sz="800" dirty="0">
                <a:solidFill>
                  <a:schemeClr val="tx2">
                    <a:lumMod val="10000"/>
                  </a:schemeClr>
                </a:solidFill>
                <a:highlight>
                  <a:srgbClr val="FFFFFF"/>
                </a:highlight>
                <a:latin typeface="Arial"/>
                <a:ea typeface="Arial"/>
                <a:cs typeface="Arial"/>
                <a:sym typeface="Arial"/>
              </a:rPr>
              <a:t>, </a:t>
            </a:r>
            <a:r>
              <a:rPr lang="en-GB" sz="800" i="1" dirty="0">
                <a:solidFill>
                  <a:schemeClr val="tx2">
                    <a:lumMod val="10000"/>
                  </a:schemeClr>
                </a:solidFill>
                <a:highlight>
                  <a:srgbClr val="FFFFFF"/>
                </a:highlight>
                <a:latin typeface="Arial"/>
                <a:ea typeface="Arial"/>
                <a:cs typeface="Arial"/>
                <a:sym typeface="Arial"/>
              </a:rPr>
              <a:t>6</a:t>
            </a:r>
            <a:r>
              <a:rPr lang="en-GB" sz="800" dirty="0">
                <a:solidFill>
                  <a:schemeClr val="tx2">
                    <a:lumMod val="10000"/>
                  </a:schemeClr>
                </a:solidFill>
                <a:highlight>
                  <a:srgbClr val="FFFFFF"/>
                </a:highlight>
                <a:latin typeface="Arial"/>
                <a:ea typeface="Arial"/>
                <a:cs typeface="Arial"/>
                <a:sym typeface="Arial"/>
              </a:rPr>
              <a:t>(4), pp.195-222.</a:t>
            </a:r>
          </a:p>
          <a:p>
            <a:pPr marL="228600" lvl="0" indent="-228600" algn="just" rtl="0">
              <a:lnSpc>
                <a:spcPct val="100000"/>
              </a:lnSpc>
              <a:spcBef>
                <a:spcPts val="0"/>
              </a:spcBef>
              <a:spcAft>
                <a:spcPts val="0"/>
              </a:spcAft>
              <a:buFont typeface="+mj-lt"/>
              <a:buAutoNum type="arabicPeriod"/>
            </a:pPr>
            <a:r>
              <a:rPr lang="en-GB" sz="800" dirty="0">
                <a:solidFill>
                  <a:schemeClr val="tx2">
                    <a:lumMod val="10000"/>
                  </a:schemeClr>
                </a:solidFill>
                <a:highlight>
                  <a:srgbClr val="FFFFFF"/>
                </a:highlight>
                <a:latin typeface="Arial"/>
                <a:ea typeface="Arial"/>
                <a:cs typeface="Arial"/>
                <a:sym typeface="Arial"/>
              </a:rPr>
              <a:t>Yu, H., Seo, I. and Choi, J., (2019). A study of critical factors affecting adoption of self-customization service–focused on value-based adoption model. </a:t>
            </a:r>
            <a:r>
              <a:rPr lang="en-GB" sz="800" i="1" dirty="0">
                <a:solidFill>
                  <a:schemeClr val="tx2">
                    <a:lumMod val="10000"/>
                  </a:schemeClr>
                </a:solidFill>
                <a:highlight>
                  <a:srgbClr val="FFFFFF"/>
                </a:highlight>
                <a:latin typeface="Arial"/>
                <a:ea typeface="Arial"/>
                <a:cs typeface="Arial"/>
                <a:sym typeface="Arial"/>
              </a:rPr>
              <a:t>Total Quality Management &amp; Business Excellence</a:t>
            </a:r>
            <a:r>
              <a:rPr lang="en-GB" sz="800" dirty="0">
                <a:solidFill>
                  <a:schemeClr val="tx2">
                    <a:lumMod val="10000"/>
                  </a:schemeClr>
                </a:solidFill>
                <a:highlight>
                  <a:srgbClr val="FFFFFF"/>
                </a:highlight>
                <a:latin typeface="Arial"/>
                <a:ea typeface="Arial"/>
                <a:cs typeface="Arial"/>
                <a:sym typeface="Arial"/>
              </a:rPr>
              <a:t>, </a:t>
            </a:r>
            <a:r>
              <a:rPr lang="en-GB" sz="800" i="1" dirty="0">
                <a:solidFill>
                  <a:schemeClr val="tx2">
                    <a:lumMod val="10000"/>
                  </a:schemeClr>
                </a:solidFill>
                <a:highlight>
                  <a:srgbClr val="FFFFFF"/>
                </a:highlight>
                <a:latin typeface="Arial"/>
                <a:ea typeface="Arial"/>
                <a:cs typeface="Arial"/>
                <a:sym typeface="Arial"/>
              </a:rPr>
              <a:t>30</a:t>
            </a:r>
            <a:r>
              <a:rPr lang="en-GB" sz="800" dirty="0">
                <a:solidFill>
                  <a:schemeClr val="tx2">
                    <a:lumMod val="10000"/>
                  </a:schemeClr>
                </a:solidFill>
                <a:highlight>
                  <a:srgbClr val="FFFFFF"/>
                </a:highlight>
                <a:latin typeface="Arial"/>
                <a:ea typeface="Arial"/>
                <a:cs typeface="Arial"/>
                <a:sym typeface="Arial"/>
              </a:rPr>
              <a:t>(sup1), pp.S98-S113.</a:t>
            </a:r>
            <a:endParaRPr sz="800" dirty="0">
              <a:solidFill>
                <a:schemeClr val="tx2">
                  <a:lumMod val="10000"/>
                </a:schemeClr>
              </a:solidFill>
              <a:highlight>
                <a:srgbClr val="FFFFFF"/>
              </a:highlight>
              <a:latin typeface="Arial"/>
              <a:ea typeface="Arial"/>
              <a:cs typeface="Arial"/>
              <a:sym typeface="Arial"/>
            </a:endParaRPr>
          </a:p>
          <a:p>
            <a:pPr marL="0" lvl="0" indent="0" algn="just" rtl="0">
              <a:lnSpc>
                <a:spcPct val="100000"/>
              </a:lnSpc>
              <a:spcBef>
                <a:spcPts val="0"/>
              </a:spcBef>
              <a:spcAft>
                <a:spcPts val="0"/>
              </a:spcAft>
              <a:buNone/>
            </a:pPr>
            <a:endParaRPr sz="500" b="1" i="1" dirty="0">
              <a:solidFill>
                <a:schemeClr val="tx2">
                  <a:lumMod val="10000"/>
                </a:schemeClr>
              </a:solidFill>
              <a:highlight>
                <a:srgbClr val="FFFFFF"/>
              </a:highlight>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name="Shift">
  <a:themeElements>
    <a:clrScheme name="Shift">
      <a:dk1>
        <a:srgbClr val="FFFFFF"/>
      </a:dk1>
      <a:lt1>
        <a:srgbClr val="AF7B51"/>
      </a:lt1>
      <a:dk2>
        <a:srgbClr val="233A44"/>
      </a:dk2>
      <a:lt2>
        <a:srgbClr val="D9D9D9"/>
      </a:lt2>
      <a:accent1>
        <a:srgbClr val="00796B"/>
      </a:accent1>
      <a:accent2>
        <a:srgbClr val="D9563F"/>
      </a:accent2>
      <a:accent3>
        <a:srgbClr val="C4A15A"/>
      </a:accent3>
      <a:accent4>
        <a:srgbClr val="14F597"/>
      </a:accent4>
      <a:accent5>
        <a:srgbClr val="3D4594"/>
      </a:accent5>
      <a:accent6>
        <a:srgbClr val="163EF5"/>
      </a:accent6>
      <a:hlink>
        <a:srgbClr val="3D4594"/>
      </a:hlink>
      <a:folHlink>
        <a:srgbClr val="3D459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42</TotalTime>
  <Words>2178</Words>
  <Application>Microsoft Office PowerPoint</Application>
  <PresentationFormat>On-screen Show (16:9)</PresentationFormat>
  <Paragraphs>66</Paragraphs>
  <Slides>13</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Times New Roman</vt:lpstr>
      <vt:lpstr>Nunito</vt:lpstr>
      <vt:lpstr>Arial</vt:lpstr>
      <vt:lpstr>Calibri</vt:lpstr>
      <vt:lpstr>Shift</vt:lpstr>
      <vt:lpstr> HOSPITALITY &amp; GUEST SERVICES Lecturer: Dale Clarke Student: Alina Iuliana Axinte 2223962  </vt:lpstr>
      <vt:lpstr>Table of Contents </vt:lpstr>
      <vt:lpstr>Introduction </vt:lpstr>
      <vt:lpstr>Briefly introducing selected organisation </vt:lpstr>
      <vt:lpstr>Analysing the significance of Guest Services strategies and its impact in understanding guests needs  </vt:lpstr>
      <vt:lpstr>Identifying target customers </vt:lpstr>
      <vt:lpstr>Outlining the nature, scope and role of guest services and facilities</vt:lpstr>
      <vt:lpstr>Outlining the nature, scope and role of guest services and facilities </vt:lpstr>
      <vt:lpstr>Discussing the significance of hospitality and strategies used by hotels to meet guests expectations</vt:lpstr>
      <vt:lpstr>Discussing the significance of hospitality and strategies used by hotels to meet guests expectations </vt:lpstr>
      <vt:lpstr>Implementing Technology Acceptance Model (TAM) for digital transformation in business </vt:lpstr>
      <vt:lpstr>Conclusion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HOSPITALITY &amp; GUEST SERVICES</dc:title>
  <dc:creator>Alina Iuliana Axint(2223962)</dc:creator>
  <cp:lastModifiedBy>alin axinte</cp:lastModifiedBy>
  <cp:revision>8</cp:revision>
  <dcterms:modified xsi:type="dcterms:W3CDTF">2023-10-22T10:34:32Z</dcterms:modified>
</cp:coreProperties>
</file>