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8" r:id="rId6"/>
    <p:sldId id="269" r:id="rId7"/>
    <p:sldId id="267" r:id="rId8"/>
    <p:sldId id="261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5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124750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201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87215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63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674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223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09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6223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596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753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495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0520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539077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Households in the ancient world: Greek texts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457199" y="2780927"/>
            <a:ext cx="8448261" cy="3421089"/>
          </a:xfrm>
          <a:prstGeom prst="rect">
            <a:avLst/>
          </a:prstGeom>
        </p:spPr>
        <p:txBody>
          <a:bodyPr vert="horz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ook Antiqua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r>
              <a:rPr kumimoji="0" lang="en-GB" sz="4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Overview of some grammatical and syntactical features in Lysias 1</a:t>
            </a:r>
            <a:r>
              <a:rPr kumimoji="0" lang="en-GB" sz="4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	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endParaRPr kumimoji="0" lang="en-GB" sz="4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ook Antiqua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tabLst/>
              <a:defRPr/>
            </a:pPr>
            <a:r>
              <a:rPr kumimoji="0" lang="en-GB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HPGR5004/6004</a:t>
            </a:r>
          </a:p>
        </p:txBody>
      </p:sp>
    </p:spTree>
    <p:extLst>
      <p:ext uri="{BB962C8B-B14F-4D97-AF65-F5344CB8AC3E}">
        <p14:creationId xmlns:p14="http://schemas.microsoft.com/office/powerpoint/2010/main" val="2963725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CB6D-11D0-40F3-B218-2081DBA54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52939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Accusative of respect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F74E9-AEC4-43DA-B5DE-805307313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51722"/>
            <a:ext cx="9143999" cy="550627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You are already familiar with the use of the accusative as direct object, or with prepositions – often indicating motion (towards) –, or “duration of time”. </a:t>
            </a:r>
          </a:p>
          <a:p>
            <a:pPr lvl="1"/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εἰς</a:t>
            </a:r>
            <a:r>
              <a:rPr lang="en-GB" dirty="0">
                <a:solidFill>
                  <a:schemeClr val="bg1"/>
                </a:solidFill>
              </a:rPr>
              <a:t> or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ἐς</a:t>
            </a:r>
            <a:r>
              <a:rPr lang="en-GB" dirty="0">
                <a:solidFill>
                  <a:schemeClr val="bg1"/>
                </a:solidFill>
              </a:rPr>
              <a:t> + acc. = into; </a:t>
            </a:r>
            <a:r>
              <a:rPr lang="el-GR" dirty="0">
                <a:solidFill>
                  <a:schemeClr val="bg1"/>
                </a:solidFill>
              </a:rPr>
              <a:t>πρός </a:t>
            </a:r>
            <a:r>
              <a:rPr lang="en-GB" dirty="0">
                <a:solidFill>
                  <a:schemeClr val="bg1"/>
                </a:solidFill>
              </a:rPr>
              <a:t>= toward; </a:t>
            </a:r>
            <a:r>
              <a:rPr lang="el-GR" dirty="0">
                <a:solidFill>
                  <a:schemeClr val="bg1"/>
                </a:solidFill>
              </a:rPr>
              <a:t>περί </a:t>
            </a:r>
            <a:r>
              <a:rPr lang="en-GB" dirty="0">
                <a:solidFill>
                  <a:schemeClr val="bg1"/>
                </a:solidFill>
              </a:rPr>
              <a:t>= near, around; </a:t>
            </a:r>
            <a:r>
              <a:rPr lang="el-GR" dirty="0">
                <a:solidFill>
                  <a:schemeClr val="bg1"/>
                </a:solidFill>
              </a:rPr>
              <a:t>ἀνά </a:t>
            </a:r>
            <a:r>
              <a:rPr lang="en-GB" dirty="0">
                <a:solidFill>
                  <a:schemeClr val="bg1"/>
                </a:solidFill>
              </a:rPr>
              <a:t>= up, through; </a:t>
            </a:r>
            <a:r>
              <a:rPr lang="el-GR" dirty="0">
                <a:solidFill>
                  <a:schemeClr val="bg1"/>
                </a:solidFill>
              </a:rPr>
              <a:t>μετά </a:t>
            </a:r>
            <a:r>
              <a:rPr lang="en-GB" dirty="0">
                <a:solidFill>
                  <a:schemeClr val="bg1"/>
                </a:solidFill>
              </a:rPr>
              <a:t>= after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Contrast with Dative – </a:t>
            </a:r>
            <a:r>
              <a:rPr lang="el-GR" dirty="0">
                <a:solidFill>
                  <a:schemeClr val="bg1"/>
                </a:solidFill>
              </a:rPr>
              <a:t>ἐν </a:t>
            </a:r>
            <a:r>
              <a:rPr lang="en-GB" dirty="0">
                <a:solidFill>
                  <a:schemeClr val="bg1"/>
                </a:solidFill>
              </a:rPr>
              <a:t>= in; </a:t>
            </a:r>
            <a:r>
              <a:rPr lang="el-GR" dirty="0">
                <a:solidFill>
                  <a:schemeClr val="bg1"/>
                </a:solidFill>
              </a:rPr>
              <a:t>ἀνά </a:t>
            </a:r>
            <a:r>
              <a:rPr lang="en-GB" dirty="0">
                <a:solidFill>
                  <a:schemeClr val="bg1"/>
                </a:solidFill>
              </a:rPr>
              <a:t>= upon; or genitive – </a:t>
            </a:r>
            <a:r>
              <a:rPr lang="el-GR" dirty="0">
                <a:solidFill>
                  <a:schemeClr val="bg1"/>
                </a:solidFill>
              </a:rPr>
              <a:t>μετά </a:t>
            </a:r>
            <a:r>
              <a:rPr lang="en-GB" dirty="0">
                <a:solidFill>
                  <a:schemeClr val="bg1"/>
                </a:solidFill>
              </a:rPr>
              <a:t>= with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accusative of respect is a noun in the accusative which denotes a thing in respect to which the verb or adjective is limited.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ὁ ἄνθρωπος </a:t>
            </a:r>
            <a:r>
              <a:rPr lang="el-GR" b="1" dirty="0">
                <a:solidFill>
                  <a:schemeClr val="bg1"/>
                </a:solidFill>
              </a:rPr>
              <a:t>τὸν δάκτυλον </a:t>
            </a:r>
            <a:r>
              <a:rPr lang="el-GR" dirty="0">
                <a:solidFill>
                  <a:schemeClr val="bg1"/>
                </a:solidFill>
              </a:rPr>
              <a:t>ἀλγεῖ</a:t>
            </a:r>
            <a:r>
              <a:rPr lang="en-GB" dirty="0">
                <a:solidFill>
                  <a:schemeClr val="bg1"/>
                </a:solidFill>
              </a:rPr>
              <a:t> = lit. “the man is in pain with respect to the finger” [or] “the man has pain in his finger”</a:t>
            </a:r>
          </a:p>
          <a:p>
            <a:pPr lvl="2"/>
            <a:r>
              <a:rPr lang="el-GR" dirty="0">
                <a:solidFill>
                  <a:schemeClr val="bg1"/>
                </a:solidFill>
              </a:rPr>
              <a:t>ἀλγέω</a:t>
            </a:r>
            <a:r>
              <a:rPr lang="en-GB" dirty="0">
                <a:solidFill>
                  <a:schemeClr val="bg1"/>
                </a:solidFill>
              </a:rPr>
              <a:t> – I suffer, feel pain; </a:t>
            </a:r>
            <a:r>
              <a:rPr lang="el-GR" dirty="0">
                <a:solidFill>
                  <a:schemeClr val="bg1"/>
                </a:solidFill>
              </a:rPr>
              <a:t>δάκτυλος</a:t>
            </a:r>
            <a:r>
              <a:rPr lang="en-GB" dirty="0">
                <a:solidFill>
                  <a:schemeClr val="bg1"/>
                </a:solidFill>
              </a:rPr>
              <a:t> – a finger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Highly similar to the dative of respect, it is largely a matter of idiom as to whether an accusative or dative of respect would be used. </a:t>
            </a:r>
          </a:p>
          <a:p>
            <a:pPr lvl="2"/>
            <a:r>
              <a:rPr lang="el-GR" dirty="0">
                <a:solidFill>
                  <a:schemeClr val="bg1"/>
                </a:solidFill>
              </a:rPr>
              <a:t>“ἀσθενὴς </a:t>
            </a:r>
            <a:r>
              <a:rPr lang="el-GR" b="1" dirty="0">
                <a:solidFill>
                  <a:schemeClr val="bg1"/>
                </a:solidFill>
              </a:rPr>
              <a:t>τῷ σώματι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– lit. weak, with respect to the body [or] “weak in body”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699B356-44E4-4375-90B8-CBF6E05C3827}"/>
              </a:ext>
            </a:extLst>
          </p:cNvPr>
          <p:cNvSpPr txBox="1">
            <a:spLocks/>
          </p:cNvSpPr>
          <p:nvPr/>
        </p:nvSpPr>
        <p:spPr>
          <a:xfrm>
            <a:off x="231912" y="1444487"/>
            <a:ext cx="8680174" cy="5105400"/>
          </a:xfrm>
          <a:prstGeom prst="rect">
            <a:avLst/>
          </a:prstGeom>
          <a:solidFill>
            <a:srgbClr val="FFFFCC"/>
          </a:solidFill>
        </p:spPr>
        <p:txBody>
          <a:bodyPr vert="horz">
            <a:normAutofit fontScale="925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defTabSz="914400">
              <a:buFont typeface="Wingdings 2"/>
              <a:buNone/>
            </a:pPr>
            <a:r>
              <a:rPr lang="en-GB" b="1" dirty="0">
                <a:solidFill>
                  <a:schemeClr val="bg1"/>
                </a:solidFill>
              </a:rPr>
              <a:t>Lysias 1.14 [example]</a:t>
            </a:r>
          </a:p>
          <a:p>
            <a:pPr marL="137160" indent="0" defTabSz="91440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ἔδοξε δέ μοι, ὦ ἄνδρες, </a:t>
            </a:r>
            <a:r>
              <a:rPr lang="el-GR" b="1" dirty="0">
                <a:solidFill>
                  <a:schemeClr val="bg1"/>
                </a:solidFill>
              </a:rPr>
              <a:t>τὸ πρόσωπον </a:t>
            </a:r>
            <a:r>
              <a:rPr lang="el-GR" dirty="0">
                <a:solidFill>
                  <a:schemeClr val="bg1"/>
                </a:solidFill>
              </a:rPr>
              <a:t>ἐψιμυθιῶσθαι, τοῦ ἀδελφοῦ τεθνεῶτος οὔπω τριάκονθ᾽ ἡμέρας·</a:t>
            </a:r>
            <a:endParaRPr lang="en-GB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But I noticed, gentlemen, white lead had been applied</a:t>
            </a:r>
            <a:r>
              <a:rPr lang="en-GB" b="1" dirty="0">
                <a:solidFill>
                  <a:schemeClr val="bg1"/>
                </a:solidFill>
              </a:rPr>
              <a:t> to her face</a:t>
            </a:r>
            <a:r>
              <a:rPr lang="en-GB" dirty="0">
                <a:solidFill>
                  <a:schemeClr val="bg1"/>
                </a:solidFill>
              </a:rPr>
              <a:t>, despite her brother having died less than 30 days ago. </a:t>
            </a: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τὸ πρόσωπον </a:t>
            </a:r>
            <a:r>
              <a:rPr lang="en-GB" dirty="0">
                <a:solidFill>
                  <a:schemeClr val="bg1"/>
                </a:solidFill>
              </a:rPr>
              <a:t>– accusative of respect [</a:t>
            </a:r>
            <a:r>
              <a:rPr lang="el-GR" dirty="0">
                <a:solidFill>
                  <a:schemeClr val="bg1"/>
                </a:solidFill>
              </a:rPr>
              <a:t>πρόσωπον, τό</a:t>
            </a:r>
            <a:r>
              <a:rPr lang="en-GB" dirty="0">
                <a:solidFill>
                  <a:schemeClr val="bg1"/>
                </a:solidFill>
              </a:rPr>
              <a:t> =</a:t>
            </a:r>
            <a:r>
              <a:rPr lang="el-GR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face, countenance]</a:t>
            </a:r>
          </a:p>
          <a:p>
            <a:pPr marL="137160" indent="0" defTabSz="91440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ἐψιμυθιῶσθαι</a:t>
            </a:r>
            <a:r>
              <a:rPr lang="en-GB" dirty="0">
                <a:solidFill>
                  <a:schemeClr val="bg1"/>
                </a:solidFill>
              </a:rPr>
              <a:t> – prefect infinitive of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ψιμυθιόω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= to whiten, paint with white lead</a:t>
            </a:r>
          </a:p>
          <a:p>
            <a:pPr marL="137160" indent="0" defTabSz="91440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Lit. “to have painted with lead with respect to the face”</a:t>
            </a:r>
          </a:p>
        </p:txBody>
      </p:sp>
    </p:spTree>
    <p:extLst>
      <p:ext uri="{BB962C8B-B14F-4D97-AF65-F5344CB8AC3E}">
        <p14:creationId xmlns:p14="http://schemas.microsoft.com/office/powerpoint/2010/main" val="414464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B27ED-C8F8-45ED-AC4E-DEE3A05C9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Time – duration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EB241-A029-4FF2-B2B2-B02CFA3AC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Duration of time or </a:t>
            </a:r>
            <a:r>
              <a:rPr lang="en-GB" i="1" dirty="0">
                <a:solidFill>
                  <a:schemeClr val="bg1"/>
                </a:solidFill>
              </a:rPr>
              <a:t>time how long </a:t>
            </a:r>
            <a:r>
              <a:rPr lang="en-GB" dirty="0">
                <a:solidFill>
                  <a:schemeClr val="bg1"/>
                </a:solidFill>
              </a:rPr>
              <a:t>is expressed in the accusative.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ξυμμαχίαν ἐποιήσαντο </a:t>
            </a:r>
            <a:r>
              <a:rPr lang="el-GR" b="1" dirty="0">
                <a:solidFill>
                  <a:schemeClr val="bg1"/>
                </a:solidFill>
              </a:rPr>
              <a:t>ἑκατὸν</a:t>
            </a:r>
            <a:r>
              <a:rPr lang="el-GR" dirty="0">
                <a:solidFill>
                  <a:schemeClr val="bg1"/>
                </a:solidFill>
              </a:rPr>
              <a:t> </a:t>
            </a:r>
            <a:r>
              <a:rPr lang="el-GR" b="1" dirty="0">
                <a:solidFill>
                  <a:schemeClr val="bg1"/>
                </a:solidFill>
              </a:rPr>
              <a:t>ἔτη</a:t>
            </a:r>
            <a:r>
              <a:rPr lang="en-GB" dirty="0">
                <a:solidFill>
                  <a:schemeClr val="bg1"/>
                </a:solidFill>
              </a:rPr>
              <a:t> = they made an alliance for 100 years </a:t>
            </a:r>
          </a:p>
          <a:p>
            <a:pPr lvl="2"/>
            <a:r>
              <a:rPr lang="el-GR" dirty="0">
                <a:solidFill>
                  <a:schemeClr val="bg1"/>
                </a:solidFill>
              </a:rPr>
              <a:t>ἔτη</a:t>
            </a:r>
            <a:r>
              <a:rPr lang="en-GB" dirty="0">
                <a:solidFill>
                  <a:schemeClr val="bg1"/>
                </a:solidFill>
              </a:rPr>
              <a:t> neuter accusative plural – from </a:t>
            </a:r>
            <a:r>
              <a:rPr lang="el-GR" dirty="0">
                <a:solidFill>
                  <a:schemeClr val="bg1"/>
                </a:solidFill>
              </a:rPr>
              <a:t>ἔτος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l-GR" dirty="0">
                <a:solidFill>
                  <a:schemeClr val="bg1"/>
                </a:solidFill>
              </a:rPr>
              <a:t>τὸ</a:t>
            </a:r>
            <a:r>
              <a:rPr lang="en-GB" dirty="0">
                <a:solidFill>
                  <a:schemeClr val="bg1"/>
                </a:solidFill>
              </a:rPr>
              <a:t> = year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30A64E8-F482-4240-BAA8-7F070C0FF2C1}"/>
              </a:ext>
            </a:extLst>
          </p:cNvPr>
          <p:cNvSpPr txBox="1">
            <a:spLocks/>
          </p:cNvSpPr>
          <p:nvPr/>
        </p:nvSpPr>
        <p:spPr>
          <a:xfrm>
            <a:off x="324678" y="3954780"/>
            <a:ext cx="8514522" cy="2693504"/>
          </a:xfrm>
          <a:prstGeom prst="rect">
            <a:avLst/>
          </a:prstGeom>
          <a:solidFill>
            <a:schemeClr val="accent4"/>
          </a:solidFill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defTabSz="914400">
              <a:buFont typeface="Wingdings 2"/>
              <a:buNone/>
            </a:pPr>
            <a:r>
              <a:rPr lang="en-GB" b="1">
                <a:solidFill>
                  <a:schemeClr val="bg1"/>
                </a:solidFill>
              </a:rPr>
              <a:t>Lysias 1.6 [example]</a:t>
            </a:r>
          </a:p>
          <a:p>
            <a:pPr marL="137160" indent="0" defTabSz="914400">
              <a:buFont typeface="Wingdings 2"/>
              <a:buNone/>
            </a:pPr>
            <a:r>
              <a:rPr lang="en-GB">
                <a:solidFill>
                  <a:schemeClr val="bg1"/>
                </a:solidFill>
              </a:rPr>
              <a:t>“…</a:t>
            </a:r>
            <a:r>
              <a:rPr lang="el-GR" b="1">
                <a:solidFill>
                  <a:schemeClr val="bg1"/>
                </a:solidFill>
              </a:rPr>
              <a:t>τὸν</a:t>
            </a:r>
            <a:r>
              <a:rPr lang="el-GR">
                <a:solidFill>
                  <a:schemeClr val="bg1"/>
                </a:solidFill>
              </a:rPr>
              <a:t> μὲν </a:t>
            </a:r>
            <a:r>
              <a:rPr lang="el-GR" b="1">
                <a:solidFill>
                  <a:schemeClr val="bg1"/>
                </a:solidFill>
              </a:rPr>
              <a:t>ἄλλον χρόνον </a:t>
            </a:r>
            <a:r>
              <a:rPr lang="el-GR">
                <a:solidFill>
                  <a:schemeClr val="bg1"/>
                </a:solidFill>
              </a:rPr>
              <a:t>οὕτω διεκείμην ὥστε μήτε λυπεῖν μήτε</a:t>
            </a:r>
            <a:r>
              <a:rPr lang="en-GB">
                <a:solidFill>
                  <a:schemeClr val="bg1"/>
                </a:solidFill>
              </a:rPr>
              <a:t>…”</a:t>
            </a:r>
            <a:r>
              <a:rPr lang="el-GR">
                <a:solidFill>
                  <a:schemeClr val="bg1"/>
                </a:solidFill>
              </a:rPr>
              <a:t> </a:t>
            </a:r>
            <a:endParaRPr lang="en-GB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endParaRPr lang="en-GB" sz="50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n-GB">
                <a:solidFill>
                  <a:schemeClr val="bg1"/>
                </a:solidFill>
              </a:rPr>
              <a:t>…</a:t>
            </a:r>
            <a:r>
              <a:rPr lang="en-GB" b="1">
                <a:solidFill>
                  <a:schemeClr val="bg1"/>
                </a:solidFill>
              </a:rPr>
              <a:t>for some time </a:t>
            </a:r>
            <a:r>
              <a:rPr lang="en-GB">
                <a:solidFill>
                  <a:schemeClr val="bg1"/>
                </a:solidFill>
              </a:rPr>
              <a:t>I was minded neither to harass her nor...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535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FECEB-5527-48E5-8498-2242D0AB8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6523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Time within which; Time when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91A18-0C36-4B30-B46A-581C0F8CB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034" y="1417638"/>
            <a:ext cx="8772939" cy="528796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Time within which is expressed in the genitive.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O</a:t>
            </a:r>
            <a:r>
              <a:rPr lang="el-GR" dirty="0">
                <a:solidFill>
                  <a:schemeClr val="bg1"/>
                </a:solidFill>
              </a:rPr>
              <a:t>ὐ μαχεῖται δέκα ἡμερῶν</a:t>
            </a:r>
            <a:r>
              <a:rPr lang="en-GB" dirty="0">
                <a:solidFill>
                  <a:schemeClr val="bg1"/>
                </a:solidFill>
              </a:rPr>
              <a:t> – He will not fight within ten days.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Time when is expressed in the dative.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</a:t>
            </a:r>
            <a:r>
              <a:rPr lang="el-GR" dirty="0">
                <a:solidFill>
                  <a:schemeClr val="bg1"/>
                </a:solidFill>
              </a:rPr>
              <a:t>ῇ ὑστεραίᾱͅ</a:t>
            </a:r>
            <a:r>
              <a:rPr lang="en-GB" dirty="0">
                <a:solidFill>
                  <a:schemeClr val="bg1"/>
                </a:solidFill>
              </a:rPr>
              <a:t> - On the next day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δεκάτῳ ἔτει ξυνέβησαν</a:t>
            </a:r>
            <a:r>
              <a:rPr lang="en-GB" dirty="0">
                <a:solidFill>
                  <a:schemeClr val="bg1"/>
                </a:solidFill>
              </a:rPr>
              <a:t> – they came to terms in the tenth year</a:t>
            </a:r>
          </a:p>
          <a:p>
            <a:pPr lvl="2"/>
            <a:r>
              <a:rPr lang="el-GR" dirty="0">
                <a:solidFill>
                  <a:schemeClr val="bg1"/>
                </a:solidFill>
              </a:rPr>
              <a:t>ξυμβαίνω</a:t>
            </a:r>
            <a:r>
              <a:rPr lang="en-GB" dirty="0">
                <a:solidFill>
                  <a:schemeClr val="bg1"/>
                </a:solidFill>
              </a:rPr>
              <a:t> (old Attic) or </a:t>
            </a:r>
            <a:r>
              <a:rPr lang="el-GR" dirty="0">
                <a:solidFill>
                  <a:schemeClr val="bg1"/>
                </a:solidFill>
              </a:rPr>
              <a:t>συμβαίνω</a:t>
            </a:r>
            <a:r>
              <a:rPr lang="en-GB" dirty="0">
                <a:solidFill>
                  <a:schemeClr val="bg1"/>
                </a:solidFill>
              </a:rPr>
              <a:t> – I come to an agreement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For the time within which (genitive), like with duration of time (</a:t>
            </a:r>
            <a:r>
              <a:rPr lang="en-GB" dirty="0" err="1">
                <a:solidFill>
                  <a:schemeClr val="bg1"/>
                </a:solidFill>
              </a:rPr>
              <a:t>accussative</a:t>
            </a:r>
            <a:r>
              <a:rPr lang="en-GB" dirty="0">
                <a:solidFill>
                  <a:schemeClr val="bg1"/>
                </a:solidFill>
              </a:rPr>
              <a:t>), it is quite common to find the use of cardinal (ordinary) numbers, e.g. 5 (</a:t>
            </a:r>
            <a:r>
              <a:rPr lang="el-GR" dirty="0">
                <a:solidFill>
                  <a:schemeClr val="bg1"/>
                </a:solidFill>
              </a:rPr>
              <a:t>πέντε</a:t>
            </a:r>
            <a:r>
              <a:rPr lang="en-GB" dirty="0">
                <a:solidFill>
                  <a:schemeClr val="bg1"/>
                </a:solidFill>
              </a:rPr>
              <a:t>), 10 (</a:t>
            </a:r>
            <a:r>
              <a:rPr lang="el-GR" dirty="0">
                <a:solidFill>
                  <a:schemeClr val="bg1"/>
                </a:solidFill>
              </a:rPr>
              <a:t>δέκα</a:t>
            </a:r>
            <a:r>
              <a:rPr lang="en-GB" dirty="0">
                <a:solidFill>
                  <a:schemeClr val="bg1"/>
                </a:solidFill>
              </a:rPr>
              <a:t>), 40 (</a:t>
            </a:r>
            <a:r>
              <a:rPr lang="el-GR" dirty="0">
                <a:solidFill>
                  <a:schemeClr val="bg1"/>
                </a:solidFill>
              </a:rPr>
              <a:t>τετταράκοντα</a:t>
            </a:r>
            <a:r>
              <a:rPr lang="en-GB" dirty="0">
                <a:solidFill>
                  <a:schemeClr val="bg1"/>
                </a:solidFill>
              </a:rPr>
              <a:t>), etc.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For time when (dative) ordinal numbers are more likely to be used, e.g. first (</a:t>
            </a:r>
            <a:r>
              <a:rPr lang="el-GR" dirty="0">
                <a:solidFill>
                  <a:schemeClr val="bg1"/>
                </a:solidFill>
              </a:rPr>
              <a:t>πρῶτος –η –ον</a:t>
            </a:r>
            <a:r>
              <a:rPr lang="en-GB" dirty="0">
                <a:solidFill>
                  <a:schemeClr val="bg1"/>
                </a:solidFill>
              </a:rPr>
              <a:t>), tenth (</a:t>
            </a:r>
            <a:r>
              <a:rPr lang="el-GR" dirty="0">
                <a:solidFill>
                  <a:schemeClr val="bg1"/>
                </a:solidFill>
              </a:rPr>
              <a:t>δέκατος –η –ον</a:t>
            </a:r>
            <a:r>
              <a:rPr lang="en-GB" dirty="0">
                <a:solidFill>
                  <a:schemeClr val="bg1"/>
                </a:solidFill>
              </a:rPr>
              <a:t>), hundredth (</a:t>
            </a:r>
            <a:r>
              <a:rPr lang="el-GR" dirty="0">
                <a:solidFill>
                  <a:schemeClr val="bg1"/>
                </a:solidFill>
              </a:rPr>
              <a:t>ἑκατοστός –ή –όν</a:t>
            </a:r>
            <a:r>
              <a:rPr lang="en-GB" dirty="0">
                <a:solidFill>
                  <a:schemeClr val="bg1"/>
                </a:solidFill>
              </a:rPr>
              <a:t>), etc.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5A7A824-DEDC-4FEC-AE9B-29424A844091}"/>
              </a:ext>
            </a:extLst>
          </p:cNvPr>
          <p:cNvSpPr txBox="1">
            <a:spLocks/>
          </p:cNvSpPr>
          <p:nvPr/>
        </p:nvSpPr>
        <p:spPr>
          <a:xfrm>
            <a:off x="483703" y="1527313"/>
            <a:ext cx="8229600" cy="444279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>
            <a:normAutofit fontScale="92500"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defTabSz="914400">
              <a:buFont typeface="Wingdings 2"/>
              <a:buNone/>
            </a:pPr>
            <a:r>
              <a:rPr lang="en-GB" b="1" dirty="0">
                <a:solidFill>
                  <a:schemeClr val="bg1"/>
                </a:solidFill>
              </a:rPr>
              <a:t>Lysias 1.20 [example]</a:t>
            </a:r>
          </a:p>
          <a:p>
            <a:pPr marL="137160" indent="0" defTabSz="91440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“…</a:t>
            </a:r>
            <a:r>
              <a:rPr lang="el-GR" dirty="0">
                <a:solidFill>
                  <a:schemeClr val="bg1"/>
                </a:solidFill>
              </a:rPr>
              <a:t>καὶ ὡς </a:t>
            </a:r>
            <a:r>
              <a:rPr lang="el-GR" b="1" dirty="0">
                <a:solidFill>
                  <a:schemeClr val="bg1"/>
                </a:solidFill>
              </a:rPr>
              <a:t>Θεσμοφορίοις</a:t>
            </a:r>
            <a:r>
              <a:rPr lang="el-GR" dirty="0">
                <a:solidFill>
                  <a:schemeClr val="bg1"/>
                </a:solidFill>
              </a:rPr>
              <a:t> ἐμοῦ ἐν ἀγρῷ ὄντος ᾤχετο εἰς τὸ ἱερὸν μετὰ τῆς μητρὸς τῆς ἐκείνου</a:t>
            </a:r>
            <a:r>
              <a:rPr lang="en-GB" dirty="0">
                <a:solidFill>
                  <a:schemeClr val="bg1"/>
                </a:solidFill>
              </a:rPr>
              <a:t>…”</a:t>
            </a: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“and how at</a:t>
            </a:r>
            <a:r>
              <a:rPr lang="en-GB" b="1" dirty="0">
                <a:solidFill>
                  <a:schemeClr val="bg1"/>
                </a:solidFill>
              </a:rPr>
              <a:t> (the time of) the Thesmophoria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festival</a:t>
            </a:r>
            <a:r>
              <a:rPr lang="en-GB" dirty="0">
                <a:solidFill>
                  <a:schemeClr val="bg1"/>
                </a:solidFill>
              </a:rPr>
              <a:t>, while I was my field, she went to the temple with his mother…” </a:t>
            </a: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θεσμοφόρια, τὰ</a:t>
            </a:r>
            <a:r>
              <a:rPr lang="en-GB" dirty="0">
                <a:solidFill>
                  <a:schemeClr val="bg1"/>
                </a:solidFill>
              </a:rPr>
              <a:t> - Thesmophoria festival</a:t>
            </a: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ἐμοῦ ἐν ἀγρῷ ὄντος </a:t>
            </a:r>
            <a:r>
              <a:rPr lang="en-GB" dirty="0">
                <a:solidFill>
                  <a:schemeClr val="bg1"/>
                </a:solidFill>
              </a:rPr>
              <a:t>– while I was in the field [genitive absolute </a:t>
            </a:r>
            <a:r>
              <a:rPr lang="el-GR" dirty="0">
                <a:solidFill>
                  <a:schemeClr val="bg1"/>
                </a:solidFill>
              </a:rPr>
              <a:t>ἐμοῦ</a:t>
            </a:r>
            <a:r>
              <a:rPr lang="en-GB" dirty="0">
                <a:solidFill>
                  <a:schemeClr val="bg1"/>
                </a:solidFill>
              </a:rPr>
              <a:t>…</a:t>
            </a:r>
            <a:r>
              <a:rPr lang="el-GR" dirty="0">
                <a:solidFill>
                  <a:schemeClr val="bg1"/>
                </a:solidFill>
              </a:rPr>
              <a:t> ὄντος</a:t>
            </a:r>
            <a:r>
              <a:rPr lang="en-GB" dirty="0">
                <a:solidFill>
                  <a:schemeClr val="bg1"/>
                </a:solidFill>
              </a:rPr>
              <a:t>]</a:t>
            </a:r>
            <a:r>
              <a:rPr lang="el-GR" dirty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ᾤχετο</a:t>
            </a:r>
            <a:r>
              <a:rPr lang="en-GB" dirty="0">
                <a:solidFill>
                  <a:schemeClr val="bg1"/>
                </a:solidFill>
              </a:rPr>
              <a:t> – 3rd sg. imperfect of </a:t>
            </a:r>
            <a:r>
              <a:rPr lang="el-GR" dirty="0">
                <a:solidFill>
                  <a:schemeClr val="bg1"/>
                </a:solidFill>
              </a:rPr>
              <a:t>οἴχομαι</a:t>
            </a:r>
            <a:r>
              <a:rPr lang="en-GB" dirty="0">
                <a:solidFill>
                  <a:schemeClr val="bg1"/>
                </a:solidFill>
              </a:rPr>
              <a:t> = I go off, depart</a:t>
            </a:r>
          </a:p>
        </p:txBody>
      </p:sp>
    </p:spTree>
    <p:extLst>
      <p:ext uri="{BB962C8B-B14F-4D97-AF65-F5344CB8AC3E}">
        <p14:creationId xmlns:p14="http://schemas.microsoft.com/office/powerpoint/2010/main" val="76301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5342B-814B-460A-9C3C-6FCF2BA5D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661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Perfect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CA9E8-E5E8-40ED-AA09-0F25306D7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6435"/>
            <a:ext cx="9143999" cy="5731566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Aorist is the normal tense in Greek for a single action in the past. Ancient Greek also has a perfect tense, used only as a “true perfect” – i.e., to the </a:t>
            </a:r>
            <a:r>
              <a:rPr lang="en-GB" i="1" dirty="0">
                <a:solidFill>
                  <a:schemeClr val="bg1"/>
                </a:solidFill>
              </a:rPr>
              <a:t>effect of a past event still continues.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By aspect it conveys the sense of completeness (just now completed).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 have just eaten (prefect) vs. I ate (aorist) or I was eating (imperfect).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Along with the present and future – it is in the primary tense (rather than the secondary or historic).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prefect active uses endings similar to those of the first (weak) aorist, but onto the stem with </a:t>
            </a:r>
            <a:r>
              <a:rPr lang="el-GR" dirty="0">
                <a:solidFill>
                  <a:schemeClr val="bg1"/>
                </a:solidFill>
              </a:rPr>
              <a:t>κάππα</a:t>
            </a:r>
            <a:r>
              <a:rPr lang="en-GB" dirty="0">
                <a:solidFill>
                  <a:schemeClr val="bg1"/>
                </a:solidFill>
              </a:rPr>
              <a:t> rather than </a:t>
            </a:r>
            <a:r>
              <a:rPr lang="el-GR" dirty="0">
                <a:solidFill>
                  <a:schemeClr val="bg1"/>
                </a:solidFill>
              </a:rPr>
              <a:t>σίγμα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–κ– merges or drops out when added to a stem that would make it too difficult to pronounce. 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At the beginning of the verb, if it starts with a consonant, it is reduplicated, but with a vowel, it is lengthened.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λυ → λελυ– (</a:t>
            </a:r>
            <a:r>
              <a:rPr lang="en-GB" dirty="0">
                <a:solidFill>
                  <a:schemeClr val="bg1"/>
                </a:solidFill>
              </a:rPr>
              <a:t>perfect stem); </a:t>
            </a:r>
            <a:r>
              <a:rPr lang="el-GR" dirty="0">
                <a:solidFill>
                  <a:schemeClr val="bg1"/>
                </a:solidFill>
              </a:rPr>
              <a:t>γραφ → γεγραφ– (</a:t>
            </a:r>
            <a:r>
              <a:rPr lang="en-GB" dirty="0">
                <a:solidFill>
                  <a:schemeClr val="bg1"/>
                </a:solidFill>
              </a:rPr>
              <a:t>perfect stem); </a:t>
            </a:r>
            <a:r>
              <a:rPr lang="el-GR" dirty="0">
                <a:solidFill>
                  <a:schemeClr val="bg1"/>
                </a:solidFill>
              </a:rPr>
              <a:t>ἐθελη → ἠθελη– (</a:t>
            </a:r>
            <a:r>
              <a:rPr lang="en-GB" dirty="0">
                <a:solidFill>
                  <a:schemeClr val="bg1"/>
                </a:solidFill>
              </a:rPr>
              <a:t>perfect stem)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θη→ τεθη– (</a:t>
            </a:r>
            <a:r>
              <a:rPr lang="en-GB" dirty="0">
                <a:solidFill>
                  <a:schemeClr val="bg1"/>
                </a:solidFill>
              </a:rPr>
              <a:t>perfect stem) [not the aspiration is not reduplicated] 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στη → σεστη → ἑστη– (</a:t>
            </a:r>
            <a:r>
              <a:rPr lang="en-GB" dirty="0">
                <a:solidFill>
                  <a:schemeClr val="bg1"/>
                </a:solidFill>
              </a:rPr>
              <a:t>perfect stem) [dropping of initial σ– before a vowel]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439A67-8CD4-4105-B1D1-D648A8F82A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44" t="33051" r="25797" b="30603"/>
          <a:stretch/>
        </p:blipFill>
        <p:spPr>
          <a:xfrm>
            <a:off x="0" y="1126434"/>
            <a:ext cx="8295861" cy="33136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13A902-5757-4349-97A8-872884E48D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994" t="30659" r="55507" b="34985"/>
          <a:stretch/>
        </p:blipFill>
        <p:spPr>
          <a:xfrm>
            <a:off x="5817974" y="3789064"/>
            <a:ext cx="3326025" cy="31341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17B554-8E25-4DD3-9671-494BDB89B91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478" t="52385" r="62899" b="27251"/>
          <a:stretch/>
        </p:blipFill>
        <p:spPr>
          <a:xfrm>
            <a:off x="457200" y="3162898"/>
            <a:ext cx="4359970" cy="36642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538275-56A6-46DD-A901-0010FF63EE4B}"/>
              </a:ext>
            </a:extLst>
          </p:cNvPr>
          <p:cNvSpPr txBox="1"/>
          <p:nvPr/>
        </p:nvSpPr>
        <p:spPr>
          <a:xfrm>
            <a:off x="549970" y="2685077"/>
            <a:ext cx="42672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Prefect infinitives for both active and middle/passive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4CC3C58-1C2B-4EC1-B9C1-3280D6849B1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449" t="35529" r="24493" b="40140"/>
          <a:stretch/>
        </p:blipFill>
        <p:spPr>
          <a:xfrm>
            <a:off x="115958" y="1017086"/>
            <a:ext cx="8912082" cy="22551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D273565-1CC1-4CA8-BA74-F0D9B2F8458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352" t="28725" r="47963" b="32407"/>
          <a:stretch/>
        </p:blipFill>
        <p:spPr>
          <a:xfrm>
            <a:off x="61609" y="3132021"/>
            <a:ext cx="4359970" cy="34415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CEBDB3A-7E17-4F4A-945F-A50357A41BC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3955" t="41223" r="47319" b="20373"/>
          <a:stretch/>
        </p:blipFill>
        <p:spPr>
          <a:xfrm>
            <a:off x="4421579" y="3177808"/>
            <a:ext cx="4606461" cy="3462400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DB00026-8DC7-4335-A72F-C922E7D73089}"/>
              </a:ext>
            </a:extLst>
          </p:cNvPr>
          <p:cNvSpPr txBox="1">
            <a:spLocks/>
          </p:cNvSpPr>
          <p:nvPr/>
        </p:nvSpPr>
        <p:spPr>
          <a:xfrm>
            <a:off x="159026" y="344557"/>
            <a:ext cx="8825947" cy="6238805"/>
          </a:xfrm>
          <a:prstGeom prst="rect">
            <a:avLst/>
          </a:prstGeom>
          <a:solidFill>
            <a:schemeClr val="accent3"/>
          </a:solidFill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defTabSz="914400">
              <a:buFont typeface="Wingdings 2"/>
              <a:buNone/>
            </a:pPr>
            <a:r>
              <a:rPr lang="en-GB" b="1" dirty="0">
                <a:solidFill>
                  <a:schemeClr val="bg1"/>
                </a:solidFill>
              </a:rPr>
              <a:t>Lysias 1.24 [example]</a:t>
            </a:r>
          </a:p>
          <a:p>
            <a:pPr marL="137160" indent="0" defTabSz="91440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ὤσαντες δὲ τὴν θύραν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τοῦ δωματίου οἱ μὲν πρῶτοι εἰσιόντες ἔτι εἴδομεν αὐτὸν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κατακείμενον παρὰ τῇ γυναικί, οἱ δ᾽ ὕστερον ἐν τῇ κλίνῃ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γυμνὸν </a:t>
            </a:r>
            <a:r>
              <a:rPr lang="el-GR" b="1" dirty="0">
                <a:solidFill>
                  <a:schemeClr val="bg1"/>
                </a:solidFill>
              </a:rPr>
              <a:t>ἑστηκότα</a:t>
            </a:r>
            <a:r>
              <a:rPr lang="el-GR" dirty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“Having forced open the door of the bedroom, those entering first still saw him lying besides my wife, those (entering) afterwards (saw him) </a:t>
            </a:r>
            <a:r>
              <a:rPr lang="en-GB" b="1" dirty="0">
                <a:solidFill>
                  <a:schemeClr val="bg1"/>
                </a:solidFill>
              </a:rPr>
              <a:t>standing</a:t>
            </a:r>
            <a:r>
              <a:rPr lang="en-GB" dirty="0">
                <a:solidFill>
                  <a:schemeClr val="bg1"/>
                </a:solidFill>
              </a:rPr>
              <a:t> naked on the bed.” </a:t>
            </a: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ὠθέω</a:t>
            </a:r>
            <a:r>
              <a:rPr lang="en-GB" dirty="0">
                <a:solidFill>
                  <a:schemeClr val="bg1"/>
                </a:solidFill>
              </a:rPr>
              <a:t> = to push, shove, force</a:t>
            </a:r>
          </a:p>
          <a:p>
            <a:pPr marL="137160" indent="0" defTabSz="91440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κα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τάκειμ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αι</a:t>
            </a:r>
            <a:r>
              <a:rPr lang="en-GB" dirty="0">
                <a:solidFill>
                  <a:schemeClr val="bg1"/>
                </a:solidFill>
              </a:rPr>
              <a:t> = to lie down, recline</a:t>
            </a:r>
          </a:p>
          <a:p>
            <a:pPr marL="137160" indent="0" defTabSz="91440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ἑστηκότα</a:t>
            </a:r>
            <a:r>
              <a:rPr lang="en-GB" dirty="0">
                <a:solidFill>
                  <a:schemeClr val="bg1"/>
                </a:solidFill>
              </a:rPr>
              <a:t> = standing – this is the active masculine accusative of the perfect participle form of </a:t>
            </a:r>
            <a:r>
              <a:rPr lang="el-GR" dirty="0">
                <a:solidFill>
                  <a:schemeClr val="bg1"/>
                </a:solidFill>
              </a:rPr>
              <a:t>ἵστημι</a:t>
            </a:r>
            <a:r>
              <a:rPr lang="en-GB" dirty="0">
                <a:solidFill>
                  <a:schemeClr val="bg1"/>
                </a:solidFill>
              </a:rPr>
              <a:t> = to make stand, set up</a:t>
            </a:r>
          </a:p>
          <a:p>
            <a:pPr marL="137160" indent="0" defTabSz="914400">
              <a:buFont typeface="Wingdings 2"/>
              <a:buNone/>
            </a:pP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κλίνη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ἡ </a:t>
            </a:r>
            <a:r>
              <a:rPr lang="en-GB" dirty="0">
                <a:solidFill>
                  <a:schemeClr val="bg1"/>
                </a:solidFill>
              </a:rPr>
              <a:t>= a couch, bed</a:t>
            </a:r>
          </a:p>
        </p:txBody>
      </p:sp>
    </p:spTree>
    <p:extLst>
      <p:ext uri="{BB962C8B-B14F-4D97-AF65-F5344CB8AC3E}">
        <p14:creationId xmlns:p14="http://schemas.microsoft.com/office/powerpoint/2010/main" val="40006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20C88-34D0-4602-A4F6-469C1048B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Prefect Middle and Passive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4C5AC-CDD3-4AAE-BB78-49EC0C7772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287" y="1600200"/>
            <a:ext cx="8706678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As in the present and imperfect, the middle and passive of the perfect have the same form.</a:t>
            </a:r>
          </a:p>
          <a:p>
            <a:endParaRPr lang="en-GB" sz="900" dirty="0"/>
          </a:p>
          <a:p>
            <a:r>
              <a:rPr lang="en-GB" dirty="0">
                <a:solidFill>
                  <a:schemeClr val="bg1"/>
                </a:solidFill>
              </a:rPr>
              <a:t>Most of these endings are like normal primary middle/passive ones, e.g., –</a:t>
            </a:r>
            <a:r>
              <a:rPr lang="el-GR" dirty="0">
                <a:solidFill>
                  <a:schemeClr val="bg1"/>
                </a:solidFill>
              </a:rPr>
              <a:t>ομαι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b="1" dirty="0">
                <a:solidFill>
                  <a:schemeClr val="bg1"/>
                </a:solidFill>
              </a:rPr>
              <a:t>but</a:t>
            </a:r>
            <a:r>
              <a:rPr lang="en-GB" dirty="0">
                <a:solidFill>
                  <a:schemeClr val="bg1"/>
                </a:solidFill>
              </a:rPr>
              <a:t> without the initial vowel </a:t>
            </a:r>
            <a:r>
              <a:rPr lang="en-GB" b="1" dirty="0">
                <a:solidFill>
                  <a:schemeClr val="bg1"/>
                </a:solidFill>
              </a:rPr>
              <a:t>–</a:t>
            </a:r>
            <a:r>
              <a:rPr lang="el-GR" b="1" dirty="0">
                <a:solidFill>
                  <a:schemeClr val="bg1"/>
                </a:solidFill>
              </a:rPr>
              <a:t>μαι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marker –</a:t>
            </a:r>
            <a:r>
              <a:rPr lang="el-GR" dirty="0">
                <a:solidFill>
                  <a:schemeClr val="bg1"/>
                </a:solidFill>
              </a:rPr>
              <a:t>κ–</a:t>
            </a:r>
            <a:r>
              <a:rPr lang="en-GB" dirty="0">
                <a:solidFill>
                  <a:schemeClr val="bg1"/>
                </a:solidFill>
              </a:rPr>
              <a:t> is only for the prefect </a:t>
            </a:r>
            <a:r>
              <a:rPr lang="en-GB" b="1" dirty="0">
                <a:solidFill>
                  <a:schemeClr val="bg1"/>
                </a:solidFill>
              </a:rPr>
              <a:t>active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pPr lvl="1"/>
            <a:endParaRPr lang="en-GB" sz="9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 few of the verbs which insert a</a:t>
            </a:r>
            <a:r>
              <a:rPr lang="el-GR" dirty="0">
                <a:solidFill>
                  <a:schemeClr val="bg1"/>
                </a:solidFill>
              </a:rPr>
              <a:t> σίγμα</a:t>
            </a:r>
            <a:r>
              <a:rPr lang="en-GB" dirty="0">
                <a:solidFill>
                  <a:schemeClr val="bg1"/>
                </a:solidFill>
              </a:rPr>
              <a:t> before aorist passive endings, do it also for prefect middle/passive, e.g., </a:t>
            </a:r>
            <a:r>
              <a:rPr lang="el-GR" dirty="0">
                <a:solidFill>
                  <a:schemeClr val="bg1"/>
                </a:solidFill>
              </a:rPr>
              <a:t>κεκέλευσμαι</a:t>
            </a:r>
            <a:r>
              <a:rPr lang="en-GB" dirty="0">
                <a:solidFill>
                  <a:schemeClr val="bg1"/>
                </a:solidFill>
              </a:rPr>
              <a:t> = I have been ordered. </a:t>
            </a:r>
          </a:p>
          <a:p>
            <a:endParaRPr lang="en-GB" sz="9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If a verb ends in a consonant, a number of vowel changes will occur – and the third-person plural will often be the participle with an auxiliary verb.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This latter combination of words (part. + aux) is called periphrastic [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π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ερίφρ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ασις</a:t>
            </a:r>
            <a:r>
              <a:rPr lang="en-GB" dirty="0">
                <a:solidFill>
                  <a:schemeClr val="bg1"/>
                </a:solidFill>
              </a:rPr>
              <a:t> = talking around or circumlocution]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EADA3B-05B4-4F11-BD20-B9F7277DFF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754" t="27638" r="55073" b="38594"/>
          <a:stretch/>
        </p:blipFill>
        <p:spPr>
          <a:xfrm>
            <a:off x="212035" y="274638"/>
            <a:ext cx="5618417" cy="481054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86097A1-99B8-429E-A4EE-E3B5BAFAB0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319" t="27122" r="26232" b="29314"/>
          <a:stretch/>
        </p:blipFill>
        <p:spPr>
          <a:xfrm>
            <a:off x="0" y="2504943"/>
            <a:ext cx="9144000" cy="435305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2ECA0E7-5A72-4006-9007-72269EE99AE5}"/>
              </a:ext>
            </a:extLst>
          </p:cNvPr>
          <p:cNvSpPr txBox="1"/>
          <p:nvPr/>
        </p:nvSpPr>
        <p:spPr>
          <a:xfrm>
            <a:off x="3359426" y="5528256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i.e., instead of </a:t>
            </a:r>
            <a:r>
              <a:rPr lang="el-GR" sz="2400" b="1" dirty="0">
                <a:solidFill>
                  <a:srgbClr val="FF0000"/>
                </a:solidFill>
              </a:rPr>
              <a:t>δέ-δεικ-νται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611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AB976-40A1-4FA8-BFE1-B6B5BBEA7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5759"/>
            <a:ext cx="9144000" cy="1099930"/>
          </a:xfrm>
        </p:spPr>
        <p:txBody>
          <a:bodyPr>
            <a:noAutofit/>
          </a:bodyPr>
          <a:lstStyle/>
          <a:p>
            <a:r>
              <a:rPr lang="en-GB" sz="3300" dirty="0">
                <a:solidFill>
                  <a:schemeClr val="bg1"/>
                </a:solidFill>
              </a:rPr>
              <a:t>Prefect in form present in meaning verbs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9E546-BFCD-4C54-B268-BD61D0AD9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25689"/>
            <a:ext cx="9144000" cy="5632311"/>
          </a:xfrm>
        </p:spPr>
        <p:txBody>
          <a:bodyPr>
            <a:normAutofit/>
          </a:bodyPr>
          <a:lstStyle/>
          <a:p>
            <a:r>
              <a:rPr lang="el-GR" dirty="0">
                <a:solidFill>
                  <a:schemeClr val="bg1"/>
                </a:solidFill>
              </a:rPr>
              <a:t>οἶδᾰ</a:t>
            </a:r>
            <a:r>
              <a:rPr lang="en-GB" dirty="0">
                <a:solidFill>
                  <a:schemeClr val="bg1"/>
                </a:solidFill>
              </a:rPr>
              <a:t> = I know, I am acquainted with (perfect); with </a:t>
            </a:r>
            <a:r>
              <a:rPr lang="el-GR" dirty="0">
                <a:solidFill>
                  <a:schemeClr val="bg1"/>
                </a:solidFill>
              </a:rPr>
              <a:t>ᾔδη</a:t>
            </a:r>
            <a:r>
              <a:rPr lang="en-GB" dirty="0">
                <a:solidFill>
                  <a:schemeClr val="bg1"/>
                </a:solidFill>
              </a:rPr>
              <a:t> = I knew (pluperfect)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Not to be confused with the adverb </a:t>
            </a:r>
            <a:r>
              <a:rPr lang="el-GR" dirty="0">
                <a:solidFill>
                  <a:schemeClr val="bg1"/>
                </a:solidFill>
              </a:rPr>
              <a:t>ἤδη</a:t>
            </a:r>
            <a:r>
              <a:rPr lang="en-GB" dirty="0">
                <a:solidFill>
                  <a:schemeClr val="bg1"/>
                </a:solidFill>
              </a:rPr>
              <a:t> = by this time, before this (of immediate past), forthwith (immediate future), now, presently (in opposition to past or future).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There are also verbs present in form but prefect in meaning, like </a:t>
            </a:r>
            <a:r>
              <a:rPr lang="en-GB" dirty="0" err="1">
                <a:solidFill>
                  <a:schemeClr val="bg1"/>
                </a:solidFill>
              </a:rPr>
              <a:t>ἥκω</a:t>
            </a:r>
            <a:r>
              <a:rPr lang="en-GB" dirty="0">
                <a:solidFill>
                  <a:schemeClr val="bg1"/>
                </a:solidFill>
              </a:rPr>
              <a:t> = I have come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Consider also the potential completed sense of verbs like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γιγνομ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αι</a:t>
            </a:r>
            <a:r>
              <a:rPr lang="en-GB" dirty="0">
                <a:solidFill>
                  <a:schemeClr val="bg1"/>
                </a:solidFill>
              </a:rPr>
              <a:t> – which in the present means ‘I become’, its Perfect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γεγονα</a:t>
            </a:r>
            <a:r>
              <a:rPr lang="en-GB" dirty="0">
                <a:solidFill>
                  <a:schemeClr val="bg1"/>
                </a:solidFill>
              </a:rPr>
              <a:t> means “I am” (lit. ‘I have become’), with the pluperfect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εγεγονειν</a:t>
            </a:r>
            <a:r>
              <a:rPr lang="en-GB" dirty="0">
                <a:solidFill>
                  <a:schemeClr val="bg1"/>
                </a:solidFill>
              </a:rPr>
              <a:t> meaning “I had been”.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556B7F-A2A7-45A0-9C8B-11B39DC57F61}"/>
              </a:ext>
            </a:extLst>
          </p:cNvPr>
          <p:cNvSpPr txBox="1"/>
          <p:nvPr/>
        </p:nvSpPr>
        <p:spPr>
          <a:xfrm>
            <a:off x="132522" y="3995678"/>
            <a:ext cx="46183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l-GR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624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218C7-56B3-4CC7-9314-47C699E1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12192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Pluperfect (active)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40BC9-B9FA-4F58-B1BF-06E3A3C52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8" y="1219200"/>
            <a:ext cx="8878956" cy="5638800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prefect tense states that an action is </a:t>
            </a:r>
            <a:r>
              <a:rPr lang="en-GB" b="1" dirty="0">
                <a:solidFill>
                  <a:schemeClr val="bg1"/>
                </a:solidFill>
              </a:rPr>
              <a:t>completed </a:t>
            </a:r>
            <a:r>
              <a:rPr lang="en-GB" b="1" i="1" dirty="0">
                <a:solidFill>
                  <a:schemeClr val="bg1"/>
                </a:solidFill>
              </a:rPr>
              <a:t>now</a:t>
            </a:r>
            <a:r>
              <a:rPr lang="en-GB" dirty="0">
                <a:solidFill>
                  <a:schemeClr val="bg1"/>
                </a:solidFill>
              </a:rPr>
              <a:t>. The pluperfect tense reflects the same aspect as the perfect (completeness), though for an action that </a:t>
            </a:r>
            <a:r>
              <a:rPr lang="en-GB" b="1" i="1" dirty="0">
                <a:solidFill>
                  <a:schemeClr val="bg1"/>
                </a:solidFill>
              </a:rPr>
              <a:t>was</a:t>
            </a:r>
            <a:r>
              <a:rPr lang="en-GB" b="1" dirty="0">
                <a:solidFill>
                  <a:schemeClr val="bg1"/>
                </a:solidFill>
              </a:rPr>
              <a:t> completed </a:t>
            </a:r>
            <a:r>
              <a:rPr lang="en-GB" dirty="0">
                <a:solidFill>
                  <a:schemeClr val="bg1"/>
                </a:solidFill>
              </a:rPr>
              <a:t>in the past.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Compare – I have arrived (perfect); I had arrived (pluperfect).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perfect is a primary tense, the pluperfect is secondary (or historic) tense.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So the Pluperfect is inflected with an augment and secondary endings.</a:t>
            </a:r>
          </a:p>
          <a:p>
            <a:pPr lvl="2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pluperfect active stem has the augment + perfect stem + –</a:t>
            </a:r>
            <a:r>
              <a:rPr lang="el-GR" dirty="0">
                <a:solidFill>
                  <a:schemeClr val="bg1"/>
                </a:solidFill>
              </a:rPr>
              <a:t>κ–</a:t>
            </a:r>
            <a:r>
              <a:rPr lang="en-GB" dirty="0">
                <a:solidFill>
                  <a:schemeClr val="bg1"/>
                </a:solidFill>
              </a:rPr>
              <a:t> with the endings typically reflecting athematic (-</a:t>
            </a:r>
            <a:r>
              <a:rPr lang="el-GR" dirty="0">
                <a:solidFill>
                  <a:schemeClr val="bg1"/>
                </a:solidFill>
              </a:rPr>
              <a:t>μι) </a:t>
            </a:r>
            <a:r>
              <a:rPr lang="en-GB" dirty="0">
                <a:solidFill>
                  <a:schemeClr val="bg1"/>
                </a:solidFill>
              </a:rPr>
              <a:t>verbs.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Compare </a:t>
            </a:r>
            <a:r>
              <a:rPr lang="da-DK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πέπαυκα</a:t>
            </a:r>
            <a:r>
              <a:rPr lang="da-DK" dirty="0">
                <a:solidFill>
                  <a:schemeClr val="bg1"/>
                </a:solidFill>
              </a:rPr>
              <a:t> = I have stopped X (perfect) and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ἐπεπα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ύκη</a:t>
            </a:r>
            <a:r>
              <a:rPr lang="en-GB" dirty="0">
                <a:solidFill>
                  <a:schemeClr val="bg1"/>
                </a:solidFill>
              </a:rPr>
              <a:t> = I had stopped X (pluperfect)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21C33F-513F-4B31-B347-9C53601170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029" t="20936" r="48406" b="50000"/>
          <a:stretch/>
        </p:blipFill>
        <p:spPr>
          <a:xfrm>
            <a:off x="3670852" y="3821515"/>
            <a:ext cx="5314122" cy="29370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171402B-CC14-487C-A3B9-72233E5C34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188" t="20936" r="54493" b="44007"/>
          <a:stretch/>
        </p:blipFill>
        <p:spPr>
          <a:xfrm>
            <a:off x="90267" y="1152938"/>
            <a:ext cx="3841573" cy="339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361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2E9C0-FD5C-4438-9342-D21A9E08C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2329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Pluperfect (middle / passive)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A4FE0-D9A1-4457-8273-A4D04D0AA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01228"/>
            <a:ext cx="9143999" cy="555677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To form the pluperfect middle voice, the standard secondary endings are added directly to the pluperfect stem.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For example, </a:t>
            </a:r>
            <a:r>
              <a:rPr lang="el-GR" dirty="0">
                <a:solidFill>
                  <a:schemeClr val="bg1"/>
                </a:solidFill>
              </a:rPr>
              <a:t>ἐπεπαύμην</a:t>
            </a:r>
            <a:r>
              <a:rPr lang="en-GB" dirty="0">
                <a:solidFill>
                  <a:schemeClr val="bg1"/>
                </a:solidFill>
              </a:rPr>
              <a:t> =</a:t>
            </a:r>
            <a:r>
              <a:rPr lang="el-GR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 had ceased (middle) [or] I had been stopped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Compared with the perfect (remember primary tense) </a:t>
            </a:r>
            <a:r>
              <a:rPr lang="el-GR" dirty="0">
                <a:solidFill>
                  <a:schemeClr val="bg1"/>
                </a:solidFill>
              </a:rPr>
              <a:t>πέπαυμαι </a:t>
            </a:r>
            <a:r>
              <a:rPr lang="en-GB" dirty="0">
                <a:solidFill>
                  <a:schemeClr val="bg1"/>
                </a:solidFill>
              </a:rPr>
              <a:t>= I have ceased (middle) [or] I have been stopped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As with the perfect middle/passive, a periphrastic construction is used for the pluperfect third-person plural of consonant stems.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This similarly uses a perfect participle with a form of </a:t>
            </a:r>
            <a:r>
              <a:rPr lang="en-GB" dirty="0" err="1">
                <a:solidFill>
                  <a:schemeClr val="bg1"/>
                </a:solidFill>
              </a:rPr>
              <a:t>εἰμί</a:t>
            </a:r>
            <a:r>
              <a:rPr lang="en-GB" dirty="0">
                <a:solidFill>
                  <a:schemeClr val="bg1"/>
                </a:solidFill>
              </a:rPr>
              <a:t>, but in the pluperfect, the form of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εἰμί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is imperfect, i.e., </a:t>
            </a:r>
            <a:r>
              <a:rPr lang="el-GR" dirty="0">
                <a:solidFill>
                  <a:schemeClr val="bg1"/>
                </a:solidFill>
              </a:rPr>
              <a:t>ἦσαν</a:t>
            </a:r>
            <a:r>
              <a:rPr lang="en-GB" dirty="0">
                <a:solidFill>
                  <a:schemeClr val="bg1"/>
                </a:solidFill>
              </a:rPr>
              <a:t> rather than </a:t>
            </a:r>
            <a:r>
              <a:rPr lang="el-GR" dirty="0">
                <a:solidFill>
                  <a:schemeClr val="bg1"/>
                </a:solidFill>
              </a:rPr>
              <a:t>εἰσί/εἰσίν</a:t>
            </a:r>
            <a:r>
              <a:rPr lang="en-GB" dirty="0">
                <a:solidFill>
                  <a:schemeClr val="bg1"/>
                </a:solidFill>
              </a:rPr>
              <a:t> (3rd pl.).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D964CD3-33F6-4052-B7AA-E35EFEF4CD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64" t="28154" r="50000" b="46449"/>
          <a:stretch/>
        </p:blipFill>
        <p:spPr>
          <a:xfrm>
            <a:off x="0" y="1197667"/>
            <a:ext cx="5102088" cy="26457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BBF586-D80A-489B-90D8-C89375474B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189" t="46973" r="54018" b="22354"/>
          <a:stretch/>
        </p:blipFill>
        <p:spPr>
          <a:xfrm>
            <a:off x="4634638" y="3462111"/>
            <a:ext cx="4509362" cy="34117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E9FDD2E-2148-46F0-B3AE-8E36D67264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174" t="39754" r="25362" b="23127"/>
          <a:stretch/>
        </p:blipFill>
        <p:spPr>
          <a:xfrm>
            <a:off x="-5126" y="3285830"/>
            <a:ext cx="8980041" cy="3572170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C6EF76A-17E4-4C60-8D48-2F7A58AB0C99}"/>
              </a:ext>
            </a:extLst>
          </p:cNvPr>
          <p:cNvSpPr txBox="1">
            <a:spLocks/>
          </p:cNvSpPr>
          <p:nvPr/>
        </p:nvSpPr>
        <p:spPr>
          <a:xfrm>
            <a:off x="457199" y="1755233"/>
            <a:ext cx="8229600" cy="47085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>
            <a:normAutofit fontScale="92500" lnSpcReduction="2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defTabSz="914400">
              <a:buFont typeface="Wingdings 2"/>
              <a:buNone/>
            </a:pPr>
            <a:r>
              <a:rPr lang="en-GB" b="1" dirty="0">
                <a:solidFill>
                  <a:schemeClr val="bg1"/>
                </a:solidFill>
              </a:rPr>
              <a:t>Lysias 1.20 [example]</a:t>
            </a:r>
          </a:p>
          <a:p>
            <a:pPr marL="137160" indent="0" defTabSz="91440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“</a:t>
            </a:r>
            <a:r>
              <a:rPr lang="el-GR" dirty="0">
                <a:solidFill>
                  <a:schemeClr val="bg1"/>
                </a:solidFill>
              </a:rPr>
              <a:t>καὶ τἆλλα τὰ γενόμενα πάντα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ἀκριβῶς διηγήσατο. ἐπειδὴ δὲ πάντα </a:t>
            </a:r>
            <a:r>
              <a:rPr lang="el-GR" b="1" dirty="0">
                <a:solidFill>
                  <a:schemeClr val="bg1"/>
                </a:solidFill>
              </a:rPr>
              <a:t>εἴρητο</a:t>
            </a:r>
            <a:r>
              <a:rPr lang="el-GR" dirty="0">
                <a:solidFill>
                  <a:schemeClr val="bg1"/>
                </a:solidFill>
              </a:rPr>
              <a:t> αὐτῇ</a:t>
            </a:r>
            <a:r>
              <a:rPr lang="en-GB" dirty="0">
                <a:solidFill>
                  <a:schemeClr val="bg1"/>
                </a:solidFill>
              </a:rPr>
              <a:t>…” </a:t>
            </a: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“And she laid in detail everything else that had happened. When the whole account </a:t>
            </a:r>
            <a:r>
              <a:rPr lang="en-GB" b="1" dirty="0">
                <a:solidFill>
                  <a:schemeClr val="bg1"/>
                </a:solidFill>
              </a:rPr>
              <a:t>had been told by her</a:t>
            </a:r>
            <a:r>
              <a:rPr lang="en-GB" dirty="0">
                <a:solidFill>
                  <a:schemeClr val="bg1"/>
                </a:solidFill>
              </a:rPr>
              <a:t>…”</a:t>
            </a: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τἆλλα</a:t>
            </a:r>
            <a:r>
              <a:rPr lang="en-GB" dirty="0">
                <a:solidFill>
                  <a:schemeClr val="bg1"/>
                </a:solidFill>
              </a:rPr>
              <a:t> is a </a:t>
            </a:r>
            <a:r>
              <a:rPr lang="en-GB" dirty="0" err="1">
                <a:solidFill>
                  <a:schemeClr val="bg1"/>
                </a:solidFill>
              </a:rPr>
              <a:t>crasis</a:t>
            </a:r>
            <a:r>
              <a:rPr lang="en-GB" dirty="0">
                <a:solidFill>
                  <a:schemeClr val="bg1"/>
                </a:solidFill>
              </a:rPr>
              <a:t> of</a:t>
            </a:r>
            <a:r>
              <a:rPr lang="el-GR" dirty="0">
                <a:solidFill>
                  <a:schemeClr val="bg1"/>
                </a:solidFill>
              </a:rPr>
              <a:t> τὰ ἄλλα</a:t>
            </a:r>
            <a:endParaRPr lang="en-GB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τὰ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γενόμεν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α </a:t>
            </a:r>
            <a:r>
              <a:rPr lang="en-GB" dirty="0">
                <a:solidFill>
                  <a:schemeClr val="bg1"/>
                </a:solidFill>
              </a:rPr>
              <a:t>(aorist participle) = things having occurred</a:t>
            </a:r>
          </a:p>
          <a:p>
            <a:pPr marL="137160" indent="0" defTabSz="914400">
              <a:buFont typeface="Wingdings 2"/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 defTabSz="91440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εἴρητο </a:t>
            </a:r>
            <a:r>
              <a:rPr lang="en-GB" dirty="0">
                <a:solidFill>
                  <a:schemeClr val="bg1"/>
                </a:solidFill>
              </a:rPr>
              <a:t>is the pluperfect passive (3rd sg.) of </a:t>
            </a:r>
            <a:r>
              <a:rPr lang="el-GR" dirty="0">
                <a:solidFill>
                  <a:schemeClr val="bg1"/>
                </a:solidFill>
              </a:rPr>
              <a:t>λέγω</a:t>
            </a:r>
            <a:r>
              <a:rPr lang="en-GB" dirty="0">
                <a:solidFill>
                  <a:schemeClr val="bg1"/>
                </a:solidFill>
              </a:rPr>
              <a:t> ; </a:t>
            </a:r>
            <a:r>
              <a:rPr lang="el-GR" dirty="0">
                <a:solidFill>
                  <a:schemeClr val="bg1"/>
                </a:solidFill>
              </a:rPr>
              <a:t>αὐτῇ</a:t>
            </a:r>
            <a:r>
              <a:rPr lang="en-GB" dirty="0">
                <a:solidFill>
                  <a:schemeClr val="bg1"/>
                </a:solidFill>
              </a:rPr>
              <a:t> =</a:t>
            </a:r>
            <a:r>
              <a:rPr lang="el-GR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by her – dative of agent</a:t>
            </a:r>
          </a:p>
        </p:txBody>
      </p:sp>
    </p:spTree>
    <p:extLst>
      <p:ext uri="{BB962C8B-B14F-4D97-AF65-F5344CB8AC3E}">
        <p14:creationId xmlns:p14="http://schemas.microsoft.com/office/powerpoint/2010/main" val="2709983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545</TotalTime>
  <Words>1612</Words>
  <Application>Microsoft Office PowerPoint</Application>
  <PresentationFormat>On-screen Show (4:3)</PresentationFormat>
  <Paragraphs>119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Book Antiqua</vt:lpstr>
      <vt:lpstr>Lucida Sans</vt:lpstr>
      <vt:lpstr>Times New Roman</vt:lpstr>
      <vt:lpstr>Wingdings</vt:lpstr>
      <vt:lpstr>Wingdings 2</vt:lpstr>
      <vt:lpstr>Wingdings 3</vt:lpstr>
      <vt:lpstr>Apex</vt:lpstr>
      <vt:lpstr>Households in the ancient world: Greek texts</vt:lpstr>
      <vt:lpstr>Accusative of respect</vt:lpstr>
      <vt:lpstr>Time – duration</vt:lpstr>
      <vt:lpstr>Time within which; Time when</vt:lpstr>
      <vt:lpstr>Perfect</vt:lpstr>
      <vt:lpstr>Prefect Middle and Passive</vt:lpstr>
      <vt:lpstr>Prefect in form present in meaning verbs</vt:lpstr>
      <vt:lpstr>Pluperfect (active)</vt:lpstr>
      <vt:lpstr>Pluperfect (middle / passive)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Households in the ancient world: Greek texts</dc:title>
  <dc:creator>Matthew Cobb</dc:creator>
  <cp:lastModifiedBy>Matthew Cobb</cp:lastModifiedBy>
  <cp:revision>45</cp:revision>
  <dcterms:created xsi:type="dcterms:W3CDTF">2021-12-11T14:27:52Z</dcterms:created>
  <dcterms:modified xsi:type="dcterms:W3CDTF">2021-12-14T13:55:16Z</dcterms:modified>
</cp:coreProperties>
</file>