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  <p:sldMasterId id="2147483856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361" autoAdjust="0"/>
    <p:restoredTop sz="93447" autoAdjust="0"/>
  </p:normalViewPr>
  <p:slideViewPr>
    <p:cSldViewPr snapToGrid="0">
      <p:cViewPr varScale="1">
        <p:scale>
          <a:sx n="55" d="100"/>
          <a:sy n="55" d="100"/>
        </p:scale>
        <p:origin x="108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1D63A9-92F0-435D-9F15-EB95B493E32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D8FDB13-AD4B-4CDA-82CD-789E88AC741E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1200" b="1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I focused on the financial side by building a twelve – month cash flow forecast in Excel. </a:t>
          </a:r>
        </a:p>
      </dgm:t>
    </dgm:pt>
    <dgm:pt modelId="{124B5EE1-59D3-46B5-B7B4-AC6027FBF72A}" type="parTrans" cxnId="{E812C214-62FC-49ED-9254-E486B0EC5A29}">
      <dgm:prSet/>
      <dgm:spPr/>
      <dgm:t>
        <a:bodyPr/>
        <a:lstStyle/>
        <a:p>
          <a:endParaRPr lang="en-US"/>
        </a:p>
      </dgm:t>
    </dgm:pt>
    <dgm:pt modelId="{5F37B240-A2EA-465D-9519-B82BC6609B65}" type="sibTrans" cxnId="{E812C214-62FC-49ED-9254-E486B0EC5A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D1E0533-979F-46D7-82FF-73D855A28ED7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1200" b="1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I used formulas to calculate total income from childcare packages and subtract my main costs.</a:t>
          </a:r>
        </a:p>
      </dgm:t>
    </dgm:pt>
    <dgm:pt modelId="{057097BF-737C-4933-9948-8D12B3E41818}" type="parTrans" cxnId="{765F4FBC-B427-43A9-A075-6EDFD6DA5ACA}">
      <dgm:prSet/>
      <dgm:spPr/>
      <dgm:t>
        <a:bodyPr/>
        <a:lstStyle/>
        <a:p>
          <a:endParaRPr lang="en-US"/>
        </a:p>
      </dgm:t>
    </dgm:pt>
    <dgm:pt modelId="{2AEF88A6-9D06-4E89-8D7A-4A9497E8C749}" type="sibTrans" cxnId="{765F4FBC-B427-43A9-A075-6EDFD6DA5A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B403B4-8A3C-48A7-959F-2C173E789376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1200" b="1" i="0" baseline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I created simple charts and graphs so I could quickly spot the months where cash flow might be tighter. </a:t>
          </a:r>
          <a:endParaRPr lang="en-US" sz="1200" b="1" dirty="0">
            <a:solidFill>
              <a:schemeClr val="tx1"/>
            </a:solidFill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B92437AC-0DCE-4C44-A14E-024D94D4AA14}" type="parTrans" cxnId="{397BAD36-A4D4-4146-BE5F-00E8B655A8B0}">
      <dgm:prSet/>
      <dgm:spPr/>
      <dgm:t>
        <a:bodyPr/>
        <a:lstStyle/>
        <a:p>
          <a:endParaRPr lang="en-US"/>
        </a:p>
      </dgm:t>
    </dgm:pt>
    <dgm:pt modelId="{3E5E1E1F-B13A-43E6-BE18-A9910BF96A57}" type="sibTrans" cxnId="{397BAD36-A4D4-4146-BE5F-00E8B655A8B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46637B4-CFCF-4D36-8418-0507CC69F5F1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1200" b="1" i="0" baseline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Working with Excel improved my digital numeracy, my confidence with spreadsheets and showed how important they are for controlling money in a small business.</a:t>
          </a:r>
          <a:endParaRPr lang="en-US" sz="1200" dirty="0">
            <a:solidFill>
              <a:schemeClr val="tx1"/>
            </a:solidFill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2BD5383E-D19F-4218-9C4D-70024AED039B}" type="parTrans" cxnId="{91BD2C47-E7A9-419A-AD13-27DD3CEFBB8F}">
      <dgm:prSet/>
      <dgm:spPr/>
      <dgm:t>
        <a:bodyPr/>
        <a:lstStyle/>
        <a:p>
          <a:endParaRPr lang="en-US"/>
        </a:p>
      </dgm:t>
    </dgm:pt>
    <dgm:pt modelId="{D1A2DF81-6E05-44FB-86B4-7240AA03A389}" type="sibTrans" cxnId="{91BD2C47-E7A9-419A-AD13-27DD3CEFBB8F}">
      <dgm:prSet/>
      <dgm:spPr/>
      <dgm:t>
        <a:bodyPr/>
        <a:lstStyle/>
        <a:p>
          <a:endParaRPr lang="en-US"/>
        </a:p>
      </dgm:t>
    </dgm:pt>
    <dgm:pt modelId="{A387BE55-CC76-44D2-9CB0-3768C23BA5C7}" type="pres">
      <dgm:prSet presAssocID="{F61D63A9-92F0-435D-9F15-EB95B493E32F}" presName="root" presStyleCnt="0">
        <dgm:presLayoutVars>
          <dgm:dir/>
          <dgm:resizeHandles val="exact"/>
        </dgm:presLayoutVars>
      </dgm:prSet>
      <dgm:spPr/>
    </dgm:pt>
    <dgm:pt modelId="{90FBE047-6D90-4369-B5B9-933FF1AFAF53}" type="pres">
      <dgm:prSet presAssocID="{F61D63A9-92F0-435D-9F15-EB95B493E32F}" presName="container" presStyleCnt="0">
        <dgm:presLayoutVars>
          <dgm:dir/>
          <dgm:resizeHandles val="exact"/>
        </dgm:presLayoutVars>
      </dgm:prSet>
      <dgm:spPr/>
    </dgm:pt>
    <dgm:pt modelId="{A9FC35ED-2A59-40A2-BC71-7480FE98444B}" type="pres">
      <dgm:prSet presAssocID="{CD8FDB13-AD4B-4CDA-82CD-789E88AC741E}" presName="compNode" presStyleCnt="0"/>
      <dgm:spPr/>
    </dgm:pt>
    <dgm:pt modelId="{51A7F40C-20C5-4E81-AEBC-65DBF039F503}" type="pres">
      <dgm:prSet presAssocID="{CD8FDB13-AD4B-4CDA-82CD-789E88AC741E}" presName="iconBgRect" presStyleLbl="bgShp" presStyleIdx="0" presStyleCnt="4"/>
      <dgm:spPr/>
    </dgm:pt>
    <dgm:pt modelId="{380D52DE-54BA-48DF-9ED5-FDCA6DC2E0D7}" type="pres">
      <dgm:prSet presAssocID="{CD8FDB13-AD4B-4CDA-82CD-789E88AC741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1D1BD140-15A3-4F7D-892D-EC84F878189E}" type="pres">
      <dgm:prSet presAssocID="{CD8FDB13-AD4B-4CDA-82CD-789E88AC741E}" presName="spaceRect" presStyleCnt="0"/>
      <dgm:spPr/>
    </dgm:pt>
    <dgm:pt modelId="{DC903B31-55F1-49BC-BCA1-B3E3C00910A3}" type="pres">
      <dgm:prSet presAssocID="{CD8FDB13-AD4B-4CDA-82CD-789E88AC741E}" presName="textRect" presStyleLbl="revTx" presStyleIdx="0" presStyleCnt="4" custScaleX="106160" custScaleY="113381">
        <dgm:presLayoutVars>
          <dgm:chMax val="1"/>
          <dgm:chPref val="1"/>
        </dgm:presLayoutVars>
      </dgm:prSet>
      <dgm:spPr/>
    </dgm:pt>
    <dgm:pt modelId="{B5F56031-B9D0-42A1-8FAE-A89F99DB3FA6}" type="pres">
      <dgm:prSet presAssocID="{5F37B240-A2EA-465D-9519-B82BC6609B65}" presName="sibTrans" presStyleLbl="sibTrans2D1" presStyleIdx="0" presStyleCnt="0"/>
      <dgm:spPr/>
    </dgm:pt>
    <dgm:pt modelId="{B1A10151-3DA2-484A-8D30-4B5CD7A2567E}" type="pres">
      <dgm:prSet presAssocID="{ED1E0533-979F-46D7-82FF-73D855A28ED7}" presName="compNode" presStyleCnt="0"/>
      <dgm:spPr/>
    </dgm:pt>
    <dgm:pt modelId="{B75D3B52-1533-427B-8AC8-9115B49F9E9F}" type="pres">
      <dgm:prSet presAssocID="{ED1E0533-979F-46D7-82FF-73D855A28ED7}" presName="iconBgRect" presStyleLbl="bgShp" presStyleIdx="1" presStyleCnt="4"/>
      <dgm:spPr/>
    </dgm:pt>
    <dgm:pt modelId="{8FF02341-CCC7-44F5-8F9D-66A23E961F04}" type="pres">
      <dgm:prSet presAssocID="{ED1E0533-979F-46D7-82FF-73D855A28ED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0BBDC7BE-7BD6-4424-BD99-D3085C9DE4E2}" type="pres">
      <dgm:prSet presAssocID="{ED1E0533-979F-46D7-82FF-73D855A28ED7}" presName="spaceRect" presStyleCnt="0"/>
      <dgm:spPr/>
    </dgm:pt>
    <dgm:pt modelId="{2557D9FF-D243-4E21-8DDF-71762F8585FF}" type="pres">
      <dgm:prSet presAssocID="{ED1E0533-979F-46D7-82FF-73D855A28ED7}" presName="textRect" presStyleLbl="revTx" presStyleIdx="1" presStyleCnt="4" custScaleX="99791" custScaleY="117760">
        <dgm:presLayoutVars>
          <dgm:chMax val="1"/>
          <dgm:chPref val="1"/>
        </dgm:presLayoutVars>
      </dgm:prSet>
      <dgm:spPr/>
    </dgm:pt>
    <dgm:pt modelId="{02521D61-79C8-4017-AB85-93F54DB45BB3}" type="pres">
      <dgm:prSet presAssocID="{2AEF88A6-9D06-4E89-8D7A-4A9497E8C749}" presName="sibTrans" presStyleLbl="sibTrans2D1" presStyleIdx="0" presStyleCnt="0"/>
      <dgm:spPr/>
    </dgm:pt>
    <dgm:pt modelId="{77DB0922-2979-4E71-99AC-00FFCFBC8EDB}" type="pres">
      <dgm:prSet presAssocID="{B9B403B4-8A3C-48A7-959F-2C173E789376}" presName="compNode" presStyleCnt="0"/>
      <dgm:spPr/>
    </dgm:pt>
    <dgm:pt modelId="{FE39AFB8-D7CA-4E0D-8A87-EB2AB0090908}" type="pres">
      <dgm:prSet presAssocID="{B9B403B4-8A3C-48A7-959F-2C173E789376}" presName="iconBgRect" presStyleLbl="bgShp" presStyleIdx="2" presStyleCnt="4"/>
      <dgm:spPr/>
    </dgm:pt>
    <dgm:pt modelId="{F70EE5E4-4DAA-40E2-A40B-53BE1653BC01}" type="pres">
      <dgm:prSet presAssocID="{B9B403B4-8A3C-48A7-959F-2C173E78937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D1081EE-1D00-4142-BFCC-9C2CA53F57F8}" type="pres">
      <dgm:prSet presAssocID="{B9B403B4-8A3C-48A7-959F-2C173E789376}" presName="spaceRect" presStyleCnt="0"/>
      <dgm:spPr/>
    </dgm:pt>
    <dgm:pt modelId="{7A28458F-2990-4EEE-865E-60FEBFCABF17}" type="pres">
      <dgm:prSet presAssocID="{B9B403B4-8A3C-48A7-959F-2C173E789376}" presName="textRect" presStyleLbl="revTx" presStyleIdx="2" presStyleCnt="4">
        <dgm:presLayoutVars>
          <dgm:chMax val="1"/>
          <dgm:chPref val="1"/>
        </dgm:presLayoutVars>
      </dgm:prSet>
      <dgm:spPr/>
    </dgm:pt>
    <dgm:pt modelId="{59651354-AAA8-44D6-91B3-538E6EC3F326}" type="pres">
      <dgm:prSet presAssocID="{3E5E1E1F-B13A-43E6-BE18-A9910BF96A57}" presName="sibTrans" presStyleLbl="sibTrans2D1" presStyleIdx="0" presStyleCnt="0"/>
      <dgm:spPr/>
    </dgm:pt>
    <dgm:pt modelId="{24B5C392-AF07-4A6C-9BE6-50A403F1E164}" type="pres">
      <dgm:prSet presAssocID="{846637B4-CFCF-4D36-8418-0507CC69F5F1}" presName="compNode" presStyleCnt="0"/>
      <dgm:spPr/>
    </dgm:pt>
    <dgm:pt modelId="{19FDB91D-FA9A-42A5-898D-086EA6252D09}" type="pres">
      <dgm:prSet presAssocID="{846637B4-CFCF-4D36-8418-0507CC69F5F1}" presName="iconBgRect" presStyleLbl="bgShp" presStyleIdx="3" presStyleCnt="4"/>
      <dgm:spPr/>
    </dgm:pt>
    <dgm:pt modelId="{ADEB21E1-0235-463B-9572-54CEF032C919}" type="pres">
      <dgm:prSet presAssocID="{846637B4-CFCF-4D36-8418-0507CC69F5F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3BA90EF6-7D0E-403D-BC7D-C853AA0FEE74}" type="pres">
      <dgm:prSet presAssocID="{846637B4-CFCF-4D36-8418-0507CC69F5F1}" presName="spaceRect" presStyleCnt="0"/>
      <dgm:spPr/>
    </dgm:pt>
    <dgm:pt modelId="{22082732-C039-4290-A2A4-7A4896E6338D}" type="pres">
      <dgm:prSet presAssocID="{846637B4-CFCF-4D36-8418-0507CC69F5F1}" presName="textRect" presStyleLbl="revTx" presStyleIdx="3" presStyleCnt="4" custScaleX="110193" custScaleY="137639">
        <dgm:presLayoutVars>
          <dgm:chMax val="1"/>
          <dgm:chPref val="1"/>
        </dgm:presLayoutVars>
      </dgm:prSet>
      <dgm:spPr/>
    </dgm:pt>
  </dgm:ptLst>
  <dgm:cxnLst>
    <dgm:cxn modelId="{E812C214-62FC-49ED-9254-E486B0EC5A29}" srcId="{F61D63A9-92F0-435D-9F15-EB95B493E32F}" destId="{CD8FDB13-AD4B-4CDA-82CD-789E88AC741E}" srcOrd="0" destOrd="0" parTransId="{124B5EE1-59D3-46B5-B7B4-AC6027FBF72A}" sibTransId="{5F37B240-A2EA-465D-9519-B82BC6609B65}"/>
    <dgm:cxn modelId="{90C13A18-63F3-49AE-BF51-1847F898F0F4}" type="presOf" srcId="{846637B4-CFCF-4D36-8418-0507CC69F5F1}" destId="{22082732-C039-4290-A2A4-7A4896E6338D}" srcOrd="0" destOrd="0" presId="urn:microsoft.com/office/officeart/2018/2/layout/IconCircleList"/>
    <dgm:cxn modelId="{7D2A521D-5AC7-4B78-8F24-651D87DBFB86}" type="presOf" srcId="{2AEF88A6-9D06-4E89-8D7A-4A9497E8C749}" destId="{02521D61-79C8-4017-AB85-93F54DB45BB3}" srcOrd="0" destOrd="0" presId="urn:microsoft.com/office/officeart/2018/2/layout/IconCircleList"/>
    <dgm:cxn modelId="{397BAD36-A4D4-4146-BE5F-00E8B655A8B0}" srcId="{F61D63A9-92F0-435D-9F15-EB95B493E32F}" destId="{B9B403B4-8A3C-48A7-959F-2C173E789376}" srcOrd="2" destOrd="0" parTransId="{B92437AC-0DCE-4C44-A14E-024D94D4AA14}" sibTransId="{3E5E1E1F-B13A-43E6-BE18-A9910BF96A57}"/>
    <dgm:cxn modelId="{7870883A-C2E4-4227-A099-2F36E8223B08}" type="presOf" srcId="{B9B403B4-8A3C-48A7-959F-2C173E789376}" destId="{7A28458F-2990-4EEE-865E-60FEBFCABF17}" srcOrd="0" destOrd="0" presId="urn:microsoft.com/office/officeart/2018/2/layout/IconCircleList"/>
    <dgm:cxn modelId="{91BD2C47-E7A9-419A-AD13-27DD3CEFBB8F}" srcId="{F61D63A9-92F0-435D-9F15-EB95B493E32F}" destId="{846637B4-CFCF-4D36-8418-0507CC69F5F1}" srcOrd="3" destOrd="0" parTransId="{2BD5383E-D19F-4218-9C4D-70024AED039B}" sibTransId="{D1A2DF81-6E05-44FB-86B4-7240AA03A389}"/>
    <dgm:cxn modelId="{98CF8C94-264C-4FE5-8160-0F98BA729EA2}" type="presOf" srcId="{ED1E0533-979F-46D7-82FF-73D855A28ED7}" destId="{2557D9FF-D243-4E21-8DDF-71762F8585FF}" srcOrd="0" destOrd="0" presId="urn:microsoft.com/office/officeart/2018/2/layout/IconCircleList"/>
    <dgm:cxn modelId="{25509599-00AD-47E2-80C0-F85D1F9CDE6F}" type="presOf" srcId="{3E5E1E1F-B13A-43E6-BE18-A9910BF96A57}" destId="{59651354-AAA8-44D6-91B3-538E6EC3F326}" srcOrd="0" destOrd="0" presId="urn:microsoft.com/office/officeart/2018/2/layout/IconCircleList"/>
    <dgm:cxn modelId="{8A3A3E9E-FB0C-411B-B641-51098100EF46}" type="presOf" srcId="{CD8FDB13-AD4B-4CDA-82CD-789E88AC741E}" destId="{DC903B31-55F1-49BC-BCA1-B3E3C00910A3}" srcOrd="0" destOrd="0" presId="urn:microsoft.com/office/officeart/2018/2/layout/IconCircleList"/>
    <dgm:cxn modelId="{765F4FBC-B427-43A9-A075-6EDFD6DA5ACA}" srcId="{F61D63A9-92F0-435D-9F15-EB95B493E32F}" destId="{ED1E0533-979F-46D7-82FF-73D855A28ED7}" srcOrd="1" destOrd="0" parTransId="{057097BF-737C-4933-9948-8D12B3E41818}" sibTransId="{2AEF88A6-9D06-4E89-8D7A-4A9497E8C749}"/>
    <dgm:cxn modelId="{D523D3D2-E9B6-49B7-B92A-431F96F96E1F}" type="presOf" srcId="{F61D63A9-92F0-435D-9F15-EB95B493E32F}" destId="{A387BE55-CC76-44D2-9CB0-3768C23BA5C7}" srcOrd="0" destOrd="0" presId="urn:microsoft.com/office/officeart/2018/2/layout/IconCircleList"/>
    <dgm:cxn modelId="{7E0517ED-1367-4EBB-AE46-99E826AA5870}" type="presOf" srcId="{5F37B240-A2EA-465D-9519-B82BC6609B65}" destId="{B5F56031-B9D0-42A1-8FAE-A89F99DB3FA6}" srcOrd="0" destOrd="0" presId="urn:microsoft.com/office/officeart/2018/2/layout/IconCircleList"/>
    <dgm:cxn modelId="{778C0064-974A-4CA9-AE73-689B6E706F79}" type="presParOf" srcId="{A387BE55-CC76-44D2-9CB0-3768C23BA5C7}" destId="{90FBE047-6D90-4369-B5B9-933FF1AFAF53}" srcOrd="0" destOrd="0" presId="urn:microsoft.com/office/officeart/2018/2/layout/IconCircleList"/>
    <dgm:cxn modelId="{27F5F680-9020-4AE1-9982-35630A871A81}" type="presParOf" srcId="{90FBE047-6D90-4369-B5B9-933FF1AFAF53}" destId="{A9FC35ED-2A59-40A2-BC71-7480FE98444B}" srcOrd="0" destOrd="0" presId="urn:microsoft.com/office/officeart/2018/2/layout/IconCircleList"/>
    <dgm:cxn modelId="{F47E49E3-E1BE-4B37-9EBB-557868EE9973}" type="presParOf" srcId="{A9FC35ED-2A59-40A2-BC71-7480FE98444B}" destId="{51A7F40C-20C5-4E81-AEBC-65DBF039F503}" srcOrd="0" destOrd="0" presId="urn:microsoft.com/office/officeart/2018/2/layout/IconCircleList"/>
    <dgm:cxn modelId="{4104D261-178A-4FF6-BD72-19D04850AB4A}" type="presParOf" srcId="{A9FC35ED-2A59-40A2-BC71-7480FE98444B}" destId="{380D52DE-54BA-48DF-9ED5-FDCA6DC2E0D7}" srcOrd="1" destOrd="0" presId="urn:microsoft.com/office/officeart/2018/2/layout/IconCircleList"/>
    <dgm:cxn modelId="{A35F63E7-D9A0-4FEB-BB65-7B52E3D3BC1F}" type="presParOf" srcId="{A9FC35ED-2A59-40A2-BC71-7480FE98444B}" destId="{1D1BD140-15A3-4F7D-892D-EC84F878189E}" srcOrd="2" destOrd="0" presId="urn:microsoft.com/office/officeart/2018/2/layout/IconCircleList"/>
    <dgm:cxn modelId="{1849B949-E878-48E2-A98F-CA3A0C0C8550}" type="presParOf" srcId="{A9FC35ED-2A59-40A2-BC71-7480FE98444B}" destId="{DC903B31-55F1-49BC-BCA1-B3E3C00910A3}" srcOrd="3" destOrd="0" presId="urn:microsoft.com/office/officeart/2018/2/layout/IconCircleList"/>
    <dgm:cxn modelId="{32F949F0-09B7-4D88-9248-F31A035ADC92}" type="presParOf" srcId="{90FBE047-6D90-4369-B5B9-933FF1AFAF53}" destId="{B5F56031-B9D0-42A1-8FAE-A89F99DB3FA6}" srcOrd="1" destOrd="0" presId="urn:microsoft.com/office/officeart/2018/2/layout/IconCircleList"/>
    <dgm:cxn modelId="{FD9A9DB9-BDDE-40B7-8073-668DAFD89FD1}" type="presParOf" srcId="{90FBE047-6D90-4369-B5B9-933FF1AFAF53}" destId="{B1A10151-3DA2-484A-8D30-4B5CD7A2567E}" srcOrd="2" destOrd="0" presId="urn:microsoft.com/office/officeart/2018/2/layout/IconCircleList"/>
    <dgm:cxn modelId="{53B1796B-DECD-4AE7-9131-8E6B1889ED6F}" type="presParOf" srcId="{B1A10151-3DA2-484A-8D30-4B5CD7A2567E}" destId="{B75D3B52-1533-427B-8AC8-9115B49F9E9F}" srcOrd="0" destOrd="0" presId="urn:microsoft.com/office/officeart/2018/2/layout/IconCircleList"/>
    <dgm:cxn modelId="{9B8D286B-5A15-4F52-BF4D-6A49F2055C2D}" type="presParOf" srcId="{B1A10151-3DA2-484A-8D30-4B5CD7A2567E}" destId="{8FF02341-CCC7-44F5-8F9D-66A23E961F04}" srcOrd="1" destOrd="0" presId="urn:microsoft.com/office/officeart/2018/2/layout/IconCircleList"/>
    <dgm:cxn modelId="{E3EF4E19-6FFA-476B-8686-2F5428D7AA98}" type="presParOf" srcId="{B1A10151-3DA2-484A-8D30-4B5CD7A2567E}" destId="{0BBDC7BE-7BD6-4424-BD99-D3085C9DE4E2}" srcOrd="2" destOrd="0" presId="urn:microsoft.com/office/officeart/2018/2/layout/IconCircleList"/>
    <dgm:cxn modelId="{7475B6B7-85D2-49AD-9769-B2803DDB106F}" type="presParOf" srcId="{B1A10151-3DA2-484A-8D30-4B5CD7A2567E}" destId="{2557D9FF-D243-4E21-8DDF-71762F8585FF}" srcOrd="3" destOrd="0" presId="urn:microsoft.com/office/officeart/2018/2/layout/IconCircleList"/>
    <dgm:cxn modelId="{3A5E5D3C-66AF-4B0E-929E-C074F08D8402}" type="presParOf" srcId="{90FBE047-6D90-4369-B5B9-933FF1AFAF53}" destId="{02521D61-79C8-4017-AB85-93F54DB45BB3}" srcOrd="3" destOrd="0" presId="urn:microsoft.com/office/officeart/2018/2/layout/IconCircleList"/>
    <dgm:cxn modelId="{45A4A0E7-9A46-406F-AA18-1F66D4777B67}" type="presParOf" srcId="{90FBE047-6D90-4369-B5B9-933FF1AFAF53}" destId="{77DB0922-2979-4E71-99AC-00FFCFBC8EDB}" srcOrd="4" destOrd="0" presId="urn:microsoft.com/office/officeart/2018/2/layout/IconCircleList"/>
    <dgm:cxn modelId="{2D67508F-629D-41AA-B19B-3B1A95B7ECC8}" type="presParOf" srcId="{77DB0922-2979-4E71-99AC-00FFCFBC8EDB}" destId="{FE39AFB8-D7CA-4E0D-8A87-EB2AB0090908}" srcOrd="0" destOrd="0" presId="urn:microsoft.com/office/officeart/2018/2/layout/IconCircleList"/>
    <dgm:cxn modelId="{D648C797-EE4E-42BC-92D6-1F70AFF87434}" type="presParOf" srcId="{77DB0922-2979-4E71-99AC-00FFCFBC8EDB}" destId="{F70EE5E4-4DAA-40E2-A40B-53BE1653BC01}" srcOrd="1" destOrd="0" presId="urn:microsoft.com/office/officeart/2018/2/layout/IconCircleList"/>
    <dgm:cxn modelId="{DF45CC0A-E60A-4499-A62A-AC10A40973E7}" type="presParOf" srcId="{77DB0922-2979-4E71-99AC-00FFCFBC8EDB}" destId="{6D1081EE-1D00-4142-BFCC-9C2CA53F57F8}" srcOrd="2" destOrd="0" presId="urn:microsoft.com/office/officeart/2018/2/layout/IconCircleList"/>
    <dgm:cxn modelId="{708344F4-7ABE-4B78-84BF-D90FEA3CB895}" type="presParOf" srcId="{77DB0922-2979-4E71-99AC-00FFCFBC8EDB}" destId="{7A28458F-2990-4EEE-865E-60FEBFCABF17}" srcOrd="3" destOrd="0" presId="urn:microsoft.com/office/officeart/2018/2/layout/IconCircleList"/>
    <dgm:cxn modelId="{DCDC1E7E-0B80-4EEE-B44A-7F494F7DFE47}" type="presParOf" srcId="{90FBE047-6D90-4369-B5B9-933FF1AFAF53}" destId="{59651354-AAA8-44D6-91B3-538E6EC3F326}" srcOrd="5" destOrd="0" presId="urn:microsoft.com/office/officeart/2018/2/layout/IconCircleList"/>
    <dgm:cxn modelId="{813EF2FB-3165-4CAE-9550-3FCA97156CF5}" type="presParOf" srcId="{90FBE047-6D90-4369-B5B9-933FF1AFAF53}" destId="{24B5C392-AF07-4A6C-9BE6-50A403F1E164}" srcOrd="6" destOrd="0" presId="urn:microsoft.com/office/officeart/2018/2/layout/IconCircleList"/>
    <dgm:cxn modelId="{6B7E201D-A62B-4B04-95C5-A5085AD79B5F}" type="presParOf" srcId="{24B5C392-AF07-4A6C-9BE6-50A403F1E164}" destId="{19FDB91D-FA9A-42A5-898D-086EA6252D09}" srcOrd="0" destOrd="0" presId="urn:microsoft.com/office/officeart/2018/2/layout/IconCircleList"/>
    <dgm:cxn modelId="{5F915DDB-BFB9-4AE3-AEA3-5347A96120AE}" type="presParOf" srcId="{24B5C392-AF07-4A6C-9BE6-50A403F1E164}" destId="{ADEB21E1-0235-463B-9572-54CEF032C919}" srcOrd="1" destOrd="0" presId="urn:microsoft.com/office/officeart/2018/2/layout/IconCircleList"/>
    <dgm:cxn modelId="{4C7E0909-6CEF-4A18-8954-F9AF86F820F2}" type="presParOf" srcId="{24B5C392-AF07-4A6C-9BE6-50A403F1E164}" destId="{3BA90EF6-7D0E-403D-BC7D-C853AA0FEE74}" srcOrd="2" destOrd="0" presId="urn:microsoft.com/office/officeart/2018/2/layout/IconCircleList"/>
    <dgm:cxn modelId="{3255C6DA-97BE-45FC-BD89-0F798F9720FF}" type="presParOf" srcId="{24B5C392-AF07-4A6C-9BE6-50A403F1E164}" destId="{22082732-C039-4290-A2A4-7A4896E6338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3B749A-34EE-4A0A-BDAE-6F46FD16C7C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7DF042-DB64-45C4-94C9-BF4B7D97A138}">
      <dgm:prSet custT="1"/>
      <dgm:spPr/>
      <dgm:t>
        <a:bodyPr/>
        <a:lstStyle/>
        <a:p>
          <a:r>
            <a:rPr lang="en-US" sz="1600" b="0" i="0" baseline="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Looking back, I can see my digital skills got better in many areas. </a:t>
          </a:r>
          <a:endParaRPr lang="en-US" sz="1500" b="0" i="0" baseline="0" dirty="0"/>
        </a:p>
      </dgm:t>
    </dgm:pt>
    <dgm:pt modelId="{7A51556D-91CE-4538-B040-4FFDB482D77C}" type="parTrans" cxnId="{F3858F8A-7FA8-4D79-BA09-75A3DCA04483}">
      <dgm:prSet/>
      <dgm:spPr/>
      <dgm:t>
        <a:bodyPr/>
        <a:lstStyle/>
        <a:p>
          <a:endParaRPr lang="en-US"/>
        </a:p>
      </dgm:t>
    </dgm:pt>
    <dgm:pt modelId="{856E01D5-0029-4F44-8A5E-1D02EE7D5D8C}" type="sibTrans" cxnId="{F3858F8A-7FA8-4D79-BA09-75A3DCA04483}">
      <dgm:prSet/>
      <dgm:spPr/>
      <dgm:t>
        <a:bodyPr/>
        <a:lstStyle/>
        <a:p>
          <a:endParaRPr lang="en-US"/>
        </a:p>
      </dgm:t>
    </dgm:pt>
    <dgm:pt modelId="{35AD18D0-D9A7-48A2-A18C-B5E2530693CF}">
      <dgm:prSet custT="1"/>
      <dgm:spPr/>
      <dgm:t>
        <a:bodyPr/>
        <a:lstStyle/>
        <a:p>
          <a:r>
            <a:rPr lang="en-US" sz="16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I learned how to design and share an online questionnaire, read the graphs in Microsoft Forms and use the answers to make real business choices. </a:t>
          </a:r>
          <a:endParaRPr lang="en-US" sz="1500" dirty="0"/>
        </a:p>
      </dgm:t>
    </dgm:pt>
    <dgm:pt modelId="{38764308-D637-4436-A35F-5EA2FE6A18A5}" type="parTrans" cxnId="{5A6EE2D5-DF49-4CE5-AA92-21929412C26E}">
      <dgm:prSet/>
      <dgm:spPr/>
      <dgm:t>
        <a:bodyPr/>
        <a:lstStyle/>
        <a:p>
          <a:endParaRPr lang="en-US"/>
        </a:p>
      </dgm:t>
    </dgm:pt>
    <dgm:pt modelId="{1E9165C7-10C5-4CD4-94E3-F90DB4F14341}" type="sibTrans" cxnId="{5A6EE2D5-DF49-4CE5-AA92-21929412C26E}">
      <dgm:prSet/>
      <dgm:spPr/>
      <dgm:t>
        <a:bodyPr/>
        <a:lstStyle/>
        <a:p>
          <a:endParaRPr lang="en-US"/>
        </a:p>
      </dgm:t>
    </dgm:pt>
    <dgm:pt modelId="{031FE57D-0EEA-4B45-A781-CCBE08B51AD6}">
      <dgm:prSet custT="1"/>
      <dgm:spPr/>
      <dgm:t>
        <a:bodyPr/>
        <a:lstStyle/>
        <a:p>
          <a:r>
            <a:rPr lang="en-US" sz="1600" b="0" i="0" baseline="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I improved my web design skills by making my website and leaflet match and look neat and clear. </a:t>
          </a:r>
          <a:endParaRPr lang="en-US" sz="16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1B20F23D-648B-4549-9277-34728B9CA1B0}" type="parTrans" cxnId="{09DA6467-994D-4BE3-9C44-9FD688041908}">
      <dgm:prSet/>
      <dgm:spPr/>
      <dgm:t>
        <a:bodyPr/>
        <a:lstStyle/>
        <a:p>
          <a:endParaRPr lang="en-US"/>
        </a:p>
      </dgm:t>
    </dgm:pt>
    <dgm:pt modelId="{B42B926F-B903-48DC-BCF1-2827C3282079}" type="sibTrans" cxnId="{09DA6467-994D-4BE3-9C44-9FD688041908}">
      <dgm:prSet/>
      <dgm:spPr/>
      <dgm:t>
        <a:bodyPr/>
        <a:lstStyle/>
        <a:p>
          <a:endParaRPr lang="en-US"/>
        </a:p>
      </dgm:t>
    </dgm:pt>
    <dgm:pt modelId="{B5CBBBAC-B518-4CC7-80C7-7EF86EB1BB5E}">
      <dgm:prSet custT="1"/>
      <dgm:spPr/>
      <dgm:t>
        <a:bodyPr/>
        <a:lstStyle/>
        <a:p>
          <a:r>
            <a:rPr lang="en-US" sz="1600" b="0" i="0" baseline="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My Excel skills got better because I used formulas, charts and a simple cash-flow plan, which will help me in future work.</a:t>
          </a:r>
          <a:endParaRPr lang="en-US" sz="16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7CCBFCEC-8EAC-416D-8D59-67A5D7B921FD}" type="parTrans" cxnId="{1BEF38A5-EADC-4079-A2F6-25B9D85F4F7B}">
      <dgm:prSet/>
      <dgm:spPr/>
      <dgm:t>
        <a:bodyPr/>
        <a:lstStyle/>
        <a:p>
          <a:endParaRPr lang="en-US"/>
        </a:p>
      </dgm:t>
    </dgm:pt>
    <dgm:pt modelId="{7E995423-ACD3-4D8D-9556-B322DCEE9FAD}" type="sibTrans" cxnId="{1BEF38A5-EADC-4079-A2F6-25B9D85F4F7B}">
      <dgm:prSet/>
      <dgm:spPr/>
      <dgm:t>
        <a:bodyPr/>
        <a:lstStyle/>
        <a:p>
          <a:endParaRPr lang="en-US"/>
        </a:p>
      </dgm:t>
    </dgm:pt>
    <dgm:pt modelId="{F4BC9A27-1576-46F2-8DEC-DDC7D2A69EB6}">
      <dgm:prSet custT="1"/>
      <dgm:spPr/>
      <dgm:t>
        <a:bodyPr/>
        <a:lstStyle/>
        <a:p>
          <a:r>
            <a:rPr lang="en-US" sz="16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Making my video advert and talking about parents` main problems helped me practice how to advertise my business online. </a:t>
          </a:r>
        </a:p>
      </dgm:t>
    </dgm:pt>
    <dgm:pt modelId="{2B88548C-5F81-4AB4-B93E-B9DD56ABBFF9}" type="parTrans" cxnId="{6A4FB2E5-1FE4-44C9-A0D0-7B30F10627D9}">
      <dgm:prSet/>
      <dgm:spPr/>
      <dgm:t>
        <a:bodyPr/>
        <a:lstStyle/>
        <a:p>
          <a:endParaRPr lang="en-US"/>
        </a:p>
      </dgm:t>
    </dgm:pt>
    <dgm:pt modelId="{1DE594E3-5579-4019-BACF-593842715DD9}" type="sibTrans" cxnId="{6A4FB2E5-1FE4-44C9-A0D0-7B30F10627D9}">
      <dgm:prSet/>
      <dgm:spPr/>
      <dgm:t>
        <a:bodyPr/>
        <a:lstStyle/>
        <a:p>
          <a:endParaRPr lang="en-US"/>
        </a:p>
      </dgm:t>
    </dgm:pt>
    <dgm:pt modelId="{992B1D28-E99A-428E-A034-6AB3136DBC2F}">
      <dgm:prSet custT="1"/>
      <dgm:spPr/>
      <dgm:t>
        <a:bodyPr/>
        <a:lstStyle/>
        <a:p>
          <a:r>
            <a:rPr lang="en-US" sz="16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In the future I want to keep improving my data skills, video editing and website building.</a:t>
          </a:r>
        </a:p>
      </dgm:t>
    </dgm:pt>
    <dgm:pt modelId="{04D35E8C-56BD-4F44-8976-EF8268BB1B34}" type="parTrans" cxnId="{E834B95B-C1C0-47BC-B15A-E0D8010019E2}">
      <dgm:prSet/>
      <dgm:spPr/>
      <dgm:t>
        <a:bodyPr/>
        <a:lstStyle/>
        <a:p>
          <a:endParaRPr lang="en-US"/>
        </a:p>
      </dgm:t>
    </dgm:pt>
    <dgm:pt modelId="{3A08D75B-9C73-4690-9ED1-44EBED4CC300}" type="sibTrans" cxnId="{E834B95B-C1C0-47BC-B15A-E0D8010019E2}">
      <dgm:prSet/>
      <dgm:spPr/>
      <dgm:t>
        <a:bodyPr/>
        <a:lstStyle/>
        <a:p>
          <a:endParaRPr lang="en-US"/>
        </a:p>
      </dgm:t>
    </dgm:pt>
    <dgm:pt modelId="{672A0E9C-83FF-43D9-8D01-9FFA316C5594}">
      <dgm:prSet custT="1"/>
      <dgm:spPr/>
      <dgm:t>
        <a:bodyPr/>
        <a:lstStyle/>
        <a:p>
          <a:r>
            <a:rPr lang="en-US" sz="1400" i="1" dirty="0">
              <a:solidFill>
                <a:srgbClr val="0070C0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Through this project I developed my digital literacy, combining research, finance and communication skills that are closely linked with employability in the modern </a:t>
          </a:r>
          <a:r>
            <a:rPr lang="en-US" sz="1400" i="1" dirty="0" err="1">
              <a:solidFill>
                <a:srgbClr val="0070C0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labour</a:t>
          </a:r>
          <a:r>
            <a:rPr lang="en-US" sz="1400" i="1" dirty="0">
              <a:solidFill>
                <a:srgbClr val="0070C0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market </a:t>
          </a:r>
          <a:r>
            <a:rPr lang="en-US" sz="1400" b="1" i="1" dirty="0">
              <a:solidFill>
                <a:srgbClr val="0070C0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(Anderson, 2019; Đorđević et al., 2025).</a:t>
          </a:r>
          <a:endParaRPr lang="en-US" sz="1400" dirty="0">
            <a:solidFill>
              <a:srgbClr val="0070C0"/>
            </a:solidFill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E9921648-0842-4C4C-89C7-6ECAB555ACA1}" type="parTrans" cxnId="{71BAFE28-0CD5-4BC3-A5B0-3C7E7B485FC8}">
      <dgm:prSet/>
      <dgm:spPr/>
      <dgm:t>
        <a:bodyPr/>
        <a:lstStyle/>
        <a:p>
          <a:endParaRPr lang="en-US"/>
        </a:p>
      </dgm:t>
    </dgm:pt>
    <dgm:pt modelId="{1E42B475-4B89-41BC-8A13-7A57626235FB}" type="sibTrans" cxnId="{71BAFE28-0CD5-4BC3-A5B0-3C7E7B485FC8}">
      <dgm:prSet/>
      <dgm:spPr/>
      <dgm:t>
        <a:bodyPr/>
        <a:lstStyle/>
        <a:p>
          <a:endParaRPr lang="en-US"/>
        </a:p>
      </dgm:t>
    </dgm:pt>
    <dgm:pt modelId="{AE89C4B1-6658-4311-A941-42976DD59A46}" type="pres">
      <dgm:prSet presAssocID="{673B749A-34EE-4A0A-BDAE-6F46FD16C7C2}" presName="vert0" presStyleCnt="0">
        <dgm:presLayoutVars>
          <dgm:dir/>
          <dgm:animOne val="branch"/>
          <dgm:animLvl val="lvl"/>
        </dgm:presLayoutVars>
      </dgm:prSet>
      <dgm:spPr/>
    </dgm:pt>
    <dgm:pt modelId="{D4377069-C2E1-43AB-8BB1-2D5E980C730C}" type="pres">
      <dgm:prSet presAssocID="{627DF042-DB64-45C4-94C9-BF4B7D97A138}" presName="thickLine" presStyleLbl="alignNode1" presStyleIdx="0" presStyleCnt="7"/>
      <dgm:spPr/>
    </dgm:pt>
    <dgm:pt modelId="{30A36BF6-3E00-4F08-A893-804BEFC6B013}" type="pres">
      <dgm:prSet presAssocID="{627DF042-DB64-45C4-94C9-BF4B7D97A138}" presName="horz1" presStyleCnt="0"/>
      <dgm:spPr/>
    </dgm:pt>
    <dgm:pt modelId="{F0CC3218-6FAB-40BA-9187-CD16F7F1CDF4}" type="pres">
      <dgm:prSet presAssocID="{627DF042-DB64-45C4-94C9-BF4B7D97A138}" presName="tx1" presStyleLbl="revTx" presStyleIdx="0" presStyleCnt="7"/>
      <dgm:spPr/>
    </dgm:pt>
    <dgm:pt modelId="{99E6B531-8F9D-4A53-80CE-78B783E6E97B}" type="pres">
      <dgm:prSet presAssocID="{627DF042-DB64-45C4-94C9-BF4B7D97A138}" presName="vert1" presStyleCnt="0"/>
      <dgm:spPr/>
    </dgm:pt>
    <dgm:pt modelId="{3D7539F8-687E-49B0-A1BB-B30F7ED9A24C}" type="pres">
      <dgm:prSet presAssocID="{35AD18D0-D9A7-48A2-A18C-B5E2530693CF}" presName="thickLine" presStyleLbl="alignNode1" presStyleIdx="1" presStyleCnt="7"/>
      <dgm:spPr/>
    </dgm:pt>
    <dgm:pt modelId="{F4868A04-9B6E-4E32-B854-06013E18EDA9}" type="pres">
      <dgm:prSet presAssocID="{35AD18D0-D9A7-48A2-A18C-B5E2530693CF}" presName="horz1" presStyleCnt="0"/>
      <dgm:spPr/>
    </dgm:pt>
    <dgm:pt modelId="{5F210C5D-7EC6-462F-90A4-AD0489E069B0}" type="pres">
      <dgm:prSet presAssocID="{35AD18D0-D9A7-48A2-A18C-B5E2530693CF}" presName="tx1" presStyleLbl="revTx" presStyleIdx="1" presStyleCnt="7"/>
      <dgm:spPr/>
    </dgm:pt>
    <dgm:pt modelId="{5DC557F0-1D93-4B0E-9A23-4BCDB7A2F1D5}" type="pres">
      <dgm:prSet presAssocID="{35AD18D0-D9A7-48A2-A18C-B5E2530693CF}" presName="vert1" presStyleCnt="0"/>
      <dgm:spPr/>
    </dgm:pt>
    <dgm:pt modelId="{8FA41CDA-E4BA-4971-920B-85EE0ACAF80E}" type="pres">
      <dgm:prSet presAssocID="{031FE57D-0EEA-4B45-A781-CCBE08B51AD6}" presName="thickLine" presStyleLbl="alignNode1" presStyleIdx="2" presStyleCnt="7"/>
      <dgm:spPr/>
    </dgm:pt>
    <dgm:pt modelId="{0CDE0A5A-6957-4CE6-8C21-3A989FA8ED66}" type="pres">
      <dgm:prSet presAssocID="{031FE57D-0EEA-4B45-A781-CCBE08B51AD6}" presName="horz1" presStyleCnt="0"/>
      <dgm:spPr/>
    </dgm:pt>
    <dgm:pt modelId="{1AA55C44-5062-49CF-AF9F-B97F3C7270CA}" type="pres">
      <dgm:prSet presAssocID="{031FE57D-0EEA-4B45-A781-CCBE08B51AD6}" presName="tx1" presStyleLbl="revTx" presStyleIdx="2" presStyleCnt="7"/>
      <dgm:spPr/>
    </dgm:pt>
    <dgm:pt modelId="{6B60CB98-FC66-46E5-9D8A-2819672D12B6}" type="pres">
      <dgm:prSet presAssocID="{031FE57D-0EEA-4B45-A781-CCBE08B51AD6}" presName="vert1" presStyleCnt="0"/>
      <dgm:spPr/>
    </dgm:pt>
    <dgm:pt modelId="{66AF82DD-CB3D-4FC1-BDF2-8CBD418E0482}" type="pres">
      <dgm:prSet presAssocID="{B5CBBBAC-B518-4CC7-80C7-7EF86EB1BB5E}" presName="thickLine" presStyleLbl="alignNode1" presStyleIdx="3" presStyleCnt="7"/>
      <dgm:spPr/>
    </dgm:pt>
    <dgm:pt modelId="{214817B6-D611-4FB3-9108-C492959B0774}" type="pres">
      <dgm:prSet presAssocID="{B5CBBBAC-B518-4CC7-80C7-7EF86EB1BB5E}" presName="horz1" presStyleCnt="0"/>
      <dgm:spPr/>
    </dgm:pt>
    <dgm:pt modelId="{D6448D4D-F701-41CF-BE6D-D8D75F53BB45}" type="pres">
      <dgm:prSet presAssocID="{B5CBBBAC-B518-4CC7-80C7-7EF86EB1BB5E}" presName="tx1" presStyleLbl="revTx" presStyleIdx="3" presStyleCnt="7"/>
      <dgm:spPr/>
    </dgm:pt>
    <dgm:pt modelId="{482D7F09-4E6B-4732-BE6D-F206F34C49C0}" type="pres">
      <dgm:prSet presAssocID="{B5CBBBAC-B518-4CC7-80C7-7EF86EB1BB5E}" presName="vert1" presStyleCnt="0"/>
      <dgm:spPr/>
    </dgm:pt>
    <dgm:pt modelId="{BD0C2710-F865-482C-91DA-15CF30034657}" type="pres">
      <dgm:prSet presAssocID="{F4BC9A27-1576-46F2-8DEC-DDC7D2A69EB6}" presName="thickLine" presStyleLbl="alignNode1" presStyleIdx="4" presStyleCnt="7"/>
      <dgm:spPr/>
    </dgm:pt>
    <dgm:pt modelId="{1F213ACC-28BA-47C9-87E3-7E73B9C00137}" type="pres">
      <dgm:prSet presAssocID="{F4BC9A27-1576-46F2-8DEC-DDC7D2A69EB6}" presName="horz1" presStyleCnt="0"/>
      <dgm:spPr/>
    </dgm:pt>
    <dgm:pt modelId="{221B2864-E9AD-4E1F-850D-44A57CE96972}" type="pres">
      <dgm:prSet presAssocID="{F4BC9A27-1576-46F2-8DEC-DDC7D2A69EB6}" presName="tx1" presStyleLbl="revTx" presStyleIdx="4" presStyleCnt="7"/>
      <dgm:spPr/>
    </dgm:pt>
    <dgm:pt modelId="{4417AD82-02EC-4EA0-AC78-351BDE6A6D32}" type="pres">
      <dgm:prSet presAssocID="{F4BC9A27-1576-46F2-8DEC-DDC7D2A69EB6}" presName="vert1" presStyleCnt="0"/>
      <dgm:spPr/>
    </dgm:pt>
    <dgm:pt modelId="{12E35AEC-74FA-4215-B29F-D3F3C72D8909}" type="pres">
      <dgm:prSet presAssocID="{992B1D28-E99A-428E-A034-6AB3136DBC2F}" presName="thickLine" presStyleLbl="alignNode1" presStyleIdx="5" presStyleCnt="7"/>
      <dgm:spPr/>
    </dgm:pt>
    <dgm:pt modelId="{14CE90D8-BC4A-43FF-8AE9-86AD48BABCDB}" type="pres">
      <dgm:prSet presAssocID="{992B1D28-E99A-428E-A034-6AB3136DBC2F}" presName="horz1" presStyleCnt="0"/>
      <dgm:spPr/>
    </dgm:pt>
    <dgm:pt modelId="{9A973C55-E860-4D67-89CD-7BBD59DE2C86}" type="pres">
      <dgm:prSet presAssocID="{992B1D28-E99A-428E-A034-6AB3136DBC2F}" presName="tx1" presStyleLbl="revTx" presStyleIdx="5" presStyleCnt="7"/>
      <dgm:spPr/>
    </dgm:pt>
    <dgm:pt modelId="{8F6E4F1B-7EDD-410E-AC1F-74B853AA5875}" type="pres">
      <dgm:prSet presAssocID="{992B1D28-E99A-428E-A034-6AB3136DBC2F}" presName="vert1" presStyleCnt="0"/>
      <dgm:spPr/>
    </dgm:pt>
    <dgm:pt modelId="{AB478AA7-C460-4F7B-9224-7F8024B305D6}" type="pres">
      <dgm:prSet presAssocID="{672A0E9C-83FF-43D9-8D01-9FFA316C5594}" presName="thickLine" presStyleLbl="alignNode1" presStyleIdx="6" presStyleCnt="7"/>
      <dgm:spPr/>
    </dgm:pt>
    <dgm:pt modelId="{C3667252-5BF1-4C64-9E55-94AEA8C6CDB2}" type="pres">
      <dgm:prSet presAssocID="{672A0E9C-83FF-43D9-8D01-9FFA316C5594}" presName="horz1" presStyleCnt="0"/>
      <dgm:spPr/>
    </dgm:pt>
    <dgm:pt modelId="{C08385D3-9F1A-4254-908F-2E7A9F59E011}" type="pres">
      <dgm:prSet presAssocID="{672A0E9C-83FF-43D9-8D01-9FFA316C5594}" presName="tx1" presStyleLbl="revTx" presStyleIdx="6" presStyleCnt="7"/>
      <dgm:spPr/>
    </dgm:pt>
    <dgm:pt modelId="{7894C57C-F68F-49B7-BF44-278D8ED0A01B}" type="pres">
      <dgm:prSet presAssocID="{672A0E9C-83FF-43D9-8D01-9FFA316C5594}" presName="vert1" presStyleCnt="0"/>
      <dgm:spPr/>
    </dgm:pt>
  </dgm:ptLst>
  <dgm:cxnLst>
    <dgm:cxn modelId="{4AECF517-2D8E-4CA8-A8E8-6DE55852414D}" type="presOf" srcId="{992B1D28-E99A-428E-A034-6AB3136DBC2F}" destId="{9A973C55-E860-4D67-89CD-7BBD59DE2C86}" srcOrd="0" destOrd="0" presId="urn:microsoft.com/office/officeart/2008/layout/LinedList"/>
    <dgm:cxn modelId="{F0C35218-B321-443C-8706-36CC1CAA0092}" type="presOf" srcId="{627DF042-DB64-45C4-94C9-BF4B7D97A138}" destId="{F0CC3218-6FAB-40BA-9187-CD16F7F1CDF4}" srcOrd="0" destOrd="0" presId="urn:microsoft.com/office/officeart/2008/layout/LinedList"/>
    <dgm:cxn modelId="{4A88E723-C2AE-45AF-9239-6FE3C899DA1E}" type="presOf" srcId="{35AD18D0-D9A7-48A2-A18C-B5E2530693CF}" destId="{5F210C5D-7EC6-462F-90A4-AD0489E069B0}" srcOrd="0" destOrd="0" presId="urn:microsoft.com/office/officeart/2008/layout/LinedList"/>
    <dgm:cxn modelId="{71BAFE28-0CD5-4BC3-A5B0-3C7E7B485FC8}" srcId="{673B749A-34EE-4A0A-BDAE-6F46FD16C7C2}" destId="{672A0E9C-83FF-43D9-8D01-9FFA316C5594}" srcOrd="6" destOrd="0" parTransId="{E9921648-0842-4C4C-89C7-6ECAB555ACA1}" sibTransId="{1E42B475-4B89-41BC-8A13-7A57626235FB}"/>
    <dgm:cxn modelId="{E834B95B-C1C0-47BC-B15A-E0D8010019E2}" srcId="{673B749A-34EE-4A0A-BDAE-6F46FD16C7C2}" destId="{992B1D28-E99A-428E-A034-6AB3136DBC2F}" srcOrd="5" destOrd="0" parTransId="{04D35E8C-56BD-4F44-8976-EF8268BB1B34}" sibTransId="{3A08D75B-9C73-4690-9ED1-44EBED4CC300}"/>
    <dgm:cxn modelId="{09DA6467-994D-4BE3-9C44-9FD688041908}" srcId="{673B749A-34EE-4A0A-BDAE-6F46FD16C7C2}" destId="{031FE57D-0EEA-4B45-A781-CCBE08B51AD6}" srcOrd="2" destOrd="0" parTransId="{1B20F23D-648B-4549-9277-34728B9CA1B0}" sibTransId="{B42B926F-B903-48DC-BCF1-2827C3282079}"/>
    <dgm:cxn modelId="{A6759B6D-8178-49A7-8FBB-DC7196449182}" type="presOf" srcId="{673B749A-34EE-4A0A-BDAE-6F46FD16C7C2}" destId="{AE89C4B1-6658-4311-A941-42976DD59A46}" srcOrd="0" destOrd="0" presId="urn:microsoft.com/office/officeart/2008/layout/LinedList"/>
    <dgm:cxn modelId="{F5A90D7F-56EC-4916-A0A8-66926C7EC703}" type="presOf" srcId="{031FE57D-0EEA-4B45-A781-CCBE08B51AD6}" destId="{1AA55C44-5062-49CF-AF9F-B97F3C7270CA}" srcOrd="0" destOrd="0" presId="urn:microsoft.com/office/officeart/2008/layout/LinedList"/>
    <dgm:cxn modelId="{F3858F8A-7FA8-4D79-BA09-75A3DCA04483}" srcId="{673B749A-34EE-4A0A-BDAE-6F46FD16C7C2}" destId="{627DF042-DB64-45C4-94C9-BF4B7D97A138}" srcOrd="0" destOrd="0" parTransId="{7A51556D-91CE-4538-B040-4FFDB482D77C}" sibTransId="{856E01D5-0029-4F44-8A5E-1D02EE7D5D8C}"/>
    <dgm:cxn modelId="{1BEF38A5-EADC-4079-A2F6-25B9D85F4F7B}" srcId="{673B749A-34EE-4A0A-BDAE-6F46FD16C7C2}" destId="{B5CBBBAC-B518-4CC7-80C7-7EF86EB1BB5E}" srcOrd="3" destOrd="0" parTransId="{7CCBFCEC-8EAC-416D-8D59-67A5D7B921FD}" sibTransId="{7E995423-ACD3-4D8D-9556-B322DCEE9FAD}"/>
    <dgm:cxn modelId="{186297B1-8337-45EF-A79B-7E1CB30353C4}" type="presOf" srcId="{672A0E9C-83FF-43D9-8D01-9FFA316C5594}" destId="{C08385D3-9F1A-4254-908F-2E7A9F59E011}" srcOrd="0" destOrd="0" presId="urn:microsoft.com/office/officeart/2008/layout/LinedList"/>
    <dgm:cxn modelId="{5A6EE2D5-DF49-4CE5-AA92-21929412C26E}" srcId="{673B749A-34EE-4A0A-BDAE-6F46FD16C7C2}" destId="{35AD18D0-D9A7-48A2-A18C-B5E2530693CF}" srcOrd="1" destOrd="0" parTransId="{38764308-D637-4436-A35F-5EA2FE6A18A5}" sibTransId="{1E9165C7-10C5-4CD4-94E3-F90DB4F14341}"/>
    <dgm:cxn modelId="{F9E98CE5-0F6B-477A-AFD8-CFE2D5CFB854}" type="presOf" srcId="{F4BC9A27-1576-46F2-8DEC-DDC7D2A69EB6}" destId="{221B2864-E9AD-4E1F-850D-44A57CE96972}" srcOrd="0" destOrd="0" presId="urn:microsoft.com/office/officeart/2008/layout/LinedList"/>
    <dgm:cxn modelId="{6A4FB2E5-1FE4-44C9-A0D0-7B30F10627D9}" srcId="{673B749A-34EE-4A0A-BDAE-6F46FD16C7C2}" destId="{F4BC9A27-1576-46F2-8DEC-DDC7D2A69EB6}" srcOrd="4" destOrd="0" parTransId="{2B88548C-5F81-4AB4-B93E-B9DD56ABBFF9}" sibTransId="{1DE594E3-5579-4019-BACF-593842715DD9}"/>
    <dgm:cxn modelId="{F55BEDF8-0BF3-48F4-9042-F475C7AD01DE}" type="presOf" srcId="{B5CBBBAC-B518-4CC7-80C7-7EF86EB1BB5E}" destId="{D6448D4D-F701-41CF-BE6D-D8D75F53BB45}" srcOrd="0" destOrd="0" presId="urn:microsoft.com/office/officeart/2008/layout/LinedList"/>
    <dgm:cxn modelId="{4285D339-ED18-49CB-9A67-87860526678D}" type="presParOf" srcId="{AE89C4B1-6658-4311-A941-42976DD59A46}" destId="{D4377069-C2E1-43AB-8BB1-2D5E980C730C}" srcOrd="0" destOrd="0" presId="urn:microsoft.com/office/officeart/2008/layout/LinedList"/>
    <dgm:cxn modelId="{2C27760C-3D14-4EB9-A5C7-2B5F3A3030B9}" type="presParOf" srcId="{AE89C4B1-6658-4311-A941-42976DD59A46}" destId="{30A36BF6-3E00-4F08-A893-804BEFC6B013}" srcOrd="1" destOrd="0" presId="urn:microsoft.com/office/officeart/2008/layout/LinedList"/>
    <dgm:cxn modelId="{C1A1610B-4A6F-4597-9785-A912B5022DAB}" type="presParOf" srcId="{30A36BF6-3E00-4F08-A893-804BEFC6B013}" destId="{F0CC3218-6FAB-40BA-9187-CD16F7F1CDF4}" srcOrd="0" destOrd="0" presId="urn:microsoft.com/office/officeart/2008/layout/LinedList"/>
    <dgm:cxn modelId="{C04B1660-97A3-4287-9D35-A9AC471D4230}" type="presParOf" srcId="{30A36BF6-3E00-4F08-A893-804BEFC6B013}" destId="{99E6B531-8F9D-4A53-80CE-78B783E6E97B}" srcOrd="1" destOrd="0" presId="urn:microsoft.com/office/officeart/2008/layout/LinedList"/>
    <dgm:cxn modelId="{C5331633-7BD7-4FF4-A3D7-816EACEC1AEC}" type="presParOf" srcId="{AE89C4B1-6658-4311-A941-42976DD59A46}" destId="{3D7539F8-687E-49B0-A1BB-B30F7ED9A24C}" srcOrd="2" destOrd="0" presId="urn:microsoft.com/office/officeart/2008/layout/LinedList"/>
    <dgm:cxn modelId="{FABD15E1-F739-4F02-BAA0-3666AB3C1611}" type="presParOf" srcId="{AE89C4B1-6658-4311-A941-42976DD59A46}" destId="{F4868A04-9B6E-4E32-B854-06013E18EDA9}" srcOrd="3" destOrd="0" presId="urn:microsoft.com/office/officeart/2008/layout/LinedList"/>
    <dgm:cxn modelId="{E9166333-F737-4E2F-81B8-B8A9A29E5537}" type="presParOf" srcId="{F4868A04-9B6E-4E32-B854-06013E18EDA9}" destId="{5F210C5D-7EC6-462F-90A4-AD0489E069B0}" srcOrd="0" destOrd="0" presId="urn:microsoft.com/office/officeart/2008/layout/LinedList"/>
    <dgm:cxn modelId="{445D4920-445B-45AF-995A-C4C8398556FE}" type="presParOf" srcId="{F4868A04-9B6E-4E32-B854-06013E18EDA9}" destId="{5DC557F0-1D93-4B0E-9A23-4BCDB7A2F1D5}" srcOrd="1" destOrd="0" presId="urn:microsoft.com/office/officeart/2008/layout/LinedList"/>
    <dgm:cxn modelId="{F5486B11-FFE0-40FD-ADAD-AD3B20DEA74E}" type="presParOf" srcId="{AE89C4B1-6658-4311-A941-42976DD59A46}" destId="{8FA41CDA-E4BA-4971-920B-85EE0ACAF80E}" srcOrd="4" destOrd="0" presId="urn:microsoft.com/office/officeart/2008/layout/LinedList"/>
    <dgm:cxn modelId="{03374EFE-0779-4EF4-B76F-7B555672433A}" type="presParOf" srcId="{AE89C4B1-6658-4311-A941-42976DD59A46}" destId="{0CDE0A5A-6957-4CE6-8C21-3A989FA8ED66}" srcOrd="5" destOrd="0" presId="urn:microsoft.com/office/officeart/2008/layout/LinedList"/>
    <dgm:cxn modelId="{8F1B5B7A-10BE-41F1-9AB1-B77018BEA5AA}" type="presParOf" srcId="{0CDE0A5A-6957-4CE6-8C21-3A989FA8ED66}" destId="{1AA55C44-5062-49CF-AF9F-B97F3C7270CA}" srcOrd="0" destOrd="0" presId="urn:microsoft.com/office/officeart/2008/layout/LinedList"/>
    <dgm:cxn modelId="{69CDACBF-2D94-4766-998E-3E4DFA2EF70A}" type="presParOf" srcId="{0CDE0A5A-6957-4CE6-8C21-3A989FA8ED66}" destId="{6B60CB98-FC66-46E5-9D8A-2819672D12B6}" srcOrd="1" destOrd="0" presId="urn:microsoft.com/office/officeart/2008/layout/LinedList"/>
    <dgm:cxn modelId="{4E295EA8-662A-4CDE-934E-4681A2A7B012}" type="presParOf" srcId="{AE89C4B1-6658-4311-A941-42976DD59A46}" destId="{66AF82DD-CB3D-4FC1-BDF2-8CBD418E0482}" srcOrd="6" destOrd="0" presId="urn:microsoft.com/office/officeart/2008/layout/LinedList"/>
    <dgm:cxn modelId="{667D4A8D-9A95-4435-91AA-C2EA932A8CA3}" type="presParOf" srcId="{AE89C4B1-6658-4311-A941-42976DD59A46}" destId="{214817B6-D611-4FB3-9108-C492959B0774}" srcOrd="7" destOrd="0" presId="urn:microsoft.com/office/officeart/2008/layout/LinedList"/>
    <dgm:cxn modelId="{8A904AA9-A59C-410F-8C53-3DCB7A79FB81}" type="presParOf" srcId="{214817B6-D611-4FB3-9108-C492959B0774}" destId="{D6448D4D-F701-41CF-BE6D-D8D75F53BB45}" srcOrd="0" destOrd="0" presId="urn:microsoft.com/office/officeart/2008/layout/LinedList"/>
    <dgm:cxn modelId="{1E1B2FB0-0415-4F09-B75C-42884C607D99}" type="presParOf" srcId="{214817B6-D611-4FB3-9108-C492959B0774}" destId="{482D7F09-4E6B-4732-BE6D-F206F34C49C0}" srcOrd="1" destOrd="0" presId="urn:microsoft.com/office/officeart/2008/layout/LinedList"/>
    <dgm:cxn modelId="{102AF439-02CB-4C59-A089-71B3FDD6BD36}" type="presParOf" srcId="{AE89C4B1-6658-4311-A941-42976DD59A46}" destId="{BD0C2710-F865-482C-91DA-15CF30034657}" srcOrd="8" destOrd="0" presId="urn:microsoft.com/office/officeart/2008/layout/LinedList"/>
    <dgm:cxn modelId="{88423A45-1A00-4B6D-B31D-611AABA035EC}" type="presParOf" srcId="{AE89C4B1-6658-4311-A941-42976DD59A46}" destId="{1F213ACC-28BA-47C9-87E3-7E73B9C00137}" srcOrd="9" destOrd="0" presId="urn:microsoft.com/office/officeart/2008/layout/LinedList"/>
    <dgm:cxn modelId="{A2CCE2AC-C5D1-4827-B00B-F0B11DC93C21}" type="presParOf" srcId="{1F213ACC-28BA-47C9-87E3-7E73B9C00137}" destId="{221B2864-E9AD-4E1F-850D-44A57CE96972}" srcOrd="0" destOrd="0" presId="urn:microsoft.com/office/officeart/2008/layout/LinedList"/>
    <dgm:cxn modelId="{190C0B51-842E-4EE7-89EC-3331B57A6798}" type="presParOf" srcId="{1F213ACC-28BA-47C9-87E3-7E73B9C00137}" destId="{4417AD82-02EC-4EA0-AC78-351BDE6A6D32}" srcOrd="1" destOrd="0" presId="urn:microsoft.com/office/officeart/2008/layout/LinedList"/>
    <dgm:cxn modelId="{DF9F8897-86C5-4BE5-B011-50F361EC20C9}" type="presParOf" srcId="{AE89C4B1-6658-4311-A941-42976DD59A46}" destId="{12E35AEC-74FA-4215-B29F-D3F3C72D8909}" srcOrd="10" destOrd="0" presId="urn:microsoft.com/office/officeart/2008/layout/LinedList"/>
    <dgm:cxn modelId="{F77DCE72-03BB-44F4-B471-9526C8C96E32}" type="presParOf" srcId="{AE89C4B1-6658-4311-A941-42976DD59A46}" destId="{14CE90D8-BC4A-43FF-8AE9-86AD48BABCDB}" srcOrd="11" destOrd="0" presId="urn:microsoft.com/office/officeart/2008/layout/LinedList"/>
    <dgm:cxn modelId="{7CC7165C-1B3C-41B7-ABF6-E8C730CC0006}" type="presParOf" srcId="{14CE90D8-BC4A-43FF-8AE9-86AD48BABCDB}" destId="{9A973C55-E860-4D67-89CD-7BBD59DE2C86}" srcOrd="0" destOrd="0" presId="urn:microsoft.com/office/officeart/2008/layout/LinedList"/>
    <dgm:cxn modelId="{D0516AAD-7E99-4371-B600-1CD90752AA9B}" type="presParOf" srcId="{14CE90D8-BC4A-43FF-8AE9-86AD48BABCDB}" destId="{8F6E4F1B-7EDD-410E-AC1F-74B853AA5875}" srcOrd="1" destOrd="0" presId="urn:microsoft.com/office/officeart/2008/layout/LinedList"/>
    <dgm:cxn modelId="{71FD7723-0140-40EB-9E2F-AEF03544B98E}" type="presParOf" srcId="{AE89C4B1-6658-4311-A941-42976DD59A46}" destId="{AB478AA7-C460-4F7B-9224-7F8024B305D6}" srcOrd="12" destOrd="0" presId="urn:microsoft.com/office/officeart/2008/layout/LinedList"/>
    <dgm:cxn modelId="{106DD5ED-C1BD-4EEB-88A2-48081E60ED0F}" type="presParOf" srcId="{AE89C4B1-6658-4311-A941-42976DD59A46}" destId="{C3667252-5BF1-4C64-9E55-94AEA8C6CDB2}" srcOrd="13" destOrd="0" presId="urn:microsoft.com/office/officeart/2008/layout/LinedList"/>
    <dgm:cxn modelId="{A11B32E1-B04A-4672-A9CC-0298AE495A85}" type="presParOf" srcId="{C3667252-5BF1-4C64-9E55-94AEA8C6CDB2}" destId="{C08385D3-9F1A-4254-908F-2E7A9F59E011}" srcOrd="0" destOrd="0" presId="urn:microsoft.com/office/officeart/2008/layout/LinedList"/>
    <dgm:cxn modelId="{BCEE6B18-53B8-4668-B90F-46B9E8A3408B}" type="presParOf" srcId="{C3667252-5BF1-4C64-9E55-94AEA8C6CDB2}" destId="{7894C57C-F68F-49B7-BF44-278D8ED0A01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A7F40C-20C5-4E81-AEBC-65DBF039F503}">
      <dsp:nvSpPr>
        <dsp:cNvPr id="0" name=""/>
        <dsp:cNvSpPr/>
      </dsp:nvSpPr>
      <dsp:spPr>
        <a:xfrm>
          <a:off x="117373" y="471129"/>
          <a:ext cx="918663" cy="9186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0D52DE-54BA-48DF-9ED5-FDCA6DC2E0D7}">
      <dsp:nvSpPr>
        <dsp:cNvPr id="0" name=""/>
        <dsp:cNvSpPr/>
      </dsp:nvSpPr>
      <dsp:spPr>
        <a:xfrm>
          <a:off x="310293" y="664049"/>
          <a:ext cx="532824" cy="5328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903B31-55F1-49BC-BCA1-B3E3C00910A3}">
      <dsp:nvSpPr>
        <dsp:cNvPr id="0" name=""/>
        <dsp:cNvSpPr/>
      </dsp:nvSpPr>
      <dsp:spPr>
        <a:xfrm>
          <a:off x="1166198" y="409666"/>
          <a:ext cx="2298810" cy="1041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I focused on the financial side by building a twelve – month cash flow forecast in Excel. </a:t>
          </a:r>
        </a:p>
      </dsp:txBody>
      <dsp:txXfrm>
        <a:off x="1166198" y="409666"/>
        <a:ext cx="2298810" cy="1041589"/>
      </dsp:txXfrm>
    </dsp:sp>
    <dsp:sp modelId="{B75D3B52-1533-427B-8AC8-9115B49F9E9F}">
      <dsp:nvSpPr>
        <dsp:cNvPr id="0" name=""/>
        <dsp:cNvSpPr/>
      </dsp:nvSpPr>
      <dsp:spPr>
        <a:xfrm>
          <a:off x="3842316" y="471129"/>
          <a:ext cx="918663" cy="9186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F02341-CCC7-44F5-8F9D-66A23E961F04}">
      <dsp:nvSpPr>
        <dsp:cNvPr id="0" name=""/>
        <dsp:cNvSpPr/>
      </dsp:nvSpPr>
      <dsp:spPr>
        <a:xfrm>
          <a:off x="4035235" y="664049"/>
          <a:ext cx="532824" cy="5328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57D9FF-D243-4E21-8DDF-71762F8585FF}">
      <dsp:nvSpPr>
        <dsp:cNvPr id="0" name=""/>
        <dsp:cNvSpPr/>
      </dsp:nvSpPr>
      <dsp:spPr>
        <a:xfrm>
          <a:off x="4960099" y="389552"/>
          <a:ext cx="2160894" cy="1081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I used formulas to calculate total income from childcare packages and subtract my main costs.</a:t>
          </a:r>
        </a:p>
      </dsp:txBody>
      <dsp:txXfrm>
        <a:off x="4960099" y="389552"/>
        <a:ext cx="2160894" cy="1081817"/>
      </dsp:txXfrm>
    </dsp:sp>
    <dsp:sp modelId="{FE39AFB8-D7CA-4E0D-8A87-EB2AB0090908}">
      <dsp:nvSpPr>
        <dsp:cNvPr id="0" name=""/>
        <dsp:cNvSpPr/>
      </dsp:nvSpPr>
      <dsp:spPr>
        <a:xfrm>
          <a:off x="117373" y="2284392"/>
          <a:ext cx="918663" cy="9186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0EE5E4-4DAA-40E2-A40B-53BE1653BC01}">
      <dsp:nvSpPr>
        <dsp:cNvPr id="0" name=""/>
        <dsp:cNvSpPr/>
      </dsp:nvSpPr>
      <dsp:spPr>
        <a:xfrm>
          <a:off x="310293" y="2477311"/>
          <a:ext cx="532824" cy="5328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28458F-2990-4EEE-865E-60FEBFCABF17}">
      <dsp:nvSpPr>
        <dsp:cNvPr id="0" name=""/>
        <dsp:cNvSpPr/>
      </dsp:nvSpPr>
      <dsp:spPr>
        <a:xfrm>
          <a:off x="1232893" y="2284392"/>
          <a:ext cx="2165420" cy="918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I created simple charts and graphs so I could quickly spot the months where cash flow might be tighter. </a:t>
          </a:r>
          <a:endParaRPr lang="en-US" sz="1200" b="1" kern="1200" dirty="0">
            <a:solidFill>
              <a:schemeClr val="tx1"/>
            </a:solidFill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1232893" y="2284392"/>
        <a:ext cx="2165420" cy="918663"/>
      </dsp:txXfrm>
    </dsp:sp>
    <dsp:sp modelId="{19FDB91D-FA9A-42A5-898D-086EA6252D09}">
      <dsp:nvSpPr>
        <dsp:cNvPr id="0" name=""/>
        <dsp:cNvSpPr/>
      </dsp:nvSpPr>
      <dsp:spPr>
        <a:xfrm>
          <a:off x="3775621" y="2284392"/>
          <a:ext cx="918663" cy="91866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EB21E1-0235-463B-9572-54CEF032C919}">
      <dsp:nvSpPr>
        <dsp:cNvPr id="0" name=""/>
        <dsp:cNvSpPr/>
      </dsp:nvSpPr>
      <dsp:spPr>
        <a:xfrm>
          <a:off x="3968540" y="2477311"/>
          <a:ext cx="532824" cy="5328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082732-C039-4290-A2A4-7A4896E6338D}">
      <dsp:nvSpPr>
        <dsp:cNvPr id="0" name=""/>
        <dsp:cNvSpPr/>
      </dsp:nvSpPr>
      <dsp:spPr>
        <a:xfrm>
          <a:off x="4780780" y="2111504"/>
          <a:ext cx="2386141" cy="1264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Working with Excel improved my digital numeracy, my confidence with spreadsheets and showed how important they are for controlling money in a small business.</a:t>
          </a:r>
          <a:endParaRPr lang="en-US" sz="1200" kern="1200" dirty="0">
            <a:solidFill>
              <a:schemeClr val="tx1"/>
            </a:solidFill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4780780" y="2111504"/>
        <a:ext cx="2386141" cy="12644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377069-C2E1-43AB-8BB1-2D5E980C730C}">
      <dsp:nvSpPr>
        <dsp:cNvPr id="0" name=""/>
        <dsp:cNvSpPr/>
      </dsp:nvSpPr>
      <dsp:spPr>
        <a:xfrm>
          <a:off x="0" y="676"/>
          <a:ext cx="756051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C3218-6FAB-40BA-9187-CD16F7F1CDF4}">
      <dsp:nvSpPr>
        <dsp:cNvPr id="0" name=""/>
        <dsp:cNvSpPr/>
      </dsp:nvSpPr>
      <dsp:spPr>
        <a:xfrm>
          <a:off x="0" y="676"/>
          <a:ext cx="7560513" cy="791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Looking back, I can see my digital skills got better in many areas. </a:t>
          </a:r>
          <a:endParaRPr lang="en-US" sz="1500" b="0" i="0" kern="1200" baseline="0" dirty="0"/>
        </a:p>
      </dsp:txBody>
      <dsp:txXfrm>
        <a:off x="0" y="676"/>
        <a:ext cx="7560513" cy="791730"/>
      </dsp:txXfrm>
    </dsp:sp>
    <dsp:sp modelId="{3D7539F8-687E-49B0-A1BB-B30F7ED9A24C}">
      <dsp:nvSpPr>
        <dsp:cNvPr id="0" name=""/>
        <dsp:cNvSpPr/>
      </dsp:nvSpPr>
      <dsp:spPr>
        <a:xfrm>
          <a:off x="0" y="792407"/>
          <a:ext cx="756051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210C5D-7EC6-462F-90A4-AD0489E069B0}">
      <dsp:nvSpPr>
        <dsp:cNvPr id="0" name=""/>
        <dsp:cNvSpPr/>
      </dsp:nvSpPr>
      <dsp:spPr>
        <a:xfrm>
          <a:off x="0" y="792407"/>
          <a:ext cx="7560513" cy="791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I learned how to design and share an online questionnaire, read the graphs in Microsoft Forms and use the answers to make real business choices. </a:t>
          </a:r>
          <a:endParaRPr lang="en-US" sz="1500" kern="1200" dirty="0"/>
        </a:p>
      </dsp:txBody>
      <dsp:txXfrm>
        <a:off x="0" y="792407"/>
        <a:ext cx="7560513" cy="791730"/>
      </dsp:txXfrm>
    </dsp:sp>
    <dsp:sp modelId="{8FA41CDA-E4BA-4971-920B-85EE0ACAF80E}">
      <dsp:nvSpPr>
        <dsp:cNvPr id="0" name=""/>
        <dsp:cNvSpPr/>
      </dsp:nvSpPr>
      <dsp:spPr>
        <a:xfrm>
          <a:off x="0" y="1584138"/>
          <a:ext cx="756051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55C44-5062-49CF-AF9F-B97F3C7270CA}">
      <dsp:nvSpPr>
        <dsp:cNvPr id="0" name=""/>
        <dsp:cNvSpPr/>
      </dsp:nvSpPr>
      <dsp:spPr>
        <a:xfrm>
          <a:off x="0" y="1584138"/>
          <a:ext cx="7560513" cy="791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I improved my web design skills by making my website and leaflet match and look neat and clear. </a:t>
          </a:r>
          <a:endParaRPr lang="en-US" sz="16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0" y="1584138"/>
        <a:ext cx="7560513" cy="791730"/>
      </dsp:txXfrm>
    </dsp:sp>
    <dsp:sp modelId="{66AF82DD-CB3D-4FC1-BDF2-8CBD418E0482}">
      <dsp:nvSpPr>
        <dsp:cNvPr id="0" name=""/>
        <dsp:cNvSpPr/>
      </dsp:nvSpPr>
      <dsp:spPr>
        <a:xfrm>
          <a:off x="0" y="2375869"/>
          <a:ext cx="756051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448D4D-F701-41CF-BE6D-D8D75F53BB45}">
      <dsp:nvSpPr>
        <dsp:cNvPr id="0" name=""/>
        <dsp:cNvSpPr/>
      </dsp:nvSpPr>
      <dsp:spPr>
        <a:xfrm>
          <a:off x="0" y="2375869"/>
          <a:ext cx="7560513" cy="791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My Excel skills got better because I used formulas, charts and a simple cash-flow plan, which will help me in future work.</a:t>
          </a:r>
          <a:endParaRPr lang="en-US" sz="16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0" y="2375869"/>
        <a:ext cx="7560513" cy="791730"/>
      </dsp:txXfrm>
    </dsp:sp>
    <dsp:sp modelId="{BD0C2710-F865-482C-91DA-15CF30034657}">
      <dsp:nvSpPr>
        <dsp:cNvPr id="0" name=""/>
        <dsp:cNvSpPr/>
      </dsp:nvSpPr>
      <dsp:spPr>
        <a:xfrm>
          <a:off x="0" y="3167600"/>
          <a:ext cx="756051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B2864-E9AD-4E1F-850D-44A57CE96972}">
      <dsp:nvSpPr>
        <dsp:cNvPr id="0" name=""/>
        <dsp:cNvSpPr/>
      </dsp:nvSpPr>
      <dsp:spPr>
        <a:xfrm>
          <a:off x="0" y="3167600"/>
          <a:ext cx="7560513" cy="791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Making my video advert and talking about parents` main problems helped me practice how to advertise my business online. </a:t>
          </a:r>
        </a:p>
      </dsp:txBody>
      <dsp:txXfrm>
        <a:off x="0" y="3167600"/>
        <a:ext cx="7560513" cy="791730"/>
      </dsp:txXfrm>
    </dsp:sp>
    <dsp:sp modelId="{12E35AEC-74FA-4215-B29F-D3F3C72D8909}">
      <dsp:nvSpPr>
        <dsp:cNvPr id="0" name=""/>
        <dsp:cNvSpPr/>
      </dsp:nvSpPr>
      <dsp:spPr>
        <a:xfrm>
          <a:off x="0" y="3959331"/>
          <a:ext cx="756051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73C55-E860-4D67-89CD-7BBD59DE2C86}">
      <dsp:nvSpPr>
        <dsp:cNvPr id="0" name=""/>
        <dsp:cNvSpPr/>
      </dsp:nvSpPr>
      <dsp:spPr>
        <a:xfrm>
          <a:off x="0" y="3959331"/>
          <a:ext cx="7560513" cy="791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In the future I want to keep improving my data skills, video editing and website building.</a:t>
          </a:r>
        </a:p>
      </dsp:txBody>
      <dsp:txXfrm>
        <a:off x="0" y="3959331"/>
        <a:ext cx="7560513" cy="791730"/>
      </dsp:txXfrm>
    </dsp:sp>
    <dsp:sp modelId="{AB478AA7-C460-4F7B-9224-7F8024B305D6}">
      <dsp:nvSpPr>
        <dsp:cNvPr id="0" name=""/>
        <dsp:cNvSpPr/>
      </dsp:nvSpPr>
      <dsp:spPr>
        <a:xfrm>
          <a:off x="0" y="4751062"/>
          <a:ext cx="756051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385D3-9F1A-4254-908F-2E7A9F59E011}">
      <dsp:nvSpPr>
        <dsp:cNvPr id="0" name=""/>
        <dsp:cNvSpPr/>
      </dsp:nvSpPr>
      <dsp:spPr>
        <a:xfrm>
          <a:off x="0" y="4751062"/>
          <a:ext cx="7560513" cy="791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i="1" kern="1200" dirty="0">
              <a:solidFill>
                <a:srgbClr val="0070C0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Through this project I developed my digital literacy, combining research, finance and communication skills that are closely linked with employability in the modern </a:t>
          </a:r>
          <a:r>
            <a:rPr lang="en-US" sz="1400" i="1" kern="1200" dirty="0" err="1">
              <a:solidFill>
                <a:srgbClr val="0070C0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labour</a:t>
          </a:r>
          <a:r>
            <a:rPr lang="en-US" sz="1400" i="1" kern="1200" dirty="0">
              <a:solidFill>
                <a:srgbClr val="0070C0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market </a:t>
          </a:r>
          <a:r>
            <a:rPr lang="en-US" sz="1400" b="1" i="1" kern="1200" dirty="0">
              <a:solidFill>
                <a:srgbClr val="0070C0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(Anderson, 2019; Đorđević et al., 2025).</a:t>
          </a:r>
          <a:endParaRPr lang="en-US" sz="1400" kern="1200" dirty="0">
            <a:solidFill>
              <a:srgbClr val="0070C0"/>
            </a:solidFill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0" y="4751062"/>
        <a:ext cx="7560513" cy="7917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F9A648C8-0436-6FAF-8B52-BA15EFB5F90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1" y="343038"/>
            <a:ext cx="11506200" cy="4792766"/>
          </a:xfrm>
          <a:custGeom>
            <a:avLst/>
            <a:gdLst>
              <a:gd name="connsiteX0" fmla="*/ 292023 w 11506200"/>
              <a:gd name="connsiteY0" fmla="*/ 0 h 4792766"/>
              <a:gd name="connsiteX1" fmla="*/ 11214177 w 11506200"/>
              <a:gd name="connsiteY1" fmla="*/ 0 h 4792766"/>
              <a:gd name="connsiteX2" fmla="*/ 11506200 w 11506200"/>
              <a:gd name="connsiteY2" fmla="*/ 292023 h 4792766"/>
              <a:gd name="connsiteX3" fmla="*/ 11506200 w 11506200"/>
              <a:gd name="connsiteY3" fmla="*/ 4500743 h 4792766"/>
              <a:gd name="connsiteX4" fmla="*/ 11214177 w 11506200"/>
              <a:gd name="connsiteY4" fmla="*/ 4792766 h 4792766"/>
              <a:gd name="connsiteX5" fmla="*/ 292023 w 11506200"/>
              <a:gd name="connsiteY5" fmla="*/ 4792766 h 4792766"/>
              <a:gd name="connsiteX6" fmla="*/ 0 w 11506200"/>
              <a:gd name="connsiteY6" fmla="*/ 4500743 h 4792766"/>
              <a:gd name="connsiteX7" fmla="*/ 0 w 11506200"/>
              <a:gd name="connsiteY7" fmla="*/ 292023 h 4792766"/>
              <a:gd name="connsiteX8" fmla="*/ 292023 w 11506200"/>
              <a:gd name="connsiteY8" fmla="*/ 0 h 4792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6200" h="4792766">
                <a:moveTo>
                  <a:pt x="292023" y="0"/>
                </a:moveTo>
                <a:lnTo>
                  <a:pt x="11214177" y="0"/>
                </a:lnTo>
                <a:cubicBezTo>
                  <a:pt x="11375457" y="0"/>
                  <a:pt x="11506200" y="130743"/>
                  <a:pt x="11506200" y="292023"/>
                </a:cubicBezTo>
                <a:lnTo>
                  <a:pt x="11506200" y="4500743"/>
                </a:lnTo>
                <a:cubicBezTo>
                  <a:pt x="11506200" y="4662023"/>
                  <a:pt x="11375457" y="4792766"/>
                  <a:pt x="11214177" y="4792766"/>
                </a:cubicBezTo>
                <a:lnTo>
                  <a:pt x="292023" y="4792766"/>
                </a:lnTo>
                <a:cubicBezTo>
                  <a:pt x="130743" y="4792766"/>
                  <a:pt x="0" y="4662023"/>
                  <a:pt x="0" y="4500743"/>
                </a:cubicBezTo>
                <a:lnTo>
                  <a:pt x="0" y="292023"/>
                </a:lnTo>
                <a:cubicBezTo>
                  <a:pt x="0" y="130743"/>
                  <a:pt x="130743" y="0"/>
                  <a:pt x="29202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6CD91AB5-8D64-469B-81DF-A26B406D2B54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9229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6B54-ED46-4036-80F8-E8EFB102CB24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686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55FC269D-AA10-2D35-8DD6-33E0E2CC406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1348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164B5AC7-D387-41BC-BBB6-F6DD0E8CACDB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868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9771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A0D73698-4765-4C7F-8C74-6EF048F95E94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8F28510C-0939-D915-FCC8-7D8AD44757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20113" y="342900"/>
            <a:ext cx="5131133" cy="6172200"/>
          </a:xfrm>
          <a:custGeom>
            <a:avLst/>
            <a:gdLst>
              <a:gd name="connsiteX0" fmla="*/ 305905 w 5334000"/>
              <a:gd name="connsiteY0" fmla="*/ 0 h 6172200"/>
              <a:gd name="connsiteX1" fmla="*/ 5028095 w 5334000"/>
              <a:gd name="connsiteY1" fmla="*/ 0 h 6172200"/>
              <a:gd name="connsiteX2" fmla="*/ 5334000 w 5334000"/>
              <a:gd name="connsiteY2" fmla="*/ 305905 h 6172200"/>
              <a:gd name="connsiteX3" fmla="*/ 5334000 w 5334000"/>
              <a:gd name="connsiteY3" fmla="*/ 5866295 h 6172200"/>
              <a:gd name="connsiteX4" fmla="*/ 5028095 w 5334000"/>
              <a:gd name="connsiteY4" fmla="*/ 6172200 h 6172200"/>
              <a:gd name="connsiteX5" fmla="*/ 305905 w 5334000"/>
              <a:gd name="connsiteY5" fmla="*/ 6172200 h 6172200"/>
              <a:gd name="connsiteX6" fmla="*/ 0 w 5334000"/>
              <a:gd name="connsiteY6" fmla="*/ 5866295 h 6172200"/>
              <a:gd name="connsiteX7" fmla="*/ 0 w 5334000"/>
              <a:gd name="connsiteY7" fmla="*/ 305905 h 6172200"/>
              <a:gd name="connsiteX8" fmla="*/ 305905 w 53340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34000" h="6172200">
                <a:moveTo>
                  <a:pt x="305905" y="0"/>
                </a:moveTo>
                <a:lnTo>
                  <a:pt x="5028095" y="0"/>
                </a:lnTo>
                <a:cubicBezTo>
                  <a:pt x="5197042" y="0"/>
                  <a:pt x="5334000" y="136958"/>
                  <a:pt x="5334000" y="305905"/>
                </a:cubicBezTo>
                <a:lnTo>
                  <a:pt x="5334000" y="5866295"/>
                </a:lnTo>
                <a:cubicBezTo>
                  <a:pt x="5334000" y="6035242"/>
                  <a:pt x="5197042" y="6172200"/>
                  <a:pt x="5028095" y="6172200"/>
                </a:cubicBezTo>
                <a:lnTo>
                  <a:pt x="305905" y="6172200"/>
                </a:lnTo>
                <a:cubicBezTo>
                  <a:pt x="136958" y="6172200"/>
                  <a:pt x="0" y="6035242"/>
                  <a:pt x="0" y="5866295"/>
                </a:cubicBezTo>
                <a:lnTo>
                  <a:pt x="0" y="305905"/>
                </a:lnTo>
                <a:cubicBezTo>
                  <a:pt x="0" y="136958"/>
                  <a:pt x="136958" y="0"/>
                  <a:pt x="305905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63563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55FC269D-AA10-2D35-8DD6-33E0E2CC406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7472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19A3EA51-69C4-4090-B98A-31CA47A2E35E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3105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9317736" cy="445312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965192"/>
            <a:ext cx="5431536" cy="128930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6633933-AD95-42CF-A390-A7073FD506A1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7260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176" y="1536192"/>
            <a:ext cx="9171432" cy="2615184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8176" y="4427554"/>
            <a:ext cx="9171432" cy="1143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D50E307-C64C-483A-9485-A61D01D72197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723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11494008" cy="46542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25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093208"/>
            <a:ext cx="5669280" cy="116128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C36CA3-7064-4E52-B24E-E3CC37B36CB8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8263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7772400" cy="4562856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3F469A-9BA4-41D9-A358-7174319CB857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4199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98464" y="2423160"/>
            <a:ext cx="5486400" cy="3886200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B0C55-2E11-4E7F-9EF8-868B07C6C42C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856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4384" y="1012952"/>
            <a:ext cx="4023360" cy="1636776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E8E4848-C9F6-6844-AB1C-C4F0E8A472A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42901" y="345109"/>
            <a:ext cx="6714969" cy="6163508"/>
          </a:xfrm>
          <a:custGeom>
            <a:avLst/>
            <a:gdLst>
              <a:gd name="connsiteX0" fmla="*/ 281857 w 6714969"/>
              <a:gd name="connsiteY0" fmla="*/ 0 h 6163508"/>
              <a:gd name="connsiteX1" fmla="*/ 6433112 w 6714969"/>
              <a:gd name="connsiteY1" fmla="*/ 0 h 6163508"/>
              <a:gd name="connsiteX2" fmla="*/ 6714969 w 6714969"/>
              <a:gd name="connsiteY2" fmla="*/ 281857 h 6163508"/>
              <a:gd name="connsiteX3" fmla="*/ 6714969 w 6714969"/>
              <a:gd name="connsiteY3" fmla="*/ 5881651 h 6163508"/>
              <a:gd name="connsiteX4" fmla="*/ 6433112 w 6714969"/>
              <a:gd name="connsiteY4" fmla="*/ 6163508 h 6163508"/>
              <a:gd name="connsiteX5" fmla="*/ 281857 w 6714969"/>
              <a:gd name="connsiteY5" fmla="*/ 6163508 h 6163508"/>
              <a:gd name="connsiteX6" fmla="*/ 0 w 6714969"/>
              <a:gd name="connsiteY6" fmla="*/ 5881651 h 6163508"/>
              <a:gd name="connsiteX7" fmla="*/ 0 w 6714969"/>
              <a:gd name="connsiteY7" fmla="*/ 281857 h 6163508"/>
              <a:gd name="connsiteX8" fmla="*/ 281857 w 6714969"/>
              <a:gd name="connsiteY8" fmla="*/ 0 h 616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14969" h="6163508">
                <a:moveTo>
                  <a:pt x="281857" y="0"/>
                </a:moveTo>
                <a:lnTo>
                  <a:pt x="6433112" y="0"/>
                </a:lnTo>
                <a:cubicBezTo>
                  <a:pt x="6588777" y="0"/>
                  <a:pt x="6714969" y="126192"/>
                  <a:pt x="6714969" y="281857"/>
                </a:cubicBezTo>
                <a:lnTo>
                  <a:pt x="6714969" y="5881651"/>
                </a:lnTo>
                <a:cubicBezTo>
                  <a:pt x="6714969" y="6037316"/>
                  <a:pt x="6588777" y="6163508"/>
                  <a:pt x="6433112" y="6163508"/>
                </a:cubicBezTo>
                <a:lnTo>
                  <a:pt x="281857" y="6163508"/>
                </a:lnTo>
                <a:cubicBezTo>
                  <a:pt x="126192" y="6163508"/>
                  <a:pt x="0" y="6037316"/>
                  <a:pt x="0" y="5881651"/>
                </a:cubicBezTo>
                <a:lnTo>
                  <a:pt x="0" y="281857"/>
                </a:lnTo>
                <a:cubicBezTo>
                  <a:pt x="0" y="126192"/>
                  <a:pt x="126192" y="0"/>
                  <a:pt x="281857" y="0"/>
                </a:cubicBezTo>
                <a:close/>
              </a:path>
            </a:pathLst>
          </a:custGeom>
          <a:blipFill dpi="0" rotWithShape="1">
            <a:blip r:embed="rId2">
              <a:alphaModFix amt="6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44384" y="2896616"/>
            <a:ext cx="4023360" cy="3364992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marL="228600" lvl="0" indent="-228600"/>
            <a:r>
              <a:rPr lang="en-US" dirty="0"/>
              <a:t>Click to edit Master text styles</a:t>
            </a:r>
          </a:p>
          <a:p>
            <a:pPr marL="228600" lvl="1" indent="-228600"/>
            <a:r>
              <a:rPr lang="en-US" dirty="0"/>
              <a:t>Second level</a:t>
            </a:r>
          </a:p>
          <a:p>
            <a:pPr marL="228600" lvl="2" indent="-228600"/>
            <a:r>
              <a:rPr lang="en-US" dirty="0"/>
              <a:t>Third level</a:t>
            </a:r>
          </a:p>
          <a:p>
            <a:pPr marL="228600" lvl="3" indent="-228600"/>
            <a:r>
              <a:rPr lang="en-US" dirty="0"/>
              <a:t>Fourth level</a:t>
            </a:r>
          </a:p>
          <a:p>
            <a:pPr marL="228600" lvl="4" indent="-228600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9FCAD-E19B-4A0F-866E-979EDEC4B525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9009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4A14-E3E2-4038-B0C4-0EC5ECBDA17A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225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1396-E7F4-44BB-B3C1-CAADE8EE1BCB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8787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03B70-0873-4F91-B20E-188F8FCBC95A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3236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4032504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640080"/>
            <a:ext cx="597103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11211-1BBF-43C8-98F1-415153382D43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5538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19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C37F1-4FE0-40C5-A1CC-AC65E60D9E3F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726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F226A48-373B-47E6-1E90-9892366CC9F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0"/>
            <a:ext cx="4501152" cy="6172200"/>
          </a:xfrm>
          <a:custGeom>
            <a:avLst/>
            <a:gdLst>
              <a:gd name="connsiteX0" fmla="*/ 332635 w 4501152"/>
              <a:gd name="connsiteY0" fmla="*/ 0 h 6172200"/>
              <a:gd name="connsiteX1" fmla="*/ 4168517 w 4501152"/>
              <a:gd name="connsiteY1" fmla="*/ 0 h 6172200"/>
              <a:gd name="connsiteX2" fmla="*/ 4501152 w 4501152"/>
              <a:gd name="connsiteY2" fmla="*/ 331423 h 6172200"/>
              <a:gd name="connsiteX3" fmla="*/ 4501152 w 4501152"/>
              <a:gd name="connsiteY3" fmla="*/ 5840778 h 6172200"/>
              <a:gd name="connsiteX4" fmla="*/ 4168517 w 4501152"/>
              <a:gd name="connsiteY4" fmla="*/ 6172200 h 6172200"/>
              <a:gd name="connsiteX5" fmla="*/ 332635 w 4501152"/>
              <a:gd name="connsiteY5" fmla="*/ 6172200 h 6172200"/>
              <a:gd name="connsiteX6" fmla="*/ 0 w 4501152"/>
              <a:gd name="connsiteY6" fmla="*/ 5840778 h 6172200"/>
              <a:gd name="connsiteX7" fmla="*/ 0 w 4501152"/>
              <a:gd name="connsiteY7" fmla="*/ 331423 h 6172200"/>
              <a:gd name="connsiteX8" fmla="*/ 332635 w 4501152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1152" h="6172200">
                <a:moveTo>
                  <a:pt x="332635" y="0"/>
                </a:moveTo>
                <a:lnTo>
                  <a:pt x="4168517" y="0"/>
                </a:lnTo>
                <a:cubicBezTo>
                  <a:pt x="4352226" y="0"/>
                  <a:pt x="4501152" y="148383"/>
                  <a:pt x="4501152" y="331423"/>
                </a:cubicBezTo>
                <a:lnTo>
                  <a:pt x="4501152" y="5840778"/>
                </a:lnTo>
                <a:cubicBezTo>
                  <a:pt x="4501152" y="6023817"/>
                  <a:pt x="4352226" y="6172200"/>
                  <a:pt x="4168517" y="6172200"/>
                </a:cubicBezTo>
                <a:lnTo>
                  <a:pt x="332635" y="6172200"/>
                </a:lnTo>
                <a:cubicBezTo>
                  <a:pt x="148926" y="6172200"/>
                  <a:pt x="0" y="6023817"/>
                  <a:pt x="0" y="5840778"/>
                </a:cubicBezTo>
                <a:lnTo>
                  <a:pt x="0" y="331423"/>
                </a:lnTo>
                <a:cubicBezTo>
                  <a:pt x="0" y="148383"/>
                  <a:pt x="148926" y="0"/>
                  <a:pt x="33263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0F37310-2C84-4F72-97F3-ED5E52F7A674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6438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7373D-8BEF-4D11-A85D-4ADD8461D8CF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F11DC52-D1FD-A255-1A04-7A15A9DE3C8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53304" y="352327"/>
            <a:ext cx="4495799" cy="6172200"/>
          </a:xfrm>
          <a:custGeom>
            <a:avLst/>
            <a:gdLst>
              <a:gd name="connsiteX0" fmla="*/ 293171 w 4495799"/>
              <a:gd name="connsiteY0" fmla="*/ 0 h 6172200"/>
              <a:gd name="connsiteX1" fmla="*/ 4202628 w 4495799"/>
              <a:gd name="connsiteY1" fmla="*/ 0 h 6172200"/>
              <a:gd name="connsiteX2" fmla="*/ 4495799 w 4495799"/>
              <a:gd name="connsiteY2" fmla="*/ 293171 h 6172200"/>
              <a:gd name="connsiteX3" fmla="*/ 4495799 w 4495799"/>
              <a:gd name="connsiteY3" fmla="*/ 5879029 h 6172200"/>
              <a:gd name="connsiteX4" fmla="*/ 4202628 w 4495799"/>
              <a:gd name="connsiteY4" fmla="*/ 6172200 h 6172200"/>
              <a:gd name="connsiteX5" fmla="*/ 293171 w 4495799"/>
              <a:gd name="connsiteY5" fmla="*/ 6172200 h 6172200"/>
              <a:gd name="connsiteX6" fmla="*/ 0 w 4495799"/>
              <a:gd name="connsiteY6" fmla="*/ 5879029 h 6172200"/>
              <a:gd name="connsiteX7" fmla="*/ 0 w 4495799"/>
              <a:gd name="connsiteY7" fmla="*/ 293171 h 6172200"/>
              <a:gd name="connsiteX8" fmla="*/ 293171 w 4495799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95799" h="6172200">
                <a:moveTo>
                  <a:pt x="293171" y="0"/>
                </a:moveTo>
                <a:lnTo>
                  <a:pt x="4202628" y="0"/>
                </a:lnTo>
                <a:cubicBezTo>
                  <a:pt x="4364542" y="0"/>
                  <a:pt x="4495799" y="131257"/>
                  <a:pt x="4495799" y="293171"/>
                </a:cubicBezTo>
                <a:lnTo>
                  <a:pt x="4495799" y="5879029"/>
                </a:lnTo>
                <a:cubicBezTo>
                  <a:pt x="4495799" y="6040943"/>
                  <a:pt x="4364542" y="6172200"/>
                  <a:pt x="4202628" y="6172200"/>
                </a:cubicBezTo>
                <a:lnTo>
                  <a:pt x="293171" y="6172200"/>
                </a:lnTo>
                <a:cubicBezTo>
                  <a:pt x="131257" y="6172200"/>
                  <a:pt x="0" y="6040943"/>
                  <a:pt x="0" y="5879029"/>
                </a:cubicBezTo>
                <a:lnTo>
                  <a:pt x="0" y="293171"/>
                </a:lnTo>
                <a:cubicBezTo>
                  <a:pt x="0" y="131257"/>
                  <a:pt x="131257" y="0"/>
                  <a:pt x="293171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4269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539F8C7-DD74-7177-C2DA-02533B6576F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04D0A65-74B1-4258-9347-517577BEF7B0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2472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0591-709C-49DC-8FE0-9F32B5969F72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68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2356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3D0D37D-152B-44E6-AB8F-60E41FE679D7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9769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62D-5EED-4798-9EBA-B6E1A9B98072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37594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6318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FCFE97D-4F8B-4270-9223-9617008B9FA3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84890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1D5C-1F84-4585-9043-549E87BD77AE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37594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7747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EB90F8-5A2D-4795-872B-662FE96339B2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7713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3" y="342901"/>
            <a:ext cx="7346257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A22F9C2-5647-4E58-BE9B-A16834D13FE3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6343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B124E6D-88B1-474F-9E7C-C29F02FACC38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7036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2" y="5111854"/>
            <a:ext cx="3739279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D5837EDE-723C-6CF6-EB95-3AEDA1F07E9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9373" y="320043"/>
            <a:ext cx="11509730" cy="4404825"/>
          </a:xfrm>
          <a:custGeom>
            <a:avLst/>
            <a:gdLst>
              <a:gd name="connsiteX0" fmla="*/ 299132 w 11509730"/>
              <a:gd name="connsiteY0" fmla="*/ 0 h 4404825"/>
              <a:gd name="connsiteX1" fmla="*/ 11210598 w 11509730"/>
              <a:gd name="connsiteY1" fmla="*/ 0 h 4404825"/>
              <a:gd name="connsiteX2" fmla="*/ 11509730 w 11509730"/>
              <a:gd name="connsiteY2" fmla="*/ 299132 h 4404825"/>
              <a:gd name="connsiteX3" fmla="*/ 11509730 w 11509730"/>
              <a:gd name="connsiteY3" fmla="*/ 4105693 h 4404825"/>
              <a:gd name="connsiteX4" fmla="*/ 11210598 w 11509730"/>
              <a:gd name="connsiteY4" fmla="*/ 4404825 h 4404825"/>
              <a:gd name="connsiteX5" fmla="*/ 299132 w 11509730"/>
              <a:gd name="connsiteY5" fmla="*/ 4404825 h 4404825"/>
              <a:gd name="connsiteX6" fmla="*/ 0 w 11509730"/>
              <a:gd name="connsiteY6" fmla="*/ 4105693 h 4404825"/>
              <a:gd name="connsiteX7" fmla="*/ 0 w 11509730"/>
              <a:gd name="connsiteY7" fmla="*/ 299132 h 4404825"/>
              <a:gd name="connsiteX8" fmla="*/ 299132 w 11509730"/>
              <a:gd name="connsiteY8" fmla="*/ 0 h 440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4404825">
                <a:moveTo>
                  <a:pt x="299132" y="0"/>
                </a:moveTo>
                <a:lnTo>
                  <a:pt x="11210598" y="0"/>
                </a:lnTo>
                <a:cubicBezTo>
                  <a:pt x="11375804" y="0"/>
                  <a:pt x="11509730" y="133926"/>
                  <a:pt x="11509730" y="299132"/>
                </a:cubicBezTo>
                <a:lnTo>
                  <a:pt x="11509730" y="4105693"/>
                </a:lnTo>
                <a:cubicBezTo>
                  <a:pt x="11509730" y="4270899"/>
                  <a:pt x="11375804" y="4404825"/>
                  <a:pt x="11210598" y="4404825"/>
                </a:cubicBezTo>
                <a:lnTo>
                  <a:pt x="299132" y="4404825"/>
                </a:lnTo>
                <a:cubicBezTo>
                  <a:pt x="133926" y="4404825"/>
                  <a:pt x="0" y="4270899"/>
                  <a:pt x="0" y="4105693"/>
                </a:cubicBezTo>
                <a:lnTo>
                  <a:pt x="0" y="299132"/>
                </a:lnTo>
                <a:cubicBezTo>
                  <a:pt x="0" y="133926"/>
                  <a:pt x="133926" y="0"/>
                  <a:pt x="299132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21C7E-4348-443E-B7C8-EE213DFF1CB1}" type="datetime1">
              <a:rPr lang="en-US" smtClean="0"/>
              <a:t>11/30/2025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51928" y="5111854"/>
            <a:ext cx="6400800" cy="138988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79781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BCE7E7D-ED4A-B625-6CB8-4D71682F63D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20042"/>
            <a:ext cx="11509730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BB8D-1BA0-4790-987D-651470CA8928}" type="datetime1">
              <a:rPr lang="en-US" smtClean="0"/>
              <a:t>11/30/2025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71641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6A25225-80A2-7139-2A81-39CA926639F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067414"/>
            <a:ext cx="11509730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38328"/>
          </a:xfrm>
        </p:spPr>
        <p:txBody>
          <a:bodyPr/>
          <a:lstStyle/>
          <a:p>
            <a:fld id="{48CD4B21-9C97-4358-8E22-9F49A31BDF6B}" type="datetime1">
              <a:rPr lang="en-US" smtClean="0"/>
              <a:t>11/30/2025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00531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11155680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5F6FDB5-F783-3538-287C-754C11C3097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9768" y="1828800"/>
            <a:ext cx="6176399" cy="4425696"/>
          </a:xfrm>
          <a:custGeom>
            <a:avLst/>
            <a:gdLst>
              <a:gd name="connsiteX0" fmla="*/ 325421 w 6450717"/>
              <a:gd name="connsiteY0" fmla="*/ 0 h 4425696"/>
              <a:gd name="connsiteX1" fmla="*/ 6125296 w 6450717"/>
              <a:gd name="connsiteY1" fmla="*/ 0 h 4425696"/>
              <a:gd name="connsiteX2" fmla="*/ 6450717 w 6450717"/>
              <a:gd name="connsiteY2" fmla="*/ 325421 h 4425696"/>
              <a:gd name="connsiteX3" fmla="*/ 6450717 w 6450717"/>
              <a:gd name="connsiteY3" fmla="*/ 4100275 h 4425696"/>
              <a:gd name="connsiteX4" fmla="*/ 6125296 w 6450717"/>
              <a:gd name="connsiteY4" fmla="*/ 4425696 h 4425696"/>
              <a:gd name="connsiteX5" fmla="*/ 325421 w 6450717"/>
              <a:gd name="connsiteY5" fmla="*/ 4425696 h 4425696"/>
              <a:gd name="connsiteX6" fmla="*/ 0 w 6450717"/>
              <a:gd name="connsiteY6" fmla="*/ 4100275 h 4425696"/>
              <a:gd name="connsiteX7" fmla="*/ 0 w 6450717"/>
              <a:gd name="connsiteY7" fmla="*/ 325421 h 4425696"/>
              <a:gd name="connsiteX8" fmla="*/ 325421 w 6450717"/>
              <a:gd name="connsiteY8" fmla="*/ 0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50717" h="4425696">
                <a:moveTo>
                  <a:pt x="325421" y="0"/>
                </a:moveTo>
                <a:lnTo>
                  <a:pt x="6125296" y="0"/>
                </a:lnTo>
                <a:cubicBezTo>
                  <a:pt x="6305021" y="0"/>
                  <a:pt x="6450717" y="145696"/>
                  <a:pt x="6450717" y="325421"/>
                </a:cubicBezTo>
                <a:lnTo>
                  <a:pt x="6450717" y="4100275"/>
                </a:lnTo>
                <a:cubicBezTo>
                  <a:pt x="6450717" y="4280000"/>
                  <a:pt x="6305021" y="4425696"/>
                  <a:pt x="6125296" y="4425696"/>
                </a:cubicBezTo>
                <a:lnTo>
                  <a:pt x="325421" y="4425696"/>
                </a:lnTo>
                <a:cubicBezTo>
                  <a:pt x="145696" y="4425696"/>
                  <a:pt x="0" y="4280000"/>
                  <a:pt x="0" y="4100275"/>
                </a:cubicBezTo>
                <a:lnTo>
                  <a:pt x="0" y="325421"/>
                </a:lnTo>
                <a:cubicBezTo>
                  <a:pt x="0" y="145696"/>
                  <a:pt x="145696" y="0"/>
                  <a:pt x="325421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87768" y="1828800"/>
            <a:ext cx="4297680" cy="4428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FABC-5F70-4DE9-8A42-1DE3D93319BF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4682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5F2F272-6D18-7E06-3E9A-D10C5C50219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0075" y="2293496"/>
            <a:ext cx="4775158" cy="4039043"/>
          </a:xfrm>
          <a:custGeom>
            <a:avLst/>
            <a:gdLst>
              <a:gd name="connsiteX0" fmla="*/ 305917 w 4855463"/>
              <a:gd name="connsiteY0" fmla="*/ 0 h 4039043"/>
              <a:gd name="connsiteX1" fmla="*/ 4549547 w 4855463"/>
              <a:gd name="connsiteY1" fmla="*/ 0 h 4039043"/>
              <a:gd name="connsiteX2" fmla="*/ 4849249 w 4855463"/>
              <a:gd name="connsiteY2" fmla="*/ 244264 h 4039043"/>
              <a:gd name="connsiteX3" fmla="*/ 4855463 w 4855463"/>
              <a:gd name="connsiteY3" fmla="*/ 305907 h 4039043"/>
              <a:gd name="connsiteX4" fmla="*/ 4855463 w 4855463"/>
              <a:gd name="connsiteY4" fmla="*/ 3733136 h 4039043"/>
              <a:gd name="connsiteX5" fmla="*/ 4849249 w 4855463"/>
              <a:gd name="connsiteY5" fmla="*/ 3794779 h 4039043"/>
              <a:gd name="connsiteX6" fmla="*/ 4549547 w 4855463"/>
              <a:gd name="connsiteY6" fmla="*/ 4039043 h 4039043"/>
              <a:gd name="connsiteX7" fmla="*/ 305917 w 4855463"/>
              <a:gd name="connsiteY7" fmla="*/ 4039043 h 4039043"/>
              <a:gd name="connsiteX8" fmla="*/ 0 w 4855463"/>
              <a:gd name="connsiteY8" fmla="*/ 3733126 h 4039043"/>
              <a:gd name="connsiteX9" fmla="*/ 0 w 4855463"/>
              <a:gd name="connsiteY9" fmla="*/ 305917 h 4039043"/>
              <a:gd name="connsiteX10" fmla="*/ 305917 w 4855463"/>
              <a:gd name="connsiteY10" fmla="*/ 0 h 4039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855463" h="4039043">
                <a:moveTo>
                  <a:pt x="305917" y="0"/>
                </a:moveTo>
                <a:lnTo>
                  <a:pt x="4549547" y="0"/>
                </a:lnTo>
                <a:cubicBezTo>
                  <a:pt x="4697381" y="0"/>
                  <a:pt x="4820723" y="104863"/>
                  <a:pt x="4849249" y="244264"/>
                </a:cubicBezTo>
                <a:lnTo>
                  <a:pt x="4855463" y="305907"/>
                </a:lnTo>
                <a:lnTo>
                  <a:pt x="4855463" y="3733136"/>
                </a:lnTo>
                <a:lnTo>
                  <a:pt x="4849249" y="3794779"/>
                </a:lnTo>
                <a:cubicBezTo>
                  <a:pt x="4820723" y="3934180"/>
                  <a:pt x="4697381" y="4039043"/>
                  <a:pt x="4549547" y="4039043"/>
                </a:cubicBezTo>
                <a:lnTo>
                  <a:pt x="305917" y="4039043"/>
                </a:lnTo>
                <a:cubicBezTo>
                  <a:pt x="136964" y="4039043"/>
                  <a:pt x="0" y="3902079"/>
                  <a:pt x="0" y="3733126"/>
                </a:cubicBezTo>
                <a:lnTo>
                  <a:pt x="0" y="305917"/>
                </a:lnTo>
                <a:cubicBezTo>
                  <a:pt x="0" y="136964"/>
                  <a:pt x="136964" y="0"/>
                  <a:pt x="305917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32AAB-0859-49C5-9F81-D3744B520913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0749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4639E5C-EF58-65A1-C364-F58DE761581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0075" y="2293494"/>
            <a:ext cx="3666744" cy="4039044"/>
          </a:xfrm>
          <a:custGeom>
            <a:avLst/>
            <a:gdLst>
              <a:gd name="connsiteX0" fmla="*/ 292716 w 3666744"/>
              <a:gd name="connsiteY0" fmla="*/ 0 h 4039044"/>
              <a:gd name="connsiteX1" fmla="*/ 3374028 w 3666744"/>
              <a:gd name="connsiteY1" fmla="*/ 0 h 4039044"/>
              <a:gd name="connsiteX2" fmla="*/ 3666744 w 3666744"/>
              <a:gd name="connsiteY2" fmla="*/ 292716 h 4039044"/>
              <a:gd name="connsiteX3" fmla="*/ 3666744 w 3666744"/>
              <a:gd name="connsiteY3" fmla="*/ 3746328 h 4039044"/>
              <a:gd name="connsiteX4" fmla="*/ 3374028 w 3666744"/>
              <a:gd name="connsiteY4" fmla="*/ 4039044 h 4039044"/>
              <a:gd name="connsiteX5" fmla="*/ 292716 w 3666744"/>
              <a:gd name="connsiteY5" fmla="*/ 4039044 h 4039044"/>
              <a:gd name="connsiteX6" fmla="*/ 0 w 3666744"/>
              <a:gd name="connsiteY6" fmla="*/ 3746328 h 4039044"/>
              <a:gd name="connsiteX7" fmla="*/ 0 w 3666744"/>
              <a:gd name="connsiteY7" fmla="*/ 292716 h 4039044"/>
              <a:gd name="connsiteX8" fmla="*/ 292716 w 3666744"/>
              <a:gd name="connsiteY8" fmla="*/ 0 h 4039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66744" h="4039044">
                <a:moveTo>
                  <a:pt x="292716" y="0"/>
                </a:moveTo>
                <a:lnTo>
                  <a:pt x="3374028" y="0"/>
                </a:lnTo>
                <a:cubicBezTo>
                  <a:pt x="3535691" y="0"/>
                  <a:pt x="3666744" y="131053"/>
                  <a:pt x="3666744" y="292716"/>
                </a:cubicBezTo>
                <a:lnTo>
                  <a:pt x="3666744" y="3746328"/>
                </a:lnTo>
                <a:cubicBezTo>
                  <a:pt x="3666744" y="3907991"/>
                  <a:pt x="3535691" y="4039044"/>
                  <a:pt x="3374028" y="4039044"/>
                </a:cubicBezTo>
                <a:lnTo>
                  <a:pt x="292716" y="4039044"/>
                </a:lnTo>
                <a:cubicBezTo>
                  <a:pt x="131053" y="4039044"/>
                  <a:pt x="0" y="3907991"/>
                  <a:pt x="0" y="3746328"/>
                </a:cubicBezTo>
                <a:lnTo>
                  <a:pt x="0" y="292716"/>
                </a:lnTo>
                <a:cubicBezTo>
                  <a:pt x="0" y="131053"/>
                  <a:pt x="131053" y="0"/>
                  <a:pt x="2927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8" cy="578815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C0E27-EFA9-4706-B7B3-384BAC09CA5C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0958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76" y="4992624"/>
            <a:ext cx="11201400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4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38527-6BF7-45BD-8E9C-2BDCA53716A3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78638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buNone/>
              <a:defRPr sz="278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04491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76" y="4992624"/>
            <a:ext cx="11201400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D2C4-0829-4B37-AFA9-97EED5EA275A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78638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buNone/>
              <a:defRPr sz="278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1334117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3353C-D70D-4D92-85A4-BE6E7FCC2830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603504"/>
            <a:ext cx="11201400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7800" dirty="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68395532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622C3-A8C0-4CE4-AFAA-25D23CB3242F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6727864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B6EAC-4E38-4BC4-964B-55A6571A4EBF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636027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2DDD8-66B1-484C-ABC1-3F6C2E131531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1507041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36776" y="5276088"/>
            <a:ext cx="9061704" cy="466344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2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828800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CBEC5-37D0-4E5C-8671-D7D2A06BE21B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88465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51F96B-ED98-BF55-D2B0-047000EF48E1}"/>
              </a:ext>
            </a:extLst>
          </p:cNvPr>
          <p:cNvSpPr/>
          <p:nvPr/>
        </p:nvSpPr>
        <p:spPr>
          <a:xfrm>
            <a:off x="806386" y="760151"/>
            <a:ext cx="10579222" cy="5337698"/>
          </a:xfrm>
          <a:prstGeom prst="roundRect">
            <a:avLst>
              <a:gd name="adj" fmla="val 6093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01368" y="5120640"/>
            <a:ext cx="8549640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2093976"/>
            <a:ext cx="8695944" cy="2130552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FC37-12B5-4EB9-BB05-B5E210E93FF0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4179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8556" y="4965192"/>
            <a:ext cx="9450699" cy="128930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438912"/>
            <a:ext cx="9619488" cy="45262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8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0F6F3-6829-4CDD-B3A1-8F321E27194A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1882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8556" y="4965192"/>
            <a:ext cx="9148947" cy="128930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179576"/>
            <a:ext cx="9317736" cy="3785616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8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2C-AA1E-4738-883B-0336FAAA5DB1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3744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294248"/>
            <a:ext cx="11164825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0825"/>
            <a:ext cx="5211762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24"/>
            <a:ext cx="5213350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F56A5-925A-45AB-8491-C696F304662B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00416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0888"/>
            <a:ext cx="5211762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0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82B41-9B9A-4653-8E8E-9D57A4983847}" type="datetime1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15212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0A14-C874-4C11-943E-4B7AAF73B997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15652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60914-BFFA-4E5B-B382-06A92C8508A8}" type="datetime1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15295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3615"/>
            <a:ext cx="3595634" cy="221284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9" y="2823029"/>
            <a:ext cx="3309608" cy="3481355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66741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E75D-2E4A-469A-9092-8B43711F5315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9741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7784"/>
            <a:ext cx="3593592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ADACA751-BBB2-3E33-EA6C-54B4A7F6842B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502843" y="342901"/>
            <a:ext cx="7346258" cy="6172198"/>
          </a:xfrm>
          <a:custGeom>
            <a:avLst/>
            <a:gdLst>
              <a:gd name="connsiteX0" fmla="*/ 264355 w 6785782"/>
              <a:gd name="connsiteY0" fmla="*/ 0 h 6172198"/>
              <a:gd name="connsiteX1" fmla="*/ 6521427 w 6785782"/>
              <a:gd name="connsiteY1" fmla="*/ 0 h 6172198"/>
              <a:gd name="connsiteX2" fmla="*/ 6785782 w 6785782"/>
              <a:gd name="connsiteY2" fmla="*/ 264355 h 6172198"/>
              <a:gd name="connsiteX3" fmla="*/ 6785782 w 6785782"/>
              <a:gd name="connsiteY3" fmla="*/ 5907843 h 6172198"/>
              <a:gd name="connsiteX4" fmla="*/ 6521427 w 6785782"/>
              <a:gd name="connsiteY4" fmla="*/ 6172198 h 6172198"/>
              <a:gd name="connsiteX5" fmla="*/ 264355 w 6785782"/>
              <a:gd name="connsiteY5" fmla="*/ 6172198 h 6172198"/>
              <a:gd name="connsiteX6" fmla="*/ 0 w 6785782"/>
              <a:gd name="connsiteY6" fmla="*/ 5907843 h 6172198"/>
              <a:gd name="connsiteX7" fmla="*/ 0 w 6785782"/>
              <a:gd name="connsiteY7" fmla="*/ 264355 h 6172198"/>
              <a:gd name="connsiteX8" fmla="*/ 264355 w 6785782"/>
              <a:gd name="connsiteY8" fmla="*/ 0 h 6172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85782" h="6172198">
                <a:moveTo>
                  <a:pt x="264355" y="0"/>
                </a:moveTo>
                <a:lnTo>
                  <a:pt x="6521427" y="0"/>
                </a:lnTo>
                <a:cubicBezTo>
                  <a:pt x="6667426" y="0"/>
                  <a:pt x="6785782" y="118356"/>
                  <a:pt x="6785782" y="264355"/>
                </a:cubicBezTo>
                <a:lnTo>
                  <a:pt x="6785782" y="5907843"/>
                </a:lnTo>
                <a:cubicBezTo>
                  <a:pt x="6785782" y="6053842"/>
                  <a:pt x="6667426" y="6172198"/>
                  <a:pt x="6521427" y="6172198"/>
                </a:cubicBezTo>
                <a:lnTo>
                  <a:pt x="264355" y="6172198"/>
                </a:lnTo>
                <a:cubicBezTo>
                  <a:pt x="118356" y="6172198"/>
                  <a:pt x="0" y="6053842"/>
                  <a:pt x="0" y="5907843"/>
                </a:cubicBezTo>
                <a:lnTo>
                  <a:pt x="0" y="264355"/>
                </a:lnTo>
                <a:cubicBezTo>
                  <a:pt x="0" y="118356"/>
                  <a:pt x="118356" y="0"/>
                  <a:pt x="26435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FD38-01FF-4539-8A35-AB19E4D5C3A7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62768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3264408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C5BFC-EF85-4C2B-8809-2F9E7D76A143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3769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27318"/>
            <a:ext cx="7370064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7370064" cy="22311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805FF-0F6F-4DB7-B5D6-9BF14E40F716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4071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E9D380B3-E270-4064-8D13-292A875F6C31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blipFill dpi="0" rotWithShape="1">
            <a:blip r:embed="rId2"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93700" ty="-82550" sx="35000" sy="3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925030"/>
      </p:ext>
    </p:extLst>
  </p:cSld>
  <p:clrMapOvr>
    <a:masterClrMapping/>
  </p:clrMapOvr>
  <p:hf sldNum="0" hdr="0" ft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563682"/>
      </p:ext>
    </p:extLst>
  </p:cSld>
  <p:clrMapOvr>
    <a:masterClrMapping/>
  </p:clrMapOvr>
  <p:hf sldNum="0" hdr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0" y="0"/>
            <a:ext cx="12192000" cy="4572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393700" ty="-82550" sx="35000" sy="3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51833650"/>
      </p:ext>
    </p:extLst>
  </p:cSld>
  <p:clrMapOvr>
    <a:masterClrMapping/>
  </p:clrMapOvr>
  <p:hf sldNum="0" hdr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238845"/>
      </p:ext>
    </p:extLst>
  </p:cSld>
  <p:clrMapOvr>
    <a:masterClrMapping/>
  </p:clrMapOvr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067112"/>
      </p:ext>
    </p:extLst>
  </p:cSld>
  <p:clrMapOvr>
    <a:masterClrMapping/>
  </p:clrMapOvr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0A14-C874-4C11-943E-4B7AAF73B997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12443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60914-BFFA-4E5B-B382-06A92C8508A8}" type="datetime1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50418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E75D-2E4A-469A-9092-8B43711F5315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36609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FD38-01FF-4539-8A35-AB19E4D5C3A7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829738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7669"/>
      </p:ext>
    </p:extLst>
  </p:cSld>
  <p:clrMapOvr>
    <a:masterClrMapping/>
  </p:clrMapOvr>
  <p:hf sldNum="0" hdr="0" ft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8484583"/>
      </p:ext>
    </p:extLst>
  </p:cSld>
  <p:clrMapOvr>
    <a:masterClrMapping/>
  </p:clrMapOvr>
  <p:hf sldNum="0"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F9A648C8-0436-6FAF-8B52-BA15EFB5F90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1" y="343038"/>
            <a:ext cx="11506200" cy="4792766"/>
          </a:xfrm>
          <a:custGeom>
            <a:avLst/>
            <a:gdLst>
              <a:gd name="connsiteX0" fmla="*/ 292023 w 11506200"/>
              <a:gd name="connsiteY0" fmla="*/ 0 h 4792766"/>
              <a:gd name="connsiteX1" fmla="*/ 11214177 w 11506200"/>
              <a:gd name="connsiteY1" fmla="*/ 0 h 4792766"/>
              <a:gd name="connsiteX2" fmla="*/ 11506200 w 11506200"/>
              <a:gd name="connsiteY2" fmla="*/ 292023 h 4792766"/>
              <a:gd name="connsiteX3" fmla="*/ 11506200 w 11506200"/>
              <a:gd name="connsiteY3" fmla="*/ 4500743 h 4792766"/>
              <a:gd name="connsiteX4" fmla="*/ 11214177 w 11506200"/>
              <a:gd name="connsiteY4" fmla="*/ 4792766 h 4792766"/>
              <a:gd name="connsiteX5" fmla="*/ 292023 w 11506200"/>
              <a:gd name="connsiteY5" fmla="*/ 4792766 h 4792766"/>
              <a:gd name="connsiteX6" fmla="*/ 0 w 11506200"/>
              <a:gd name="connsiteY6" fmla="*/ 4500743 h 4792766"/>
              <a:gd name="connsiteX7" fmla="*/ 0 w 11506200"/>
              <a:gd name="connsiteY7" fmla="*/ 292023 h 4792766"/>
              <a:gd name="connsiteX8" fmla="*/ 292023 w 11506200"/>
              <a:gd name="connsiteY8" fmla="*/ 0 h 4792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6200" h="4792766">
                <a:moveTo>
                  <a:pt x="292023" y="0"/>
                </a:moveTo>
                <a:lnTo>
                  <a:pt x="11214177" y="0"/>
                </a:lnTo>
                <a:cubicBezTo>
                  <a:pt x="11375457" y="0"/>
                  <a:pt x="11506200" y="130743"/>
                  <a:pt x="11506200" y="292023"/>
                </a:cubicBezTo>
                <a:lnTo>
                  <a:pt x="11506200" y="4500743"/>
                </a:lnTo>
                <a:cubicBezTo>
                  <a:pt x="11506200" y="4662023"/>
                  <a:pt x="11375457" y="4792766"/>
                  <a:pt x="11214177" y="4792766"/>
                </a:cubicBezTo>
                <a:lnTo>
                  <a:pt x="292023" y="4792766"/>
                </a:lnTo>
                <a:cubicBezTo>
                  <a:pt x="130743" y="4792766"/>
                  <a:pt x="0" y="4662023"/>
                  <a:pt x="0" y="4500743"/>
                </a:cubicBezTo>
                <a:lnTo>
                  <a:pt x="0" y="292023"/>
                </a:lnTo>
                <a:cubicBezTo>
                  <a:pt x="0" y="130743"/>
                  <a:pt x="130743" y="0"/>
                  <a:pt x="29202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6CD91AB5-8D64-469B-81DF-A26B406D2B54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31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 Photo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4384" y="1012952"/>
            <a:ext cx="4023360" cy="1636776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E8E4848-C9F6-6844-AB1C-C4F0E8A472A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42901" y="345109"/>
            <a:ext cx="6714969" cy="6163508"/>
          </a:xfrm>
          <a:custGeom>
            <a:avLst/>
            <a:gdLst>
              <a:gd name="connsiteX0" fmla="*/ 281857 w 6714969"/>
              <a:gd name="connsiteY0" fmla="*/ 0 h 6163508"/>
              <a:gd name="connsiteX1" fmla="*/ 6433112 w 6714969"/>
              <a:gd name="connsiteY1" fmla="*/ 0 h 6163508"/>
              <a:gd name="connsiteX2" fmla="*/ 6714969 w 6714969"/>
              <a:gd name="connsiteY2" fmla="*/ 281857 h 6163508"/>
              <a:gd name="connsiteX3" fmla="*/ 6714969 w 6714969"/>
              <a:gd name="connsiteY3" fmla="*/ 5881651 h 6163508"/>
              <a:gd name="connsiteX4" fmla="*/ 6433112 w 6714969"/>
              <a:gd name="connsiteY4" fmla="*/ 6163508 h 6163508"/>
              <a:gd name="connsiteX5" fmla="*/ 281857 w 6714969"/>
              <a:gd name="connsiteY5" fmla="*/ 6163508 h 6163508"/>
              <a:gd name="connsiteX6" fmla="*/ 0 w 6714969"/>
              <a:gd name="connsiteY6" fmla="*/ 5881651 h 6163508"/>
              <a:gd name="connsiteX7" fmla="*/ 0 w 6714969"/>
              <a:gd name="connsiteY7" fmla="*/ 281857 h 6163508"/>
              <a:gd name="connsiteX8" fmla="*/ 281857 w 6714969"/>
              <a:gd name="connsiteY8" fmla="*/ 0 h 616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14969" h="6163508">
                <a:moveTo>
                  <a:pt x="281857" y="0"/>
                </a:moveTo>
                <a:lnTo>
                  <a:pt x="6433112" y="0"/>
                </a:lnTo>
                <a:cubicBezTo>
                  <a:pt x="6588777" y="0"/>
                  <a:pt x="6714969" y="126192"/>
                  <a:pt x="6714969" y="281857"/>
                </a:cubicBezTo>
                <a:lnTo>
                  <a:pt x="6714969" y="5881651"/>
                </a:lnTo>
                <a:cubicBezTo>
                  <a:pt x="6714969" y="6037316"/>
                  <a:pt x="6588777" y="6163508"/>
                  <a:pt x="6433112" y="6163508"/>
                </a:cubicBezTo>
                <a:lnTo>
                  <a:pt x="281857" y="6163508"/>
                </a:lnTo>
                <a:cubicBezTo>
                  <a:pt x="126192" y="6163508"/>
                  <a:pt x="0" y="6037316"/>
                  <a:pt x="0" y="5881651"/>
                </a:cubicBezTo>
                <a:lnTo>
                  <a:pt x="0" y="281857"/>
                </a:lnTo>
                <a:cubicBezTo>
                  <a:pt x="0" y="126192"/>
                  <a:pt x="126192" y="0"/>
                  <a:pt x="281857" y="0"/>
                </a:cubicBezTo>
                <a:close/>
              </a:path>
            </a:pathLst>
          </a:custGeom>
          <a:blipFill dpi="0" rotWithShape="1">
            <a:blip r:embed="rId2">
              <a:alphaModFix amt="6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44384" y="2896616"/>
            <a:ext cx="4023360" cy="3364992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marL="228600" lvl="0" indent="-228600"/>
            <a:r>
              <a:rPr lang="en-US" dirty="0"/>
              <a:t>Click to edit Master text styles</a:t>
            </a:r>
          </a:p>
          <a:p>
            <a:pPr marL="228600" lvl="1" indent="-228600"/>
            <a:r>
              <a:rPr lang="en-US" dirty="0"/>
              <a:t>Second level</a:t>
            </a:r>
          </a:p>
          <a:p>
            <a:pPr marL="228600" lvl="2" indent="-228600"/>
            <a:r>
              <a:rPr lang="en-US" dirty="0"/>
              <a:t>Third level</a:t>
            </a:r>
          </a:p>
          <a:p>
            <a:pPr marL="228600" lvl="3" indent="-228600"/>
            <a:r>
              <a:rPr lang="en-US" dirty="0"/>
              <a:t>Fourth level</a:t>
            </a:r>
          </a:p>
          <a:p>
            <a:pPr marL="228600" lvl="4" indent="-228600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9FCAD-E19B-4A0F-866E-979EDEC4B525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758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1380744"/>
            <a:ext cx="10652760" cy="4901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9768" y="6519672"/>
            <a:ext cx="28437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E9D380B3-E270-4064-8D13-292A875F6C31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60536" y="6519672"/>
            <a:ext cx="264261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75720" y="65196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181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  <p:sldLayoutId id="2147483684" r:id="rId34"/>
    <p:sldLayoutId id="2147483685" r:id="rId35"/>
    <p:sldLayoutId id="2147483686" r:id="rId36"/>
    <p:sldLayoutId id="2147483687" r:id="rId37"/>
    <p:sldLayoutId id="2147483688" r:id="rId38"/>
    <p:sldLayoutId id="2147483689" r:id="rId39"/>
    <p:sldLayoutId id="2147483690" r:id="rId40"/>
    <p:sldLayoutId id="2147483691" r:id="rId41"/>
    <p:sldLayoutId id="2147483692" r:id="rId42"/>
    <p:sldLayoutId id="2147483693" r:id="rId43"/>
    <p:sldLayoutId id="2147483694" r:id="rId44"/>
    <p:sldLayoutId id="2147483695" r:id="rId45"/>
    <p:sldLayoutId id="2147483696" r:id="rId46"/>
    <p:sldLayoutId id="2147483697" r:id="rId47"/>
    <p:sldLayoutId id="2147483698" r:id="rId48"/>
    <p:sldLayoutId id="2147483699" r:id="rId49"/>
    <p:sldLayoutId id="2147483700" r:id="rId50"/>
    <p:sldLayoutId id="2147483701" r:id="rId5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9D380B3-E270-4064-8D13-292A875F6C31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8022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  <p:sldLayoutId id="2147483868" r:id="rId12"/>
    <p:sldLayoutId id="2147483869" r:id="rId1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4.xml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58DB4FF-B599-4BB6-81E0-2DB16E4A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22B541DC-7610-45CF-9D4D-2C00AC6A7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A2B4C-C24A-DD92-F915-6EF0AD440F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9759" y="640080"/>
            <a:ext cx="4122514" cy="170286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1300">
                <a:solidFill>
                  <a:srgbClr val="FFFFFF"/>
                </a:solidFill>
              </a:rPr>
            </a:br>
            <a:br>
              <a:rPr lang="en-US" sz="1800">
                <a:solidFill>
                  <a:srgbClr val="FFFFFF"/>
                </a:solidFill>
              </a:rPr>
            </a:br>
            <a:r>
              <a:rPr lang="en-US" sz="1800" b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Digital Skills for Personal Development and Business Growth  </a:t>
            </a:r>
            <a:r>
              <a:rPr lang="en-US" sz="180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BMSW4008</a:t>
            </a:r>
            <a:br>
              <a:rPr lang="en-US" sz="180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US" sz="180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US" sz="1800" b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Assignment Name</a:t>
            </a:r>
            <a:r>
              <a:rPr lang="en-US" sz="180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: Alice`s Family Nest</a:t>
            </a:r>
            <a:br>
              <a:rPr lang="en-US" sz="1800">
                <a:solidFill>
                  <a:srgbClr val="FFFFFF"/>
                </a:solidFill>
              </a:rPr>
            </a:br>
            <a:endParaRPr lang="en-US" sz="1800" dirty="0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9BF8B83-CBB3-4214-BB85-A56C7F745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7D88E23A-6EF1-E5FD-71AA-8541DBDB0C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6275" y="3603887"/>
            <a:ext cx="4375998" cy="302678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 b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Student Name</a:t>
            </a:r>
            <a:r>
              <a:rPr lang="en-US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: Evelinne Alice Dicu</a:t>
            </a:r>
          </a:p>
          <a:p>
            <a:r>
              <a:rPr lang="en-US" b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Student Number</a:t>
            </a:r>
            <a:r>
              <a:rPr lang="en-US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: 2422448</a:t>
            </a:r>
          </a:p>
          <a:p>
            <a:r>
              <a:rPr lang="en-US" b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Lecturer</a:t>
            </a:r>
            <a:r>
              <a:rPr lang="en-US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: Muhammad Cassamo</a:t>
            </a:r>
          </a:p>
          <a:p>
            <a:r>
              <a:rPr lang="en-US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Date of presentation: 04/12/2025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Picture Placeholder 4" descr="A group of people posing for a picture&#10;&#10;AI-generated content may be incorrect.">
            <a:extLst>
              <a:ext uri="{FF2B5EF4-FFF2-40B4-BE49-F238E27FC236}">
                <a16:creationId xmlns:a16="http://schemas.microsoft.com/office/drawing/2014/main" id="{10B6EBFB-88EE-682C-673A-3F48421844E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94" r="22584" b="-2"/>
          <a:stretch>
            <a:fillRect/>
          </a:stretch>
        </p:blipFill>
        <p:spPr>
          <a:xfrm>
            <a:off x="6096000" y="640080"/>
            <a:ext cx="5455921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1104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A852E-3008-1426-4232-8409CDFC2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1528" y="150312"/>
            <a:ext cx="4204715" cy="613617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Project overview &amp; Aims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87FD932-BD68-352B-756E-5B4A3FA0C347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5315585" y="5780072"/>
            <a:ext cx="6717223" cy="75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lvl="0" indent="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sz="1400" i="1" dirty="0">
              <a:solidFill>
                <a:srgbClr val="0070C0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AFD86EF-8E1F-818A-40F6-C63578BBAD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07439" y="1336987"/>
            <a:ext cx="6533513" cy="5232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lang="en-US" alt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F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or this project I chose to develop a small childcare business called Alice’s Family Nest in Newport.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The idea is to offer a safe, nurturing home environment for children from the NP19/NP20 areas while their parents are at work.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In this presentation I will show how I used digital tools step by step  from research and data collection to finance and advertising.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I created an online questionnaire, a simple website and leaflet, a twelve-month cash-flow in Excel and a short video advert.</a:t>
            </a: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Aims: T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hese tasks showed me how using online tools and listening to parents` feedback is essential for modern business owners and for my own future career. </a:t>
            </a:r>
            <a:endParaRPr kumimoji="0" lang="en-US" altLang="en-US" sz="1600" i="1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200" i="1" dirty="0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This presentation shows how I use digital skills and market research to develop a small childcare business idea, which is an important part of modern digital entrepreneurship and employability </a:t>
            </a:r>
            <a:r>
              <a:rPr lang="en-US" sz="1200" b="1" i="1" dirty="0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(Munoz, 2023).</a:t>
            </a:r>
            <a:endParaRPr lang="en-US" altLang="en-US" sz="1200" b="1" i="1" dirty="0">
              <a:solidFill>
                <a:srgbClr val="0070C0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9" name="Picture 8" descr="A cartoon character of a child&#10;&#10;AI-generated content may be incorrect.">
            <a:extLst>
              <a:ext uri="{FF2B5EF4-FFF2-40B4-BE49-F238E27FC236}">
                <a16:creationId xmlns:a16="http://schemas.microsoft.com/office/drawing/2014/main" id="{1E943D15-6C4B-1C98-BD26-397F9104A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4090736" cy="3429000"/>
          </a:xfrm>
          <a:prstGeom prst="rect">
            <a:avLst/>
          </a:prstGeom>
        </p:spPr>
      </p:pic>
      <p:pic>
        <p:nvPicPr>
          <p:cNvPr id="10" name="Picture Placeholder 9" descr="A cartoon character of a child&#10;&#10;AI-generated content may be incorrect.">
            <a:extLst>
              <a:ext uri="{FF2B5EF4-FFF2-40B4-BE49-F238E27FC236}">
                <a16:creationId xmlns:a16="http://schemas.microsoft.com/office/drawing/2014/main" id="{C0C523D5-C876-6602-F748-2EE7A55DAA2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02" b="4102"/>
          <a:stretch>
            <a:fillRect/>
          </a:stretch>
        </p:blipFill>
        <p:spPr>
          <a:xfrm>
            <a:off x="0" y="3429000"/>
            <a:ext cx="4090736" cy="344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3701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8F178A8-012E-466B-BDA3-CA4F78BCA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5F9FFE27-C8B3-4D11-A19E-B82B81087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8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F5D9CE-522E-068A-07DE-D316BA2DC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37" y="243069"/>
            <a:ext cx="4787045" cy="5832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Designing my questionnaire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EB2FB2D-0639-41A5-BE02-A5CEA697B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1">
            <a:extLst>
              <a:ext uri="{FF2B5EF4-FFF2-40B4-BE49-F238E27FC236}">
                <a16:creationId xmlns:a16="http://schemas.microsoft.com/office/drawing/2014/main" id="{4807FAAC-B1C5-A9CB-9608-360A88830A34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111187" y="876857"/>
            <a:ext cx="5872923" cy="573807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45720" tIns="45720" rIns="45720" bIns="45720" numCol="1" rtlCol="0" anchorCtr="0" compatLnSpc="1">
            <a:prstTxWarp prst="textNoShape">
              <a:avLst/>
            </a:prstTxWarp>
            <a:normAutofit fontScale="25000" lnSpcReduction="20000"/>
          </a:bodyPr>
          <a:lstStyle/>
          <a:p>
            <a:pPr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</a:pPr>
            <a:r>
              <a:rPr lang="en-US" sz="6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 created an online questionnaire in Microsoft Office for parents in Newport. </a:t>
            </a:r>
          </a:p>
          <a:p>
            <a:pPr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</a:pPr>
            <a:r>
              <a:rPr lang="en-US" sz="6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 shared the questionnaire link through WhatsApp and email to reach families living in Newport.</a:t>
            </a:r>
          </a:p>
          <a:p>
            <a:pPr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</a:pPr>
            <a:r>
              <a:rPr lang="en-US" sz="6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 collected 72 responses, which gave me a strong sample of local parents and different childcare needs.</a:t>
            </a:r>
          </a:p>
          <a:p>
            <a:pPr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</a:pPr>
            <a:r>
              <a:rPr lang="en-US" sz="6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Most questions were multiple choice, so the graphs and charts were clear and easy to understand.</a:t>
            </a:r>
          </a:p>
          <a:p>
            <a:pPr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</a:pPr>
            <a:r>
              <a:rPr lang="en-US" sz="6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 focused on hours needed, children’s ages, type of care preferred, and which extra services were important, such as meals, outdoor activities and support with homework. </a:t>
            </a:r>
          </a:p>
          <a:p>
            <a:pPr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</a:pPr>
            <a:r>
              <a:rPr lang="en-US" sz="6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This showed me how simple digital tools can collect real market data before spending money on a new business.</a:t>
            </a:r>
          </a:p>
          <a:p>
            <a:pPr marL="0" indent="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r>
              <a:rPr lang="en-US" sz="4800" i="1" dirty="0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Designing an online questionnaire to understand local parents’ childcare needs follows advice that small businesses should base their decisions on real market data and investment analysis </a:t>
            </a:r>
            <a:r>
              <a:rPr lang="en-US" sz="4800" b="1" i="1" dirty="0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(</a:t>
            </a:r>
            <a:r>
              <a:rPr lang="en-US" sz="4800" b="1" i="1" dirty="0" err="1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Naminova</a:t>
            </a:r>
            <a:r>
              <a:rPr lang="en-US" sz="4800" b="1" i="1" dirty="0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et al., 2023).</a:t>
            </a:r>
          </a:p>
          <a:p>
            <a:pPr marL="0" marR="0" lvl="0" indent="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None/>
              <a:tabLst/>
            </a:pPr>
            <a:endParaRPr kumimoji="0" lang="en-US" altLang="en-US" sz="2300" b="1" i="0" u="none" strike="noStrike" cap="none" normalizeH="0" baseline="0" dirty="0">
              <a:ln>
                <a:noFill/>
              </a:ln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marR="0" lvl="0" indent="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Tx/>
              <a:buNone/>
              <a:tabLst/>
            </a:pPr>
            <a:endParaRPr kumimoji="0" lang="en-US" altLang="en-US" sz="2300" b="1" i="0" u="none" strike="noStrike" cap="none" normalizeH="0" baseline="0" dirty="0">
              <a:ln>
                <a:noFill/>
              </a:ln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11" name="Picture Placeholder 10" descr="A screenshot of a computer">
            <a:extLst>
              <a:ext uri="{FF2B5EF4-FFF2-40B4-BE49-F238E27FC236}">
                <a16:creationId xmlns:a16="http://schemas.microsoft.com/office/drawing/2014/main" id="{E424D78C-D30F-FE3C-1407-60CFF157599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98" r="19298"/>
          <a:stretch>
            <a:fillRect/>
          </a:stretch>
        </p:blipFill>
        <p:spPr>
          <a:xfrm>
            <a:off x="6602431" y="375385"/>
            <a:ext cx="4996011" cy="6150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9764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66E44-6C58-127C-EB84-1A0F23998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3981" y="-44349"/>
            <a:ext cx="6685507" cy="40968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24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br>
              <a:rPr lang="en-US" sz="2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US" sz="2200" b="1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Key findings and services</a:t>
            </a:r>
          </a:p>
        </p:txBody>
      </p:sp>
      <p:pic>
        <p:nvPicPr>
          <p:cNvPr id="8" name="Picture Placeholder 7" descr="A graph with numbers and a bar">
            <a:extLst>
              <a:ext uri="{FF2B5EF4-FFF2-40B4-BE49-F238E27FC236}">
                <a16:creationId xmlns:a16="http://schemas.microsoft.com/office/drawing/2014/main" id="{14005AEA-8C6C-BDD4-FED0-A7BFB18F8B3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5032"/>
          <a:stretch>
            <a:fillRect/>
          </a:stretch>
        </p:blipFill>
        <p:spPr bwMode="auto">
          <a:xfrm>
            <a:off x="80371" y="4523724"/>
            <a:ext cx="3248521" cy="1858680"/>
          </a:xfrm>
          <a:prstGeom prst="rect">
            <a:avLst/>
          </a:prstGeom>
          <a:noFill/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86A980E9-1BDA-BFB4-6A3F-0578AAA92759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3431198" y="975520"/>
            <a:ext cx="8675410" cy="55119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45720" tIns="45720" rIns="45720" bIns="45720" numCol="1" rtlCol="0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algn="just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  <a:tabLst/>
            </a:pP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When I </a:t>
            </a:r>
            <a:r>
              <a:rPr lang="en-US" sz="16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analysed</a:t>
            </a: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the responses,, I saw a strong demand for year-round childcare and wrap-around care that fits around school hours.</a:t>
            </a:r>
          </a:p>
          <a:p>
            <a:pPr marL="285750" marR="0" lvl="0" indent="-285750" algn="just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  <a:tabLst/>
            </a:pP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The most popular options were full-day sessions and after-school care, which shows many parents work long or irregular hours.</a:t>
            </a:r>
          </a:p>
          <a:p>
            <a:pPr marL="285750" marR="0" lvl="0" indent="-285750" algn="just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  <a:tabLst/>
            </a:pP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Parents wanted more than basic babysitting – they asked for healthy meals, learning activities, outdoor play and homework help.</a:t>
            </a:r>
          </a:p>
          <a:p>
            <a:pPr marL="285750" marR="0" lvl="0" indent="-285750" algn="just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  <a:tabLst/>
            </a:pP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Most parents prefer quick WhatsApp updates with photos, so they see what their children are doing through the day. </a:t>
            </a:r>
          </a:p>
          <a:p>
            <a:pPr marL="285750" marR="0" lvl="0" indent="-285750" algn="just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  <a:tabLst/>
            </a:pPr>
            <a:r>
              <a:rPr lang="en-US" sz="1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Using the survey meant I could match my services to real demand, instead of just guessing what parents wanted.</a:t>
            </a:r>
          </a:p>
          <a:p>
            <a:pPr marL="0" marR="0" lvl="0" indent="0" algn="just" fontAlgn="base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SzTx/>
              <a:buNone/>
              <a:tabLst/>
            </a:pPr>
            <a:r>
              <a:rPr lang="en-US" sz="1200" b="1" dirty="0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Using the survey results to shape my childcare packages helps me manage knowledge about customers inside a small enterprise and match what I offer to real demand (Bencsik, 2017).</a:t>
            </a:r>
            <a:endParaRPr kumimoji="0" lang="en-US" altLang="en-US" sz="1200" b="1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9" name="Picture 8" descr="A screenshot of a computer">
            <a:extLst>
              <a:ext uri="{FF2B5EF4-FFF2-40B4-BE49-F238E27FC236}">
                <a16:creationId xmlns:a16="http://schemas.microsoft.com/office/drawing/2014/main" id="{A8B85F41-A7D5-DF1C-81CB-BE8498191F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5032"/>
          <a:stretch>
            <a:fillRect/>
          </a:stretch>
        </p:blipFill>
        <p:spPr bwMode="auto">
          <a:xfrm>
            <a:off x="80370" y="619386"/>
            <a:ext cx="3248521" cy="1858679"/>
          </a:xfrm>
          <a:prstGeom prst="rect">
            <a:avLst/>
          </a:prstGeom>
          <a:noFill/>
        </p:spPr>
      </p:pic>
      <p:pic>
        <p:nvPicPr>
          <p:cNvPr id="10" name="Picture 9" descr="A graph with numbers and text">
            <a:extLst>
              <a:ext uri="{FF2B5EF4-FFF2-40B4-BE49-F238E27FC236}">
                <a16:creationId xmlns:a16="http://schemas.microsoft.com/office/drawing/2014/main" id="{1656999F-10A5-8232-985D-4CF5AFACE1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5032"/>
          <a:stretch>
            <a:fillRect/>
          </a:stretch>
        </p:blipFill>
        <p:spPr bwMode="auto">
          <a:xfrm>
            <a:off x="80370" y="2571555"/>
            <a:ext cx="3248521" cy="18586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86592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B736D-1034-1F05-E893-EBE7915E7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5412" y="136484"/>
            <a:ext cx="5516275" cy="3843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Website &amp; leaflet from research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16A085AE-110B-FF59-CB52-37635BAB192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231494" y="775505"/>
            <a:ext cx="7222602" cy="59460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45720" tIns="45720" rIns="45720" bIns="45720" numCol="1" rtlCol="0" anchorCtr="0" compatLnSpc="1">
            <a:prstTxWarp prst="textNoShape">
              <a:avLst/>
            </a:prstTxWarp>
            <a:noAutofit/>
          </a:bodyPr>
          <a:lstStyle/>
          <a:p>
            <a:pPr marL="642366" lvl="2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After understanding what parents wanted, I used the survey results to design my website and leaflet for </a:t>
            </a:r>
            <a:r>
              <a:rPr lang="en-US" i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Alice’s Family Nest</a:t>
            </a:r>
            <a:r>
              <a:rPr lang="en-US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  <a:p>
            <a:pPr marL="642366" lvl="2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On the website home page, I explain that families in Newport can get childcare all year round, with hours that fit their needs.</a:t>
            </a:r>
          </a:p>
          <a:p>
            <a:pPr marL="642366" lvl="2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The services page explains different packages, such as full-day care and after-school sessions, directly linked to the most popular answers from my questionnaire.</a:t>
            </a:r>
          </a:p>
          <a:p>
            <a:pPr marL="642366" lvl="2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 used the same logo, </a:t>
            </a:r>
            <a:r>
              <a:rPr lang="en-US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colours</a:t>
            </a:r>
            <a:r>
              <a:rPr lang="en-US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and key messages on both the website and leaflet to build a strong brand identity.</a:t>
            </a:r>
          </a:p>
          <a:p>
            <a:pPr marL="642366" lvl="2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 highlighted healthy meals, learning through play, outdoor activities and quick WhatsApp communication, because these were most important to parents.</a:t>
            </a:r>
          </a:p>
          <a:p>
            <a:pPr marL="642366" lvl="2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Keeping the visuals and wording consistent across all materials makes the business look professional and trustworthy.</a:t>
            </a:r>
            <a:endParaRPr lang="en-US" i="1" dirty="0">
              <a:solidFill>
                <a:srgbClr val="0070C0"/>
              </a:solidFill>
            </a:endParaRPr>
          </a:p>
          <a:p>
            <a:pPr marL="356616" lvl="2" indent="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i="1" dirty="0">
                <a:solidFill>
                  <a:srgbClr val="0070C0"/>
                </a:solidFill>
              </a:rPr>
              <a:t>Creating a website and leaflet that repeat the same key message and visuals follows digital marketing models that stress a consistent brand across online channels (Sandhu, 2020).</a:t>
            </a:r>
            <a:endParaRPr kumimoji="0" lang="en-US" altLang="en-US" i="1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7" name="Content Placeholder 6" descr="A group of people standing around a table with food&#10;&#10;AI-generated content may be incorrect.">
            <a:extLst>
              <a:ext uri="{FF2B5EF4-FFF2-40B4-BE49-F238E27FC236}">
                <a16:creationId xmlns:a16="http://schemas.microsoft.com/office/drawing/2014/main" id="{B6AB7630-D4F0-09D3-BB7F-320AF3555A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472" y="4206239"/>
            <a:ext cx="4567528" cy="2651759"/>
          </a:xfrm>
          <a:prstGeom prst="rect">
            <a:avLst/>
          </a:prstGeom>
        </p:spPr>
      </p:pic>
      <p:pic>
        <p:nvPicPr>
          <p:cNvPr id="11" name="Picture 10" descr="A screenshot of a social media post&#10;&#10;AI-generated content may be incorrect.">
            <a:extLst>
              <a:ext uri="{FF2B5EF4-FFF2-40B4-BE49-F238E27FC236}">
                <a16:creationId xmlns:a16="http://schemas.microsoft.com/office/drawing/2014/main" id="{C5615123-3538-418D-43E1-8678FF2876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472" y="1"/>
            <a:ext cx="4567528" cy="4206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486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2F265-2BD8-039C-6ACD-A2C3EDC18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4122"/>
            <a:ext cx="6389972" cy="658274"/>
          </a:xfrm>
        </p:spPr>
        <p:txBody>
          <a:bodyPr>
            <a:noAutofit/>
          </a:bodyPr>
          <a:lstStyle/>
          <a:p>
            <a:pPr algn="ctr"/>
            <a:br>
              <a:rPr lang="en-US" sz="2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US" sz="2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Excel cash flow and decisions</a:t>
            </a:r>
          </a:p>
        </p:txBody>
      </p:sp>
      <p:graphicFrame>
        <p:nvGraphicFramePr>
          <p:cNvPr id="18" name="Rectangle 1">
            <a:extLst>
              <a:ext uri="{FF2B5EF4-FFF2-40B4-BE49-F238E27FC236}">
                <a16:creationId xmlns:a16="http://schemas.microsoft.com/office/drawing/2014/main" id="{335FDDB9-B612-699C-F6D8-46DD8ECB907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91858850"/>
              </p:ext>
            </p:extLst>
          </p:nvPr>
        </p:nvGraphicFramePr>
        <p:xfrm>
          <a:off x="91447" y="848925"/>
          <a:ext cx="7284296" cy="3765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DB7C49BE-2973-8447-4565-58379DB5AD3D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152191832"/>
              </p:ext>
            </p:extLst>
          </p:nvPr>
        </p:nvGraphicFramePr>
        <p:xfrm>
          <a:off x="7375743" y="2664183"/>
          <a:ext cx="4816257" cy="4193819"/>
        </p:xfrm>
        <a:graphic>
          <a:graphicData uri="http://schemas.openxmlformats.org/drawingml/2006/table">
            <a:tbl>
              <a:tblPr/>
              <a:tblGrid>
                <a:gridCol w="755951">
                  <a:extLst>
                    <a:ext uri="{9D8B030D-6E8A-4147-A177-3AD203B41FA5}">
                      <a16:colId xmlns:a16="http://schemas.microsoft.com/office/drawing/2014/main" val="4232656493"/>
                    </a:ext>
                  </a:extLst>
                </a:gridCol>
                <a:gridCol w="397459">
                  <a:extLst>
                    <a:ext uri="{9D8B030D-6E8A-4147-A177-3AD203B41FA5}">
                      <a16:colId xmlns:a16="http://schemas.microsoft.com/office/drawing/2014/main" val="1426443836"/>
                    </a:ext>
                  </a:extLst>
                </a:gridCol>
                <a:gridCol w="335111">
                  <a:extLst>
                    <a:ext uri="{9D8B030D-6E8A-4147-A177-3AD203B41FA5}">
                      <a16:colId xmlns:a16="http://schemas.microsoft.com/office/drawing/2014/main" val="2343871761"/>
                    </a:ext>
                  </a:extLst>
                </a:gridCol>
                <a:gridCol w="381871">
                  <a:extLst>
                    <a:ext uri="{9D8B030D-6E8A-4147-A177-3AD203B41FA5}">
                      <a16:colId xmlns:a16="http://schemas.microsoft.com/office/drawing/2014/main" val="2284550654"/>
                    </a:ext>
                  </a:extLst>
                </a:gridCol>
                <a:gridCol w="374078">
                  <a:extLst>
                    <a:ext uri="{9D8B030D-6E8A-4147-A177-3AD203B41FA5}">
                      <a16:colId xmlns:a16="http://schemas.microsoft.com/office/drawing/2014/main" val="3276440102"/>
                    </a:ext>
                  </a:extLst>
                </a:gridCol>
                <a:gridCol w="311732">
                  <a:extLst>
                    <a:ext uri="{9D8B030D-6E8A-4147-A177-3AD203B41FA5}">
                      <a16:colId xmlns:a16="http://schemas.microsoft.com/office/drawing/2014/main" val="2163399856"/>
                    </a:ext>
                  </a:extLst>
                </a:gridCol>
                <a:gridCol w="342905">
                  <a:extLst>
                    <a:ext uri="{9D8B030D-6E8A-4147-A177-3AD203B41FA5}">
                      <a16:colId xmlns:a16="http://schemas.microsoft.com/office/drawing/2014/main" val="1472742379"/>
                    </a:ext>
                  </a:extLst>
                </a:gridCol>
                <a:gridCol w="311732">
                  <a:extLst>
                    <a:ext uri="{9D8B030D-6E8A-4147-A177-3AD203B41FA5}">
                      <a16:colId xmlns:a16="http://schemas.microsoft.com/office/drawing/2014/main" val="270508489"/>
                    </a:ext>
                  </a:extLst>
                </a:gridCol>
                <a:gridCol w="335111">
                  <a:extLst>
                    <a:ext uri="{9D8B030D-6E8A-4147-A177-3AD203B41FA5}">
                      <a16:colId xmlns:a16="http://schemas.microsoft.com/office/drawing/2014/main" val="2356528631"/>
                    </a:ext>
                  </a:extLst>
                </a:gridCol>
                <a:gridCol w="311732">
                  <a:extLst>
                    <a:ext uri="{9D8B030D-6E8A-4147-A177-3AD203B41FA5}">
                      <a16:colId xmlns:a16="http://schemas.microsoft.com/office/drawing/2014/main" val="1520864468"/>
                    </a:ext>
                  </a:extLst>
                </a:gridCol>
                <a:gridCol w="311732">
                  <a:extLst>
                    <a:ext uri="{9D8B030D-6E8A-4147-A177-3AD203B41FA5}">
                      <a16:colId xmlns:a16="http://schemas.microsoft.com/office/drawing/2014/main" val="2955633616"/>
                    </a:ext>
                  </a:extLst>
                </a:gridCol>
                <a:gridCol w="311732">
                  <a:extLst>
                    <a:ext uri="{9D8B030D-6E8A-4147-A177-3AD203B41FA5}">
                      <a16:colId xmlns:a16="http://schemas.microsoft.com/office/drawing/2014/main" val="1456180921"/>
                    </a:ext>
                  </a:extLst>
                </a:gridCol>
                <a:gridCol w="335111">
                  <a:extLst>
                    <a:ext uri="{9D8B030D-6E8A-4147-A177-3AD203B41FA5}">
                      <a16:colId xmlns:a16="http://schemas.microsoft.com/office/drawing/2014/main" val="3651968966"/>
                    </a:ext>
                  </a:extLst>
                </a:gridCol>
              </a:tblGrid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SEPTEMBER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OCTOBER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NOVEMBER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DECEMBER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JANUARY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FEBRUARY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86DC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MARCH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C7A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APRIL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MAY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JUNE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JULY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AUGUST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A9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3887100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INCOME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500" b="0" i="0" u="none" strike="noStrike">
                        <a:solidFill>
                          <a:srgbClr val="000000"/>
                        </a:solidFill>
                        <a:effectLst/>
                        <a:latin typeface="Abadi" panose="020B0604020104020204" pitchFamily="34" charset="0"/>
                      </a:endParaRP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500" b="0" i="0" u="none" strike="noStrike">
                        <a:solidFill>
                          <a:srgbClr val="000000"/>
                        </a:solidFill>
                        <a:effectLst/>
                        <a:latin typeface="Abadi" panose="020B0604020104020204" pitchFamily="34" charset="0"/>
                      </a:endParaRP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500" b="0" i="0" u="none" strike="noStrike">
                        <a:solidFill>
                          <a:srgbClr val="000000"/>
                        </a:solidFill>
                        <a:effectLst/>
                        <a:latin typeface="Abadi" panose="020B0604020104020204" pitchFamily="34" charset="0"/>
                      </a:endParaRP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500" b="0" i="0" u="none" strike="noStrike">
                        <a:solidFill>
                          <a:srgbClr val="000000"/>
                        </a:solidFill>
                        <a:effectLst/>
                        <a:latin typeface="Abadi" panose="020B0604020104020204" pitchFamily="34" charset="0"/>
                      </a:endParaRP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500" b="0" i="0" u="none" strike="noStrike">
                        <a:solidFill>
                          <a:srgbClr val="000000"/>
                        </a:solidFill>
                        <a:effectLst/>
                        <a:latin typeface="Abadi" panose="020B0604020104020204" pitchFamily="34" charset="0"/>
                      </a:endParaRP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500" b="0" i="0" u="none" strike="noStrike">
                        <a:solidFill>
                          <a:srgbClr val="000000"/>
                        </a:solidFill>
                        <a:effectLst/>
                        <a:latin typeface="Abadi" panose="020B0604020104020204" pitchFamily="34" charset="0"/>
                      </a:endParaRP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500" b="0" i="0" u="none" strike="noStrike">
                        <a:solidFill>
                          <a:srgbClr val="000000"/>
                        </a:solidFill>
                        <a:effectLst/>
                        <a:latin typeface="Abadi" panose="020B0604020104020204" pitchFamily="34" charset="0"/>
                      </a:endParaRP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500" b="0" i="0" u="none" strike="noStrike">
                        <a:solidFill>
                          <a:srgbClr val="000000"/>
                        </a:solidFill>
                        <a:effectLst/>
                        <a:latin typeface="Abadi" panose="020B0604020104020204" pitchFamily="34" charset="0"/>
                      </a:endParaRP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500" b="0" i="0" u="none" strike="noStrike">
                        <a:solidFill>
                          <a:srgbClr val="000000"/>
                        </a:solidFill>
                        <a:effectLst/>
                        <a:latin typeface="Abadi" panose="020B0604020104020204" pitchFamily="34" charset="0"/>
                      </a:endParaRP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500" b="0" i="0" u="none" strike="noStrike">
                        <a:solidFill>
                          <a:srgbClr val="000000"/>
                        </a:solidFill>
                        <a:effectLst/>
                        <a:latin typeface="Abadi" panose="020B0604020104020204" pitchFamily="34" charset="0"/>
                      </a:endParaRP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500" b="0" i="0" u="none" strike="noStrike">
                        <a:solidFill>
                          <a:srgbClr val="000000"/>
                        </a:solidFill>
                        <a:effectLst/>
                        <a:latin typeface="Abadi" panose="020B0604020104020204" pitchFamily="34" charset="0"/>
                      </a:endParaRP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endParaRPr lang="en-US" sz="500" b="0" i="0" u="none" strike="noStrike">
                        <a:solidFill>
                          <a:srgbClr val="000000"/>
                        </a:solidFill>
                        <a:effectLst/>
                        <a:latin typeface="Abadi" panose="020B0604020104020204" pitchFamily="34" charset="0"/>
                      </a:endParaRP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4838728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Childcare fees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0767149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Personal Investment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0321103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1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Total income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12144.5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4286.7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7144.5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4286.7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7390510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Expenditure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 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5621071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Wages Husband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0314096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Wages Son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995.9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0793807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Wages x 3 Assistant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2390.16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2390.16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2390.16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2390.16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2390.16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2390.16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2390.16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2390.16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2390.16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2390.16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2390.16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2390.16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0684792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Employer NI &amp; Pension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613.47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613.47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613.47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613.47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613.47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613.47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613.47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613.47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613.47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613.47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613.47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613.47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1910334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Food &amp; Snacks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324.75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324.75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324.75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324.75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324.75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324.75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324.75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194.85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324.75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324.75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324.75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194.85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6788844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Nappies &amp; Wipes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160.71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160.71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160.71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160.71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160.71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160.71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160.71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96.43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160.71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160.71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160.71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96.43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5014919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Transport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85.71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85.71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85.71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85.71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85.71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85.71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85.71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51.43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85.71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85.71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85.71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85.71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1234250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Utilities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9659782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Mortgage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6575908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Insurance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50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25974767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Compliance &amp; Registration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8213808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Marketing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0070532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Cleaning &amp; Laundry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8309331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Toys &amp; Learning materials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8024454"/>
                  </a:ext>
                </a:extLst>
              </a:tr>
              <a:tr h="2224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Capital &amp; Safety investment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2055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1000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200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5022147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Conting ency (3% of costs)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256.85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225.2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195.2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195.2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195.2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207.2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195.2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188.34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201.2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195.2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195.2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188.34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2475988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1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Total Expenditure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8818.45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7731.8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6701.8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6701.8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6701.8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7113.8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6701.8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6466.48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6907.8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6701.8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6701.8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6466.48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4436512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Net cash flow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3326.05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-587.3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442.7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442.7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442.7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30.7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442.7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-2179.78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236.7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442.7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442.7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-2179.78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2385187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Opening balance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0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3326.05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2738.75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3181.45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3624.15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4066.85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4097.55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4540.25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2360.47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2597.17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3039.87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000000"/>
                          </a:solidFill>
                          <a:effectLst/>
                          <a:latin typeface="Abadi" panose="020B0604020104020204" pitchFamily="34" charset="0"/>
                        </a:rPr>
                        <a:t>3482.57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0948259"/>
                  </a:ext>
                </a:extLst>
              </a:tr>
              <a:tr h="158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US" sz="500" b="1" i="0" u="none" strike="noStrike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Closing balance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3326.05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2738.75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3181.45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3624.15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4066.85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4097.55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4540.25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2360.47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2597.17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3039.87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3482.57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500" b="0" i="0" u="none" strike="noStrike" dirty="0">
                          <a:solidFill>
                            <a:srgbClr val="C00000"/>
                          </a:solidFill>
                          <a:effectLst/>
                          <a:latin typeface="Abadi" panose="020B0604020104020204" pitchFamily="34" charset="0"/>
                        </a:rPr>
                        <a:t>1302.79</a:t>
                      </a:r>
                    </a:p>
                  </a:txBody>
                  <a:tcPr marL="3847" marR="3847" marT="384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8496961"/>
                  </a:ext>
                </a:extLst>
              </a:tr>
            </a:tbl>
          </a:graphicData>
        </a:graphic>
      </p:graphicFrame>
      <p:pic>
        <p:nvPicPr>
          <p:cNvPr id="16" name="Picture 15" descr="A graph of a family nest&#10;&#10;AI-generated content may be incorrect.">
            <a:extLst>
              <a:ext uri="{FF2B5EF4-FFF2-40B4-BE49-F238E27FC236}">
                <a16:creationId xmlns:a16="http://schemas.microsoft.com/office/drawing/2014/main" id="{509BD8CB-0863-A9C0-68CE-30D9CB87972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5743" y="0"/>
            <a:ext cx="4816257" cy="26641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B0CC1E-BDB0-708F-E2F3-71F742140FB1}"/>
              </a:ext>
            </a:extLst>
          </p:cNvPr>
          <p:cNvSpPr txBox="1"/>
          <p:nvPr/>
        </p:nvSpPr>
        <p:spPr>
          <a:xfrm>
            <a:off x="440552" y="4906776"/>
            <a:ext cx="658608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400" i="1" dirty="0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Building a 12-month cash-flow forecast in Excel, using formulas and charts, supports better financial planning and control for a new venture (</a:t>
            </a:r>
            <a:r>
              <a:rPr lang="en-US" sz="1400" b="1" i="1" dirty="0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Inside Microsoft Excel, 1994). </a:t>
            </a:r>
            <a:r>
              <a:rPr lang="en-US" sz="1400" b="1" i="1" dirty="0" err="1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McFedries</a:t>
            </a:r>
            <a:r>
              <a:rPr lang="en-US" sz="1400" b="1" i="1" dirty="0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, 2022).</a:t>
            </a:r>
          </a:p>
        </p:txBody>
      </p:sp>
    </p:spTree>
    <p:extLst>
      <p:ext uri="{BB962C8B-B14F-4D97-AF65-F5344CB8AC3E}">
        <p14:creationId xmlns:p14="http://schemas.microsoft.com/office/powerpoint/2010/main" val="1261533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yellow building with a black roof with Kinkaku-ji in the background">
            <a:extLst>
              <a:ext uri="{FF2B5EF4-FFF2-40B4-BE49-F238E27FC236}">
                <a16:creationId xmlns:a16="http://schemas.microsoft.com/office/drawing/2014/main" id="{01D37855-99A9-3B7A-C379-31361AC26AF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29" b="3329"/>
          <a:stretch>
            <a:fillRect/>
          </a:stretch>
        </p:blipFill>
        <p:spPr>
          <a:xfrm>
            <a:off x="92598" y="3359068"/>
            <a:ext cx="3055716" cy="3498931"/>
          </a:xfrm>
        </p:spPr>
      </p:pic>
      <p:graphicFrame>
        <p:nvGraphicFramePr>
          <p:cNvPr id="14" name="Rectangle 1">
            <a:extLst>
              <a:ext uri="{FF2B5EF4-FFF2-40B4-BE49-F238E27FC236}">
                <a16:creationId xmlns:a16="http://schemas.microsoft.com/office/drawing/2014/main" id="{87913A31-24A8-46D0-3874-FACABAA2D380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37998910"/>
              </p:ext>
            </p:extLst>
          </p:nvPr>
        </p:nvGraphicFramePr>
        <p:xfrm>
          <a:off x="4597400" y="1054100"/>
          <a:ext cx="7560513" cy="55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B44CCC2-CD52-87D1-B341-025D0BBDD0F7}"/>
              </a:ext>
            </a:extLst>
          </p:cNvPr>
          <p:cNvSpPr txBox="1"/>
          <p:nvPr/>
        </p:nvSpPr>
        <p:spPr>
          <a:xfrm>
            <a:off x="5967663" y="0"/>
            <a:ext cx="5804034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Reflection</a:t>
            </a:r>
          </a:p>
          <a:p>
            <a:pPr algn="ctr">
              <a:lnSpc>
                <a:spcPct val="150000"/>
              </a:lnSpc>
            </a:pPr>
            <a:r>
              <a:rPr lang="en-US" sz="16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What I have learned - Skills now &amp; future skills</a:t>
            </a:r>
            <a:endParaRPr lang="en-US" sz="1600" dirty="0"/>
          </a:p>
        </p:txBody>
      </p:sp>
      <p:pic>
        <p:nvPicPr>
          <p:cNvPr id="9" name="Picture Placeholder 5" descr="A building in the middle of a lake">
            <a:extLst>
              <a:ext uri="{FF2B5EF4-FFF2-40B4-BE49-F238E27FC236}">
                <a16:creationId xmlns:a16="http://schemas.microsoft.com/office/drawing/2014/main" id="{95AB5B09-FC52-6F92-44C0-90FC558F97D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76" b="15576"/>
          <a:stretch>
            <a:fillRect/>
          </a:stretch>
        </p:blipFill>
        <p:spPr>
          <a:xfrm flipH="1">
            <a:off x="833056" y="0"/>
            <a:ext cx="3407206" cy="3354750"/>
          </a:xfrm>
          <a:custGeom>
            <a:avLst/>
            <a:gdLst>
              <a:gd name="connsiteX0" fmla="*/ 281857 w 6714969"/>
              <a:gd name="connsiteY0" fmla="*/ 0 h 6163508"/>
              <a:gd name="connsiteX1" fmla="*/ 6433112 w 6714969"/>
              <a:gd name="connsiteY1" fmla="*/ 0 h 6163508"/>
              <a:gd name="connsiteX2" fmla="*/ 6714969 w 6714969"/>
              <a:gd name="connsiteY2" fmla="*/ 281857 h 6163508"/>
              <a:gd name="connsiteX3" fmla="*/ 6714969 w 6714969"/>
              <a:gd name="connsiteY3" fmla="*/ 5881651 h 6163508"/>
              <a:gd name="connsiteX4" fmla="*/ 6433112 w 6714969"/>
              <a:gd name="connsiteY4" fmla="*/ 6163508 h 6163508"/>
              <a:gd name="connsiteX5" fmla="*/ 281857 w 6714969"/>
              <a:gd name="connsiteY5" fmla="*/ 6163508 h 6163508"/>
              <a:gd name="connsiteX6" fmla="*/ 0 w 6714969"/>
              <a:gd name="connsiteY6" fmla="*/ 5881651 h 6163508"/>
              <a:gd name="connsiteX7" fmla="*/ 0 w 6714969"/>
              <a:gd name="connsiteY7" fmla="*/ 281857 h 6163508"/>
              <a:gd name="connsiteX8" fmla="*/ 281857 w 6714969"/>
              <a:gd name="connsiteY8" fmla="*/ 0 h 616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14969" h="6163508">
                <a:moveTo>
                  <a:pt x="281857" y="0"/>
                </a:moveTo>
                <a:lnTo>
                  <a:pt x="6433112" y="0"/>
                </a:lnTo>
                <a:cubicBezTo>
                  <a:pt x="6588777" y="0"/>
                  <a:pt x="6714969" y="126192"/>
                  <a:pt x="6714969" y="281857"/>
                </a:cubicBezTo>
                <a:lnTo>
                  <a:pt x="6714969" y="5881651"/>
                </a:lnTo>
                <a:cubicBezTo>
                  <a:pt x="6714969" y="6037316"/>
                  <a:pt x="6588777" y="6163508"/>
                  <a:pt x="6433112" y="6163508"/>
                </a:cubicBezTo>
                <a:lnTo>
                  <a:pt x="281857" y="6163508"/>
                </a:lnTo>
                <a:cubicBezTo>
                  <a:pt x="126192" y="6163508"/>
                  <a:pt x="0" y="6037316"/>
                  <a:pt x="0" y="5881651"/>
                </a:cubicBezTo>
                <a:lnTo>
                  <a:pt x="0" y="281857"/>
                </a:lnTo>
                <a:cubicBezTo>
                  <a:pt x="0" y="126192"/>
                  <a:pt x="126192" y="0"/>
                  <a:pt x="281857" y="0"/>
                </a:cubicBezTo>
                <a:close/>
              </a:path>
            </a:pathLst>
          </a:custGeom>
          <a:blipFill dpi="0" rotWithShape="1">
            <a:blip r:embed="rId9">
              <a:alphaModFix amt="65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4067144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8F178A8-012E-466B-BDA3-CA4F78BCA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BF73E21A-E0BB-47E2-B73B-7B170203F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27454-3D6C-497E-85C2-DCF2EE5C4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2400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US" sz="2400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Video advert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7487363-5661-4FE4-AE64-1549B5C9A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1">
            <a:extLst>
              <a:ext uri="{FF2B5EF4-FFF2-40B4-BE49-F238E27FC236}">
                <a16:creationId xmlns:a16="http://schemas.microsoft.com/office/drawing/2014/main" id="{559EC00E-7606-89AF-0D50-2FB6EDFB669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453677" y="2132201"/>
            <a:ext cx="4561194" cy="283127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45720" tIns="45720" rIns="45720" bIns="45720" numCol="1" rtlCol="0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lvl="0" indent="0" algn="just" fontAlgn="base">
              <a:spcBef>
                <a:spcPct val="0"/>
              </a:spcBef>
              <a:spcAft>
                <a:spcPts val="600"/>
              </a:spcAft>
              <a:buSzTx/>
              <a:buNone/>
            </a:pPr>
            <a:endParaRPr lang="en-US" sz="1900" dirty="0">
              <a:solidFill>
                <a:srgbClr val="FFFFFF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lvl="0" indent="0" algn="just" fontAlgn="base">
              <a:spcBef>
                <a:spcPct val="0"/>
              </a:spcBef>
              <a:spcAft>
                <a:spcPts val="600"/>
              </a:spcAft>
              <a:buSzTx/>
              <a:buNone/>
            </a:pPr>
            <a:r>
              <a:rPr lang="en-US" sz="1900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Now I would like to show you a short video that gives a glimpse into my childminding setting and how I look after children in warm, family-style home, how they learn and relax and keeping parents updated. </a:t>
            </a:r>
          </a:p>
          <a:p>
            <a:pPr marL="0" lvl="0" indent="0" algn="just" fontAlgn="base">
              <a:spcBef>
                <a:spcPct val="0"/>
              </a:spcBef>
              <a:spcAft>
                <a:spcPts val="600"/>
              </a:spcAft>
              <a:buSzTx/>
              <a:buNone/>
            </a:pPr>
            <a:endParaRPr lang="en-US" sz="1900" dirty="0">
              <a:solidFill>
                <a:srgbClr val="FFFFFF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lvl="0" indent="0" algn="just" fontAlgn="base">
              <a:spcBef>
                <a:spcPct val="0"/>
              </a:spcBef>
              <a:spcAft>
                <a:spcPts val="600"/>
              </a:spcAft>
              <a:buSzTx/>
              <a:buNone/>
            </a:pPr>
            <a:endParaRPr lang="en-US" sz="1900" dirty="0">
              <a:solidFill>
                <a:srgbClr val="FFFFFF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lvl="0" indent="0" algn="just" fontAlgn="base">
              <a:spcBef>
                <a:spcPct val="0"/>
              </a:spcBef>
              <a:spcAft>
                <a:spcPts val="600"/>
              </a:spcAft>
              <a:buSzTx/>
              <a:buNone/>
            </a:pPr>
            <a:endParaRPr lang="en-US" sz="1200" dirty="0">
              <a:solidFill>
                <a:srgbClr val="0070C0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lvl="0" indent="0" algn="just" fontAlgn="base">
              <a:spcBef>
                <a:spcPct val="0"/>
              </a:spcBef>
              <a:spcAft>
                <a:spcPts val="600"/>
              </a:spcAft>
              <a:buSzTx/>
              <a:buNone/>
            </a:pPr>
            <a:r>
              <a:rPr lang="en-US" sz="1200" dirty="0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Planning a short video advert that focuses on parents’ main problems, and my solution applies digital marketing strategies for competitive small businesses </a:t>
            </a:r>
            <a:r>
              <a:rPr lang="en-US" sz="1200" b="1" dirty="0">
                <a:solidFill>
                  <a:srgbClr val="0070C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(Mota Pinto and Guarda, 2020; Munoz, 2023).</a:t>
            </a:r>
          </a:p>
          <a:p>
            <a:pPr marL="0" lvl="0" indent="0" algn="just" fontAlgn="base">
              <a:spcBef>
                <a:spcPct val="0"/>
              </a:spcBef>
              <a:spcAft>
                <a:spcPts val="600"/>
              </a:spcAft>
              <a:buSzTx/>
              <a:buNone/>
            </a:pPr>
            <a:endParaRPr lang="en-US" sz="1900" b="1" dirty="0">
              <a:solidFill>
                <a:srgbClr val="FFFFFF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lvl="0" indent="0" fontAlgn="base">
              <a:spcBef>
                <a:spcPct val="0"/>
              </a:spcBef>
              <a:spcAft>
                <a:spcPts val="600"/>
              </a:spcAft>
              <a:buSzTx/>
              <a:buNone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</a:endParaRPr>
          </a:p>
        </p:txBody>
      </p:sp>
      <p:pic>
        <p:nvPicPr>
          <p:cNvPr id="3" name="Presentation By Evelinne Alice Dicu (1)">
            <a:hlinkClick r:id="" action="ppaction://media"/>
            <a:extLst>
              <a:ext uri="{FF2B5EF4-FFF2-40B4-BE49-F238E27FC236}">
                <a16:creationId xmlns:a16="http://schemas.microsoft.com/office/drawing/2014/main" id="{8D515BD6-65BC-2DC7-1317-B77D7B9919E4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68548" y="995423"/>
            <a:ext cx="6557548" cy="3968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809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34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8F178A8-012E-466B-BDA3-CA4F78BCA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5F9FFE27-C8B3-4D11-A19E-B82B81087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8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F55495-BC90-927A-0625-8ED60411A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39" y="57997"/>
            <a:ext cx="4389120" cy="5820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References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EB2FB2D-0639-41A5-BE02-A5CEA697B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1">
            <a:extLst>
              <a:ext uri="{FF2B5EF4-FFF2-40B4-BE49-F238E27FC236}">
                <a16:creationId xmlns:a16="http://schemas.microsoft.com/office/drawing/2014/main" id="{86E83731-FFD4-1A8A-A876-C2A1CEE7CA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3594" y="533400"/>
            <a:ext cx="5952404" cy="612139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45720" tIns="45720" rIns="45720" bIns="45720" numCol="1" rtlCol="0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2"/>
              </a:buClr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1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Anderson, M. (2019) ‘Digital Literacy Unpacked. Katharine Reedy and Jo Parker, eds. London: Facet Publishing, 2018. 240p. $87.99 (ISBN: 978-1-78330-197-3)’,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College &amp; Research Libraries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, 80(4), pp. 578–580.</a:t>
            </a:r>
          </a:p>
          <a:p>
            <a:pPr marL="0" marR="0" lvl="0" indent="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2"/>
              </a:buClr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2. Bencsik, A. (ed.) (2017)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Knowledge Management Initiatives and Strategies in Small and Medium Enterprises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Hershey, Pennsylvania: Business Science Byrd, L.S. (ed.) (2021)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Cultivating Entrepreneurial Changemakers through Digital Media Education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Hershey, Pennsylvania: IGI Global.</a:t>
            </a:r>
          </a:p>
          <a:p>
            <a:pPr marL="0" marR="0" lvl="0" indent="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2"/>
              </a:buClr>
              <a:buSzTx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3. Đorđević, B., Milanović Zbiljić, S.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Radosavljević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, M. (2025) ‘Impact of the digital skills on employability: cross-sectional analysis’,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Economies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, 13(7), 196.</a:t>
            </a:r>
          </a:p>
          <a:p>
            <a:pPr lvl="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2"/>
              </a:buClr>
            </a:pPr>
            <a:r>
              <a:rPr lang="en-US" sz="1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4. Canva. (2013). </a:t>
            </a:r>
            <a:r>
              <a:rPr lang="en-US" sz="1400" i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Alice`s Family Nest</a:t>
            </a:r>
            <a:r>
              <a:rPr lang="en-US" sz="1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 [Online]. Canva. Last Updated: 2025. Available at: https://www.canva.com/design/DAG6HzUmfBs/QDEGxYMjokVSNtjRgzJZSA/view?utm_content=DAG6HzUmfBs&amp;utm_cam [Accessed 30 November 2025].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0" marR="0" lvl="0" indent="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2"/>
              </a:buClr>
              <a:buSzTx/>
              <a:tabLst/>
            </a:pPr>
            <a:r>
              <a:rPr lang="en-US" altLang="en-US" sz="1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5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Inside Microsoft Excel. (1994) Rochester, N.Y.: Element K Journals.</a:t>
            </a:r>
          </a:p>
          <a:p>
            <a:pPr marL="0" marR="0" lvl="0" indent="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2"/>
              </a:buClr>
              <a:buSzTx/>
              <a:tabLst/>
            </a:pPr>
            <a:r>
              <a:rPr lang="en-US" altLang="en-US" sz="1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6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McFedries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, P. (2022)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Teach Yourself Visually Excel 365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Indianapolis: Visual.</a:t>
            </a:r>
          </a:p>
          <a:p>
            <a:pPr marL="0" marR="0" lvl="0" indent="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2"/>
              </a:buClr>
              <a:buSzTx/>
              <a:tabLst/>
            </a:pPr>
            <a:r>
              <a:rPr lang="en-US" altLang="en-US" sz="1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7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Mota Pinto, F. and Guarda, T. (eds.) (2020)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Digital Marketing Strategies and Models for Competitive Business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Hershey, Pennsylvania: Business Science</a:t>
            </a:r>
          </a:p>
          <a:p>
            <a:pPr marL="0" marR="0" lvl="0" indent="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2"/>
              </a:buClr>
              <a:buSzTx/>
              <a:tabLst/>
            </a:pPr>
            <a:r>
              <a:rPr lang="en-US" altLang="en-US" sz="1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8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Munoz, J.M. (ed.) (2023)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Digital Entrepreneurship and the Global Economy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New York: Routledge.</a:t>
            </a:r>
          </a:p>
          <a:p>
            <a:pPr marL="0" marR="0" lvl="0" indent="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2"/>
              </a:buClr>
              <a:buSzTx/>
              <a:tabLst/>
            </a:pPr>
            <a:r>
              <a:rPr lang="en-US" altLang="en-US" sz="1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9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Naminova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, K. et al. (2023) ‘Small business investment processes financing package’,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E3S Web of Conferences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, 449, p. 4006.</a:t>
            </a:r>
          </a:p>
          <a:p>
            <a:pPr marL="0" marR="0" lvl="0" indent="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2"/>
              </a:buClr>
              <a:buSzTx/>
              <a:tabLst/>
            </a:pPr>
            <a:r>
              <a:rPr lang="en-US" altLang="en-US" sz="1400">
                <a:latin typeface="Dreaming Outloud Pro" panose="03050502040302030504" pitchFamily="66" charset="0"/>
                <a:cs typeface="Dreaming Outloud Pro" panose="03050502040302030504" pitchFamily="66" charset="0"/>
              </a:rPr>
              <a:t>10.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Sandhu, K. (ed.) (2020)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Digital Transformation and Innovative Services for Business and Learning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Hershey, Pennsylvania: IGI Global.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34543916-B7B8-0263-03BD-C4797345AE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56116" y="1342665"/>
            <a:ext cx="4175762" cy="417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498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58DB4FF-B599-4BB6-81E0-2DB16E4A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22B541DC-7610-45CF-9D4D-2C00AC6A7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32F91D2-D959-F2BC-2409-5BB1D1E42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000" spc="100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Thank you!   </a:t>
            </a:r>
            <a:br>
              <a:rPr lang="en-US" sz="2000" spc="100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US" sz="2000" spc="100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                                                                                       </a:t>
            </a:r>
            <a:r>
              <a:rPr lang="en-US" sz="2000" spc="100" dirty="0" err="1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Multumesc</a:t>
            </a:r>
            <a:r>
              <a:rPr lang="en-US" sz="2000" spc="100" dirty="0">
                <a:solidFill>
                  <a:srgbClr val="FFFF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!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9BF8B83-CBB3-4214-BB85-A56C7F745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A683C86-9D19-0842-A82D-437CB0B31EE0}"/>
              </a:ext>
            </a:extLst>
          </p:cNvPr>
          <p:cNvSpPr txBox="1"/>
          <p:nvPr/>
        </p:nvSpPr>
        <p:spPr>
          <a:xfrm>
            <a:off x="471639" y="2286000"/>
            <a:ext cx="4344202" cy="3355367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0" marR="0" algn="just">
              <a:lnSpc>
                <a:spcPct val="150000"/>
              </a:lnSpc>
              <a:spcAft>
                <a:spcPts val="800"/>
              </a:spcAft>
              <a:buClr>
                <a:schemeClr val="accent2"/>
              </a:buClr>
              <a:buNone/>
            </a:pPr>
            <a:r>
              <a:rPr lang="en-US" dirty="0">
                <a:solidFill>
                  <a:srgbClr val="FFFFFF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AI Acknowledgement  </a:t>
            </a: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Clr>
                <a:schemeClr val="accent2"/>
              </a:buClr>
              <a:buNone/>
            </a:pPr>
            <a:r>
              <a:rPr lang="en-US" dirty="0">
                <a:solidFill>
                  <a:srgbClr val="FFFFFF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I confirm that I have not presented any AI generated materials as my own work. </a:t>
            </a:r>
          </a:p>
          <a:p>
            <a:pPr marL="0" marR="0" algn="just">
              <a:lnSpc>
                <a:spcPct val="150000"/>
              </a:lnSpc>
              <a:spcAft>
                <a:spcPts val="800"/>
              </a:spcAft>
              <a:buClr>
                <a:schemeClr val="accent2"/>
              </a:buClr>
              <a:buNone/>
            </a:pPr>
            <a:r>
              <a:rPr lang="en-US" dirty="0">
                <a:solidFill>
                  <a:srgbClr val="FFFFFF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I confirm that I have copies of my drafts, notes, and other resources I used, which I may be asked to provide in evidence.</a:t>
            </a:r>
          </a:p>
        </p:txBody>
      </p:sp>
      <p:pic>
        <p:nvPicPr>
          <p:cNvPr id="6" name="Picture 2" descr="3,900+ Thank You Languages Stock Photos ...">
            <a:extLst>
              <a:ext uri="{FF2B5EF4-FFF2-40B4-BE49-F238E27FC236}">
                <a16:creationId xmlns:a16="http://schemas.microsoft.com/office/drawing/2014/main" id="{F93C61AF-44F4-4507-93A4-F1444C095C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05" r="19664"/>
          <a:stretch>
            <a:fillRect/>
          </a:stretch>
        </p:blipFill>
        <p:spPr bwMode="auto">
          <a:xfrm>
            <a:off x="5974079" y="63527"/>
            <a:ext cx="5455921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6202610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/Relationships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03430"/>
      </a:dk2>
      <a:lt2>
        <a:srgbClr val="F0EDE6"/>
      </a:lt2>
      <a:accent1>
        <a:srgbClr val="A57361"/>
      </a:accent1>
      <a:accent2>
        <a:srgbClr val="CD9979"/>
      </a:accent2>
      <a:accent3>
        <a:srgbClr val="4E6C67"/>
      </a:accent3>
      <a:accent4>
        <a:srgbClr val="BA958C"/>
      </a:accent4>
      <a:accent5>
        <a:srgbClr val="A08C60"/>
      </a:accent5>
      <a:accent6>
        <a:srgbClr val="956969"/>
      </a:accent6>
      <a:hlink>
        <a:srgbClr val="B0685E"/>
      </a:hlink>
      <a:folHlink>
        <a:srgbClr val="5E827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826328CA-5F67-4711-B85D-145ABD90F0C2}" vid="{19057A55-7D5A-4630-9E53-CA5ED6447771}"/>
    </a:ext>
  </a:extLst>
</a:theme>
</file>

<file path=ppt/theme/theme2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C1C93EF2-4785-427F-84A5-F1666490E9C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731</TotalTime>
  <Words>1824</Words>
  <Application>Microsoft Office PowerPoint</Application>
  <PresentationFormat>Widescreen</PresentationFormat>
  <Paragraphs>398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Abadi</vt:lpstr>
      <vt:lpstr>Arial</vt:lpstr>
      <vt:lpstr>Dreaming Outloud Pro</vt:lpstr>
      <vt:lpstr>Neue Haas Grotesk Text Pro</vt:lpstr>
      <vt:lpstr>Tw Cen MT</vt:lpstr>
      <vt:lpstr>Tw Cen MT Condensed</vt:lpstr>
      <vt:lpstr>Wingdings</vt:lpstr>
      <vt:lpstr>Wingdings 3</vt:lpstr>
      <vt:lpstr>Dune</vt:lpstr>
      <vt:lpstr>Integral</vt:lpstr>
      <vt:lpstr>  Digital Skills for Personal Development and Business Growth  BMSW4008  Assignment Name: Alice`s Family Nest </vt:lpstr>
      <vt:lpstr>Project overview &amp; Aims</vt:lpstr>
      <vt:lpstr>Designing my questionnaire</vt:lpstr>
      <vt:lpstr>  Key findings and services</vt:lpstr>
      <vt:lpstr>Website &amp; leaflet from research</vt:lpstr>
      <vt:lpstr> Excel cash flow and decisions</vt:lpstr>
      <vt:lpstr>PowerPoint Presentation</vt:lpstr>
      <vt:lpstr> Video advert</vt:lpstr>
      <vt:lpstr>References</vt:lpstr>
      <vt:lpstr>Thank you!                                                                                            Multumesc!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Evelinne Alice Dicu</dc:creator>
  <cp:lastModifiedBy>Evelinne Alice Dicu</cp:lastModifiedBy>
  <cp:revision>58</cp:revision>
  <dcterms:created xsi:type="dcterms:W3CDTF">2025-11-26T16:59:40Z</dcterms:created>
  <dcterms:modified xsi:type="dcterms:W3CDTF">2025-11-30T19:33:20Z</dcterms:modified>
</cp:coreProperties>
</file>