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8" r:id="rId1"/>
  </p:sldMasterIdLst>
  <p:notesMasterIdLst>
    <p:notesMasterId r:id="rId25"/>
  </p:notesMasterIdLst>
  <p:handoutMasterIdLst>
    <p:handoutMasterId r:id="rId26"/>
  </p:handoutMasterIdLst>
  <p:sldIdLst>
    <p:sldId id="258" r:id="rId2"/>
    <p:sldId id="269" r:id="rId3"/>
    <p:sldId id="278" r:id="rId4"/>
    <p:sldId id="264" r:id="rId5"/>
    <p:sldId id="279" r:id="rId6"/>
    <p:sldId id="259" r:id="rId7"/>
    <p:sldId id="280" r:id="rId8"/>
    <p:sldId id="263" r:id="rId9"/>
    <p:sldId id="281" r:id="rId10"/>
    <p:sldId id="285" r:id="rId11"/>
    <p:sldId id="286" r:id="rId12"/>
    <p:sldId id="288" r:id="rId13"/>
    <p:sldId id="260" r:id="rId14"/>
    <p:sldId id="283" r:id="rId15"/>
    <p:sldId id="291" r:id="rId16"/>
    <p:sldId id="294" r:id="rId17"/>
    <p:sldId id="295" r:id="rId18"/>
    <p:sldId id="296" r:id="rId19"/>
    <p:sldId id="261" r:id="rId20"/>
    <p:sldId id="282" r:id="rId21"/>
    <p:sldId id="298" r:id="rId22"/>
    <p:sldId id="284" r:id="rId23"/>
    <p:sldId id="299" r:id="rId24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4543" autoAdjust="0"/>
    <p:restoredTop sz="86444" autoAdjust="0"/>
  </p:normalViewPr>
  <p:slideViewPr>
    <p:cSldViewPr snapToGrid="0">
      <p:cViewPr varScale="1">
        <p:scale>
          <a:sx n="97" d="100"/>
          <a:sy n="97" d="100"/>
        </p:scale>
        <p:origin x="-114" y="-1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669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70339" y="0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AA1D11-C720-4869-9882-C09A317795E9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70339" y="8829675"/>
            <a:ext cx="3038475" cy="46513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7B8E12-7ED2-424C-B21D-A7C0BC1B697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0478695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37840" cy="46426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70938" y="0"/>
            <a:ext cx="3037840" cy="464266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2E0F12-4567-4A87-B162-D4A8D70C204B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81100" y="696913"/>
            <a:ext cx="4648200" cy="34861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01040" y="4416068"/>
            <a:ext cx="5608320" cy="418314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830551"/>
            <a:ext cx="3037840" cy="4642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70938" y="8830551"/>
            <a:ext cx="3037840" cy="46426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48A0DD3-AAB2-4358-929E-9842C7604B07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9345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232D666C-A889-4BCE-BD6F-692E7310A1EE}" type="datetimeFigureOut">
              <a:rPr lang="en-US" smtClean="0"/>
              <a:pPr/>
              <a:t>2/19/2014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C4C4DD9C-9682-4B54-910E-FAF1ADB86AE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1292771" y="528144"/>
            <a:ext cx="7630511" cy="5587843"/>
          </a:xfrm>
        </p:spPr>
        <p:txBody>
          <a:bodyPr>
            <a:noAutofit/>
          </a:bodyPr>
          <a:lstStyle/>
          <a:p>
            <a:r>
              <a:rPr lang="en-US" b="1" dirty="0" smtClean="0">
                <a:solidFill>
                  <a:schemeClr val="accent1">
                    <a:lumMod val="75000"/>
                  </a:schemeClr>
                </a:solidFill>
                <a:effectLst/>
              </a:rPr>
              <a:t>Beyond Markets and States: Polycentric Governance of Complex Economic Systems</a:t>
            </a:r>
            <a:r>
              <a:rPr lang="en-US" b="1" dirty="0" smtClean="0">
                <a:effectLst/>
              </a:rPr>
              <a:t/>
            </a:r>
            <a:br>
              <a:rPr lang="en-US" b="1" dirty="0" smtClean="0">
                <a:effectLst/>
              </a:rPr>
            </a:br>
            <a:r>
              <a:rPr lang="en-US" b="1" dirty="0" smtClean="0">
                <a:effectLst/>
              </a:rPr>
              <a:t/>
            </a:r>
            <a:br>
              <a:rPr lang="en-US" b="1" dirty="0" smtClean="0">
                <a:effectLst/>
              </a:rPr>
            </a:br>
            <a:r>
              <a:rPr lang="en-US" sz="40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>Elinor Ostrom</a:t>
            </a:r>
            <a:br>
              <a:rPr lang="en-US" sz="40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</a:b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>Workshop in Political Theory &amp; Policy Analysis</a:t>
            </a:r>
            <a:b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</a:b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>Indiana University</a:t>
            </a:r>
            <a:b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</a:b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>Center for the Study of Institutional Diversity</a:t>
            </a:r>
            <a:b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</a:br>
            <a:r>
              <a:rPr lang="en-US" sz="24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>Arizona State University</a:t>
            </a:r>
            <a:r>
              <a:rPr lang="en-US" sz="28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  <a:t/>
            </a:r>
            <a:br>
              <a:rPr lang="en-US" sz="2800" b="1" dirty="0" smtClean="0">
                <a:solidFill>
                  <a:schemeClr val="bg2">
                    <a:lumMod val="50000"/>
                  </a:schemeClr>
                </a:solidFill>
                <a:effectLst/>
              </a:rPr>
            </a:br>
            <a:endParaRPr lang="en-US" sz="4000" b="1" dirty="0" smtClean="0">
              <a:solidFill>
                <a:schemeClr val="bg2">
                  <a:lumMod val="50000"/>
                </a:schemeClr>
              </a:solidFill>
              <a:effectLst/>
            </a:endParaRPr>
          </a:p>
        </p:txBody>
      </p:sp>
      <p:sp>
        <p:nvSpPr>
          <p:cNvPr id="14" name="Title 4"/>
          <p:cNvSpPr txBox="1">
            <a:spLocks/>
          </p:cNvSpPr>
          <p:nvPr/>
        </p:nvSpPr>
        <p:spPr>
          <a:xfrm>
            <a:off x="1434661" y="5457497"/>
            <a:ext cx="7294179" cy="762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9144000" y="1619250"/>
            <a:ext cx="7498080" cy="4800600"/>
          </a:xfrm>
        </p:spPr>
        <p:txBody>
          <a:bodyPr/>
          <a:lstStyle/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aseline="0" dirty="0" smtClean="0"/>
              <a:t>A Brief </a:t>
            </a:r>
            <a:r>
              <a:rPr lang="en-US" dirty="0" smtClean="0"/>
              <a:t>Overview of Talk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4771" y="1447800"/>
            <a:ext cx="8379229" cy="4800600"/>
          </a:xfrm>
        </p:spPr>
        <p:txBody>
          <a:bodyPr/>
          <a:lstStyle/>
          <a:p>
            <a:r>
              <a:rPr lang="en-US" b="1" dirty="0" smtClean="0"/>
              <a:t>The Earlier World View of Simple Systems</a:t>
            </a:r>
          </a:p>
          <a:p>
            <a:r>
              <a:rPr lang="en-US" b="1" dirty="0" smtClean="0"/>
              <a:t>Efforts to Understand Complex Systems</a:t>
            </a:r>
          </a:p>
          <a:p>
            <a:pPr lvl="1"/>
            <a:r>
              <a:rPr lang="en-US" b="1" baseline="0" dirty="0" smtClean="0"/>
              <a:t>Studies of </a:t>
            </a:r>
            <a:r>
              <a:rPr lang="en-US" b="1" dirty="0" smtClean="0"/>
              <a:t>Polycentric Water and Police  Industries</a:t>
            </a:r>
          </a:p>
          <a:p>
            <a:pPr lvl="1"/>
            <a:r>
              <a:rPr lang="en-US" b="1" baseline="0" dirty="0" smtClean="0"/>
              <a:t>Doubling the Types of Goods</a:t>
            </a:r>
            <a:endParaRPr lang="en-US" b="1" dirty="0" smtClean="0"/>
          </a:p>
          <a:p>
            <a:pPr lvl="1"/>
            <a:r>
              <a:rPr lang="en-US" b="1" baseline="0" dirty="0" smtClean="0"/>
              <a:t>Developing the Institutional Analysis &amp; Development (IAD) Framework</a:t>
            </a:r>
          </a:p>
          <a:p>
            <a:pPr lvl="0"/>
            <a:endParaRPr lang="en-US" baseline="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303214"/>
            <a:ext cx="7890700" cy="75614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Early Empirical Work Led to a Doubling</a:t>
            </a:r>
            <a:r>
              <a:rPr lang="en-US" b="1" baseline="0" dirty="0" smtClean="0"/>
              <a:t> of the Types of Goods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302240"/>
            <a:ext cx="8229600" cy="5827222"/>
          </a:xfrm>
        </p:spPr>
        <p:txBody>
          <a:bodyPr>
            <a:normAutofit/>
          </a:bodyPr>
          <a:lstStyle/>
          <a:p>
            <a:pPr lvl="0"/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Instead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of </a:t>
            </a:r>
            <a:r>
              <a:rPr lang="en-US" b="1" dirty="0" smtClean="0"/>
              <a:t>p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rivate </a:t>
            </a:r>
            <a:r>
              <a:rPr kumimoji="0" lang="en-US" sz="3200" b="1" kern="1200" baseline="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vs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public </a:t>
            </a:r>
            <a:r>
              <a:rPr lang="en-US" b="1" dirty="0" smtClean="0"/>
              <a:t>g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oods</a:t>
            </a:r>
            <a:endParaRPr kumimoji="0" lang="en-US" sz="3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Added common-pool resources</a:t>
            </a:r>
          </a:p>
          <a:p>
            <a:pPr lvl="1"/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Shares subtractability with private goods &amp; difficulty of exclusion with public goods</a:t>
            </a:r>
          </a:p>
          <a:p>
            <a:pPr lvl="1"/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Forests, water systems, fisheries, and the global atmosphere are of immense importance for the survival of humans.</a:t>
            </a:r>
          </a:p>
          <a:p>
            <a:r>
              <a:rPr lang="en-US" sz="3200" b="1" dirty="0" smtClean="0"/>
              <a:t>Also added toll goods to build on earlier work on club goods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</a:t>
            </a:r>
          </a:p>
          <a:p>
            <a:pPr>
              <a:buNone/>
            </a:pPr>
            <a:endParaRPr lang="en-US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4"/>
          <p:cNvSpPr txBox="1">
            <a:spLocks noChangeArrowheads="1"/>
          </p:cNvSpPr>
          <p:nvPr/>
        </p:nvSpPr>
        <p:spPr bwMode="auto">
          <a:xfrm>
            <a:off x="402021" y="165538"/>
            <a:ext cx="828477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600" b="1" dirty="0" smtClean="0">
                <a:solidFill>
                  <a:schemeClr val="accent1">
                    <a:lumMod val="75000"/>
                  </a:schemeClr>
                </a:solidFill>
              </a:rPr>
              <a:t>Four types of goods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00125"/>
            <a:ext cx="9144000" cy="502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24"/>
          <p:cNvSpPr txBox="1">
            <a:spLocks noChangeArrowheads="1"/>
          </p:cNvSpPr>
          <p:nvPr/>
        </p:nvSpPr>
        <p:spPr bwMode="auto">
          <a:xfrm>
            <a:off x="207580" y="5512676"/>
            <a:ext cx="82847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Source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Adapted from E. Ostrom (2005: 24).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 smtClean="0"/>
              <a:t>Developing a Framework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lvl="0">
              <a:buNone/>
            </a:pP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Institutional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Analysis and Development (IAD)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framework </a:t>
            </a:r>
          </a:p>
          <a:p>
            <a:pPr lvl="0">
              <a:buNone/>
            </a:pP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The work of many colleagues over time</a:t>
            </a:r>
          </a:p>
          <a:p>
            <a:pPr lvl="0">
              <a:buNone/>
            </a:pP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Contains a nested set of building blocks that social scientists can use in efforts to understand human interactions and outcomes across diverse settings. </a:t>
            </a:r>
          </a:p>
          <a:p>
            <a:pPr lvl="0">
              <a:buNone/>
            </a:pP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Exogenous variables affect the internal working parts of an action situation that in turn affect interactions and outcomes.</a:t>
            </a:r>
            <a:endParaRPr lang="en-US" b="1" baseline="0" dirty="0" smtClean="0"/>
          </a:p>
          <a:p>
            <a:pPr lvl="1">
              <a:buNone/>
            </a:pPr>
            <a:endParaRPr lang="en-US" b="1" dirty="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24"/>
          <p:cNvSpPr txBox="1">
            <a:spLocks noChangeArrowheads="1"/>
          </p:cNvSpPr>
          <p:nvPr/>
        </p:nvSpPr>
        <p:spPr bwMode="auto">
          <a:xfrm>
            <a:off x="402021" y="165538"/>
            <a:ext cx="8284779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600" b="1" dirty="0" smtClean="0">
                <a:solidFill>
                  <a:schemeClr val="accent1">
                    <a:lumMod val="75000"/>
                  </a:schemeClr>
                </a:solidFill>
              </a:rPr>
              <a:t>A framework for institutional analysis</a:t>
            </a:r>
            <a:endParaRPr lang="en-US" sz="36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50" y="1292609"/>
            <a:ext cx="8968615" cy="34747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TextBox 24"/>
          <p:cNvSpPr txBox="1">
            <a:spLocks noChangeArrowheads="1"/>
          </p:cNvSpPr>
          <p:nvPr/>
        </p:nvSpPr>
        <p:spPr bwMode="auto">
          <a:xfrm>
            <a:off x="207580" y="5512676"/>
            <a:ext cx="82847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Source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Adapted from E. Ostrom (2005: 15).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Internal Parts of Action Situations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b="1" dirty="0" smtClean="0"/>
              <a:t>Similar</a:t>
            </a:r>
            <a:r>
              <a:rPr lang="en-US" b="1" baseline="0" dirty="0" smtClean="0"/>
              <a:t> to the working parts of a game so that IAD can be used to organize game theoretical analysis, agent-based models, design of laboratory experiments, and for collecting,</a:t>
            </a:r>
            <a:r>
              <a:rPr lang="en-US" b="1" dirty="0" smtClean="0"/>
              <a:t> </a:t>
            </a:r>
            <a:r>
              <a:rPr lang="en-US" b="1" baseline="0" dirty="0" smtClean="0"/>
              <a:t>coding and analyzing extensive</a:t>
            </a:r>
            <a:r>
              <a:rPr lang="en-US" b="1" dirty="0" smtClean="0"/>
              <a:t> </a:t>
            </a:r>
            <a:r>
              <a:rPr lang="en-US" b="1" baseline="0" dirty="0" smtClean="0"/>
              <a:t>data from field research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4"/>
          <p:cNvSpPr txBox="1">
            <a:spLocks noChangeArrowheads="1"/>
          </p:cNvSpPr>
          <p:nvPr/>
        </p:nvSpPr>
        <p:spPr bwMode="auto">
          <a:xfrm>
            <a:off x="323193" y="165538"/>
            <a:ext cx="8615855" cy="584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</a:rPr>
              <a:t>The internal structure of an action situation</a:t>
            </a:r>
            <a:endParaRPr lang="en-US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90117" y="862723"/>
            <a:ext cx="7638524" cy="484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24"/>
          <p:cNvSpPr txBox="1">
            <a:spLocks noChangeArrowheads="1"/>
          </p:cNvSpPr>
          <p:nvPr/>
        </p:nvSpPr>
        <p:spPr bwMode="auto">
          <a:xfrm>
            <a:off x="709448" y="6127531"/>
            <a:ext cx="8129753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Source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Adapted from E. Ostrom (2005: 33).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92746" y="228600"/>
            <a:ext cx="7498080" cy="1725612"/>
          </a:xfrm>
        </p:spPr>
        <p:txBody>
          <a:bodyPr>
            <a:normAutofit fontScale="90000"/>
          </a:bodyPr>
          <a:lstStyle/>
          <a:p>
            <a:r>
              <a:rPr lang="en-US" sz="3600" b="1" dirty="0" smtClean="0"/>
              <a:t>ARE RATIONAL INDIVIDUALS HELPLESSLY TRAPPED IN SOCIAL DILEMMAS?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4413" y="1733550"/>
            <a:ext cx="7933562" cy="4800600"/>
          </a:xfrm>
        </p:spPr>
        <p:txBody>
          <a:bodyPr>
            <a:normAutofit/>
          </a:bodyPr>
          <a:lstStyle/>
          <a:p>
            <a:r>
              <a:rPr lang="en-US" b="1" dirty="0" smtClean="0"/>
              <a:t>Theory presented humans  in commons dilemmas as unable to extract themselves.</a:t>
            </a:r>
          </a:p>
          <a:p>
            <a:r>
              <a:rPr lang="en-US" b="1" dirty="0" smtClean="0"/>
              <a:t>They were “trapped”</a:t>
            </a:r>
          </a:p>
          <a:p>
            <a:r>
              <a:rPr lang="en-US" b="1" dirty="0" smtClean="0"/>
              <a:t>But other humans – public officials – were supposed to impose optimal devised by scholars on resource users.</a:t>
            </a:r>
          </a:p>
          <a:p>
            <a:r>
              <a:rPr lang="en-US" b="1" dirty="0" smtClean="0"/>
              <a:t>Government or private ownership presumed to be optimal.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 smtClean="0"/>
              <a:t>Earlier Knowledge of Self-Organization</a:t>
            </a:r>
            <a:r>
              <a:rPr lang="en-US" b="1" baseline="0" dirty="0" smtClean="0"/>
              <a:t> did not Cumulate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en-US" b="1" dirty="0" smtClean="0"/>
              <a:t>Many studies conducted b</a:t>
            </a:r>
            <a:r>
              <a:rPr lang="en-US" b="1" baseline="0" dirty="0" smtClean="0"/>
              <a:t>y</a:t>
            </a:r>
          </a:p>
          <a:p>
            <a:pPr lvl="1"/>
            <a:r>
              <a:rPr lang="en-US" b="1" dirty="0" smtClean="0"/>
              <a:t>Scholar from multiple disciplines about</a:t>
            </a:r>
          </a:p>
          <a:p>
            <a:pPr lvl="1"/>
            <a:r>
              <a:rPr lang="en-US" b="1" dirty="0" smtClean="0"/>
              <a:t>Diverse</a:t>
            </a:r>
            <a:r>
              <a:rPr lang="en-US" b="1" baseline="0" dirty="0" smtClean="0"/>
              <a:t> sectors in</a:t>
            </a:r>
          </a:p>
          <a:p>
            <a:pPr lvl="1"/>
            <a:r>
              <a:rPr lang="en-US" b="1" baseline="0" dirty="0" smtClean="0"/>
              <a:t>Different regions</a:t>
            </a:r>
          </a:p>
          <a:p>
            <a:pPr lvl="0"/>
            <a:r>
              <a:rPr lang="en-US" b="1" dirty="0" smtClean="0"/>
              <a:t>More</a:t>
            </a:r>
            <a:r>
              <a:rPr lang="en-US" b="1" baseline="0" dirty="0" smtClean="0"/>
              <a:t> a</a:t>
            </a:r>
            <a:r>
              <a:rPr lang="en-US" b="1" dirty="0" smtClean="0"/>
              <a:t>ttention paid to news reports of resource</a:t>
            </a:r>
            <a:r>
              <a:rPr lang="en-US" b="1" baseline="0" dirty="0" smtClean="0"/>
              <a:t> destruction </a:t>
            </a:r>
          </a:p>
          <a:p>
            <a:pPr lvl="0"/>
            <a:r>
              <a:rPr lang="en-US" b="1" baseline="0" dirty="0" smtClean="0"/>
              <a:t>NRC committee in mid 1980s brought scholars from all traditions together to present an overview of the empirical studies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4413" y="0"/>
            <a:ext cx="7919275" cy="1300163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Analysis of Common-Pool Resource Studies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243013"/>
            <a:ext cx="8839200" cy="5614987"/>
          </a:xfrm>
        </p:spPr>
        <p:txBody>
          <a:bodyPr>
            <a:normAutofit/>
          </a:bodyPr>
          <a:lstStyle/>
          <a:p>
            <a:r>
              <a:rPr lang="en-US" sz="2800" b="1" dirty="0" smtClean="0"/>
              <a:t>IAD framework used to develop coding manuals</a:t>
            </a:r>
          </a:p>
          <a:p>
            <a:r>
              <a:rPr lang="en-US" sz="2800" b="1" dirty="0" smtClean="0"/>
              <a:t>Difficult due to lack of agreement of earlier scholars about what should be reported</a:t>
            </a:r>
          </a:p>
          <a:p>
            <a:r>
              <a:rPr lang="en-US" sz="2800" b="1" dirty="0" smtClean="0"/>
              <a:t>Found many local resource</a:t>
            </a:r>
            <a:r>
              <a:rPr lang="en-US" sz="2800" b="1" baseline="0" dirty="0" smtClean="0"/>
              <a:t> communities that had organized themselves and survived for long eras</a:t>
            </a:r>
          </a:p>
          <a:p>
            <a:r>
              <a:rPr lang="en-US" sz="2800" b="1" baseline="0" dirty="0" smtClean="0"/>
              <a:t>Also found that others had failed</a:t>
            </a:r>
          </a:p>
          <a:p>
            <a:r>
              <a:rPr lang="en-US" sz="2800" b="1" dirty="0" smtClean="0"/>
              <a:t>Found 5 types of property rights rather than1</a:t>
            </a:r>
          </a:p>
          <a:p>
            <a:r>
              <a:rPr lang="en-US" sz="2800" b="1" dirty="0" smtClean="0"/>
              <a:t>Access,</a:t>
            </a:r>
            <a:r>
              <a:rPr lang="en-US" sz="2800" b="1" baseline="0" dirty="0" smtClean="0"/>
              <a:t> withdrawal</a:t>
            </a:r>
            <a:r>
              <a:rPr lang="en-US" sz="2800" b="1" dirty="0" smtClean="0"/>
              <a:t>,</a:t>
            </a:r>
            <a:r>
              <a:rPr lang="en-US" sz="2800" b="1" baseline="0" dirty="0" smtClean="0"/>
              <a:t> management, exclusion &amp; alienation rights were all real rights – not just alienation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274638"/>
            <a:ext cx="7904988" cy="668337"/>
          </a:xfrm>
        </p:spPr>
        <p:txBody>
          <a:bodyPr>
            <a:noAutofit/>
          </a:bodyPr>
          <a:lstStyle/>
          <a:p>
            <a:r>
              <a:rPr lang="en-US" sz="4400" b="1" dirty="0" smtClean="0"/>
              <a:t>Finding</a:t>
            </a:r>
            <a:r>
              <a:rPr lang="en-US" sz="4400" b="1" baseline="0" dirty="0" smtClean="0"/>
              <a:t> Diversity of Rules</a:t>
            </a:r>
            <a:endParaRPr lang="en-US" sz="44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1525" y="1100138"/>
            <a:ext cx="8372475" cy="5757862"/>
          </a:xfrm>
        </p:spPr>
        <p:txBody>
          <a:bodyPr>
            <a:normAutofit/>
          </a:bodyPr>
          <a:lstStyle/>
          <a:p>
            <a:r>
              <a:rPr lang="en-US" b="1" dirty="0" smtClean="0"/>
              <a:t>Resource uses had devised immense number of different rules fitting their local resource system</a:t>
            </a:r>
          </a:p>
          <a:p>
            <a:r>
              <a:rPr lang="en-US" b="1" dirty="0" smtClean="0"/>
              <a:t>Again IAD</a:t>
            </a:r>
            <a:r>
              <a:rPr lang="en-US" b="1" baseline="0" dirty="0" smtClean="0"/>
              <a:t> helped us identify order from this initially chaotic morass</a:t>
            </a:r>
          </a:p>
          <a:p>
            <a:r>
              <a:rPr lang="en-US" b="1" baseline="0" dirty="0" smtClean="0"/>
              <a:t>We asked:  What part of an action situation does a rule affect?</a:t>
            </a:r>
          </a:p>
          <a:p>
            <a:pPr>
              <a:buNone/>
            </a:pPr>
            <a:endParaRPr lang="en-US" b="1" baseline="0" dirty="0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4"/>
          <p:cNvSpPr txBox="1">
            <a:spLocks noChangeArrowheads="1"/>
          </p:cNvSpPr>
          <p:nvPr/>
        </p:nvSpPr>
        <p:spPr bwMode="auto">
          <a:xfrm>
            <a:off x="323193" y="0"/>
            <a:ext cx="8615855" cy="10772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</a:rPr>
              <a:t>Rules as exogenous variables directly affecting the elements of an action situation</a:t>
            </a:r>
            <a:endParaRPr lang="en-US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3191" y="1278594"/>
            <a:ext cx="7777708" cy="47548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24"/>
          <p:cNvSpPr txBox="1">
            <a:spLocks noChangeArrowheads="1"/>
          </p:cNvSpPr>
          <p:nvPr/>
        </p:nvSpPr>
        <p:spPr bwMode="auto">
          <a:xfrm>
            <a:off x="270642" y="6324600"/>
            <a:ext cx="82847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Source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Adapted from E. Ostrom (2005: 189).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4133" y="203201"/>
            <a:ext cx="7498080" cy="1143000"/>
          </a:xfrm>
        </p:spPr>
        <p:txBody>
          <a:bodyPr>
            <a:normAutofit/>
          </a:bodyPr>
          <a:lstStyle/>
          <a:p>
            <a:r>
              <a:rPr lang="en-US" b="1" dirty="0" smtClean="0"/>
              <a:t>Long-Surviving Institutions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1447800"/>
            <a:ext cx="7933563" cy="4800600"/>
          </a:xfrm>
        </p:spPr>
        <p:txBody>
          <a:bodyPr>
            <a:normAutofit lnSpcReduction="10000"/>
          </a:bodyPr>
          <a:lstStyle/>
          <a:p>
            <a:r>
              <a:rPr lang="en-US" b="1" dirty="0" smtClean="0"/>
              <a:t>Once</a:t>
            </a:r>
            <a:r>
              <a:rPr lang="en-US" b="1" baseline="0" dirty="0" smtClean="0"/>
              <a:t> studies were coded, I had hoped it would be feasible to find an optimal set of rules used by robust, long-surviving institutions and not used in the fragile ones.</a:t>
            </a:r>
          </a:p>
          <a:p>
            <a:r>
              <a:rPr lang="en-US" b="1" dirty="0" smtClean="0"/>
              <a:t>After a long struggle – realized this was not feasible and turned to the analysis of underlying practices of successful systems (design principles) not present in failures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121" y="0"/>
            <a:ext cx="7890700" cy="1143000"/>
          </a:xfrm>
        </p:spPr>
        <p:txBody>
          <a:bodyPr>
            <a:normAutofit/>
          </a:bodyPr>
          <a:lstStyle/>
          <a:p>
            <a:r>
              <a:rPr lang="en-US" b="1" dirty="0" smtClean="0"/>
              <a:t>A Quick Overview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7" y="1000125"/>
            <a:ext cx="8822266" cy="5248275"/>
          </a:xfrm>
        </p:spPr>
        <p:txBody>
          <a:bodyPr>
            <a:noAutofit/>
          </a:bodyPr>
          <a:lstStyle/>
          <a:p>
            <a:pPr lvl="0"/>
            <a:r>
              <a:rPr lang="en-US" sz="2800" b="1" dirty="0" smtClean="0"/>
              <a:t>Boundaries of users &amp; resource are clear</a:t>
            </a:r>
          </a:p>
          <a:p>
            <a:r>
              <a:rPr lang="en-US" sz="2800" b="1" dirty="0" smtClean="0"/>
              <a:t>Congruence between benefits &amp; costs</a:t>
            </a:r>
          </a:p>
          <a:p>
            <a:r>
              <a:rPr lang="en-US" sz="2800" b="1" dirty="0" smtClean="0"/>
              <a:t>Users had procedures for making own rules</a:t>
            </a:r>
          </a:p>
          <a:p>
            <a:r>
              <a:rPr lang="en-US" sz="2800" b="1" dirty="0" smtClean="0"/>
              <a:t>Regular monitoring of users and resource conditions</a:t>
            </a:r>
          </a:p>
          <a:p>
            <a:r>
              <a:rPr lang="en-US" sz="2800" b="1" dirty="0" smtClean="0"/>
              <a:t>Graduated sanctions</a:t>
            </a:r>
          </a:p>
          <a:p>
            <a:r>
              <a:rPr lang="en-US" sz="2800" b="1" dirty="0" smtClean="0"/>
              <a:t>Conflict resolution mechanisms</a:t>
            </a:r>
          </a:p>
          <a:p>
            <a:r>
              <a:rPr lang="en-US" sz="2800" b="1" dirty="0" smtClean="0"/>
              <a:t>Minimal recognition of rights by Government</a:t>
            </a:r>
          </a:p>
          <a:p>
            <a:r>
              <a:rPr lang="en-US" sz="2800" b="1" dirty="0" smtClean="0"/>
              <a:t>Nested enterprises</a:t>
            </a:r>
          </a:p>
          <a:p>
            <a:r>
              <a:rPr lang="en-US" sz="2800" b="1" dirty="0" smtClean="0"/>
              <a:t>New research on 90 studies finds strong support</a:t>
            </a:r>
            <a:endParaRPr lang="en-US" sz="2800" b="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1538" y="319839"/>
            <a:ext cx="8062150" cy="673013"/>
          </a:xfrm>
        </p:spPr>
        <p:txBody>
          <a:bodyPr>
            <a:normAutofit fontScale="9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300" b="1" i="0" kern="1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Forests Around the World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0125" y="1117599"/>
            <a:ext cx="8143875" cy="584570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b="1" dirty="0" smtClean="0"/>
              <a:t>International Forestry Resources and Institutions (IFRI) research program </a:t>
            </a:r>
          </a:p>
          <a:p>
            <a:pPr lvl="0"/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IFRI is unique--the only interdisciplinary, long-term research program studying forests owned by governments, by private organizations, and by communities in multiple countries. </a:t>
            </a:r>
            <a:endParaRPr lang="en-US" b="1" baseline="0" dirty="0" smtClean="0"/>
          </a:p>
          <a:p>
            <a:r>
              <a:rPr lang="en-US" b="1" dirty="0" smtClean="0"/>
              <a:t>Collaborating with centers in Africa, Asia, Latin America and US</a:t>
            </a:r>
          </a:p>
          <a:p>
            <a:pPr lvl="0"/>
            <a:r>
              <a:rPr lang="en-US" b="1" dirty="0" smtClean="0"/>
              <a:t>All use same research protocols to carefully measure forests (e.g. species diversity, basal area) </a:t>
            </a:r>
          </a:p>
          <a:p>
            <a:pPr lvl="0"/>
            <a:r>
              <a:rPr lang="en-US" b="1" dirty="0" smtClean="0"/>
              <a:t>Measure if and how users are organized, their activities, and living conditions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5839" y="274638"/>
            <a:ext cx="7947850" cy="606511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Surprising</a:t>
            </a:r>
            <a:r>
              <a:rPr lang="en-US" b="1" baseline="0" dirty="0" smtClean="0"/>
              <a:t> Findings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4933" y="1014153"/>
            <a:ext cx="8851823" cy="6084916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b="1" dirty="0" smtClean="0"/>
              <a:t>In sustainable forests around</a:t>
            </a:r>
            <a:r>
              <a:rPr lang="en-US" b="1" baseline="0" dirty="0" smtClean="0"/>
              <a:t> the world, users are active monitors of the level of harvesting occurring in their forests</a:t>
            </a:r>
          </a:p>
          <a:p>
            <a:pPr lvl="0"/>
            <a:r>
              <a:rPr lang="en-US" b="1" dirty="0" smtClean="0"/>
              <a:t>Users monitoring forests is more important than type of forest ownership!!!</a:t>
            </a:r>
          </a:p>
          <a:p>
            <a:pPr lvl="0"/>
            <a:r>
              <a:rPr lang="en-US" b="1" dirty="0" smtClean="0"/>
              <a:t>R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ecent analyses examine tradeoffs and synergies between </a:t>
            </a:r>
            <a:r>
              <a:rPr lang="en-US" b="1" dirty="0" smtClean="0"/>
              <a:t>l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evel of carbon storage in forests and their contributions to livelihoods. </a:t>
            </a:r>
          </a:p>
          <a:p>
            <a:pPr lvl="0"/>
            <a:r>
              <a:rPr lang="en-US" b="1" dirty="0" smtClean="0"/>
              <a:t>L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arger forests more effective in enhancing carbon </a:t>
            </a:r>
            <a:r>
              <a:rPr kumimoji="0" lang="en-US" sz="3200" b="1" i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livelihoods </a:t>
            </a:r>
          </a:p>
          <a:p>
            <a:pPr lvl="0"/>
            <a:r>
              <a:rPr lang="en-US" b="1" dirty="0" smtClean="0"/>
              <a:t>Even stronger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when local communities have strong rule-making autonomy and incentives to monitor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42988" y="0"/>
            <a:ext cx="7890700" cy="1330036"/>
          </a:xfrm>
        </p:spPr>
        <p:txBody>
          <a:bodyPr>
            <a:normAutofit/>
          </a:bodyPr>
          <a:lstStyle/>
          <a:p>
            <a:pPr lvl="0"/>
            <a:r>
              <a:rPr kumimoji="0" lang="en-US" sz="4300" b="1" kern="1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Current</a:t>
            </a:r>
            <a:r>
              <a:rPr kumimoji="0" lang="en-US" sz="4300" b="1" kern="1200" baseline="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kumimoji="0" lang="en-US" sz="4300" b="1" kern="1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Developments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85813" y="1236134"/>
            <a:ext cx="8358187" cy="542184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US" sz="3300" b="1" dirty="0" smtClean="0"/>
              <a:t>Theory of rational but helpless </a:t>
            </a:r>
            <a:r>
              <a:rPr lang="en-US" sz="3300" b="1" baseline="0" dirty="0" smtClean="0"/>
              <a:t>individuals not supported</a:t>
            </a:r>
          </a:p>
          <a:p>
            <a:r>
              <a:rPr lang="en-US" sz="3300" b="1" dirty="0" smtClean="0"/>
              <a:t>Many theorists now working on behavioral theories of the individual</a:t>
            </a:r>
          </a:p>
          <a:p>
            <a:pPr lvl="1"/>
            <a:r>
              <a:rPr lang="en-US" sz="3300" b="1" dirty="0" err="1" smtClean="0"/>
              <a:t>Boundedly</a:t>
            </a:r>
            <a:r>
              <a:rPr lang="en-US" sz="3300" b="1" dirty="0" smtClean="0"/>
              <a:t> rational, but learn through experience</a:t>
            </a:r>
          </a:p>
          <a:p>
            <a:pPr lvl="1"/>
            <a:r>
              <a:rPr lang="en-US" sz="3300" b="1" dirty="0" smtClean="0"/>
              <a:t>Use heuristics but update over time</a:t>
            </a:r>
          </a:p>
          <a:p>
            <a:pPr lvl="1"/>
            <a:r>
              <a:rPr lang="en-US" sz="3300" b="1" dirty="0" smtClean="0"/>
              <a:t>Learn norms &amp; potentially value benefits to others</a:t>
            </a:r>
          </a:p>
          <a:p>
            <a:r>
              <a:rPr lang="en-US" sz="3300" b="1" dirty="0" smtClean="0"/>
              <a:t>Learning</a:t>
            </a:r>
            <a:r>
              <a:rPr lang="en-US" sz="3300" b="1" baseline="0" dirty="0" smtClean="0"/>
              <a:t> to trust others is central to cooperation</a:t>
            </a:r>
            <a:endParaRPr lang="en-US" sz="3300" b="1" dirty="0" smtClean="0"/>
          </a:p>
          <a:p>
            <a:pPr lvl="1">
              <a:buNone/>
            </a:pPr>
            <a:endParaRPr lang="en-US" b="1" dirty="0" smtClean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4"/>
          <p:cNvSpPr txBox="1">
            <a:spLocks noChangeArrowheads="1"/>
          </p:cNvSpPr>
          <p:nvPr/>
        </p:nvSpPr>
        <p:spPr bwMode="auto">
          <a:xfrm>
            <a:off x="323194" y="102476"/>
            <a:ext cx="8588196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3200" b="1" dirty="0" smtClean="0">
                <a:solidFill>
                  <a:schemeClr val="accent1">
                    <a:lumMod val="75000"/>
                  </a:schemeClr>
                </a:solidFill>
              </a:rPr>
              <a:t>Microsituational and broader context of social dilemmas affects levels of trust and cooperation</a:t>
            </a:r>
            <a:endParaRPr lang="en-US" sz="3200" dirty="0">
              <a:solidFill>
                <a:schemeClr val="accent1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4158" y="2096001"/>
            <a:ext cx="8588394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Box 24"/>
          <p:cNvSpPr txBox="1">
            <a:spLocks noChangeArrowheads="1"/>
          </p:cNvSpPr>
          <p:nvPr/>
        </p:nvSpPr>
        <p:spPr bwMode="auto">
          <a:xfrm>
            <a:off x="239111" y="5717627"/>
            <a:ext cx="8284779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sz="2000" i="1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Source</a:t>
            </a:r>
            <a:r>
              <a:rPr lang="en-US" sz="2000" dirty="0" smtClean="0">
                <a:solidFill>
                  <a:schemeClr val="bg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:  Poteete, Janssen, and Ostrom (2010: chap. 9).</a:t>
            </a:r>
            <a:endParaRPr lang="en-US" sz="2000" dirty="0">
              <a:solidFill>
                <a:schemeClr val="bg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4133" y="0"/>
            <a:ext cx="7498080" cy="1143000"/>
          </a:xfrm>
        </p:spPr>
        <p:txBody>
          <a:bodyPr>
            <a:normAutofit fontScale="90000"/>
          </a:bodyPr>
          <a:lstStyle/>
          <a:p>
            <a:pPr lvl="0"/>
            <a:r>
              <a:rPr kumimoji="0" lang="en-US" sz="4300" b="1" i="0" kern="1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Micro-Situational Level of Analysis (Labs &amp; Field)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42975" y="1128713"/>
            <a:ext cx="7990713" cy="5119687"/>
          </a:xfrm>
        </p:spPr>
        <p:txBody>
          <a:bodyPr>
            <a:normAutofit lnSpcReduction="10000"/>
          </a:bodyPr>
          <a:lstStyle/>
          <a:p>
            <a:pPr lvl="0"/>
            <a:r>
              <a:rPr kumimoji="0" lang="en-US" sz="4300" b="1" i="0" kern="1200" dirty="0" smtClean="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rPr>
              <a:t> </a:t>
            </a:r>
            <a:r>
              <a:rPr kumimoji="0" lang="en-US" sz="30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Factors</a:t>
            </a:r>
            <a:r>
              <a:rPr kumimoji="0" lang="en-US" sz="3000" b="1" i="0" kern="1200" baseline="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that affect cooperation in CPRs </a:t>
            </a:r>
          </a:p>
          <a:p>
            <a:pPr lvl="1"/>
            <a:r>
              <a:rPr lang="en-US" b="1" dirty="0" smtClean="0"/>
              <a:t>Communication among participants</a:t>
            </a:r>
          </a:p>
          <a:p>
            <a:pPr lvl="1"/>
            <a:r>
              <a:rPr lang="en-US" b="1" dirty="0" smtClean="0"/>
              <a:t>Reputation of participants known</a:t>
            </a:r>
          </a:p>
          <a:p>
            <a:pPr lvl="1"/>
            <a:r>
              <a:rPr lang="en-US" b="1" dirty="0" smtClean="0"/>
              <a:t>High marginal return</a:t>
            </a:r>
          </a:p>
          <a:p>
            <a:pPr lvl="1"/>
            <a:r>
              <a:rPr lang="en-US" b="1" dirty="0" smtClean="0"/>
              <a:t>Entry &amp; exit</a:t>
            </a:r>
            <a:r>
              <a:rPr lang="en-US" b="1" baseline="0" dirty="0" smtClean="0"/>
              <a:t> capability</a:t>
            </a:r>
          </a:p>
          <a:p>
            <a:pPr lvl="1"/>
            <a:r>
              <a:rPr lang="en-US" b="1" baseline="0" dirty="0" smtClean="0"/>
              <a:t>Longer time horizon</a:t>
            </a:r>
          </a:p>
          <a:p>
            <a:pPr lvl="1"/>
            <a:r>
              <a:rPr lang="en-US" b="1" baseline="0" dirty="0" smtClean="0"/>
              <a:t>Agreed upon sanctioning mechanism</a:t>
            </a:r>
          </a:p>
          <a:p>
            <a:pPr lvl="1"/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All</a:t>
            </a:r>
            <a:r>
              <a:rPr kumimoji="0" lang="en-US" sz="28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factors that </a:t>
            </a:r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increase likelihood that</a:t>
            </a:r>
            <a:r>
              <a:rPr kumimoji="0" lang="en-US" sz="28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participants </a:t>
            </a:r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gain trust in others and reduce the probability of being a sucker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0125" y="274638"/>
            <a:ext cx="7933563" cy="1143000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The Broader Context: Social-Ecological Systems</a:t>
            </a:r>
            <a:br>
              <a:rPr lang="en-US" b="1" dirty="0" smtClean="0"/>
            </a:b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 smtClean="0"/>
              <a:t>A network of colleagues in Europe and across the US working on identifying aspects of the broader context that affects micro-situations and likelihood of resource sustainability across water, forests, and fishery resources</a:t>
            </a:r>
          </a:p>
          <a:p>
            <a:r>
              <a:rPr lang="en-US" b="1" dirty="0" smtClean="0"/>
              <a:t>More to do in future work!</a:t>
            </a:r>
            <a:endParaRPr lang="en-US" b="1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71550" y="274638"/>
            <a:ext cx="7962138" cy="622829"/>
          </a:xfrm>
        </p:spPr>
        <p:txBody>
          <a:bodyPr>
            <a:normAutofit fontScale="90000"/>
          </a:bodyPr>
          <a:lstStyle/>
          <a:p>
            <a:r>
              <a:rPr lang="en-US" b="1" dirty="0" smtClean="0"/>
              <a:t>Reform?</a:t>
            </a:r>
            <a:endParaRPr lang="en-US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9546" y="914400"/>
            <a:ext cx="8176450" cy="5943600"/>
          </a:xfrm>
        </p:spPr>
        <p:txBody>
          <a:bodyPr>
            <a:normAutofit fontScale="92500" lnSpcReduction="10000"/>
          </a:bodyPr>
          <a:lstStyle/>
          <a:p>
            <a:pPr marL="365760" marR="0" lvl="0" indent="-283464" algn="l" defTabSz="914400" rtl="0" eaLnBrk="1" fontAlgn="auto" latinLnBrk="0" hangingPunct="1">
              <a:lnSpc>
                <a:spcPct val="100000"/>
              </a:lnSpc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"/>
              <a:tabLst/>
              <a:defRPr/>
            </a:pPr>
            <a:r>
              <a:rPr lang="en-US" b="1" dirty="0" smtClean="0"/>
              <a:t>R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esources in good  condition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 users with long term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interests, who i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nvest in monitoring and building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trust.  </a:t>
            </a:r>
          </a:p>
          <a:p>
            <a:pPr lvl="0"/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Many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olicy analysts and public officials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have not yet absorbed the central lessons.</a:t>
            </a:r>
          </a:p>
          <a:p>
            <a:pPr lvl="1"/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Government</a:t>
            </a:r>
            <a:r>
              <a:rPr kumimoji="0" lang="en-US" sz="28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protected areas or private rights are still recommended by some as</a:t>
            </a:r>
            <a:r>
              <a:rPr kumimoji="0" lang="en-US" sz="28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THE way to solve these problems. </a:t>
            </a:r>
          </a:p>
          <a:p>
            <a:pPr lvl="0"/>
            <a:r>
              <a:rPr lang="en-US" b="1" dirty="0" smtClean="0"/>
              <a:t>M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ust</a:t>
            </a:r>
            <a:r>
              <a:rPr kumimoji="0" lang="en-US" sz="3200" b="1" kern="1200" baseline="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learn how to deal with </a:t>
            </a:r>
            <a:r>
              <a:rPr kumimoji="0" lang="en-US" sz="3200" b="1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complexity rather than rejecting it.</a:t>
            </a:r>
          </a:p>
          <a:p>
            <a:pPr lvl="0"/>
            <a:r>
              <a:rPr lang="en-US" b="1" dirty="0" smtClean="0"/>
              <a:t>Polycentric systems can cope with complexity</a:t>
            </a:r>
            <a:endParaRPr kumimoji="0" lang="en-US" sz="3200" b="1" kern="12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lvl="0"/>
            <a:r>
              <a:rPr lang="en-US" b="1" dirty="0" smtClean="0"/>
              <a:t>Panaceas should not be recommended!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en-US" b="1" dirty="0" smtClean="0"/>
              <a:t>Thank</a:t>
            </a:r>
            <a:r>
              <a:rPr lang="en-US" b="1" baseline="0" dirty="0" smtClean="0"/>
              <a:t> you </a:t>
            </a:r>
            <a:r>
              <a:rPr lang="en-US" b="1" dirty="0" smtClean="0"/>
              <a:t/>
            </a:r>
            <a:br>
              <a:rPr lang="en-US" b="1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1254</TotalTime>
  <Words>1052</Words>
  <Application>Microsoft Office PowerPoint</Application>
  <PresentationFormat>On-screen Show (4:3)</PresentationFormat>
  <Paragraphs>105</Paragraphs>
  <Slides>23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4" baseType="lpstr">
      <vt:lpstr>Solstice</vt:lpstr>
      <vt:lpstr>Beyond Markets and States: Polycentric Governance of Complex Economic Systems  Elinor Ostrom Workshop in Political Theory &amp; Policy Analysis Indiana University Center for the Study of Institutional Diversity Arizona State University </vt:lpstr>
      <vt:lpstr>A Brief Overview of Talk </vt:lpstr>
      <vt:lpstr>Early Empirical Work Led to a Doubling of the Types of Goods</vt:lpstr>
      <vt:lpstr>PowerPoint Presentation</vt:lpstr>
      <vt:lpstr>Developing a Framework</vt:lpstr>
      <vt:lpstr>PowerPoint Presentation</vt:lpstr>
      <vt:lpstr>Internal Parts of Action Situations</vt:lpstr>
      <vt:lpstr>PowerPoint Presentation</vt:lpstr>
      <vt:lpstr>ARE RATIONAL INDIVIDUALS HELPLESSLY TRAPPED IN SOCIAL DILEMMAS? </vt:lpstr>
      <vt:lpstr>Earlier Knowledge of Self-Organization did not Cumulate</vt:lpstr>
      <vt:lpstr>Analysis of Common-Pool Resource Studies</vt:lpstr>
      <vt:lpstr>Finding Diversity of Rules</vt:lpstr>
      <vt:lpstr>PowerPoint Presentation</vt:lpstr>
      <vt:lpstr>Long-Surviving Institutions</vt:lpstr>
      <vt:lpstr>A Quick Overview</vt:lpstr>
      <vt:lpstr>Forests Around the World</vt:lpstr>
      <vt:lpstr>Surprising Findings</vt:lpstr>
      <vt:lpstr>Current Developments</vt:lpstr>
      <vt:lpstr>PowerPoint Presentation</vt:lpstr>
      <vt:lpstr>Micro-Situational Level of Analysis (Labs &amp; Field)</vt:lpstr>
      <vt:lpstr>The Broader Context: Social-Ecological Systems </vt:lpstr>
      <vt:lpstr>Reform?</vt:lpstr>
      <vt:lpstr>Thank you  </vt:lpstr>
    </vt:vector>
  </TitlesOfParts>
  <Company>Indiana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admin</dc:creator>
  <cp:lastModifiedBy>Chris House</cp:lastModifiedBy>
  <cp:revision>96</cp:revision>
  <dcterms:created xsi:type="dcterms:W3CDTF">2009-11-30T15:39:09Z</dcterms:created>
  <dcterms:modified xsi:type="dcterms:W3CDTF">2014-02-19T09:27:48Z</dcterms:modified>
</cp:coreProperties>
</file>