
<file path=[Content_Types].xml><?xml version="1.0" encoding="utf-8"?>
<Types xmlns="http://schemas.openxmlformats.org/package/2006/content-types">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sldIdLst>
    <p:sldId id="256" r:id="rId2"/>
    <p:sldId id="270" r:id="rId3"/>
    <p:sldId id="257" r:id="rId4"/>
    <p:sldId id="267" r:id="rId5"/>
    <p:sldId id="273" r:id="rId6"/>
    <p:sldId id="274" r:id="rId7"/>
    <p:sldId id="269" r:id="rId8"/>
    <p:sldId id="268" r:id="rId9"/>
    <p:sldId id="260" r:id="rId10"/>
    <p:sldId id="259" r:id="rId11"/>
    <p:sldId id="261" r:id="rId12"/>
    <p:sldId id="272"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98"/>
  </p:normalViewPr>
  <p:slideViewPr>
    <p:cSldViewPr snapToGrid="0" snapToObjects="1">
      <p:cViewPr>
        <p:scale>
          <a:sx n="94" d="100"/>
          <a:sy n="94" d="100"/>
        </p:scale>
        <p:origin x="7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4073682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2095285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1243931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6EDCB5-2365-5143-925D-4770EB9F3C34}" type="datetimeFigureOut">
              <a:rPr lang="en-US" smtClean="0"/>
              <a:t>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234601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6EDCB5-2365-5143-925D-4770EB9F3C34}" type="datetimeFigureOut">
              <a:rPr lang="en-US" smtClean="0"/>
              <a:t>1/7/19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1220629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6EDCB5-2365-5143-925D-4770EB9F3C34}" type="datetimeFigureOut">
              <a:rPr lang="en-US" smtClean="0"/>
              <a:t>1/7/19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4003812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EDCB5-2365-5143-925D-4770EB9F3C34}" type="datetimeFigureOut">
              <a:rPr lang="en-US" smtClean="0"/>
              <a:t>1/7/19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342659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96EDCB5-2365-5143-925D-4770EB9F3C34}" type="datetimeFigureOut">
              <a:rPr lang="en-US" smtClean="0"/>
              <a:t>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1734830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96EDCB5-2365-5143-925D-4770EB9F3C34}" type="datetimeFigureOut">
              <a:rPr lang="en-US" smtClean="0"/>
              <a:t>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17091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344363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63621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26885505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3318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3022208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1657664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6EDCB5-2365-5143-925D-4770EB9F3C34}" type="datetimeFigureOut">
              <a:rPr lang="en-US" smtClean="0"/>
              <a:t>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6020B0-FB3A-5A41-AAE5-CFA30306CF9D}" type="slidenum">
              <a:rPr lang="en-US" smtClean="0"/>
              <a:t>‹#›</a:t>
            </a:fld>
            <a:endParaRPr lang="en-US"/>
          </a:p>
        </p:txBody>
      </p:sp>
    </p:spTree>
    <p:extLst>
      <p:ext uri="{BB962C8B-B14F-4D97-AF65-F5344CB8AC3E}">
        <p14:creationId xmlns:p14="http://schemas.microsoft.com/office/powerpoint/2010/main" val="3935475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96EDCB5-2365-5143-925D-4770EB9F3C34}" type="datetimeFigureOut">
              <a:rPr lang="en-US" smtClean="0"/>
              <a:t>1/7/19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46020B0-FB3A-5A41-AAE5-CFA30306CF9D}" type="slidenum">
              <a:rPr lang="en-US" smtClean="0"/>
              <a:t>‹#›</a:t>
            </a:fld>
            <a:endParaRPr lang="en-US"/>
          </a:p>
        </p:txBody>
      </p:sp>
    </p:spTree>
    <p:extLst>
      <p:ext uri="{BB962C8B-B14F-4D97-AF65-F5344CB8AC3E}">
        <p14:creationId xmlns:p14="http://schemas.microsoft.com/office/powerpoint/2010/main" val="415359649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Maslow's_hierarchy_of_needs" TargetMode="External"/><Relationship Id="rId2" Type="http://schemas.openxmlformats.org/officeDocument/2006/relationships/hyperlink" Target="http://www.arborfieldhistory.org.uk/church_old.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dependent.co.uk/news/uk/home-news/wales-poverty-rates-rising-living-costs-benefits-cut-people-trapped-government-a8241926.htm" TargetMode="External"/><Relationship Id="rId2" Type="http://schemas.openxmlformats.org/officeDocument/2006/relationships/hyperlink" Target="http://www.herinst.org/BusinessManagedDemocracy/culture/work/deserving.html" TargetMode="External"/><Relationship Id="rId1" Type="http://schemas.openxmlformats.org/officeDocument/2006/relationships/slideLayout" Target="../slideLayouts/slideLayout2.xml"/><Relationship Id="rId4" Type="http://schemas.openxmlformats.org/officeDocument/2006/relationships/hyperlink" Target="https://www.healthpovertyaction.org/how-poverty-is-created/"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moodle.uwtsd.ac.uk/pluginfile.php/218521/mod_resource/content/1/CROPPovertyBrief35Spicker%20(1).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D0D95-9F03-B646-9042-B34278142335}"/>
              </a:ext>
            </a:extLst>
          </p:cNvPr>
          <p:cNvSpPr>
            <a:spLocks noGrp="1"/>
          </p:cNvSpPr>
          <p:nvPr>
            <p:ph type="ctrTitle"/>
          </p:nvPr>
        </p:nvSpPr>
        <p:spPr>
          <a:xfrm>
            <a:off x="815454" y="2103706"/>
            <a:ext cx="7766936" cy="1646302"/>
          </a:xfrm>
        </p:spPr>
        <p:txBody>
          <a:bodyPr/>
          <a:lstStyle/>
          <a:p>
            <a:pPr algn="l"/>
            <a:r>
              <a:rPr lang="en-US" dirty="0">
                <a:solidFill>
                  <a:schemeClr val="tx1"/>
                </a:solidFill>
              </a:rPr>
              <a:t> POVERTY</a:t>
            </a:r>
          </a:p>
        </p:txBody>
      </p:sp>
      <p:sp>
        <p:nvSpPr>
          <p:cNvPr id="3" name="Subtitle 2">
            <a:extLst>
              <a:ext uri="{FF2B5EF4-FFF2-40B4-BE49-F238E27FC236}">
                <a16:creationId xmlns:a16="http://schemas.microsoft.com/office/drawing/2014/main" id="{FBF9CA16-FB02-A348-A91A-B478DA3EC17E}"/>
              </a:ext>
            </a:extLst>
          </p:cNvPr>
          <p:cNvSpPr>
            <a:spLocks noGrp="1"/>
          </p:cNvSpPr>
          <p:nvPr>
            <p:ph type="subTitle" idx="1"/>
          </p:nvPr>
        </p:nvSpPr>
        <p:spPr>
          <a:xfrm>
            <a:off x="1206463" y="5401990"/>
            <a:ext cx="7766936" cy="1096899"/>
          </a:xfrm>
        </p:spPr>
        <p:txBody>
          <a:bodyPr>
            <a:normAutofit fontScale="85000" lnSpcReduction="20000"/>
          </a:bodyPr>
          <a:lstStyle/>
          <a:p>
            <a:r>
              <a:rPr lang="en-US" sz="2400" dirty="0">
                <a:solidFill>
                  <a:schemeClr val="tx1"/>
                </a:solidFill>
              </a:rPr>
              <a:t>  1809867</a:t>
            </a:r>
          </a:p>
          <a:p>
            <a:r>
              <a:rPr lang="en-US" sz="2400" dirty="0">
                <a:solidFill>
                  <a:schemeClr val="tx1"/>
                </a:solidFill>
              </a:rPr>
              <a:t> SJSI4012</a:t>
            </a:r>
          </a:p>
          <a:p>
            <a:r>
              <a:rPr lang="en-US" sz="2400" dirty="0">
                <a:solidFill>
                  <a:schemeClr val="tx1"/>
                </a:solidFill>
              </a:rPr>
              <a:t>Linda Evans </a:t>
            </a:r>
          </a:p>
        </p:txBody>
      </p:sp>
    </p:spTree>
    <p:extLst>
      <p:ext uri="{BB962C8B-B14F-4D97-AF65-F5344CB8AC3E}">
        <p14:creationId xmlns:p14="http://schemas.microsoft.com/office/powerpoint/2010/main" val="3299628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6DB23-4CDA-7040-A16B-4B7FCE9BE4ED}"/>
              </a:ext>
            </a:extLst>
          </p:cNvPr>
          <p:cNvSpPr>
            <a:spLocks noGrp="1"/>
          </p:cNvSpPr>
          <p:nvPr>
            <p:ph type="title"/>
          </p:nvPr>
        </p:nvSpPr>
        <p:spPr/>
        <p:txBody>
          <a:bodyPr/>
          <a:lstStyle/>
          <a:p>
            <a:r>
              <a:rPr lang="en-US" dirty="0">
                <a:solidFill>
                  <a:schemeClr val="tx1"/>
                </a:solidFill>
              </a:rPr>
              <a:t>INTRODUCTION</a:t>
            </a:r>
          </a:p>
        </p:txBody>
      </p:sp>
      <p:sp>
        <p:nvSpPr>
          <p:cNvPr id="3" name="Content Placeholder 2">
            <a:extLst>
              <a:ext uri="{FF2B5EF4-FFF2-40B4-BE49-F238E27FC236}">
                <a16:creationId xmlns:a16="http://schemas.microsoft.com/office/drawing/2014/main" id="{C14BA901-D908-B941-B5D8-735D2B5098A8}"/>
              </a:ext>
            </a:extLst>
          </p:cNvPr>
          <p:cNvSpPr>
            <a:spLocks noGrp="1"/>
          </p:cNvSpPr>
          <p:nvPr>
            <p:ph idx="1"/>
          </p:nvPr>
        </p:nvSpPr>
        <p:spPr/>
        <p:txBody>
          <a:bodyPr>
            <a:normAutofit/>
          </a:bodyPr>
          <a:lstStyle/>
          <a:p>
            <a:r>
              <a:rPr lang="en-US" sz="2800" dirty="0"/>
              <a:t>This presentation will discuss the key aspects of poverty. Taking a look at what poverty means, the different types of poverty and how  Maslow’s Hierarchy of Needs Theory supports this. Furthermore, taking a look at legislation policy and best practice linked to poverty.</a:t>
            </a:r>
          </a:p>
        </p:txBody>
      </p:sp>
    </p:spTree>
    <p:extLst>
      <p:ext uri="{BB962C8B-B14F-4D97-AF65-F5344CB8AC3E}">
        <p14:creationId xmlns:p14="http://schemas.microsoft.com/office/powerpoint/2010/main" val="3840512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E801D-7BB2-6F47-A43C-D13024333451}"/>
              </a:ext>
            </a:extLst>
          </p:cNvPr>
          <p:cNvSpPr>
            <a:spLocks noGrp="1"/>
          </p:cNvSpPr>
          <p:nvPr>
            <p:ph type="title"/>
          </p:nvPr>
        </p:nvSpPr>
        <p:spPr>
          <a:xfrm>
            <a:off x="247843" y="512618"/>
            <a:ext cx="8596668" cy="1320800"/>
          </a:xfrm>
        </p:spPr>
        <p:txBody>
          <a:bodyPr/>
          <a:lstStyle/>
          <a:p>
            <a:r>
              <a:rPr lang="en-US" dirty="0">
                <a:solidFill>
                  <a:schemeClr val="tx1"/>
                </a:solidFill>
              </a:rPr>
              <a:t>Poverty Defined</a:t>
            </a:r>
          </a:p>
        </p:txBody>
      </p:sp>
      <p:sp>
        <p:nvSpPr>
          <p:cNvPr id="3" name="Content Placeholder 2">
            <a:extLst>
              <a:ext uri="{FF2B5EF4-FFF2-40B4-BE49-F238E27FC236}">
                <a16:creationId xmlns:a16="http://schemas.microsoft.com/office/drawing/2014/main" id="{07592E8F-3ADB-CB44-995F-CE1E833F6BB6}"/>
              </a:ext>
            </a:extLst>
          </p:cNvPr>
          <p:cNvSpPr>
            <a:spLocks noGrp="1"/>
          </p:cNvSpPr>
          <p:nvPr>
            <p:ph idx="1"/>
          </p:nvPr>
        </p:nvSpPr>
        <p:spPr>
          <a:xfrm>
            <a:off x="247843" y="2566298"/>
            <a:ext cx="8596668" cy="3880773"/>
          </a:xfrm>
        </p:spPr>
        <p:txBody>
          <a:bodyPr>
            <a:normAutofit/>
          </a:bodyPr>
          <a:lstStyle/>
          <a:p>
            <a:pPr marL="0" indent="0">
              <a:buNone/>
            </a:pPr>
            <a:r>
              <a:rPr lang="en-US" sz="3600" dirty="0"/>
              <a:t>‘</a:t>
            </a:r>
            <a:r>
              <a:rPr lang="en-US" sz="2800" dirty="0"/>
              <a:t>Poverty is when your resources are well below your minimum needs’.</a:t>
            </a:r>
          </a:p>
          <a:p>
            <a:pPr marL="0" indent="0">
              <a:buNone/>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buNone/>
            </a:pPr>
            <a:r>
              <a:rPr lang="en-US" sz="1600" dirty="0">
                <a:latin typeface="Arial" panose="020B0604020202020204" pitchFamily="34" charset="0"/>
                <a:cs typeface="Arial" panose="020B0604020202020204" pitchFamily="34" charset="0"/>
              </a:rPr>
              <a:t>														(JRF, 2018)</a:t>
            </a:r>
          </a:p>
        </p:txBody>
      </p:sp>
    </p:spTree>
    <p:extLst>
      <p:ext uri="{BB962C8B-B14F-4D97-AF65-F5344CB8AC3E}">
        <p14:creationId xmlns:p14="http://schemas.microsoft.com/office/powerpoint/2010/main" val="783825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34" name="Rectangle 33">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Isosceles Triangle 43">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Isosceles Triangle 47">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Freeform: Shape 49">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80EE125-C392-9E44-86DA-2B0F319F722A}"/>
              </a:ext>
            </a:extLst>
          </p:cNvPr>
          <p:cNvSpPr>
            <a:spLocks noGrp="1"/>
          </p:cNvSpPr>
          <p:nvPr>
            <p:ph type="title"/>
          </p:nvPr>
        </p:nvSpPr>
        <p:spPr>
          <a:xfrm>
            <a:off x="7181723" y="609600"/>
            <a:ext cx="4512989" cy="2227730"/>
          </a:xfrm>
        </p:spPr>
        <p:txBody>
          <a:bodyPr anchor="ctr">
            <a:normAutofit/>
          </a:bodyPr>
          <a:lstStyle/>
          <a:p>
            <a:r>
              <a:rPr lang="en-US" dirty="0">
                <a:solidFill>
                  <a:schemeClr val="tx1"/>
                </a:solidFill>
              </a:rPr>
              <a:t>Maslow’s Hierarchy of Needs</a:t>
            </a:r>
          </a:p>
        </p:txBody>
      </p:sp>
      <p:pic>
        <p:nvPicPr>
          <p:cNvPr id="5" name="Picture 4">
            <a:extLst>
              <a:ext uri="{FF2B5EF4-FFF2-40B4-BE49-F238E27FC236}">
                <a16:creationId xmlns:a16="http://schemas.microsoft.com/office/drawing/2014/main" id="{0F467D3C-27A3-0F4A-8418-8F1C495CE33E}"/>
              </a:ext>
            </a:extLst>
          </p:cNvPr>
          <p:cNvPicPr>
            <a:picLocks noChangeAspect="1"/>
          </p:cNvPicPr>
          <p:nvPr/>
        </p:nvPicPr>
        <p:blipFill>
          <a:blip r:embed="rId2"/>
          <a:stretch>
            <a:fillRect/>
          </a:stretch>
        </p:blipFill>
        <p:spPr>
          <a:xfrm>
            <a:off x="757251" y="2110723"/>
            <a:ext cx="3856774" cy="2725453"/>
          </a:xfrm>
          <a:prstGeom prst="rect">
            <a:avLst/>
          </a:prstGeom>
        </p:spPr>
      </p:pic>
      <p:sp>
        <p:nvSpPr>
          <p:cNvPr id="3" name="Content Placeholder 2">
            <a:extLst>
              <a:ext uri="{FF2B5EF4-FFF2-40B4-BE49-F238E27FC236}">
                <a16:creationId xmlns:a16="http://schemas.microsoft.com/office/drawing/2014/main" id="{3E84F6FF-FD93-1449-B248-9B3869D33166}"/>
              </a:ext>
            </a:extLst>
          </p:cNvPr>
          <p:cNvSpPr>
            <a:spLocks noGrp="1"/>
          </p:cNvSpPr>
          <p:nvPr>
            <p:ph idx="1"/>
          </p:nvPr>
        </p:nvSpPr>
        <p:spPr>
          <a:xfrm>
            <a:off x="7181725" y="2837329"/>
            <a:ext cx="4512988" cy="3317938"/>
          </a:xfrm>
        </p:spPr>
        <p:txBody>
          <a:bodyPr anchor="t">
            <a:normAutofit fontScale="70000" lnSpcReduction="20000"/>
          </a:bodyPr>
          <a:lstStyle/>
          <a:p>
            <a:pPr marL="0" indent="0">
              <a:buNone/>
            </a:pPr>
            <a:r>
              <a:rPr lang="en-GB" dirty="0">
                <a:solidFill>
                  <a:srgbClr val="FFFFFF"/>
                </a:solidFill>
              </a:rPr>
              <a:t> </a:t>
            </a:r>
            <a:r>
              <a:rPr lang="en-US" sz="3600" dirty="0">
                <a:solidFill>
                  <a:schemeClr val="tx1"/>
                </a:solidFill>
              </a:rPr>
              <a:t>Maslow indicated that for a person to reach their full potential that each step of his pyramid needs to be obtained, starting with a person’s basic needs.</a:t>
            </a:r>
          </a:p>
          <a:p>
            <a:pPr marL="0" indent="0">
              <a:buNone/>
            </a:pPr>
            <a:endParaRPr lang="en-US" dirty="0">
              <a:solidFill>
                <a:srgbClr val="FFFFFF"/>
              </a:solidFill>
            </a:endParaRPr>
          </a:p>
          <a:p>
            <a:pPr marL="0" indent="0">
              <a:buNone/>
            </a:pPr>
            <a:endParaRPr lang="en-US" dirty="0">
              <a:solidFill>
                <a:srgbClr val="FFFFFF"/>
              </a:solidFill>
            </a:endParaRPr>
          </a:p>
          <a:p>
            <a:pPr marL="0" indent="0">
              <a:buNone/>
            </a:pPr>
            <a:endParaRPr lang="en-US" dirty="0">
              <a:solidFill>
                <a:srgbClr val="FFFFFF"/>
              </a:solidFill>
            </a:endParaRPr>
          </a:p>
          <a:p>
            <a:pPr marL="0" indent="0">
              <a:buNone/>
            </a:pPr>
            <a:r>
              <a:rPr lang="en-US" dirty="0">
                <a:solidFill>
                  <a:schemeClr val="tx1"/>
                </a:solidFill>
              </a:rPr>
              <a:t>                                                                                                                         (Maslow, 2012)</a:t>
            </a:r>
            <a:endParaRPr lang="en-GB" dirty="0">
              <a:solidFill>
                <a:schemeClr val="tx1"/>
              </a:solidFill>
            </a:endParaRPr>
          </a:p>
        </p:txBody>
      </p:sp>
    </p:spTree>
    <p:extLst>
      <p:ext uri="{BB962C8B-B14F-4D97-AF65-F5344CB8AC3E}">
        <p14:creationId xmlns:p14="http://schemas.microsoft.com/office/powerpoint/2010/main" val="3261943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Isosceles Triangle 1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B7B100DB-4143-A24D-85CC-D5B2432B7A5D}"/>
              </a:ext>
            </a:extLst>
          </p:cNvPr>
          <p:cNvSpPr>
            <a:spLocks noGrp="1"/>
          </p:cNvSpPr>
          <p:nvPr>
            <p:ph type="title"/>
          </p:nvPr>
        </p:nvSpPr>
        <p:spPr>
          <a:xfrm>
            <a:off x="463295" y="-110836"/>
            <a:ext cx="4203045" cy="1375608"/>
          </a:xfrm>
        </p:spPr>
        <p:txBody>
          <a:bodyPr anchor="ctr">
            <a:normAutofit/>
          </a:bodyPr>
          <a:lstStyle/>
          <a:p>
            <a:r>
              <a:rPr lang="en-US" dirty="0">
                <a:solidFill>
                  <a:schemeClr val="tx1"/>
                </a:solidFill>
              </a:rPr>
              <a:t>Welfare State</a:t>
            </a:r>
          </a:p>
        </p:txBody>
      </p:sp>
      <p:sp>
        <p:nvSpPr>
          <p:cNvPr id="39" name="Content Placeholder 8">
            <a:extLst>
              <a:ext uri="{FF2B5EF4-FFF2-40B4-BE49-F238E27FC236}">
                <a16:creationId xmlns:a16="http://schemas.microsoft.com/office/drawing/2014/main" id="{B4D9BD42-29D7-41F4-AA58-5FBBFEA5E1FF}"/>
              </a:ext>
            </a:extLst>
          </p:cNvPr>
          <p:cNvSpPr>
            <a:spLocks noGrp="1"/>
          </p:cNvSpPr>
          <p:nvPr>
            <p:ph idx="1"/>
          </p:nvPr>
        </p:nvSpPr>
        <p:spPr>
          <a:xfrm>
            <a:off x="490420" y="1264772"/>
            <a:ext cx="3980142" cy="3182744"/>
          </a:xfrm>
        </p:spPr>
        <p:txBody>
          <a:bodyPr>
            <a:noAutofit/>
          </a:bodyPr>
          <a:lstStyle/>
          <a:p>
            <a:pPr marL="0" indent="0">
              <a:buNone/>
            </a:pPr>
            <a:endParaRPr lang="en-US" sz="2000" dirty="0">
              <a:solidFill>
                <a:schemeClr val="tx1"/>
              </a:solidFill>
            </a:endParaRPr>
          </a:p>
          <a:p>
            <a:r>
              <a:rPr lang="en-US" sz="2000" dirty="0">
                <a:solidFill>
                  <a:schemeClr val="tx1"/>
                </a:solidFill>
              </a:rPr>
              <a:t>Idleness - full employment</a:t>
            </a:r>
          </a:p>
          <a:p>
            <a:r>
              <a:rPr lang="en-US" sz="2000" dirty="0">
                <a:solidFill>
                  <a:schemeClr val="tx1"/>
                </a:solidFill>
              </a:rPr>
              <a:t>Want - social insurance</a:t>
            </a:r>
          </a:p>
          <a:p>
            <a:r>
              <a:rPr lang="en-US" sz="2000" dirty="0">
                <a:solidFill>
                  <a:schemeClr val="tx1"/>
                </a:solidFill>
              </a:rPr>
              <a:t>Disease - health services</a:t>
            </a:r>
          </a:p>
          <a:p>
            <a:r>
              <a:rPr lang="en-US" sz="2000" dirty="0">
                <a:solidFill>
                  <a:schemeClr val="tx1"/>
                </a:solidFill>
              </a:rPr>
              <a:t>Ignorance - education acts</a:t>
            </a:r>
          </a:p>
          <a:p>
            <a:r>
              <a:rPr lang="en-US" sz="2000" dirty="0">
                <a:solidFill>
                  <a:schemeClr val="tx1"/>
                </a:solidFill>
              </a:rPr>
              <a:t>Squalor - town planning</a:t>
            </a:r>
          </a:p>
        </p:txBody>
      </p:sp>
      <p:pic>
        <p:nvPicPr>
          <p:cNvPr id="7" name="Content Placeholder 3">
            <a:extLst>
              <a:ext uri="{FF2B5EF4-FFF2-40B4-BE49-F238E27FC236}">
                <a16:creationId xmlns:a16="http://schemas.microsoft.com/office/drawing/2014/main" id="{A15D53D8-DAD3-DE4E-A5AC-7752067F512F}"/>
              </a:ext>
            </a:extLst>
          </p:cNvPr>
          <p:cNvPicPr>
            <a:picLocks noChangeAspect="1"/>
          </p:cNvPicPr>
          <p:nvPr/>
        </p:nvPicPr>
        <p:blipFill>
          <a:blip r:embed="rId2"/>
          <a:stretch>
            <a:fillRect/>
          </a:stretch>
        </p:blipFill>
        <p:spPr>
          <a:xfrm>
            <a:off x="6096001" y="1718958"/>
            <a:ext cx="5143500" cy="3407568"/>
          </a:xfrm>
          <a:prstGeom prst="rect">
            <a:avLst/>
          </a:prstGeom>
        </p:spPr>
      </p:pic>
      <p:sp>
        <p:nvSpPr>
          <p:cNvPr id="18" name="Isosceles Triangle 17">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2730369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32EB2-A727-B248-AF24-10C2CBCB0774}"/>
              </a:ext>
            </a:extLst>
          </p:cNvPr>
          <p:cNvSpPr>
            <a:spLocks noGrp="1"/>
          </p:cNvSpPr>
          <p:nvPr>
            <p:ph type="title"/>
          </p:nvPr>
        </p:nvSpPr>
        <p:spPr/>
        <p:txBody>
          <a:bodyPr/>
          <a:lstStyle/>
          <a:p>
            <a:r>
              <a:rPr lang="en-US" dirty="0">
                <a:solidFill>
                  <a:schemeClr val="tx1"/>
                </a:solidFill>
              </a:rPr>
              <a:t>DESERVING AND UNDESERVING POOR</a:t>
            </a:r>
          </a:p>
        </p:txBody>
      </p:sp>
      <p:sp>
        <p:nvSpPr>
          <p:cNvPr id="3" name="Content Placeholder 2">
            <a:extLst>
              <a:ext uri="{FF2B5EF4-FFF2-40B4-BE49-F238E27FC236}">
                <a16:creationId xmlns:a16="http://schemas.microsoft.com/office/drawing/2014/main" id="{BC554AF9-DD88-5441-A0D4-8861388E81E1}"/>
              </a:ext>
            </a:extLst>
          </p:cNvPr>
          <p:cNvSpPr>
            <a:spLocks noGrp="1"/>
          </p:cNvSpPr>
          <p:nvPr>
            <p:ph idx="1"/>
          </p:nvPr>
        </p:nvSpPr>
        <p:spPr>
          <a:xfrm>
            <a:off x="677334" y="2160589"/>
            <a:ext cx="3771836" cy="3803483"/>
          </a:xfrm>
        </p:spPr>
        <p:txBody>
          <a:bodyPr>
            <a:normAutofit/>
          </a:bodyPr>
          <a:lstStyle/>
          <a:p>
            <a:pPr marL="0" indent="0">
              <a:buNone/>
            </a:pPr>
            <a:r>
              <a:rPr lang="en-US" sz="2800" dirty="0"/>
              <a:t>Deserving Poor</a:t>
            </a:r>
          </a:p>
          <a:p>
            <a:pPr marL="0" indent="0">
              <a:buNone/>
            </a:pPr>
            <a:r>
              <a:rPr lang="en-US" sz="2800" dirty="0"/>
              <a:t>Are classed as people who deserve benefits this can be due to the fact they maybe too old or too sick to work</a:t>
            </a:r>
          </a:p>
        </p:txBody>
      </p:sp>
      <p:sp>
        <p:nvSpPr>
          <p:cNvPr id="5" name="TextBox 4">
            <a:extLst>
              <a:ext uri="{FF2B5EF4-FFF2-40B4-BE49-F238E27FC236}">
                <a16:creationId xmlns:a16="http://schemas.microsoft.com/office/drawing/2014/main" id="{1050CF31-6928-F04F-B854-DE48E4389AFA}"/>
              </a:ext>
            </a:extLst>
          </p:cNvPr>
          <p:cNvSpPr txBox="1"/>
          <p:nvPr/>
        </p:nvSpPr>
        <p:spPr>
          <a:xfrm>
            <a:off x="5576880" y="2151184"/>
            <a:ext cx="3452884" cy="523220"/>
          </a:xfrm>
          <a:prstGeom prst="rect">
            <a:avLst/>
          </a:prstGeom>
          <a:noFill/>
        </p:spPr>
        <p:txBody>
          <a:bodyPr wrap="square" rtlCol="0">
            <a:spAutoFit/>
          </a:bodyPr>
          <a:lstStyle/>
          <a:p>
            <a:r>
              <a:rPr lang="en-US" sz="2800" dirty="0"/>
              <a:t>Undeserving Poor</a:t>
            </a:r>
          </a:p>
        </p:txBody>
      </p:sp>
      <p:sp>
        <p:nvSpPr>
          <p:cNvPr id="6" name="TextBox 5">
            <a:extLst>
              <a:ext uri="{FF2B5EF4-FFF2-40B4-BE49-F238E27FC236}">
                <a16:creationId xmlns:a16="http://schemas.microsoft.com/office/drawing/2014/main" id="{8A6DC8F7-DB89-5947-BC83-611B9FE15D1E}"/>
              </a:ext>
            </a:extLst>
          </p:cNvPr>
          <p:cNvSpPr txBox="1"/>
          <p:nvPr/>
        </p:nvSpPr>
        <p:spPr>
          <a:xfrm>
            <a:off x="5576880" y="2798349"/>
            <a:ext cx="3452884" cy="2677656"/>
          </a:xfrm>
          <a:prstGeom prst="rect">
            <a:avLst/>
          </a:prstGeom>
          <a:noFill/>
        </p:spPr>
        <p:txBody>
          <a:bodyPr wrap="square" rtlCol="0">
            <a:spAutoFit/>
          </a:bodyPr>
          <a:lstStyle/>
          <a:p>
            <a:r>
              <a:rPr lang="en-US" sz="2800" dirty="0"/>
              <a:t>Are those classed as able to work but choose not to and therefore should not be entitled to benefits</a:t>
            </a:r>
          </a:p>
        </p:txBody>
      </p:sp>
      <p:sp>
        <p:nvSpPr>
          <p:cNvPr id="7" name="TextBox 6">
            <a:extLst>
              <a:ext uri="{FF2B5EF4-FFF2-40B4-BE49-F238E27FC236}">
                <a16:creationId xmlns:a16="http://schemas.microsoft.com/office/drawing/2014/main" id="{E5293068-96E9-F643-8A2E-996D6535D926}"/>
              </a:ext>
            </a:extLst>
          </p:cNvPr>
          <p:cNvSpPr txBox="1"/>
          <p:nvPr/>
        </p:nvSpPr>
        <p:spPr>
          <a:xfrm>
            <a:off x="8024884" y="5964072"/>
            <a:ext cx="1883391" cy="369332"/>
          </a:xfrm>
          <a:prstGeom prst="rect">
            <a:avLst/>
          </a:prstGeom>
          <a:noFill/>
        </p:spPr>
        <p:txBody>
          <a:bodyPr wrap="square" rtlCol="0">
            <a:spAutoFit/>
          </a:bodyPr>
          <a:lstStyle/>
          <a:p>
            <a:r>
              <a:rPr lang="en-US" dirty="0"/>
              <a:t>(</a:t>
            </a:r>
            <a:r>
              <a:rPr lang="en-US" dirty="0" err="1"/>
              <a:t>Beder</a:t>
            </a:r>
            <a:r>
              <a:rPr lang="en-US" dirty="0"/>
              <a:t> , 2017)</a:t>
            </a:r>
          </a:p>
        </p:txBody>
      </p:sp>
    </p:spTree>
    <p:extLst>
      <p:ext uri="{BB962C8B-B14F-4D97-AF65-F5344CB8AC3E}">
        <p14:creationId xmlns:p14="http://schemas.microsoft.com/office/powerpoint/2010/main" val="726846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4BD56-683E-F149-81F1-5AAE2CEB018E}"/>
              </a:ext>
            </a:extLst>
          </p:cNvPr>
          <p:cNvSpPr>
            <a:spLocks noGrp="1"/>
          </p:cNvSpPr>
          <p:nvPr>
            <p:ph type="title"/>
          </p:nvPr>
        </p:nvSpPr>
        <p:spPr/>
        <p:txBody>
          <a:bodyPr/>
          <a:lstStyle/>
          <a:p>
            <a:r>
              <a:rPr lang="en-US" dirty="0">
                <a:solidFill>
                  <a:schemeClr val="tx1"/>
                </a:solidFill>
              </a:rPr>
              <a:t>Types of Poverty</a:t>
            </a:r>
          </a:p>
        </p:txBody>
      </p:sp>
      <p:sp>
        <p:nvSpPr>
          <p:cNvPr id="3" name="Content Placeholder 2">
            <a:extLst>
              <a:ext uri="{FF2B5EF4-FFF2-40B4-BE49-F238E27FC236}">
                <a16:creationId xmlns:a16="http://schemas.microsoft.com/office/drawing/2014/main" id="{F8CC9B05-95B1-294A-A5B2-21AEF78B1513}"/>
              </a:ext>
            </a:extLst>
          </p:cNvPr>
          <p:cNvSpPr>
            <a:spLocks noGrp="1"/>
          </p:cNvSpPr>
          <p:nvPr>
            <p:ph sz="half" idx="1"/>
          </p:nvPr>
        </p:nvSpPr>
        <p:spPr/>
        <p:txBody>
          <a:bodyPr>
            <a:normAutofit lnSpcReduction="10000"/>
          </a:bodyPr>
          <a:lstStyle/>
          <a:p>
            <a:pPr marL="0" indent="0">
              <a:buNone/>
            </a:pPr>
            <a:r>
              <a:rPr lang="en-US" sz="2800" b="1" dirty="0"/>
              <a:t>Absolute</a:t>
            </a:r>
          </a:p>
          <a:p>
            <a:pPr marL="0" indent="0">
              <a:buNone/>
            </a:pPr>
            <a:r>
              <a:rPr lang="en-GB" sz="2800" dirty="0"/>
              <a:t>A definition described to be a person living under the poverty line, thus resulting in them not being able to even have their basic needs met.</a:t>
            </a:r>
          </a:p>
          <a:p>
            <a:pPr marL="0" indent="0">
              <a:buNone/>
            </a:pPr>
            <a:endParaRPr lang="en-GB" sz="2400" dirty="0"/>
          </a:p>
          <a:p>
            <a:pPr marL="0" indent="0">
              <a:buNone/>
            </a:pPr>
            <a:r>
              <a:rPr lang="en-GB" sz="1600" dirty="0"/>
              <a:t>            (Walsh, Stephens and Moore, 2000) </a:t>
            </a:r>
          </a:p>
          <a:p>
            <a:pPr marL="0" indent="0">
              <a:buNone/>
            </a:pPr>
            <a:endParaRPr lang="en-US" dirty="0"/>
          </a:p>
          <a:p>
            <a:pPr marL="0" indent="0">
              <a:buNone/>
            </a:pPr>
            <a:endParaRPr lang="en-US" dirty="0"/>
          </a:p>
        </p:txBody>
      </p:sp>
      <p:sp>
        <p:nvSpPr>
          <p:cNvPr id="4" name="Content Placeholder 3">
            <a:extLst>
              <a:ext uri="{FF2B5EF4-FFF2-40B4-BE49-F238E27FC236}">
                <a16:creationId xmlns:a16="http://schemas.microsoft.com/office/drawing/2014/main" id="{2D27E8D5-2FD6-0C42-BA21-CE28377B3DF7}"/>
              </a:ext>
            </a:extLst>
          </p:cNvPr>
          <p:cNvSpPr>
            <a:spLocks noGrp="1"/>
          </p:cNvSpPr>
          <p:nvPr>
            <p:ph sz="half" idx="2"/>
          </p:nvPr>
        </p:nvSpPr>
        <p:spPr>
          <a:xfrm>
            <a:off x="5238616" y="2049753"/>
            <a:ext cx="4184034" cy="3880773"/>
          </a:xfrm>
        </p:spPr>
        <p:txBody>
          <a:bodyPr>
            <a:normAutofit lnSpcReduction="10000"/>
          </a:bodyPr>
          <a:lstStyle/>
          <a:p>
            <a:pPr marL="0" indent="0">
              <a:buNone/>
            </a:pPr>
            <a:r>
              <a:rPr lang="en-US" sz="2800" b="1" dirty="0"/>
              <a:t>Relative</a:t>
            </a:r>
          </a:p>
          <a:p>
            <a:pPr marL="0" indent="0">
              <a:buNone/>
            </a:pPr>
            <a:r>
              <a:rPr lang="en-GB" sz="2800" dirty="0"/>
              <a:t>A definition to describe a person living without the the average means. </a:t>
            </a:r>
          </a:p>
          <a:p>
            <a:pPr marL="0" indent="0">
              <a:buNone/>
            </a:pPr>
            <a:endParaRPr lang="en-GB" sz="2400" dirty="0"/>
          </a:p>
          <a:p>
            <a:pPr marL="0" indent="0">
              <a:buNone/>
            </a:pPr>
            <a:endParaRPr lang="en-GB" sz="2400" dirty="0"/>
          </a:p>
          <a:p>
            <a:pPr marL="0" indent="0">
              <a:buNone/>
            </a:pPr>
            <a:endParaRPr lang="en-GB" sz="1600" dirty="0"/>
          </a:p>
          <a:p>
            <a:pPr marL="0" indent="0">
              <a:buNone/>
            </a:pPr>
            <a:r>
              <a:rPr lang="en-GB" sz="1600" dirty="0"/>
              <a:t>                                              (Moore, 2000)</a:t>
            </a:r>
            <a:endParaRPr lang="en-US" sz="1600" dirty="0"/>
          </a:p>
        </p:txBody>
      </p:sp>
    </p:spTree>
    <p:extLst>
      <p:ext uri="{BB962C8B-B14F-4D97-AF65-F5344CB8AC3E}">
        <p14:creationId xmlns:p14="http://schemas.microsoft.com/office/powerpoint/2010/main" val="608315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053C3-60B0-264C-9409-D26C24134927}"/>
              </a:ext>
            </a:extLst>
          </p:cNvPr>
          <p:cNvSpPr>
            <a:spLocks noGrp="1"/>
          </p:cNvSpPr>
          <p:nvPr>
            <p:ph type="title"/>
          </p:nvPr>
        </p:nvSpPr>
        <p:spPr/>
        <p:txBody>
          <a:bodyPr/>
          <a:lstStyle/>
          <a:p>
            <a:r>
              <a:rPr lang="en-US" dirty="0">
                <a:solidFill>
                  <a:schemeClr val="tx1"/>
                </a:solidFill>
              </a:rPr>
              <a:t>Poverty A Wicked Problem And Why?</a:t>
            </a:r>
            <a:br>
              <a:rPr lang="en-US" u="sng" dirty="0">
                <a:solidFill>
                  <a:schemeClr val="tx1"/>
                </a:solidFill>
              </a:rPr>
            </a:br>
            <a:endParaRPr lang="en-US" u="sng" dirty="0">
              <a:solidFill>
                <a:schemeClr val="tx1"/>
              </a:solidFill>
            </a:endParaRPr>
          </a:p>
        </p:txBody>
      </p:sp>
      <p:sp>
        <p:nvSpPr>
          <p:cNvPr id="3" name="Content Placeholder 2">
            <a:extLst>
              <a:ext uri="{FF2B5EF4-FFF2-40B4-BE49-F238E27FC236}">
                <a16:creationId xmlns:a16="http://schemas.microsoft.com/office/drawing/2014/main" id="{DFBCCFE4-9775-3A47-89CF-40D7D74B7CDC}"/>
              </a:ext>
            </a:extLst>
          </p:cNvPr>
          <p:cNvSpPr>
            <a:spLocks noGrp="1"/>
          </p:cNvSpPr>
          <p:nvPr>
            <p:ph idx="1"/>
          </p:nvPr>
        </p:nvSpPr>
        <p:spPr/>
        <p:txBody>
          <a:bodyPr/>
          <a:lstStyle/>
          <a:p>
            <a:pPr marL="0" indent="0">
              <a:buNone/>
            </a:pPr>
            <a:r>
              <a:rPr lang="en-US" sz="2800" dirty="0" err="1"/>
              <a:t>Spicker</a:t>
            </a:r>
            <a:r>
              <a:rPr lang="en-US" sz="2800" dirty="0"/>
              <a:t> suggests that poverty is  a wicked problem  and is a term used that suggests, that poverty is complex and multidimensional. </a:t>
            </a:r>
          </a:p>
          <a:p>
            <a:endParaRPr lang="en-US" dirty="0"/>
          </a:p>
          <a:p>
            <a:endParaRPr lang="en-US" dirty="0"/>
          </a:p>
          <a:p>
            <a:pPr marL="0" indent="0">
              <a:buNone/>
            </a:pPr>
            <a:endParaRPr lang="en-US" dirty="0"/>
          </a:p>
          <a:p>
            <a:endParaRPr lang="en-US" dirty="0"/>
          </a:p>
          <a:p>
            <a:endParaRPr lang="en-US" dirty="0"/>
          </a:p>
          <a:p>
            <a:pPr marL="0" indent="0">
              <a:buNone/>
            </a:pPr>
            <a:r>
              <a:rPr lang="en-US" dirty="0"/>
              <a:t>                                                                                                     </a:t>
            </a:r>
            <a:r>
              <a:rPr lang="en-US" sz="1600" dirty="0"/>
              <a:t>(Spicker,2016)</a:t>
            </a:r>
          </a:p>
        </p:txBody>
      </p:sp>
    </p:spTree>
    <p:extLst>
      <p:ext uri="{BB962C8B-B14F-4D97-AF65-F5344CB8AC3E}">
        <p14:creationId xmlns:p14="http://schemas.microsoft.com/office/powerpoint/2010/main" val="2102067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BB9F9-94F0-2241-990A-B8079800D4E4}"/>
              </a:ext>
            </a:extLst>
          </p:cNvPr>
          <p:cNvSpPr>
            <a:spLocks noGrp="1"/>
          </p:cNvSpPr>
          <p:nvPr>
            <p:ph type="title"/>
          </p:nvPr>
        </p:nvSpPr>
        <p:spPr/>
        <p:txBody>
          <a:bodyPr/>
          <a:lstStyle/>
          <a:p>
            <a:r>
              <a:rPr lang="en-US" dirty="0">
                <a:solidFill>
                  <a:schemeClr val="tx1"/>
                </a:solidFill>
              </a:rPr>
              <a:t>Poverty in Wales Statistics</a:t>
            </a:r>
          </a:p>
        </p:txBody>
      </p:sp>
      <p:sp>
        <p:nvSpPr>
          <p:cNvPr id="3" name="Content Placeholder 2">
            <a:extLst>
              <a:ext uri="{FF2B5EF4-FFF2-40B4-BE49-F238E27FC236}">
                <a16:creationId xmlns:a16="http://schemas.microsoft.com/office/drawing/2014/main" id="{F246ADF2-0C13-924B-9F02-2F00DF3F1888}"/>
              </a:ext>
            </a:extLst>
          </p:cNvPr>
          <p:cNvSpPr>
            <a:spLocks noGrp="1"/>
          </p:cNvSpPr>
          <p:nvPr>
            <p:ph idx="1"/>
          </p:nvPr>
        </p:nvSpPr>
        <p:spPr/>
        <p:txBody>
          <a:bodyPr/>
          <a:lstStyle/>
          <a:p>
            <a:r>
              <a:rPr lang="en-US" sz="2800" dirty="0"/>
              <a:t>A study in Wales suggests that over one quarter of the nation is in relative poverty due to rising costs of living and cuts to welfare benefits.</a:t>
            </a:r>
          </a:p>
          <a:p>
            <a:endParaRPr lang="en-US" dirty="0"/>
          </a:p>
          <a:p>
            <a:endParaRPr lang="en-US" dirty="0"/>
          </a:p>
          <a:p>
            <a:endParaRPr lang="en-US" dirty="0"/>
          </a:p>
          <a:p>
            <a:endParaRPr lang="en-US" dirty="0"/>
          </a:p>
          <a:p>
            <a:pPr marL="0" indent="0">
              <a:buNone/>
            </a:pPr>
            <a:r>
              <a:rPr lang="en-US" dirty="0"/>
              <a:t>                                                                                                    </a:t>
            </a:r>
            <a:r>
              <a:rPr lang="en-US" sz="1600" dirty="0"/>
              <a:t>(Bulman, 2018)</a:t>
            </a:r>
          </a:p>
        </p:txBody>
      </p:sp>
    </p:spTree>
    <p:extLst>
      <p:ext uri="{BB962C8B-B14F-4D97-AF65-F5344CB8AC3E}">
        <p14:creationId xmlns:p14="http://schemas.microsoft.com/office/powerpoint/2010/main" val="2379807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1C026-E08B-0643-AD71-1995E3734FE8}"/>
              </a:ext>
            </a:extLst>
          </p:cNvPr>
          <p:cNvSpPr>
            <a:spLocks noGrp="1"/>
          </p:cNvSpPr>
          <p:nvPr>
            <p:ph type="title"/>
          </p:nvPr>
        </p:nvSpPr>
        <p:spPr/>
        <p:txBody>
          <a:bodyPr/>
          <a:lstStyle/>
          <a:p>
            <a:r>
              <a:rPr lang="en-US" dirty="0">
                <a:solidFill>
                  <a:schemeClr val="tx1"/>
                </a:solidFill>
              </a:rPr>
              <a:t>Wellbeing of Future Generations (Wales) Act 2015</a:t>
            </a:r>
          </a:p>
        </p:txBody>
      </p:sp>
      <p:sp>
        <p:nvSpPr>
          <p:cNvPr id="3" name="Content Placeholder 2">
            <a:extLst>
              <a:ext uri="{FF2B5EF4-FFF2-40B4-BE49-F238E27FC236}">
                <a16:creationId xmlns:a16="http://schemas.microsoft.com/office/drawing/2014/main" id="{E3FBFF7E-3028-7346-95EC-151753BB2D82}"/>
              </a:ext>
            </a:extLst>
          </p:cNvPr>
          <p:cNvSpPr>
            <a:spLocks noGrp="1"/>
          </p:cNvSpPr>
          <p:nvPr>
            <p:ph idx="1"/>
          </p:nvPr>
        </p:nvSpPr>
        <p:spPr/>
        <p:txBody>
          <a:bodyPr>
            <a:normAutofit/>
          </a:bodyPr>
          <a:lstStyle/>
          <a:p>
            <a:r>
              <a:rPr lang="en-US" dirty="0"/>
              <a:t>The big test is whether this Act will address the issues of poverty in Wales.</a:t>
            </a:r>
          </a:p>
          <a:p>
            <a:r>
              <a:rPr lang="en-US" dirty="0"/>
              <a:t>It promises great things - to improve the social, </a:t>
            </a:r>
            <a:r>
              <a:rPr lang="en-GB" dirty="0"/>
              <a:t> environmental, economic and culture of Wales as a whole.</a:t>
            </a:r>
          </a:p>
          <a:p>
            <a:pPr fontAlgn="base"/>
            <a:r>
              <a:rPr lang="en-GB" dirty="0"/>
              <a:t>This holistic approach in Wales is arguably in line with the international NGO Health Poverty Action Group who state that the ‘causes of poverty in every country are deeply rooted in the global system, which has been programmed over thousands of years to benefit the richest and most powerful. And although the causes are complex,  the fact that they are programmed into the system by humans creates hope. The causes of poverty are not natural, which means they are solvable and changeable and can prioritise people rather than profit’. </a:t>
            </a:r>
            <a:endParaRPr lang="en-US" dirty="0"/>
          </a:p>
        </p:txBody>
      </p:sp>
      <p:sp>
        <p:nvSpPr>
          <p:cNvPr id="7" name="TextBox 6">
            <a:extLst>
              <a:ext uri="{FF2B5EF4-FFF2-40B4-BE49-F238E27FC236}">
                <a16:creationId xmlns:a16="http://schemas.microsoft.com/office/drawing/2014/main" id="{63149425-B8D3-6848-9E5C-5BF5F55254C0}"/>
              </a:ext>
            </a:extLst>
          </p:cNvPr>
          <p:cNvSpPr txBox="1"/>
          <p:nvPr/>
        </p:nvSpPr>
        <p:spPr>
          <a:xfrm>
            <a:off x="7356143" y="6041362"/>
            <a:ext cx="3261815" cy="369332"/>
          </a:xfrm>
          <a:prstGeom prst="rect">
            <a:avLst/>
          </a:prstGeom>
          <a:noFill/>
        </p:spPr>
        <p:txBody>
          <a:bodyPr wrap="square" rtlCol="0">
            <a:spAutoFit/>
          </a:bodyPr>
          <a:lstStyle/>
          <a:p>
            <a:r>
              <a:rPr lang="en-GB" dirty="0"/>
              <a:t>(Health Poverty Action, 2018)</a:t>
            </a:r>
            <a:endParaRPr lang="en-US" dirty="0"/>
          </a:p>
        </p:txBody>
      </p:sp>
    </p:spTree>
    <p:extLst>
      <p:ext uri="{BB962C8B-B14F-4D97-AF65-F5344CB8AC3E}">
        <p14:creationId xmlns:p14="http://schemas.microsoft.com/office/powerpoint/2010/main" val="2535706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D8360-55ED-054E-8CA7-B10C08F3FCFB}"/>
              </a:ext>
            </a:extLst>
          </p:cNvPr>
          <p:cNvSpPr>
            <a:spLocks noGrp="1"/>
          </p:cNvSpPr>
          <p:nvPr>
            <p:ph type="title"/>
          </p:nvPr>
        </p:nvSpPr>
        <p:spPr/>
        <p:txBody>
          <a:bodyPr/>
          <a:lstStyle/>
          <a:p>
            <a:r>
              <a:rPr lang="en-US" dirty="0">
                <a:solidFill>
                  <a:schemeClr val="tx1"/>
                </a:solidFill>
              </a:rPr>
              <a:t>Conclusion</a:t>
            </a:r>
          </a:p>
        </p:txBody>
      </p:sp>
      <p:sp>
        <p:nvSpPr>
          <p:cNvPr id="3" name="Content Placeholder 2">
            <a:extLst>
              <a:ext uri="{FF2B5EF4-FFF2-40B4-BE49-F238E27FC236}">
                <a16:creationId xmlns:a16="http://schemas.microsoft.com/office/drawing/2014/main" id="{C9FFD496-055F-004B-9D6C-8FA08EF9E760}"/>
              </a:ext>
            </a:extLst>
          </p:cNvPr>
          <p:cNvSpPr>
            <a:spLocks noGrp="1"/>
          </p:cNvSpPr>
          <p:nvPr>
            <p:ph idx="1"/>
          </p:nvPr>
        </p:nvSpPr>
        <p:spPr/>
        <p:txBody>
          <a:bodyPr>
            <a:normAutofit lnSpcReduction="10000"/>
          </a:bodyPr>
          <a:lstStyle/>
          <a:p>
            <a:r>
              <a:rPr lang="en-US" sz="2800" dirty="0"/>
              <a:t>It appears that poverty is still a major concern in British society, almost a quarter of people in Wales are in relative poverty thus indicating that more measures are needed to help people meet their needs. Although policies are in place, none seem to be specifically aimed at battling the issue of poverty. The Well-being of Wales Future Generations Act is still in its infancy so only time will tell whether it will be effective.</a:t>
            </a:r>
          </a:p>
        </p:txBody>
      </p:sp>
    </p:spTree>
    <p:extLst>
      <p:ext uri="{BB962C8B-B14F-4D97-AF65-F5344CB8AC3E}">
        <p14:creationId xmlns:p14="http://schemas.microsoft.com/office/powerpoint/2010/main" val="1127755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0E22F-84F6-F64B-9733-70CCE558F38A}"/>
              </a:ext>
            </a:extLst>
          </p:cNvPr>
          <p:cNvSpPr>
            <a:spLocks noGrp="1"/>
          </p:cNvSpPr>
          <p:nvPr>
            <p:ph type="title"/>
          </p:nvPr>
        </p:nvSpPr>
        <p:spPr/>
        <p:txBody>
          <a:bodyPr/>
          <a:lstStyle/>
          <a:p>
            <a:r>
              <a:rPr lang="en-US" dirty="0">
                <a:solidFill>
                  <a:schemeClr val="tx1"/>
                </a:solidFill>
              </a:rPr>
              <a:t>Images Reference List</a:t>
            </a:r>
          </a:p>
        </p:txBody>
      </p:sp>
      <p:sp>
        <p:nvSpPr>
          <p:cNvPr id="3" name="Content Placeholder 2">
            <a:extLst>
              <a:ext uri="{FF2B5EF4-FFF2-40B4-BE49-F238E27FC236}">
                <a16:creationId xmlns:a16="http://schemas.microsoft.com/office/drawing/2014/main" id="{00B22467-9A35-EF41-9752-0B1E2923BAFF}"/>
              </a:ext>
            </a:extLst>
          </p:cNvPr>
          <p:cNvSpPr>
            <a:spLocks noGrp="1"/>
          </p:cNvSpPr>
          <p:nvPr>
            <p:ph idx="1"/>
          </p:nvPr>
        </p:nvSpPr>
        <p:spPr/>
        <p:txBody>
          <a:bodyPr/>
          <a:lstStyle/>
          <a:p>
            <a:pPr marL="0" indent="0">
              <a:buNone/>
            </a:pPr>
            <a:endParaRPr lang="en-US" dirty="0"/>
          </a:p>
          <a:p>
            <a:r>
              <a:rPr lang="en-US" dirty="0"/>
              <a:t>Available at: </a:t>
            </a:r>
            <a:r>
              <a:rPr lang="en-US" dirty="0">
                <a:hlinkClick r:id="rId2"/>
              </a:rPr>
              <a:t>http://www.arborfieldhistory.org.uk/church_old.htm</a:t>
            </a:r>
            <a:r>
              <a:rPr lang="en-US" dirty="0"/>
              <a:t> (Accessed on: 5 December 2018)</a:t>
            </a:r>
          </a:p>
          <a:p>
            <a:r>
              <a:rPr lang="en-US" dirty="0"/>
              <a:t>Available at: </a:t>
            </a:r>
            <a:r>
              <a:rPr lang="en-US" dirty="0">
                <a:hlinkClick r:id="rId3"/>
              </a:rPr>
              <a:t>https://en.wikipedia.org/wiki/Maslow%27s_hierarchy_of_needs</a:t>
            </a:r>
            <a:r>
              <a:rPr lang="en-US" dirty="0"/>
              <a:t> (Accessed on: 6 December 2018)</a:t>
            </a:r>
          </a:p>
        </p:txBody>
      </p:sp>
    </p:spTree>
    <p:extLst>
      <p:ext uri="{BB962C8B-B14F-4D97-AF65-F5344CB8AC3E}">
        <p14:creationId xmlns:p14="http://schemas.microsoft.com/office/powerpoint/2010/main" val="157667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7F3CA-1C48-544C-A218-8DF098038CD6}"/>
              </a:ext>
            </a:extLst>
          </p:cNvPr>
          <p:cNvSpPr>
            <a:spLocks noGrp="1"/>
          </p:cNvSpPr>
          <p:nvPr>
            <p:ph type="title"/>
          </p:nvPr>
        </p:nvSpPr>
        <p:spPr/>
        <p:txBody>
          <a:bodyPr/>
          <a:lstStyle/>
          <a:p>
            <a:r>
              <a:rPr lang="en-US" dirty="0">
                <a:solidFill>
                  <a:schemeClr val="tx1"/>
                </a:solidFill>
              </a:rPr>
              <a:t>Reference List </a:t>
            </a:r>
          </a:p>
        </p:txBody>
      </p:sp>
      <p:sp>
        <p:nvSpPr>
          <p:cNvPr id="3" name="Content Placeholder 2">
            <a:extLst>
              <a:ext uri="{FF2B5EF4-FFF2-40B4-BE49-F238E27FC236}">
                <a16:creationId xmlns:a16="http://schemas.microsoft.com/office/drawing/2014/main" id="{2E202D08-EDA4-C643-97E5-770D38D22AE8}"/>
              </a:ext>
            </a:extLst>
          </p:cNvPr>
          <p:cNvSpPr>
            <a:spLocks noGrp="1"/>
          </p:cNvSpPr>
          <p:nvPr>
            <p:ph idx="1"/>
          </p:nvPr>
        </p:nvSpPr>
        <p:spPr/>
        <p:txBody>
          <a:bodyPr>
            <a:normAutofit fontScale="85000" lnSpcReduction="20000"/>
          </a:bodyPr>
          <a:lstStyle/>
          <a:p>
            <a:r>
              <a:rPr lang="en-GB" dirty="0" err="1"/>
              <a:t>Beder</a:t>
            </a:r>
            <a:r>
              <a:rPr lang="en-GB" dirty="0"/>
              <a:t>, S. (2017) Deserving vs Underserving poor. </a:t>
            </a:r>
            <a:r>
              <a:rPr lang="en-GB" i="1" dirty="0"/>
              <a:t>Business-Managed Democracy. </a:t>
            </a:r>
            <a:r>
              <a:rPr lang="en-GB" dirty="0"/>
              <a:t>Available at: </a:t>
            </a:r>
            <a:r>
              <a:rPr lang="en-GB" dirty="0">
                <a:hlinkClick r:id="rId2"/>
              </a:rPr>
              <a:t>http://www.herinst.org/BusinessManagedDemocracy/culture/work/deserving.html</a:t>
            </a:r>
            <a:r>
              <a:rPr lang="en-GB" dirty="0"/>
              <a:t> (Accessed: 6 December, 2018)</a:t>
            </a:r>
          </a:p>
          <a:p>
            <a:r>
              <a:rPr lang="en-US" dirty="0"/>
              <a:t>Bulman, M. (2018) ‘</a:t>
            </a:r>
            <a:r>
              <a:rPr lang="en-GB" dirty="0"/>
              <a:t>Almost a quarter of people in Wales trapped in poverty amid rising living costs and cuts to benefits’, </a:t>
            </a:r>
            <a:r>
              <a:rPr lang="en-GB" i="1" dirty="0"/>
              <a:t>Independent, </a:t>
            </a:r>
            <a:r>
              <a:rPr lang="en-GB" dirty="0"/>
              <a:t>7 March</a:t>
            </a:r>
            <a:r>
              <a:rPr lang="en-GB" i="1" dirty="0"/>
              <a:t>. </a:t>
            </a:r>
            <a:r>
              <a:rPr lang="en-GB" dirty="0"/>
              <a:t>Available at: </a:t>
            </a:r>
            <a:r>
              <a:rPr lang="en-GB" dirty="0">
                <a:hlinkClick r:id="rId3"/>
              </a:rPr>
              <a:t>https://www.independent.co.uk/news/uk/home-news/wales-poverty-rates-rising-living-costs-benefits-cut-people-trapped-government-a8241926.htm</a:t>
            </a:r>
            <a:r>
              <a:rPr lang="en-GB" dirty="0"/>
              <a:t> (Accessed: 5 December, 2018).</a:t>
            </a:r>
          </a:p>
          <a:p>
            <a:r>
              <a:rPr lang="en-GB" dirty="0"/>
              <a:t>Health Poverty Action (2018). </a:t>
            </a:r>
            <a:r>
              <a:rPr lang="en-GB" i="1" dirty="0"/>
              <a:t>How Poverty Is Created. </a:t>
            </a:r>
            <a:r>
              <a:rPr lang="en-GB" dirty="0"/>
              <a:t>Available at: </a:t>
            </a:r>
            <a:r>
              <a:rPr lang="en-GB" dirty="0">
                <a:hlinkClick r:id="rId4"/>
              </a:rPr>
              <a:t>https://www.healthpovertyaction.org/how-poverty-is-created/</a:t>
            </a:r>
            <a:r>
              <a:rPr lang="en-GB" dirty="0"/>
              <a:t> (Accessed: 7 December, 2018).</a:t>
            </a:r>
          </a:p>
          <a:p>
            <a:pPr marL="0" indent="0">
              <a:buNone/>
            </a:pPr>
            <a:r>
              <a:rPr lang="en-GB" dirty="0"/>
              <a:t> </a:t>
            </a:r>
          </a:p>
          <a:p>
            <a:r>
              <a:rPr lang="en-US" dirty="0">
                <a:solidFill>
                  <a:schemeClr val="tx1"/>
                </a:solidFill>
                <a:latin typeface="Arial" panose="020B0604020202020204" pitchFamily="34" charset="0"/>
                <a:cs typeface="Arial" panose="020B0604020202020204" pitchFamily="34" charset="0"/>
              </a:rPr>
              <a:t>Joseph Rowntree Foundation, (2018) </a:t>
            </a:r>
            <a:r>
              <a:rPr lang="en-US" i="1" dirty="0">
                <a:solidFill>
                  <a:schemeClr val="tx1"/>
                </a:solidFill>
                <a:latin typeface="Arial" panose="020B0604020202020204" pitchFamily="34" charset="0"/>
                <a:cs typeface="Arial" panose="020B0604020202020204" pitchFamily="34" charset="0"/>
              </a:rPr>
              <a:t>What Is Poverty?. </a:t>
            </a:r>
            <a:r>
              <a:rPr lang="en-US" dirty="0">
                <a:solidFill>
                  <a:schemeClr val="tx1"/>
                </a:solidFill>
                <a:latin typeface="Arial" panose="020B0604020202020204" pitchFamily="34" charset="0"/>
                <a:cs typeface="Arial" panose="020B0604020202020204" pitchFamily="34" charset="0"/>
              </a:rPr>
              <a:t>Available at:  https://</a:t>
            </a:r>
            <a:r>
              <a:rPr lang="en-US" dirty="0" err="1">
                <a:solidFill>
                  <a:schemeClr val="tx1"/>
                </a:solidFill>
                <a:latin typeface="Arial" panose="020B0604020202020204" pitchFamily="34" charset="0"/>
                <a:cs typeface="Arial" panose="020B0604020202020204" pitchFamily="34" charset="0"/>
              </a:rPr>
              <a:t>www.jrf.org.uk</a:t>
            </a:r>
            <a:r>
              <a:rPr lang="en-US" dirty="0">
                <a:solidFill>
                  <a:schemeClr val="tx1"/>
                </a:solidFill>
                <a:latin typeface="Arial" panose="020B0604020202020204" pitchFamily="34" charset="0"/>
                <a:cs typeface="Arial" panose="020B0604020202020204" pitchFamily="34" charset="0"/>
              </a:rPr>
              <a:t>/our-work/what-is-poverty (Accessed 5 December, 2018).</a:t>
            </a:r>
          </a:p>
          <a:p>
            <a:r>
              <a:rPr lang="en-US" dirty="0">
                <a:solidFill>
                  <a:schemeClr val="tx1"/>
                </a:solidFill>
                <a:latin typeface="Arial" panose="020B0604020202020204" pitchFamily="34" charset="0"/>
                <a:cs typeface="Arial" panose="020B0604020202020204" pitchFamily="34" charset="0"/>
              </a:rPr>
              <a:t>Moore, S. (2000) </a:t>
            </a:r>
            <a:r>
              <a:rPr lang="en-US" i="1" dirty="0">
                <a:solidFill>
                  <a:schemeClr val="tx1"/>
                </a:solidFill>
                <a:latin typeface="Arial" panose="020B0604020202020204" pitchFamily="34" charset="0"/>
                <a:cs typeface="Arial" panose="020B0604020202020204" pitchFamily="34" charset="0"/>
              </a:rPr>
              <a:t>Sociology Alive</a:t>
            </a:r>
            <a:r>
              <a:rPr lang="en-US" dirty="0">
                <a:solidFill>
                  <a:schemeClr val="tx1"/>
                </a:solidFill>
                <a:latin typeface="Arial" panose="020B0604020202020204" pitchFamily="34" charset="0"/>
                <a:cs typeface="Arial" panose="020B0604020202020204" pitchFamily="34" charset="0"/>
              </a:rPr>
              <a:t>. Cheltenham: Stanley Thornes Publishers Ltd.</a:t>
            </a:r>
          </a:p>
          <a:p>
            <a:pPr marL="0" indent="0">
              <a:buNone/>
            </a:pPr>
            <a:endParaRPr lang="en-US" dirty="0">
              <a:solidFill>
                <a:schemeClr val="tx1"/>
              </a:solidFill>
              <a:latin typeface="Arial" panose="020B0604020202020204" pitchFamily="34" charset="0"/>
              <a:cs typeface="Arial" panose="020B0604020202020204" pitchFamily="34" charset="0"/>
            </a:endParaRPr>
          </a:p>
          <a:p>
            <a:pPr marL="0" indent="0">
              <a:buNone/>
            </a:pPr>
            <a:r>
              <a:rPr lang="en-GB" dirty="0"/>
              <a:t> </a:t>
            </a:r>
          </a:p>
          <a:p>
            <a:endParaRPr lang="en-US" dirty="0"/>
          </a:p>
        </p:txBody>
      </p:sp>
    </p:spTree>
    <p:extLst>
      <p:ext uri="{BB962C8B-B14F-4D97-AF65-F5344CB8AC3E}">
        <p14:creationId xmlns:p14="http://schemas.microsoft.com/office/powerpoint/2010/main" val="1288273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E8F15-D2E8-3842-B9B2-DABE6CC877D8}"/>
              </a:ext>
            </a:extLst>
          </p:cNvPr>
          <p:cNvSpPr>
            <a:spLocks noGrp="1"/>
          </p:cNvSpPr>
          <p:nvPr>
            <p:ph type="title"/>
          </p:nvPr>
        </p:nvSpPr>
        <p:spPr/>
        <p:txBody>
          <a:bodyPr/>
          <a:lstStyle/>
          <a:p>
            <a:r>
              <a:rPr lang="en-US" dirty="0">
                <a:solidFill>
                  <a:schemeClr val="tx1"/>
                </a:solidFill>
              </a:rPr>
              <a:t>Reference List</a:t>
            </a:r>
          </a:p>
        </p:txBody>
      </p:sp>
      <p:sp>
        <p:nvSpPr>
          <p:cNvPr id="3" name="Content Placeholder 2">
            <a:extLst>
              <a:ext uri="{FF2B5EF4-FFF2-40B4-BE49-F238E27FC236}">
                <a16:creationId xmlns:a16="http://schemas.microsoft.com/office/drawing/2014/main" id="{C52B4AB8-94DE-894B-818E-79D4F1929B47}"/>
              </a:ext>
            </a:extLst>
          </p:cNvPr>
          <p:cNvSpPr>
            <a:spLocks noGrp="1"/>
          </p:cNvSpPr>
          <p:nvPr>
            <p:ph idx="1"/>
          </p:nvPr>
        </p:nvSpPr>
        <p:spPr/>
        <p:txBody>
          <a:bodyPr>
            <a:normAutofit/>
          </a:bodyPr>
          <a:lstStyle/>
          <a:p>
            <a:pPr marL="0" indent="0">
              <a:buNone/>
            </a:pPr>
            <a:endParaRPr lang="en-US" dirty="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a:p>
            <a:r>
              <a:rPr lang="en-US" dirty="0">
                <a:solidFill>
                  <a:schemeClr val="tx1"/>
                </a:solidFill>
                <a:latin typeface="Arial" panose="020B0604020202020204" pitchFamily="34" charset="0"/>
                <a:cs typeface="Arial" panose="020B0604020202020204" pitchFamily="34" charset="0"/>
              </a:rPr>
              <a:t>Maslow, A. (2012) </a:t>
            </a:r>
            <a:r>
              <a:rPr lang="en-GB" i="1" dirty="0"/>
              <a:t>A Theory of Human Motivation. </a:t>
            </a:r>
            <a:r>
              <a:rPr lang="en-GB" dirty="0"/>
              <a:t>USA: Start Publishing LLC. (Accessed 5 December 2018).</a:t>
            </a:r>
          </a:p>
          <a:p>
            <a:endParaRPr lang="en-US" i="1" dirty="0">
              <a:solidFill>
                <a:schemeClr val="tx1"/>
              </a:solidFill>
              <a:latin typeface="Arial" panose="020B0604020202020204" pitchFamily="34" charset="0"/>
              <a:cs typeface="Arial" panose="020B0604020202020204" pitchFamily="34" charset="0"/>
            </a:endParaRPr>
          </a:p>
          <a:p>
            <a:r>
              <a:rPr lang="en-US" dirty="0" err="1">
                <a:solidFill>
                  <a:schemeClr val="tx1"/>
                </a:solidFill>
                <a:latin typeface="Arial" panose="020B0604020202020204" pitchFamily="34" charset="0"/>
                <a:cs typeface="Arial" panose="020B0604020202020204" pitchFamily="34" charset="0"/>
              </a:rPr>
              <a:t>Sipker</a:t>
            </a:r>
            <a:r>
              <a:rPr lang="en-US" dirty="0">
                <a:solidFill>
                  <a:schemeClr val="tx1"/>
                </a:solidFill>
                <a:latin typeface="Arial" panose="020B0604020202020204" pitchFamily="34" charset="0"/>
                <a:cs typeface="Arial" panose="020B0604020202020204" pitchFamily="34" charset="0"/>
              </a:rPr>
              <a:t>, P. (2016) </a:t>
            </a:r>
            <a:r>
              <a:rPr lang="en-US" i="1" dirty="0">
                <a:solidFill>
                  <a:schemeClr val="tx1"/>
                </a:solidFill>
                <a:latin typeface="Arial" panose="020B0604020202020204" pitchFamily="34" charset="0"/>
                <a:cs typeface="Arial" panose="020B0604020202020204" pitchFamily="34" charset="0"/>
              </a:rPr>
              <a:t>Poverty is a wicked problem. </a:t>
            </a:r>
            <a:r>
              <a:rPr lang="en-US" dirty="0">
                <a:solidFill>
                  <a:schemeClr val="tx1"/>
                </a:solidFill>
                <a:latin typeface="Arial" panose="020B0604020202020204" pitchFamily="34" charset="0"/>
                <a:cs typeface="Arial" panose="020B0604020202020204" pitchFamily="34" charset="0"/>
              </a:rPr>
              <a:t>Available at: </a:t>
            </a:r>
            <a:r>
              <a:rPr lang="en-US" dirty="0">
                <a:solidFill>
                  <a:schemeClr val="tx1"/>
                </a:solidFill>
                <a:latin typeface="Arial" panose="020B0604020202020204" pitchFamily="34" charset="0"/>
                <a:cs typeface="Arial" panose="020B0604020202020204" pitchFamily="34" charset="0"/>
                <a:hlinkClick r:id="rId2"/>
              </a:rPr>
              <a:t>https://moodle.uwtsd.ac.uk/pluginfile.php/218521/mod_resource/content/1/CROPPovertyBrief35Spicker%20%281%29.pdf</a:t>
            </a:r>
            <a:r>
              <a:rPr lang="en-US" dirty="0">
                <a:solidFill>
                  <a:schemeClr val="tx1"/>
                </a:solidFill>
                <a:latin typeface="Arial" panose="020B0604020202020204" pitchFamily="34" charset="0"/>
                <a:cs typeface="Arial" panose="020B0604020202020204" pitchFamily="34" charset="0"/>
              </a:rPr>
              <a:t> (Accessed 5 December, 2018).</a:t>
            </a:r>
          </a:p>
          <a:p>
            <a:endParaRPr lang="en-US" dirty="0">
              <a:solidFill>
                <a:schemeClr val="tx1"/>
              </a:solidFill>
              <a:latin typeface="Arial" panose="020B0604020202020204" pitchFamily="34" charset="0"/>
              <a:cs typeface="Arial" panose="020B0604020202020204" pitchFamily="34" charset="0"/>
            </a:endParaRPr>
          </a:p>
          <a:p>
            <a:r>
              <a:rPr lang="en-US" dirty="0">
                <a:solidFill>
                  <a:schemeClr val="tx1"/>
                </a:solidFill>
                <a:latin typeface="Arial" panose="020B0604020202020204" pitchFamily="34" charset="0"/>
                <a:cs typeface="Arial" panose="020B0604020202020204" pitchFamily="34" charset="0"/>
              </a:rPr>
              <a:t>Walsh, M., Stephens, P, and Moore, S. (2000) </a:t>
            </a:r>
            <a:r>
              <a:rPr lang="en-GB" i="1" dirty="0"/>
              <a:t>Social Policy and Welfare. </a:t>
            </a:r>
            <a:r>
              <a:rPr lang="en-GB" dirty="0"/>
              <a:t>Cheltenham: Stanley Thornes Publishers Ltd.</a:t>
            </a:r>
          </a:p>
          <a:p>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0690962"/>
      </p:ext>
    </p:extLst>
  </p:cSld>
  <p:clrMapOvr>
    <a:masterClrMapping/>
  </p:clrMapOvr>
</p:sld>
</file>

<file path=ppt/theme/theme1.xml><?xml version="1.0" encoding="utf-8"?>
<a:theme xmlns:a="http://schemas.openxmlformats.org/drawingml/2006/main" name="Face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335</TotalTime>
  <Words>913</Words>
  <Application>Microsoft Macintosh PowerPoint</Application>
  <PresentationFormat>Widescreen</PresentationFormat>
  <Paragraphs>85</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Wingdings 3</vt:lpstr>
      <vt:lpstr>Facet</vt:lpstr>
      <vt:lpstr> POVERTY</vt:lpstr>
      <vt:lpstr>INTRODUCTION</vt:lpstr>
      <vt:lpstr>Poverty Defined</vt:lpstr>
      <vt:lpstr>Maslow’s Hierarchy of Needs</vt:lpstr>
      <vt:lpstr>Welfare State</vt:lpstr>
      <vt:lpstr>DESERVING AND UNDESERVING POOR</vt:lpstr>
      <vt:lpstr>Types of Poverty</vt:lpstr>
      <vt:lpstr>Poverty A Wicked Problem And Why? </vt:lpstr>
      <vt:lpstr>Poverty in Wales Statistics</vt:lpstr>
      <vt:lpstr>Wellbeing of Future Generations (Wales) Act 2015</vt:lpstr>
      <vt:lpstr>Conclusion</vt:lpstr>
      <vt:lpstr>Images Reference List</vt:lpstr>
      <vt:lpstr>Reference List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POWERPOINT PRESENTATION ON POVERTY</dc:title>
  <dc:creator>Linda Evans (1809867)</dc:creator>
  <cp:lastModifiedBy>Linda Evans (1809867)</cp:lastModifiedBy>
  <cp:revision>28</cp:revision>
  <dcterms:created xsi:type="dcterms:W3CDTF">2019-01-06T15:44:42Z</dcterms:created>
  <dcterms:modified xsi:type="dcterms:W3CDTF">2019-01-07T16:22:11Z</dcterms:modified>
</cp:coreProperties>
</file>