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A489EC-EC43-4E56-9959-7A8418F82598}" v="9" dt="2025-05-13T19:11:35.6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593" autoAdjust="0"/>
  </p:normalViewPr>
  <p:slideViewPr>
    <p:cSldViewPr snapToGrid="0" snapToObjects="1">
      <p:cViewPr>
        <p:scale>
          <a:sx n="54" d="100"/>
          <a:sy n="54" d="100"/>
        </p:scale>
        <p:origin x="2043" y="50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67" d="100"/>
          <a:sy n="67" d="100"/>
        </p:scale>
        <p:origin x="2829" y="2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F8A489EC-EC43-4E56-9959-7A8418F82598}"/>
    <pc:docChg chg="undo custSel modSld">
      <pc:chgData name="Aliyu Sambo" userId="d9766618-3e46-45d4-99f2-08120d84987f" providerId="ADAL" clId="{F8A489EC-EC43-4E56-9959-7A8418F82598}" dt="2025-05-13T19:12:28.049" v="356" actId="20577"/>
      <pc:docMkLst>
        <pc:docMk/>
      </pc:docMkLst>
      <pc:sldChg chg="modSp">
        <pc:chgData name="Aliyu Sambo" userId="d9766618-3e46-45d4-99f2-08120d84987f" providerId="ADAL" clId="{F8A489EC-EC43-4E56-9959-7A8418F82598}" dt="2025-05-13T18:12:48.463" v="246"/>
        <pc:sldMkLst>
          <pc:docMk/>
          <pc:sldMk cId="0" sldId="256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F8A489EC-EC43-4E56-9959-7A8418F82598}" dt="2025-05-13T19:09:59.099" v="342" actId="114"/>
        <pc:sldMkLst>
          <pc:docMk/>
          <pc:sldMk cId="0" sldId="257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09:59.099" v="342" actId="114"/>
          <ac:spMkLst>
            <pc:docMk/>
            <pc:sldMk cId="0" sldId="257"/>
            <ac:spMk id="3" creationId="{00000000-0000-0000-0000-000000000000}"/>
          </ac:spMkLst>
        </pc:spChg>
      </pc:sldChg>
      <pc:sldChg chg="addSp delSp modSp mod setBg delDesignElem">
        <pc:chgData name="Aliyu Sambo" userId="d9766618-3e46-45d4-99f2-08120d84987f" providerId="ADAL" clId="{F8A489EC-EC43-4E56-9959-7A8418F82598}" dt="2025-05-13T19:07:24.109" v="323" actId="1076"/>
        <pc:sldMkLst>
          <pc:docMk/>
          <pc:sldMk cId="0" sldId="258"/>
        </pc:sldMkLst>
        <pc:spChg chg="mod">
          <ac:chgData name="Aliyu Sambo" userId="d9766618-3e46-45d4-99f2-08120d84987f" providerId="ADAL" clId="{F8A489EC-EC43-4E56-9959-7A8418F82598}" dt="2025-05-13T16:28:04.164" v="19" actId="26606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Aliyu Sambo" userId="d9766618-3e46-45d4-99f2-08120d84987f" providerId="ADAL" clId="{F8A489EC-EC43-4E56-9959-7A8418F82598}" dt="2025-05-13T16:27:44.238" v="14" actId="478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Aliyu Sambo" userId="d9766618-3e46-45d4-99f2-08120d84987f" providerId="ADAL" clId="{F8A489EC-EC43-4E56-9959-7A8418F82598}" dt="2025-05-13T16:27:51.072" v="15" actId="478"/>
          <ac:spMkLst>
            <pc:docMk/>
            <pc:sldMk cId="0" sldId="258"/>
            <ac:spMk id="6" creationId="{A07489AA-543C-DEC5-C77E-8CFC31B41671}"/>
          </ac:spMkLst>
        </pc:spChg>
        <pc:spChg chg="add del">
          <ac:chgData name="Aliyu Sambo" userId="d9766618-3e46-45d4-99f2-08120d84987f" providerId="ADAL" clId="{F8A489EC-EC43-4E56-9959-7A8418F82598}" dt="2025-05-13T16:28:04.149" v="18" actId="26606"/>
          <ac:spMkLst>
            <pc:docMk/>
            <pc:sldMk cId="0" sldId="258"/>
            <ac:spMk id="9" creationId="{A4AC5506-6312-4701-8D3C-40187889A947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58"/>
            <ac:spMk id="11" creationId="{670CEDEF-4F34-412E-84EE-329C1E936AF5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58"/>
            <ac:spMk id="12" creationId="{BCED4D40-4B67-4331-AC48-79B82B4A47D8}"/>
          </ac:spMkLst>
        </pc:spChg>
        <pc:graphicFrameChg chg="add mod modGraphic">
          <ac:chgData name="Aliyu Sambo" userId="d9766618-3e46-45d4-99f2-08120d84987f" providerId="ADAL" clId="{F8A489EC-EC43-4E56-9959-7A8418F82598}" dt="2025-05-13T19:07:24.109" v="323" actId="1076"/>
          <ac:graphicFrameMkLst>
            <pc:docMk/>
            <pc:sldMk cId="0" sldId="258"/>
            <ac:graphicFrameMk id="4" creationId="{A34CD3FC-7617-2945-EDB9-1907950B737B}"/>
          </ac:graphicFrameMkLst>
        </pc:graphicFrameChg>
      </pc:sldChg>
      <pc:sldChg chg="addSp modSp mod modAnim">
        <pc:chgData name="Aliyu Sambo" userId="d9766618-3e46-45d4-99f2-08120d84987f" providerId="ADAL" clId="{F8A489EC-EC43-4E56-9959-7A8418F82598}" dt="2025-05-13T19:11:10.099" v="345" actId="113"/>
        <pc:sldMkLst>
          <pc:docMk/>
          <pc:sldMk cId="0" sldId="259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11:10.099" v="345" actId="113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Aliyu Sambo" userId="d9766618-3e46-45d4-99f2-08120d84987f" providerId="ADAL" clId="{F8A489EC-EC43-4E56-9959-7A8418F82598}" dt="2025-05-13T18:17:24.703" v="261" actId="12"/>
          <ac:spMkLst>
            <pc:docMk/>
            <pc:sldMk cId="0" sldId="259"/>
            <ac:spMk id="7" creationId="{4D7E957E-3BF0-CCDC-75D3-6175A3009F83}"/>
          </ac:spMkLst>
        </pc:spChg>
        <pc:picChg chg="add mod">
          <ac:chgData name="Aliyu Sambo" userId="d9766618-3e46-45d4-99f2-08120d84987f" providerId="ADAL" clId="{F8A489EC-EC43-4E56-9959-7A8418F82598}" dt="2025-05-13T18:17:38.673" v="263" actId="1076"/>
          <ac:picMkLst>
            <pc:docMk/>
            <pc:sldMk cId="0" sldId="259"/>
            <ac:picMk id="5" creationId="{7F30D975-4100-89DE-1490-332E89833075}"/>
          </ac:picMkLst>
        </pc:picChg>
      </pc:sldChg>
      <pc:sldChg chg="addSp delSp modSp mod">
        <pc:chgData name="Aliyu Sambo" userId="d9766618-3e46-45d4-99f2-08120d84987f" providerId="ADAL" clId="{F8A489EC-EC43-4E56-9959-7A8418F82598}" dt="2025-05-13T19:11:01.689" v="344" actId="113"/>
        <pc:sldMkLst>
          <pc:docMk/>
          <pc:sldMk cId="0" sldId="260"/>
        </pc:sldMkLst>
        <pc:spChg chg="mod">
          <ac:chgData name="Aliyu Sambo" userId="d9766618-3e46-45d4-99f2-08120d84987f" providerId="ADAL" clId="{F8A489EC-EC43-4E56-9959-7A8418F82598}" dt="2025-05-13T16:37:06.686" v="61" actId="14100"/>
          <ac:spMkLst>
            <pc:docMk/>
            <pc:sldMk cId="0" sldId="260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11:01.689" v="344" actId="113"/>
          <ac:spMkLst>
            <pc:docMk/>
            <pc:sldMk cId="0" sldId="260"/>
            <ac:spMk id="3" creationId="{00000000-0000-0000-0000-000000000000}"/>
          </ac:spMkLst>
        </pc:spChg>
        <pc:picChg chg="add del mod">
          <ac:chgData name="Aliyu Sambo" userId="d9766618-3e46-45d4-99f2-08120d84987f" providerId="ADAL" clId="{F8A489EC-EC43-4E56-9959-7A8418F82598}" dt="2025-05-13T16:34:21.671" v="52" actId="478"/>
          <ac:picMkLst>
            <pc:docMk/>
            <pc:sldMk cId="0" sldId="260"/>
            <ac:picMk id="5" creationId="{0D0D17D4-12AC-A370-4D54-FD8CAB88C98A}"/>
          </ac:picMkLst>
        </pc:picChg>
        <pc:picChg chg="add mod modCrop">
          <ac:chgData name="Aliyu Sambo" userId="d9766618-3e46-45d4-99f2-08120d84987f" providerId="ADAL" clId="{F8A489EC-EC43-4E56-9959-7A8418F82598}" dt="2025-05-13T19:08:06.719" v="328" actId="1076"/>
          <ac:picMkLst>
            <pc:docMk/>
            <pc:sldMk cId="0" sldId="260"/>
            <ac:picMk id="7" creationId="{A5878B98-8954-4C26-32C3-C24B3F43A791}"/>
          </ac:picMkLst>
        </pc:picChg>
        <pc:picChg chg="add mod modCrop">
          <ac:chgData name="Aliyu Sambo" userId="d9766618-3e46-45d4-99f2-08120d84987f" providerId="ADAL" clId="{F8A489EC-EC43-4E56-9959-7A8418F82598}" dt="2025-05-13T19:08:42.918" v="334" actId="1076"/>
          <ac:picMkLst>
            <pc:docMk/>
            <pc:sldMk cId="0" sldId="260"/>
            <ac:picMk id="9" creationId="{E03F6F97-78BB-BA27-BC71-C0F54182059B}"/>
          </ac:picMkLst>
        </pc:picChg>
      </pc:sldChg>
      <pc:sldChg chg="addSp modSp mod modAnim">
        <pc:chgData name="Aliyu Sambo" userId="d9766618-3e46-45d4-99f2-08120d84987f" providerId="ADAL" clId="{F8A489EC-EC43-4E56-9959-7A8418F82598}" dt="2025-05-13T19:11:35.629" v="347" actId="113"/>
        <pc:sldMkLst>
          <pc:docMk/>
          <pc:sldMk cId="0" sldId="261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11:35.629" v="347" actId="113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Aliyu Sambo" userId="d9766618-3e46-45d4-99f2-08120d84987f" providerId="ADAL" clId="{F8A489EC-EC43-4E56-9959-7A8418F82598}" dt="2025-05-13T16:43:29.247" v="148" actId="14100"/>
          <ac:spMkLst>
            <pc:docMk/>
            <pc:sldMk cId="0" sldId="261"/>
            <ac:spMk id="6" creationId="{9067FFF3-936B-BF40-F343-70B4F3917F44}"/>
          </ac:spMkLst>
        </pc:spChg>
        <pc:picChg chg="add mod">
          <ac:chgData name="Aliyu Sambo" userId="d9766618-3e46-45d4-99f2-08120d84987f" providerId="ADAL" clId="{F8A489EC-EC43-4E56-9959-7A8418F82598}" dt="2025-05-13T16:43:19.326" v="146" actId="1076"/>
          <ac:picMkLst>
            <pc:docMk/>
            <pc:sldMk cId="0" sldId="261"/>
            <ac:picMk id="5" creationId="{05A56070-4012-13D0-1D7A-5F1FB9103E24}"/>
          </ac:picMkLst>
        </pc:picChg>
      </pc:sldChg>
      <pc:sldChg chg="addSp modSp mod">
        <pc:chgData name="Aliyu Sambo" userId="d9766618-3e46-45d4-99f2-08120d84987f" providerId="ADAL" clId="{F8A489EC-EC43-4E56-9959-7A8418F82598}" dt="2025-05-13T19:11:43.562" v="348" actId="113"/>
        <pc:sldMkLst>
          <pc:docMk/>
          <pc:sldMk cId="0" sldId="262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11:43.562" v="348" actId="113"/>
          <ac:spMkLst>
            <pc:docMk/>
            <pc:sldMk cId="0" sldId="262"/>
            <ac:spMk id="3" creationId="{00000000-0000-0000-0000-000000000000}"/>
          </ac:spMkLst>
        </pc:spChg>
        <pc:picChg chg="add mod">
          <ac:chgData name="Aliyu Sambo" userId="d9766618-3e46-45d4-99f2-08120d84987f" providerId="ADAL" clId="{F8A489EC-EC43-4E56-9959-7A8418F82598}" dt="2025-05-13T16:49:05.447" v="174" actId="1076"/>
          <ac:picMkLst>
            <pc:docMk/>
            <pc:sldMk cId="0" sldId="262"/>
            <ac:picMk id="5" creationId="{CEBC1D70-89AF-C7ED-2B82-296A6C3012CE}"/>
          </ac:picMkLst>
        </pc:picChg>
        <pc:picChg chg="add mod">
          <ac:chgData name="Aliyu Sambo" userId="d9766618-3e46-45d4-99f2-08120d84987f" providerId="ADAL" clId="{F8A489EC-EC43-4E56-9959-7A8418F82598}" dt="2025-05-13T16:49:10.255" v="176" actId="1076"/>
          <ac:picMkLst>
            <pc:docMk/>
            <pc:sldMk cId="0" sldId="262"/>
            <ac:picMk id="7" creationId="{C100F674-D83D-DC18-DE27-F6EFB6FC0517}"/>
          </ac:picMkLst>
        </pc:picChg>
      </pc:sldChg>
      <pc:sldChg chg="addSp modSp mod">
        <pc:chgData name="Aliyu Sambo" userId="d9766618-3e46-45d4-99f2-08120d84987f" providerId="ADAL" clId="{F8A489EC-EC43-4E56-9959-7A8418F82598}" dt="2025-05-13T19:12:28.049" v="356" actId="20577"/>
        <pc:sldMkLst>
          <pc:docMk/>
          <pc:sldMk cId="0" sldId="263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63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12:28.049" v="356" actId="20577"/>
          <ac:spMkLst>
            <pc:docMk/>
            <pc:sldMk cId="0" sldId="263"/>
            <ac:spMk id="3" creationId="{00000000-0000-0000-0000-000000000000}"/>
          </ac:spMkLst>
        </pc:spChg>
        <pc:picChg chg="add mod">
          <ac:chgData name="Aliyu Sambo" userId="d9766618-3e46-45d4-99f2-08120d84987f" providerId="ADAL" clId="{F8A489EC-EC43-4E56-9959-7A8418F82598}" dt="2025-05-13T16:53:02.038" v="205" actId="1076"/>
          <ac:picMkLst>
            <pc:docMk/>
            <pc:sldMk cId="0" sldId="263"/>
            <ac:picMk id="5" creationId="{8D082C53-64FE-B4EC-146E-D572D412B110}"/>
          </ac:picMkLst>
        </pc:picChg>
        <pc:picChg chg="add mod">
          <ac:chgData name="Aliyu Sambo" userId="d9766618-3e46-45d4-99f2-08120d84987f" providerId="ADAL" clId="{F8A489EC-EC43-4E56-9959-7A8418F82598}" dt="2025-05-13T19:11:56.050" v="350" actId="1076"/>
          <ac:picMkLst>
            <pc:docMk/>
            <pc:sldMk cId="0" sldId="263"/>
            <ac:picMk id="7" creationId="{2E0805C2-EBE9-31F6-96AE-E408F2529909}"/>
          </ac:picMkLst>
        </pc:picChg>
      </pc:sldChg>
      <pc:sldChg chg="addSp modSp mod modNotesTx">
        <pc:chgData name="Aliyu Sambo" userId="d9766618-3e46-45d4-99f2-08120d84987f" providerId="ADAL" clId="{F8A489EC-EC43-4E56-9959-7A8418F82598}" dt="2025-05-13T18:54:33.536" v="293" actId="1076"/>
        <pc:sldMkLst>
          <pc:docMk/>
          <pc:sldMk cId="0" sldId="264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64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8:11:39.869" v="240" actId="114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Aliyu Sambo" userId="d9766618-3e46-45d4-99f2-08120d84987f" providerId="ADAL" clId="{F8A489EC-EC43-4E56-9959-7A8418F82598}" dt="2025-05-13T18:54:33.536" v="293" actId="1076"/>
          <ac:picMkLst>
            <pc:docMk/>
            <pc:sldMk cId="0" sldId="264"/>
            <ac:picMk id="5" creationId="{FFCD4D52-92DA-590E-3F4B-A1575FEE9F4A}"/>
          </ac:picMkLst>
        </pc:picChg>
      </pc:sldChg>
      <pc:sldChg chg="addSp delSp modSp mod setBg delDesignElem">
        <pc:chgData name="Aliyu Sambo" userId="d9766618-3e46-45d4-99f2-08120d84987f" providerId="ADAL" clId="{F8A489EC-EC43-4E56-9959-7A8418F82598}" dt="2025-05-13T19:03:40.200" v="313" actId="26606"/>
        <pc:sldMkLst>
          <pc:docMk/>
          <pc:sldMk cId="0" sldId="265"/>
        </pc:sldMkLst>
        <pc:spChg chg="mod">
          <ac:chgData name="Aliyu Sambo" userId="d9766618-3e46-45d4-99f2-08120d84987f" providerId="ADAL" clId="{F8A489EC-EC43-4E56-9959-7A8418F82598}" dt="2025-05-13T19:03:40.200" v="313" actId="26606"/>
          <ac:spMkLst>
            <pc:docMk/>
            <pc:sldMk cId="0" sldId="265"/>
            <ac:spMk id="2" creationId="{00000000-0000-0000-0000-000000000000}"/>
          </ac:spMkLst>
        </pc:spChg>
        <pc:spChg chg="del mod">
          <ac:chgData name="Aliyu Sambo" userId="d9766618-3e46-45d4-99f2-08120d84987f" providerId="ADAL" clId="{F8A489EC-EC43-4E56-9959-7A8418F82598}" dt="2025-05-13T16:55:14.798" v="219" actId="478"/>
          <ac:spMkLst>
            <pc:docMk/>
            <pc:sldMk cId="0" sldId="265"/>
            <ac:spMk id="3" creationId="{00000000-0000-0000-0000-000000000000}"/>
          </ac:spMkLst>
        </pc:spChg>
        <pc:spChg chg="add del mod">
          <ac:chgData name="Aliyu Sambo" userId="d9766618-3e46-45d4-99f2-08120d84987f" providerId="ADAL" clId="{F8A489EC-EC43-4E56-9959-7A8418F82598}" dt="2025-05-13T16:55:18.201" v="220" actId="478"/>
          <ac:spMkLst>
            <pc:docMk/>
            <pc:sldMk cId="0" sldId="265"/>
            <ac:spMk id="7" creationId="{FDA3883D-E1F7-49BC-CD44-770340359465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65"/>
            <ac:spMk id="10" creationId="{F0A604E4-7307-451C-93BE-F1F7E1BF3BF8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65"/>
            <ac:spMk id="12" creationId="{F7F3A0AA-35E5-4085-942B-737839030604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65"/>
            <ac:spMk id="14" creationId="{402F5C38-C747-4173-ABBF-656E39E82130}"/>
          </ac:spMkLst>
        </pc:spChg>
        <pc:spChg chg="add del">
          <ac:chgData name="Aliyu Sambo" userId="d9766618-3e46-45d4-99f2-08120d84987f" providerId="ADAL" clId="{F8A489EC-EC43-4E56-9959-7A8418F82598}" dt="2025-05-13T18:12:48.463" v="246"/>
          <ac:spMkLst>
            <pc:docMk/>
            <pc:sldMk cId="0" sldId="265"/>
            <ac:spMk id="16" creationId="{E37EECFC-A684-4391-AE85-4CDAF5565F61}"/>
          </ac:spMkLst>
        </pc:spChg>
        <pc:picChg chg="add mod">
          <ac:chgData name="Aliyu Sambo" userId="d9766618-3e46-45d4-99f2-08120d84987f" providerId="ADAL" clId="{F8A489EC-EC43-4E56-9959-7A8418F82598}" dt="2025-05-13T19:03:40.200" v="313" actId="26606"/>
          <ac:picMkLst>
            <pc:docMk/>
            <pc:sldMk cId="0" sldId="265"/>
            <ac:picMk id="5" creationId="{51575BAE-24E5-E1B4-8BA7-03D4519001EE}"/>
          </ac:picMkLst>
        </pc:picChg>
      </pc:sldChg>
      <pc:sldChg chg="modSp mod">
        <pc:chgData name="Aliyu Sambo" userId="d9766618-3e46-45d4-99f2-08120d84987f" providerId="ADAL" clId="{F8A489EC-EC43-4E56-9959-7A8418F82598}" dt="2025-05-13T19:02:42.075" v="312" actId="1076"/>
        <pc:sldMkLst>
          <pc:docMk/>
          <pc:sldMk cId="0" sldId="266"/>
        </pc:sldMkLst>
        <pc:spChg chg="mod">
          <ac:chgData name="Aliyu Sambo" userId="d9766618-3e46-45d4-99f2-08120d84987f" providerId="ADAL" clId="{F8A489EC-EC43-4E56-9959-7A8418F82598}" dt="2025-05-13T18:12:48.463" v="246"/>
          <ac:spMkLst>
            <pc:docMk/>
            <pc:sldMk cId="0" sldId="266"/>
            <ac:spMk id="2" creationId="{00000000-0000-0000-0000-000000000000}"/>
          </ac:spMkLst>
        </pc:spChg>
        <pc:spChg chg="mod">
          <ac:chgData name="Aliyu Sambo" userId="d9766618-3e46-45d4-99f2-08120d84987f" providerId="ADAL" clId="{F8A489EC-EC43-4E56-9959-7A8418F82598}" dt="2025-05-13T19:02:42.075" v="312" actId="1076"/>
          <ac:spMkLst>
            <pc:docMk/>
            <pc:sldMk cId="0" sldId="26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9D4C02-E7B5-93D9-7D37-A67F100605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95B4C9-E51D-7F66-7780-C986A55E51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7AB313-D977-4ADD-9544-E97C7120E428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73F59B-7135-51A1-D130-7B641FA13A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D8AB2-8A7B-AAED-0117-112BA5E68C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5F869-9CF2-4ACE-901E-3662EA297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7751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F494C9-E668-48B8-BA8E-CBAAA40F07F6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CE302-EB6A-4BB4-8C35-4DA857D02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253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6CE302-EB6A-4BB4-8C35-4DA857D023B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066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The </a:t>
            </a:r>
            <a:r>
              <a:rPr lang="en-US" b="1" i="0" dirty="0" err="1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tidyverse</a:t>
            </a:r>
            <a:r>
              <a:rPr lang="en-US" b="0" i="0" dirty="0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 is a coherent system of packages for data manipulation, exploration and visualization that share a common design philosophy.</a:t>
            </a:r>
          </a:p>
          <a:p>
            <a:r>
              <a:rPr lang="en-US" b="0" i="0" dirty="0" err="1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Tidyverse</a:t>
            </a:r>
            <a:r>
              <a:rPr lang="en-US" b="0" i="0" dirty="0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 packages are intended to make statisticians and data scientists more productive by guiding them through workflows that facilitate communication, and result in reproducible work products. </a:t>
            </a:r>
          </a:p>
          <a:p>
            <a:r>
              <a:rPr lang="en-US" b="0" i="0" dirty="0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Fundamentally, the </a:t>
            </a:r>
            <a:r>
              <a:rPr lang="en-US" b="1" i="0" dirty="0" err="1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tidyverse</a:t>
            </a:r>
            <a:r>
              <a:rPr lang="en-US" b="0" i="0" dirty="0">
                <a:solidFill>
                  <a:srgbClr val="565A5F"/>
                </a:solidFill>
                <a:effectLst/>
                <a:latin typeface="open sans" panose="020B0606030504020204" pitchFamily="34" charset="0"/>
              </a:rPr>
              <a:t> is about the connections between the tools that make the workflow possible.</a:t>
            </a:r>
          </a:p>
          <a:p>
            <a:endParaRPr lang="en-US" b="0" i="0" dirty="0">
              <a:solidFill>
                <a:srgbClr val="565A5F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6CE302-EB6A-4BB4-8C35-4DA857D023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18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6CE302-EB6A-4BB4-8C35-4DA857D023B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401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20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08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858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790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765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531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38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651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141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647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09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85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Data Structures in 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Core building blocks for statistical programming</a:t>
            </a:r>
          </a:p>
          <a:p>
            <a:r>
              <a:t>Module: ACCA7022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Data Structures Matter in 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i="1" dirty="0"/>
              <a:t>R is a </a:t>
            </a:r>
            <a:r>
              <a:rPr sz="2800" i="1" dirty="0" err="1"/>
              <a:t>vectorised</a:t>
            </a:r>
            <a:r>
              <a:rPr sz="2800" i="1" dirty="0"/>
              <a:t> language</a:t>
            </a:r>
            <a:r>
              <a:rPr sz="2800" dirty="0"/>
              <a:t>: understanding its data structures is essential</a:t>
            </a:r>
            <a:endParaRPr lang="en-GB" sz="2800" dirty="0"/>
          </a:p>
          <a:p>
            <a:endParaRPr lang="en-GB" sz="2800" dirty="0"/>
          </a:p>
          <a:p>
            <a:r>
              <a:rPr sz="2800" i="1" dirty="0"/>
              <a:t>Data structures </a:t>
            </a:r>
            <a:r>
              <a:rPr sz="2800" dirty="0"/>
              <a:t>determine:</a:t>
            </a:r>
          </a:p>
          <a:p>
            <a:pPr marL="400050" lvl="1" indent="0">
              <a:buNone/>
            </a:pPr>
            <a:r>
              <a:rPr sz="2400" dirty="0"/>
              <a:t>- How data is </a:t>
            </a:r>
            <a:r>
              <a:rPr sz="2400" i="1" dirty="0"/>
              <a:t>stored</a:t>
            </a:r>
            <a:r>
              <a:rPr sz="2400" dirty="0"/>
              <a:t> and </a:t>
            </a:r>
            <a:r>
              <a:rPr sz="2400" i="1" dirty="0"/>
              <a:t>accessed</a:t>
            </a:r>
          </a:p>
          <a:p>
            <a:pPr marL="400050" lvl="1" indent="0">
              <a:buNone/>
            </a:pPr>
            <a:r>
              <a:rPr sz="2400" dirty="0"/>
              <a:t>- What </a:t>
            </a:r>
            <a:r>
              <a:rPr sz="2400" i="1" dirty="0"/>
              <a:t>operations</a:t>
            </a:r>
            <a:r>
              <a:rPr sz="2400" dirty="0"/>
              <a:t> can be performed</a:t>
            </a:r>
          </a:p>
          <a:p>
            <a:pPr marL="400050" lvl="1" indent="0">
              <a:buNone/>
            </a:pPr>
            <a:r>
              <a:rPr sz="2400" dirty="0"/>
              <a:t>- How </a:t>
            </a:r>
            <a:r>
              <a:rPr sz="2400" i="1" dirty="0"/>
              <a:t>functions</a:t>
            </a:r>
            <a:r>
              <a:rPr sz="2400" dirty="0"/>
              <a:t> behave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160" y="417576"/>
            <a:ext cx="818223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5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Basic Data Types in 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4CD3FC-7617-2945-EDB9-1907950B73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03523"/>
              </p:ext>
            </p:extLst>
          </p:nvPr>
        </p:nvGraphicFramePr>
        <p:xfrm>
          <a:off x="400743" y="2155696"/>
          <a:ext cx="8339064" cy="2928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4675">
                  <a:extLst>
                    <a:ext uri="{9D8B030D-6E8A-4147-A177-3AD203B41FA5}">
                      <a16:colId xmlns:a16="http://schemas.microsoft.com/office/drawing/2014/main" val="2865207274"/>
                    </a:ext>
                  </a:extLst>
                </a:gridCol>
                <a:gridCol w="3341338">
                  <a:extLst>
                    <a:ext uri="{9D8B030D-6E8A-4147-A177-3AD203B41FA5}">
                      <a16:colId xmlns:a16="http://schemas.microsoft.com/office/drawing/2014/main" val="3927966892"/>
                    </a:ext>
                  </a:extLst>
                </a:gridCol>
                <a:gridCol w="2713051">
                  <a:extLst>
                    <a:ext uri="{9D8B030D-6E8A-4147-A177-3AD203B41FA5}">
                      <a16:colId xmlns:a16="http://schemas.microsoft.com/office/drawing/2014/main" val="3104559340"/>
                    </a:ext>
                  </a:extLst>
                </a:gridCol>
              </a:tblGrid>
              <a:tr h="4881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600" u="none" strike="noStrike">
                          <a:effectLst/>
                        </a:rPr>
                        <a:t>Type</a:t>
                      </a:r>
                      <a:endParaRPr lang="en-GB" sz="2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600" u="none" strike="noStrike" dirty="0">
                          <a:effectLst/>
                        </a:rPr>
                        <a:t>Description</a:t>
                      </a:r>
                      <a:endParaRPr lang="en-GB" sz="2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600" u="none" strike="noStrike">
                          <a:effectLst/>
                        </a:rPr>
                        <a:t>Example</a:t>
                      </a:r>
                      <a:endParaRPr lang="en-GB" sz="2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3715951423"/>
                  </a:ext>
                </a:extLst>
              </a:tr>
              <a:tr h="48811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Numeric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Real numbers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300" u="none" strike="noStrike" dirty="0">
                          <a:effectLst/>
                        </a:rPr>
                        <a:t>3.14</a:t>
                      </a:r>
                      <a:r>
                        <a:rPr lang="en-GB" sz="2600" u="none" strike="noStrike" dirty="0">
                          <a:effectLst/>
                        </a:rPr>
                        <a:t>, </a:t>
                      </a:r>
                      <a:r>
                        <a:rPr lang="en-GB" sz="2300" u="none" strike="noStrike" dirty="0">
                          <a:effectLst/>
                        </a:rPr>
                        <a:t>42</a:t>
                      </a:r>
                      <a:endParaRPr lang="en-GB" sz="2300" b="0" i="0" u="none" strike="noStrike" dirty="0">
                        <a:solidFill>
                          <a:srgbClr val="000000"/>
                        </a:solidFill>
                        <a:effectLst/>
                        <a:latin typeface="Arial Unicode MS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460963772"/>
                  </a:ext>
                </a:extLst>
              </a:tr>
              <a:tr h="48811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Integer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Whole numbers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300" u="none" strike="noStrike" dirty="0">
                          <a:effectLst/>
                        </a:rPr>
                        <a:t>2</a:t>
                      </a:r>
                      <a:r>
                        <a:rPr lang="en-GB" sz="2600" u="none" strike="noStrike" dirty="0">
                          <a:effectLst/>
                        </a:rPr>
                        <a:t>, </a:t>
                      </a:r>
                      <a:r>
                        <a:rPr lang="en-GB" sz="2300" u="none" strike="noStrike" dirty="0">
                          <a:effectLst/>
                        </a:rPr>
                        <a:t>100, 55</a:t>
                      </a:r>
                      <a:endParaRPr lang="en-GB" sz="2300" b="0" i="0" u="none" strike="noStrike" dirty="0">
                        <a:solidFill>
                          <a:srgbClr val="000000"/>
                        </a:solidFill>
                        <a:effectLst/>
                        <a:latin typeface="Arial Unicode MS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1746246334"/>
                  </a:ext>
                </a:extLst>
              </a:tr>
              <a:tr h="48811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Character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Text strings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300" u="none" strike="noStrike" dirty="0">
                          <a:effectLst/>
                        </a:rPr>
                        <a:t>"apple"</a:t>
                      </a:r>
                      <a:endParaRPr lang="en-GB" sz="2300" b="0" i="0" u="none" strike="noStrike" dirty="0">
                        <a:solidFill>
                          <a:srgbClr val="000000"/>
                        </a:solidFill>
                        <a:effectLst/>
                        <a:latin typeface="Arial Unicode MS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1089465714"/>
                  </a:ext>
                </a:extLst>
              </a:tr>
              <a:tr h="48811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Logical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Boolean values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300" u="none" strike="noStrike" dirty="0">
                          <a:effectLst/>
                        </a:rPr>
                        <a:t>TRUE</a:t>
                      </a:r>
                      <a:r>
                        <a:rPr lang="en-GB" sz="2600" u="none" strike="noStrike" dirty="0">
                          <a:effectLst/>
                        </a:rPr>
                        <a:t>, </a:t>
                      </a:r>
                      <a:r>
                        <a:rPr lang="en-GB" sz="2300" u="none" strike="noStrike" dirty="0">
                          <a:effectLst/>
                        </a:rPr>
                        <a:t>FALSE</a:t>
                      </a:r>
                      <a:endParaRPr lang="en-GB" sz="2300" b="0" i="0" u="none" strike="noStrike" dirty="0">
                        <a:solidFill>
                          <a:srgbClr val="000000"/>
                        </a:solidFill>
                        <a:effectLst/>
                        <a:latin typeface="Arial Unicode MS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3329644665"/>
                  </a:ext>
                </a:extLst>
              </a:tr>
              <a:tr h="48811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Complex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600" u="none" strike="noStrike">
                          <a:effectLst/>
                        </a:rPr>
                        <a:t>Complex numbers</a:t>
                      </a:r>
                      <a:endParaRPr lang="en-GB" sz="2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125" marR="11125" marT="111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300" u="none" strike="noStrike" dirty="0">
                          <a:effectLst/>
                        </a:rPr>
                        <a:t>1 + 2i</a:t>
                      </a:r>
                      <a:endParaRPr lang="en-GB" sz="2300" b="0" i="0" u="none" strike="noStrike" dirty="0">
                        <a:solidFill>
                          <a:srgbClr val="000000"/>
                        </a:solidFill>
                        <a:effectLst/>
                        <a:latin typeface="Arial Unicode MS"/>
                      </a:endParaRPr>
                    </a:p>
                  </a:txBody>
                  <a:tcPr marL="11125" marR="11125" marT="11125" marB="0" anchor="ctr"/>
                </a:tc>
                <a:extLst>
                  <a:ext uri="{0D108BD9-81ED-4DB2-BD59-A6C34878D82A}">
                    <a16:rowId xmlns:a16="http://schemas.microsoft.com/office/drawing/2014/main" val="283311452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Atomic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155" y="1421870"/>
            <a:ext cx="6940296" cy="4525963"/>
          </a:xfrm>
        </p:spPr>
        <p:txBody>
          <a:bodyPr>
            <a:normAutofit/>
          </a:bodyPr>
          <a:lstStyle/>
          <a:p>
            <a:r>
              <a:rPr sz="2400" b="1" i="1" dirty="0">
                <a:solidFill>
                  <a:schemeClr val="accent6">
                    <a:lumMod val="50000"/>
                  </a:schemeClr>
                </a:solidFill>
              </a:rPr>
              <a:t>Homo</a:t>
            </a:r>
            <a:r>
              <a:rPr sz="2400" i="1" dirty="0">
                <a:solidFill>
                  <a:schemeClr val="accent6">
                    <a:lumMod val="50000"/>
                  </a:schemeClr>
                </a:solidFill>
              </a:rPr>
              <a:t>geneous</a:t>
            </a:r>
            <a:r>
              <a:rPr sz="2400" dirty="0"/>
              <a:t> data (one type)</a:t>
            </a:r>
          </a:p>
          <a:p>
            <a:r>
              <a:rPr sz="2400" dirty="0"/>
              <a:t>Created using </a:t>
            </a:r>
            <a:r>
              <a:rPr sz="2400" b="1" dirty="0">
                <a:solidFill>
                  <a:srgbClr val="00B050"/>
                </a:solidFill>
              </a:rPr>
              <a:t>c()</a:t>
            </a:r>
            <a:r>
              <a:rPr sz="2400" dirty="0"/>
              <a:t>, e.g., </a:t>
            </a:r>
            <a:r>
              <a:rPr sz="2400" dirty="0">
                <a:solidFill>
                  <a:srgbClr val="00B050"/>
                </a:solidFill>
              </a:rPr>
              <a:t>c(1, 2, 3)</a:t>
            </a:r>
          </a:p>
          <a:p>
            <a:r>
              <a:rPr sz="2400" dirty="0"/>
              <a:t>Types: </a:t>
            </a:r>
            <a:r>
              <a:rPr sz="2400" i="1" dirty="0"/>
              <a:t>numeric, character, logical, etc</a:t>
            </a:r>
            <a:r>
              <a:rPr sz="2400" dirty="0"/>
              <a:t>.</a:t>
            </a:r>
            <a:endParaRPr lang="en-GB" sz="2400" dirty="0"/>
          </a:p>
          <a:p>
            <a:endParaRPr sz="2000" dirty="0"/>
          </a:p>
          <a:p>
            <a:r>
              <a:rPr sz="2400" dirty="0"/>
              <a:t>Example: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0D975-4100-89DE-1490-332E898330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238" y="3142396"/>
            <a:ext cx="5293049" cy="10849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7E957E-3BF0-CCDC-75D3-6175A3009F83}"/>
              </a:ext>
            </a:extLst>
          </p:cNvPr>
          <p:cNvSpPr txBox="1"/>
          <p:nvPr/>
        </p:nvSpPr>
        <p:spPr>
          <a:xfrm>
            <a:off x="1036396" y="4543799"/>
            <a:ext cx="71238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Why Vectors Matter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Vectors are the </a:t>
            </a:r>
            <a:r>
              <a:rPr lang="en-US" b="1" dirty="0"/>
              <a:t>building blocks</a:t>
            </a:r>
            <a:r>
              <a:rPr lang="en-US" dirty="0"/>
              <a:t> of more complex R objects.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Columns in a data frame are </a:t>
            </a:r>
            <a:r>
              <a:rPr lang="en-US" b="1" dirty="0"/>
              <a:t>vectors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Vectorised</a:t>
            </a:r>
            <a:r>
              <a:rPr lang="en-US" dirty="0"/>
              <a:t> operations make code in R </a:t>
            </a:r>
            <a:r>
              <a:rPr lang="en-US" b="1" dirty="0"/>
              <a:t>efficient</a:t>
            </a:r>
            <a:r>
              <a:rPr lang="en-US" dirty="0"/>
              <a:t> and </a:t>
            </a:r>
            <a:r>
              <a:rPr lang="en-US" b="1" dirty="0"/>
              <a:t>concise</a:t>
            </a:r>
            <a:r>
              <a:rPr lang="en-US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95794"/>
          </a:xfrm>
        </p:spPr>
        <p:txBody>
          <a:bodyPr/>
          <a:lstStyle/>
          <a:p>
            <a:r>
              <a:rPr dirty="0"/>
              <a:t>Matrices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184" y="1088136"/>
            <a:ext cx="8229600" cy="3066613"/>
          </a:xfrm>
        </p:spPr>
        <p:txBody>
          <a:bodyPr>
            <a:normAutofit/>
          </a:bodyPr>
          <a:lstStyle/>
          <a:p>
            <a:r>
              <a:rPr sz="2400" b="1" dirty="0">
                <a:solidFill>
                  <a:schemeClr val="accent6">
                    <a:lumMod val="50000"/>
                  </a:schemeClr>
                </a:solidFill>
              </a:rPr>
              <a:t>2D</a:t>
            </a:r>
            <a:r>
              <a:rPr sz="2400" dirty="0"/>
              <a:t> atomic vectors (</a:t>
            </a:r>
            <a:r>
              <a:rPr lang="en-GB" sz="2400" b="1" i="1" dirty="0">
                <a:solidFill>
                  <a:schemeClr val="accent6">
                    <a:lumMod val="50000"/>
                  </a:schemeClr>
                </a:solidFill>
              </a:rPr>
              <a:t>Homo</a:t>
            </a: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</a:rPr>
              <a:t>geneous</a:t>
            </a:r>
            <a:r>
              <a:rPr sz="2400" dirty="0"/>
              <a:t>)</a:t>
            </a:r>
          </a:p>
          <a:p>
            <a:r>
              <a:rPr sz="2400" dirty="0"/>
              <a:t>Created with matrix()</a:t>
            </a:r>
          </a:p>
          <a:p>
            <a:r>
              <a:rPr sz="2400" dirty="0"/>
              <a:t>Indexed as [row, column]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sz="2400" b="1" dirty="0"/>
              <a:t>Example</a:t>
            </a:r>
            <a:r>
              <a:rPr lang="en-GB" sz="2400" b="1" dirty="0"/>
              <a:t>s</a:t>
            </a:r>
            <a:r>
              <a:rPr sz="2400" b="1" dirty="0"/>
              <a:t>: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	3x3						2x3</a:t>
            </a:r>
            <a:endParaRPr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878B98-8954-4C26-32C3-C24B3F43A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607" b="5910"/>
          <a:stretch/>
        </p:blipFill>
        <p:spPr>
          <a:xfrm>
            <a:off x="73361" y="3718430"/>
            <a:ext cx="4242607" cy="24996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3F6F97-78BB-BA27-BC71-C0F5418205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431" b="5505"/>
          <a:stretch/>
        </p:blipFill>
        <p:spPr>
          <a:xfrm>
            <a:off x="4443984" y="3718430"/>
            <a:ext cx="4628272" cy="249963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17905"/>
            <a:ext cx="8229600" cy="3108960"/>
          </a:xfrm>
        </p:spPr>
        <p:txBody>
          <a:bodyPr>
            <a:normAutofit/>
          </a:bodyPr>
          <a:lstStyle/>
          <a:p>
            <a:r>
              <a:rPr sz="2400" b="1" dirty="0">
                <a:solidFill>
                  <a:schemeClr val="accent6">
                    <a:lumMod val="50000"/>
                  </a:schemeClr>
                </a:solidFill>
              </a:rPr>
              <a:t>Hetero</a:t>
            </a:r>
            <a:r>
              <a:rPr sz="2400" dirty="0">
                <a:solidFill>
                  <a:schemeClr val="accent6">
                    <a:lumMod val="50000"/>
                  </a:schemeClr>
                </a:solidFill>
              </a:rPr>
              <a:t>geneous</a:t>
            </a:r>
            <a:r>
              <a:rPr sz="2400" dirty="0"/>
              <a:t>: can contain different types</a:t>
            </a:r>
          </a:p>
          <a:p>
            <a:r>
              <a:rPr sz="2400" dirty="0"/>
              <a:t>Created with </a:t>
            </a:r>
            <a:r>
              <a:rPr sz="2400" dirty="0">
                <a:solidFill>
                  <a:srgbClr val="00B050"/>
                </a:solidFill>
              </a:rPr>
              <a:t>list()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sz="2400" dirty="0"/>
              <a:t>Example: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56070-4012-13D0-1D7A-5F1FB9103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897" y="2974141"/>
            <a:ext cx="5120206" cy="3607419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9067FFF3-936B-BF40-F343-70B4F3917F44}"/>
              </a:ext>
            </a:extLst>
          </p:cNvPr>
          <p:cNvSpPr/>
          <p:nvPr/>
        </p:nvSpPr>
        <p:spPr>
          <a:xfrm>
            <a:off x="6263640" y="736567"/>
            <a:ext cx="2495858" cy="1563307"/>
          </a:xfrm>
          <a:prstGeom prst="wedgeEllipseCallout">
            <a:avLst>
              <a:gd name="adj1" fmla="val -50140"/>
              <a:gd name="adj2" fmla="val 73029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Like </a:t>
            </a:r>
            <a:r>
              <a:rPr lang="en-GB" b="1" dirty="0"/>
              <a:t>Python Dictionary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1352" cy="4525963"/>
          </a:xfrm>
        </p:spPr>
        <p:txBody>
          <a:bodyPr/>
          <a:lstStyle/>
          <a:p>
            <a:r>
              <a:rPr sz="2800" dirty="0"/>
              <a:t>Table-like structure</a:t>
            </a:r>
          </a:p>
          <a:p>
            <a:r>
              <a:rPr sz="2800" dirty="0"/>
              <a:t>Columns can be different types</a:t>
            </a:r>
            <a:r>
              <a:rPr lang="en-GB" sz="2800" dirty="0"/>
              <a:t> (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Hetero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geneous)</a:t>
            </a:r>
            <a:endParaRPr sz="2800" dirty="0"/>
          </a:p>
          <a:p>
            <a:r>
              <a:rPr sz="2800" b="1" i="1" dirty="0"/>
              <a:t>Most common </a:t>
            </a:r>
            <a:r>
              <a:rPr sz="2800" dirty="0"/>
              <a:t>structure for statistical data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sz="2800" dirty="0"/>
              <a:t>Example: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BC1D70-89AF-C7ED-2B82-296A6C301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690" y="4321895"/>
            <a:ext cx="3200023" cy="18042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00F674-D83D-DC18-DE27-F6EFB6FC0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5346" y="4191085"/>
            <a:ext cx="4053206" cy="193507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417638"/>
            <a:ext cx="8229600" cy="4525963"/>
          </a:xfrm>
        </p:spPr>
        <p:txBody>
          <a:bodyPr>
            <a:normAutofit/>
          </a:bodyPr>
          <a:lstStyle/>
          <a:p>
            <a:r>
              <a:rPr sz="2400" b="1" i="1" dirty="0"/>
              <a:t>Categorical</a:t>
            </a:r>
            <a:r>
              <a:rPr sz="2400" dirty="0"/>
              <a:t> variables</a:t>
            </a:r>
          </a:p>
          <a:p>
            <a:r>
              <a:rPr sz="2400" dirty="0"/>
              <a:t>Store </a:t>
            </a:r>
            <a:r>
              <a:rPr sz="2400" b="1" i="1" dirty="0"/>
              <a:t>nominal</a:t>
            </a:r>
            <a:r>
              <a:rPr sz="2400" dirty="0"/>
              <a:t> or </a:t>
            </a:r>
            <a:r>
              <a:rPr sz="2400" b="1" i="1" dirty="0"/>
              <a:t>ordinal</a:t>
            </a:r>
            <a:r>
              <a:rPr sz="2400" dirty="0"/>
              <a:t> data</a:t>
            </a:r>
          </a:p>
          <a:p>
            <a:r>
              <a:rPr sz="2400" dirty="0"/>
              <a:t>Useful in </a:t>
            </a:r>
            <a:r>
              <a:rPr sz="2400" i="1" dirty="0"/>
              <a:t>statistical</a:t>
            </a:r>
            <a:r>
              <a:rPr sz="2400" dirty="0"/>
              <a:t> modelling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sz="2400" b="1" dirty="0"/>
              <a:t>Example</a:t>
            </a:r>
            <a:r>
              <a:rPr lang="en-GB" sz="2400" b="1" dirty="0"/>
              <a:t>s</a:t>
            </a:r>
            <a:r>
              <a:rPr sz="2400" dirty="0"/>
              <a:t>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082C53-64FE-B4EC-146E-D572D412B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088" y="3680619"/>
            <a:ext cx="4828032" cy="4622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0805C2-EBE9-31F6-96AE-E408F25299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318" y="4427512"/>
            <a:ext cx="7864482" cy="20257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Tibbles (from tidyverse)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600200"/>
            <a:ext cx="7662672" cy="4525963"/>
          </a:xfrm>
        </p:spPr>
        <p:txBody>
          <a:bodyPr>
            <a:normAutofit/>
          </a:bodyPr>
          <a:lstStyle/>
          <a:p>
            <a:r>
              <a:rPr sz="2400" dirty="0"/>
              <a:t>Modern data frame</a:t>
            </a:r>
          </a:p>
          <a:p>
            <a:r>
              <a:rPr sz="2400" dirty="0"/>
              <a:t>Better printing, stricter </a:t>
            </a:r>
            <a:r>
              <a:rPr sz="2400" dirty="0" err="1"/>
              <a:t>subsetting</a:t>
            </a:r>
            <a:endParaRPr sz="2400" dirty="0"/>
          </a:p>
          <a:p>
            <a:r>
              <a:rPr sz="2400" dirty="0"/>
              <a:t>Part of </a:t>
            </a:r>
            <a:r>
              <a:rPr sz="2400" b="1" i="1" dirty="0" err="1"/>
              <a:t>tidyverse</a:t>
            </a:r>
            <a:r>
              <a:rPr sz="2400" dirty="0"/>
              <a:t> approach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sz="2800" dirty="0"/>
              <a:t>Example: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CD4D52-92DA-590E-3F4B-A1575FEE9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9319" y="4114800"/>
            <a:ext cx="7330966" cy="1143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kern="1200"/>
              <a:t>Summary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575BAE-24E5-E1B4-8BA7-03D451900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39111"/>
            <a:ext cx="8229600" cy="28392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Practice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515" y="1715610"/>
            <a:ext cx="7532703" cy="3917032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Task:</a:t>
            </a:r>
          </a:p>
          <a:p>
            <a:pPr marL="0" indent="0">
              <a:buNone/>
            </a:pPr>
            <a:r>
              <a:rPr sz="2400" dirty="0"/>
              <a:t>Create a data frame with:</a:t>
            </a:r>
          </a:p>
          <a:p>
            <a:pPr marL="514350" indent="-514350">
              <a:buFont typeface="+mj-lt"/>
              <a:buAutoNum type="arabicPeriod"/>
            </a:pPr>
            <a:r>
              <a:rPr sz="2400" i="1" dirty="0"/>
              <a:t>Names</a:t>
            </a:r>
            <a:r>
              <a:rPr sz="2400" dirty="0"/>
              <a:t> (character), </a:t>
            </a:r>
            <a:r>
              <a:rPr sz="2400" i="1" dirty="0"/>
              <a:t>Age</a:t>
            </a:r>
            <a:r>
              <a:rPr sz="2400" dirty="0"/>
              <a:t> (numeric), </a:t>
            </a:r>
            <a:r>
              <a:rPr sz="2400" i="1" dirty="0"/>
              <a:t>Gender</a:t>
            </a:r>
            <a:r>
              <a:rPr sz="2400" dirty="0"/>
              <a:t> (factor)</a:t>
            </a:r>
          </a:p>
          <a:p>
            <a:pPr marL="514350" indent="-514350">
              <a:buFont typeface="+mj-lt"/>
              <a:buAutoNum type="arabicPeriod"/>
            </a:pPr>
            <a:r>
              <a:rPr sz="2400" dirty="0"/>
              <a:t>Display structure with str()</a:t>
            </a:r>
          </a:p>
          <a:p>
            <a:pPr marL="514350" indent="-514350">
              <a:buFont typeface="+mj-lt"/>
              <a:buAutoNum type="arabicPeriod"/>
            </a:pPr>
            <a:r>
              <a:rPr sz="2400" dirty="0"/>
              <a:t>Convert to a </a:t>
            </a:r>
            <a:r>
              <a:rPr sz="2400" dirty="0" err="1"/>
              <a:t>tibble</a:t>
            </a:r>
            <a:endParaRPr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363</Words>
  <Application>Microsoft Office PowerPoint</Application>
  <PresentationFormat>On-screen Show (4:3)</PresentationFormat>
  <Paragraphs>83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Narrow</vt:lpstr>
      <vt:lpstr>Arial</vt:lpstr>
      <vt:lpstr>Arial Unicode MS</vt:lpstr>
      <vt:lpstr>Myriad Pro</vt:lpstr>
      <vt:lpstr>open sans</vt:lpstr>
      <vt:lpstr>UWTSD_Theme1</vt:lpstr>
      <vt:lpstr>Data Structures in R</vt:lpstr>
      <vt:lpstr>Why Data Structures Matter in R</vt:lpstr>
      <vt:lpstr>Basic Data Types in R</vt:lpstr>
      <vt:lpstr>Atomic Vectors</vt:lpstr>
      <vt:lpstr>Matrices</vt:lpstr>
      <vt:lpstr>Lists</vt:lpstr>
      <vt:lpstr>Data Frames</vt:lpstr>
      <vt:lpstr>Factors</vt:lpstr>
      <vt:lpstr>Tibbles (from tidyverse)</vt:lpstr>
      <vt:lpstr>Summary Table</vt:lpstr>
      <vt:lpstr>Practice Exercise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1</cp:revision>
  <dcterms:created xsi:type="dcterms:W3CDTF">2013-01-27T09:14:16Z</dcterms:created>
  <dcterms:modified xsi:type="dcterms:W3CDTF">2025-05-13T19:12:32Z</dcterms:modified>
  <cp:category/>
</cp:coreProperties>
</file>