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5"/>
  </p:notesMasterIdLst>
  <p:sldIdLst>
    <p:sldId id="305" r:id="rId2"/>
    <p:sldId id="257" r:id="rId3"/>
    <p:sldId id="259" r:id="rId4"/>
    <p:sldId id="260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70" r:id="rId13"/>
    <p:sldId id="272" r:id="rId14"/>
    <p:sldId id="273" r:id="rId15"/>
    <p:sldId id="274" r:id="rId16"/>
    <p:sldId id="275" r:id="rId17"/>
    <p:sldId id="276" r:id="rId18"/>
    <p:sldId id="278" r:id="rId19"/>
    <p:sldId id="279" r:id="rId20"/>
    <p:sldId id="280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293" r:id="rId33"/>
    <p:sldId id="294" r:id="rId34"/>
    <p:sldId id="295" r:id="rId35"/>
    <p:sldId id="296" r:id="rId36"/>
    <p:sldId id="297" r:id="rId37"/>
    <p:sldId id="298" r:id="rId38"/>
    <p:sldId id="301" r:id="rId39"/>
    <p:sldId id="299" r:id="rId40"/>
    <p:sldId id="300" r:id="rId41"/>
    <p:sldId id="302" r:id="rId42"/>
    <p:sldId id="303" r:id="rId43"/>
    <p:sldId id="304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AF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06" autoAdjust="0"/>
    <p:restoredTop sz="94660"/>
  </p:normalViewPr>
  <p:slideViewPr>
    <p:cSldViewPr>
      <p:cViewPr>
        <p:scale>
          <a:sx n="75" d="100"/>
          <a:sy n="75" d="100"/>
        </p:scale>
        <p:origin x="-840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png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0.pn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0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43.wmf"/></Relationships>
</file>

<file path=ppt/drawings/_rels/vmlDrawing1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43.wmf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43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8F2E6C-F9A4-4413-9685-022243EC69B5}" type="datetimeFigureOut">
              <a:rPr lang="en-US" smtClean="0"/>
              <a:pPr/>
              <a:t>9/24/2014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1735E6-116E-4C56-B985-5758548F1E2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5280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22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24</a:t>
            </a:fld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26</a:t>
            </a:fld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27</a:t>
            </a:fld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28</a:t>
            </a:fld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29</a:t>
            </a:fld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30</a:t>
            </a:fld>
            <a:endParaRPr lang="en-GB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31</a:t>
            </a:fld>
            <a:endParaRPr lang="en-GB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32</a:t>
            </a:fld>
            <a:endParaRPr lang="en-GB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33</a:t>
            </a:fld>
            <a:endParaRPr lang="en-GB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34</a:t>
            </a:fld>
            <a:endParaRPr lang="en-GB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35</a:t>
            </a:fld>
            <a:endParaRPr lang="en-GB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36</a:t>
            </a:fld>
            <a:endParaRPr lang="en-GB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37</a:t>
            </a:fld>
            <a:endParaRPr lang="en-GB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38</a:t>
            </a:fld>
            <a:endParaRPr lang="en-GB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39</a:t>
            </a:fld>
            <a:endParaRPr lang="en-GB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40</a:t>
            </a:fld>
            <a:endParaRPr lang="en-GB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41</a:t>
            </a:fld>
            <a:endParaRPr lang="en-GB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42</a:t>
            </a:fld>
            <a:endParaRPr lang="en-GB"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43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sz="1400" dirty="0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9/24/2014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564CF2E0-CCC4-4E1E-9902-C3C36AB3FDA4}" type="datetimeFigureOut">
              <a:rPr lang="en-US" smtClean="0"/>
              <a:pPr algn="r" eaLnBrk="1" latinLnBrk="0" hangingPunct="1"/>
              <a:t>9/24/2014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1" latinLnBrk="0" hangingPunct="1"/>
            <a:fld id="{6F42FDE4-A7DD-41A7-A0A6-9B649FB43336}" type="slidenum">
              <a:rPr kumimoji="0" lang="en-US" smtClean="0"/>
              <a:pPr algn="ctr" eaLnBrk="1" latinLnBrk="0" hangingPunct="1"/>
              <a:t>‹#›</a:t>
            </a:fld>
            <a:endParaRPr kumimoji="0" lang="en-US" sz="1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0.png"/><Relationship Id="rId9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4.jpeg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12" Type="http://schemas.openxmlformats.org/officeDocument/2006/relationships/image" Target="../media/image1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3.wmf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5.bin"/><Relationship Id="rId10" Type="http://schemas.openxmlformats.org/officeDocument/2006/relationships/image" Target="../media/image15.wmf"/><Relationship Id="rId4" Type="http://schemas.openxmlformats.org/officeDocument/2006/relationships/image" Target="../media/image10.png"/><Relationship Id="rId9" Type="http://schemas.openxmlformats.org/officeDocument/2006/relationships/oleObject" Target="../embeddings/oleObject7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7.wmf"/><Relationship Id="rId5" Type="http://schemas.openxmlformats.org/officeDocument/2006/relationships/oleObject" Target="../embeddings/oleObject10.bin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4.jpe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13.bin"/><Relationship Id="rId4" Type="http://schemas.openxmlformats.org/officeDocument/2006/relationships/image" Target="../media/image19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2.wmf"/><Relationship Id="rId5" Type="http://schemas.openxmlformats.org/officeDocument/2006/relationships/oleObject" Target="../embeddings/oleObject15.bin"/><Relationship Id="rId4" Type="http://schemas.openxmlformats.org/officeDocument/2006/relationships/image" Target="../media/image2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8.bin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2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7.bin"/><Relationship Id="rId5" Type="http://schemas.openxmlformats.org/officeDocument/2006/relationships/image" Target="../media/image25.wmf"/><Relationship Id="rId10" Type="http://schemas.openxmlformats.org/officeDocument/2006/relationships/image" Target="../media/image4.jpeg"/><Relationship Id="rId4" Type="http://schemas.openxmlformats.org/officeDocument/2006/relationships/oleObject" Target="../embeddings/oleObject16.bin"/><Relationship Id="rId9" Type="http://schemas.openxmlformats.org/officeDocument/2006/relationships/image" Target="../media/image27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2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0.bin"/><Relationship Id="rId5" Type="http://schemas.openxmlformats.org/officeDocument/2006/relationships/image" Target="../media/image28.wmf"/><Relationship Id="rId10" Type="http://schemas.openxmlformats.org/officeDocument/2006/relationships/image" Target="../media/image4.jpeg"/><Relationship Id="rId4" Type="http://schemas.openxmlformats.org/officeDocument/2006/relationships/oleObject" Target="../embeddings/oleObject19.bin"/><Relationship Id="rId9" Type="http://schemas.openxmlformats.org/officeDocument/2006/relationships/image" Target="../media/image30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4.jpeg"/><Relationship Id="rId5" Type="http://schemas.openxmlformats.org/officeDocument/2006/relationships/image" Target="../media/image32.wmf"/><Relationship Id="rId4" Type="http://schemas.openxmlformats.org/officeDocument/2006/relationships/oleObject" Target="../embeddings/oleObject22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34.wmf"/><Relationship Id="rId5" Type="http://schemas.openxmlformats.org/officeDocument/2006/relationships/oleObject" Target="../embeddings/oleObject23.bin"/><Relationship Id="rId4" Type="http://schemas.openxmlformats.org/officeDocument/2006/relationships/image" Target="../media/image33.jpeg"/><Relationship Id="rId9" Type="http://schemas.openxmlformats.org/officeDocument/2006/relationships/image" Target="../media/image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notesSlide" Target="../notesSlides/notesSlide11.xml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37.wmf"/><Relationship Id="rId11" Type="http://schemas.openxmlformats.org/officeDocument/2006/relationships/image" Target="../media/image4.jpeg"/><Relationship Id="rId5" Type="http://schemas.openxmlformats.org/officeDocument/2006/relationships/oleObject" Target="../embeddings/oleObject25.bin"/><Relationship Id="rId10" Type="http://schemas.openxmlformats.org/officeDocument/2006/relationships/image" Target="../media/image39.wmf"/><Relationship Id="rId4" Type="http://schemas.openxmlformats.org/officeDocument/2006/relationships/image" Target="../media/image40.jpeg"/><Relationship Id="rId9" Type="http://schemas.openxmlformats.org/officeDocument/2006/relationships/oleObject" Target="../embeddings/oleObject27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notesSlide" Target="../notesSlides/notesSlide15.xml"/><Relationship Id="rId7" Type="http://schemas.openxmlformats.org/officeDocument/2006/relationships/oleObject" Target="../embeddings/oleObject2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43.wmf"/><Relationship Id="rId5" Type="http://schemas.openxmlformats.org/officeDocument/2006/relationships/oleObject" Target="../embeddings/oleObject28.bin"/><Relationship Id="rId4" Type="http://schemas.openxmlformats.org/officeDocument/2006/relationships/image" Target="../media/image42.png"/><Relationship Id="rId9" Type="http://schemas.openxmlformats.org/officeDocument/2006/relationships/image" Target="../media/image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notesSlide" Target="../notesSlides/notesSlide17.xml"/><Relationship Id="rId7" Type="http://schemas.openxmlformats.org/officeDocument/2006/relationships/image" Target="../media/image1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31.bin"/><Relationship Id="rId5" Type="http://schemas.openxmlformats.org/officeDocument/2006/relationships/image" Target="../media/image43.wmf"/><Relationship Id="rId4" Type="http://schemas.openxmlformats.org/officeDocument/2006/relationships/oleObject" Target="../embeddings/oleObject30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1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33.bin"/><Relationship Id="rId5" Type="http://schemas.openxmlformats.org/officeDocument/2006/relationships/image" Target="../media/image43.wmf"/><Relationship Id="rId4" Type="http://schemas.openxmlformats.org/officeDocument/2006/relationships/oleObject" Target="../embeddings/oleObject32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notesSlide" Target="../notesSlides/notesSlide23.xml"/><Relationship Id="rId7" Type="http://schemas.openxmlformats.org/officeDocument/2006/relationships/image" Target="../media/image4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34.bin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 txBox="1">
            <a:spLocks noChangeArrowheads="1"/>
          </p:cNvSpPr>
          <p:nvPr/>
        </p:nvSpPr>
        <p:spPr bwMode="auto">
          <a:xfrm>
            <a:off x="657252" y="620688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US" sz="4400" kern="0" dirty="0" smtClean="0">
                <a:solidFill>
                  <a:srgbClr val="0070C0"/>
                </a:solidFill>
              </a:rPr>
              <a:t>Mechanical Principles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928794" y="5414224"/>
            <a:ext cx="5168914" cy="132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r>
              <a:rPr lang="en-US" sz="1800" kern="0" dirty="0" smtClean="0">
                <a:solidFill>
                  <a:srgbClr val="0070C0"/>
                </a:solidFill>
              </a:rPr>
              <a:t>Level : BSc 2 / HND 2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Lecturer :Tim Tudor</a:t>
            </a:r>
          </a:p>
          <a:p>
            <a:r>
              <a:rPr lang="en-US" sz="1800" kern="0" dirty="0" smtClean="0">
                <a:solidFill>
                  <a:srgbClr val="0070C0"/>
                </a:solidFill>
              </a:rPr>
              <a:t>Email : timothy.tudor@sm.uwtsd.ac.uk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16632"/>
            <a:ext cx="2160240" cy="86708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063469" y="4633972"/>
            <a:ext cx="489961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 smtClean="0">
                <a:ln w="9525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Outcome </a:t>
            </a:r>
            <a:r>
              <a:rPr lang="en-US" sz="3600" b="1" dirty="0" smtClean="0">
                <a:ln w="9525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4 </a:t>
            </a:r>
            <a:r>
              <a:rPr lang="en-US" sz="3600" b="1" dirty="0" smtClean="0">
                <a:ln w="9525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– </a:t>
            </a:r>
            <a:r>
              <a:rPr lang="en-US" sz="3600" b="1" dirty="0" smtClean="0">
                <a:ln w="9525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Gear Trains</a:t>
            </a:r>
            <a:endParaRPr lang="en-US" sz="3600" b="1" dirty="0">
              <a:ln w="9525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AutoShape 4" descr="data:image/jpeg;base64,/9j/4AAQSkZJRgABAQAAAQABAAD/2wCEAAkGBxQTEhUUExQWFRQXGBobGBcYFxgdGhgYGBgXHBgYHBoYHSggGBolHhccITEhJSkrLi4uGR8zODMsNygtLi0BCgoKDg0OGxAQGjAmICYsLC00LywsLCwsLCwtLCwsNDQsLC0sLCwsLCwsLCwsNCwsLCwsLCwsLCwsLCwsLCwsLP/AABEIALoBDgMBIgACEQEDEQH/xAAcAAACAwEBAQEAAAAAAAAAAAAABQMEBgcCAQj/xABCEAACAQIEAwUFBgQEBAcAAAABAhEAAwQSITEFQVEGEyJhcTKBkaHRQlKxweHwBxQj8RVicoIWU5LSMzRjc6Kywv/EABoBAAEFAQAAAAAAAAAAAAAAAAABAgMEBQb/xAAwEQACAgEDAgMHBAIDAAAAAAAAAQIRAwQhMRJBBVFhEyIycYGRobHR4fBS8RRCQ//aAAwDAQACEQMRAD8A7jRRRQAUUUUAFFFFABRRRQAUVDfxKJ7TAHpz+A1NfMNileYnTcEEH4GgCeiocTiUtjM7BR1NKsf2jtqYQhzzg7TttzpspxjyySGKc/hQ7orL/wDFf+UfOq2D7bK8+wD92fFHXf8AKo/bw8yf/hZv8TY0Ukw3aaywUs2Qnafypnbx1toAdZPKRPwqRTi+GQTxTh8SZYooopxGFFFFABRRRQAUUUUAFFFFABRRRQAUUUUAFFFFABRRRQAUUUUAFFFFABRUWJxCopZjpWK7Qdp7gBNpojWIGo561HkyxgrZYwaaeZ1E3JNQ3MRyFc2udpWZA/eNB5Zjv0iqb4m9c1LMi+pzH/tqB6uPZF6PhOR8ySNpxDi1mxfD3WGqEdWBBBByjXUSJ9KX3u23imzYdhzLkKD0jes1Zw6jUDU7k6k+pOtF2+q71DPVTfGxbxeF4Y/Fcn9l+P3LfGOK3sSfFkReSiTH1qke8/5o/wChaqXOKAbCai/xJ+SfKqrnbts0oYFGNRiqLxFz/mKfVB9K8d3cAyhUKzMKY18ulVf8Sfmh+H6VLZ4mpMEQaFL1Fli84oYYTi3dSGtlZEajMI6elR4bEt3pcEFQsCD8ZG451Jm06j4ioLmDU6jwHkRt+lOc5Ul5ESxY7ckt3z3NLw7tDdTRlYDkGggjqIJj00PlWm4fx23c0Jynz2+Ncve66aXNV5MP39DVu1eGndA6xoGmW8i509CRVnHqH2+z5KGfQxa95VzuuP1OtUViuB9omtwl0GNoMSvwJBHvrY2L6uoZTINXYZFIxs2nli54fD7MkoqljuKWrXtuAem5+ArNY7t/aUwiFtYkkD8Jp9FezZUVzp/4gs0wMsQYKMCQfZIz7gwdfKqzdvL0jUddl+lLQWdOormi9vLx6e8D9KtYb+ILZoZEIAkkEj3c9aKYdSOg0VmMB21sOYbMh89R8R+YrRYfEK4zIwYdQZHypBbJaKKKACiiigAooooAKKKKACivjGKRcT7S27atAZmEwBGp9SaRyS5Hwxym6irMxxPj5vXbqzAUkL/p2/X31l7uIu5wGKsADlVQZaebdPdVEAupuPILGFHNv2ac8OwgRZPtH9xWVOUm9zqsGOEIKl6fU+YHABNTGb5D0+tWb10DeosTiY21J2rzaw2uZ9T05D6mor7Inq92Rlnfbwr1P5CvS4FB7UsfP6VaJqK7dA1Jj1ooOp9gChdgB7q9ZvOluI4osGAWHP0qpZ4zJCog12H7NOUXJWkMnkhCSjNpN+Y8zmvLQdwD7qWPxJlMOoE+v1qa1xFDuCPTWmO0rY9U3Sab9GTnDL9klD/l2+G1fGxDpq4zL95fzX6VIHBEgz6b/DevSP0mPMb/ABoFZ7w+IVx4SD1FQXMKVOa371qDE4LXPa8Lc15H086mwGPz6HRxy60c8hVK1welvFxK/wC6d1+o86rr2mZWbCWbjo/Xlmy5oOswRzFWsRZ1zpo3McjSfHY1bKtcyDMqnxwCwUcp3JG1SY59Mr7kGfEskOnau9+X94ZfxN+21p+8dlvePQl5nw91lAGQofFmLGdstIGJDL6nXlV7hl63icOLiSGYkS41zA67TK+lU+IYZkuJmIYModWGYSrAxIdVZTpswFauHL13fJzGs0vsWnF3F8MtcQxjXCC7NcZQFnQQPu7TVS1e1aR6c9q9ILORxeRmlSEIcrkY7NA3qguMtqADdSfNhP41MVBicQIkj51PwrH9yy3IDMGzQT9BI9QdDSlcQjHR1P8AuGvp5U4VMP8Ay8k/1ob/AJmbNKd3lg92EjPmzAnaCIovagrufcfxXvGDaiFVdWZmIUQMztq7f5j+VW+CcQxKZ7toEi2JfK4BC+Sn2/T86QKnM15tYka5W1G4nafKiq2E53OwcC7aK8C7AnZh+Y+la624IBBBB2IrgOGxB+ycp5n6fv4Vr+zXaV7BCtJQ7gmfUzypHEcpHUaKr4HGJdQOhkH5eRqxTR4UUUUAFFFQ4q5lUnoKAEfafjaWhkzgO3yH5VhsVigdQR6184nx5C5a6HRuUppvqJG3lFKMTcDewNbpHvH61nZcnU77HSaTTLHFR7ss8PTvHzn2V0X3c6u4q9lFe7dsIgA5CqdoZ3nkv41VdmgkvoiXCWT7Te0fkOlSd+CcoInXTmI5ny+tTEUs4rjMvgT2j08+XrS0khN5MMbxIL4V1bbyms7iDcuuQSco2bXKY0OU7NB0MTBqNmlyG0EkBjs2Uw2XrDAr6gjkai47iHU2biuWNrwi0WMFDuPKN5jl6CtHT6eqkznvEPEOu8UFSvm+f4LuNxQtoqFWfNmhzcyImVc0FEguWAPtMw0GlK8Rje7UtltvAJyXEQo0cipHiFLuJYh7yobhA3lFJyzPhb1A0/CvP+DtnS13Rk6qD1Ybj/pq4opcIyZTlJ+87GKcTDAMLFu0GAOW0oRdtwAIk1awXEkaO7vMSSway9tYBGgKPAM+WvryCVMDcW4y5W8GhA2GWQfTU/IVRtnUqoJiZMc9yfnSSgmqaFx5Jwl1RdM3GExYzKuYBzOUSAWI3A608wuKzeFtG/Hy8jWA4LfW4AuJVWbMCjmcywRlEzp7t51nQjWfzClghYd4dVE+JgPLc+tZ2p0tXOH2Og8P8T62sObd9n+47qlxLDT/AFU0ddWA5jr61bwr51B5j51KoqijZumQ4HFZ1DcxowqLiVj7Q/f6cqrR3F//ACP8NfoablJBFK0I6TvsUuHBcoIGu2ggDyA5VDi+zz4m7KMxMSQsToIJLOYVYgeXWorTslzKNZO3n1qXiaXmACrETMaz022qbT5emaf3Kmv0/tcLSVvsQYjs/h7TAObNxtTrcNwrtuTKg67AmrvDLuFt3VL2luIN7apvoY5QdY0rKY3jCltBEAAgEnUbksx3PlA8qgwHFhcfKGAMfZYkj3its47ezqmL4twy+jW3wwSRAburUr0I13HpWabsZhrn/l7ilvs92xtPP/tOYb3T6VS4FfwcXhi+8FyB3JRWMmDOqggNMe1Ag+tLu+IGpkDUmJjrqNYpHEXqPON4dibDHTvgpg6ZLgjquzHy0rzd4mcS/eMVLBQhAUKRGwZYkHX5mmWF4lMA+Ll1Plrzp3gOxdrHo1y1fFvEpIgLqByDyfEp9CB6jQaoRO2ZMCp7GK5TPQDnUWLwNyxdbD4gZbiiY+y68mQ81/CrN7hzomfwxCMQGGZRcDG2zAaqGCkg+XKjZC7mg7M9pXsOCYCnQqTv6dDXWcFi1uoHQyp/cetcR4Zxcpba2UDZiZ1ABBQoBcBU50E5gJEETNaXsFx02rndufA5A1PstyPodqax8WdQooopo8KR9qcVltZQYLaCnlYPtsqXGOcwEG8wBzJ10qLNJxg6LOkxqeVJ8CLjNpFXwubhj7QG59w08qUcNTNe02QQPdoPxqF1ylctzvEMkayNPOetXezi6O3n9azsj6nxR0uGHRF73tz8y5jrkA+X5UYG3CjrufU1Bjtco6kfjrV5RpUS3ZK9okeJu5VLHlWIx2M8UkwxM7wfdWm7Q3YQDqfwrJXriOyqyA6FNT964hJ055VKejtVnTR6snyKXiGT2ele+72PXGMF3lkK9wrkAZWn2cobIPRQxgcizdaTYRmvuFPjcwNDpO2YRtPOvWNs3LIM3M1pmkKfCUO4CkHaeVOey2H7wt3qlYE2/wCm2p5axA9dK1kcnyXuH8DGQ23t/wBQN7c6gcwRsf379AnA3cqzsSwAAM6gDpTzhHDwBPzputiksekYu7wRlDZSRmBDRzB3ms3xLg/hCWrZ73WWOoPTQfseddXuWJrL8ewceISCJ1Bg+4ihMGjkuLwFy0PEy5jp6E6nyPPTyrX9n+GWb9mzcfMbttz4w0NnEbkakEZWg8yeppP2k4QmYuL6kgcmDCRzOpIPnVnsRg71w3ALvd2wULBQJ8WYEhiNGgfEChobFtcGst3ctzyJ+fP6++rlx4PrtodfKstwbD4i2jpimzXVcENmzSjiAZ6Sp3jatVZaVBrDyR6Mjidngye1wQn6blTjNnNaJ5oZ93P9+VWcBez20byg+oqQ25BXqCPiKX9n2m2w6MPn/amk3MSTFLF1T1/H9xUmGxwaBPjmCvMQefQRzrzxldARy/f5UW8Pcie8j/aKRbNodScU2zm/bHAZMVckkoIud31tv7RXzVp+VVMEhUqUElDAfYPaYSJP3lMbU+49ae7iX7wD+n4FJHijnpsDNfcPYUcix66n+1bWGDcU5HIarPFZJLGtrLSXVKzSTi2JNwi2jZTOYnYKi7uTznYDb8nN/Dx7alVO+ZSBr1JEc6XY/hwKkCWQ8p1H+k/lsankm1sU8UoxlckKcFxVkK95orSVbqAdCRy9a3PBOM3EuLdRznn2p1JPJvvT51i72GLkiM7XCFDAQEtqPYAPssevQE1oMHY7u2EmY56TryncgRpJ0+NNg3wyTPCCpwfJt+2FhcbbTFLIbRW62boHhI/yNrptuNyayC4+9ct91cuuBbMG1JhWHTygyPJvOnnB+NMC+cB1uqVcHTNI0bQaEGDPX1qhx3Dd09u8NcwCXOUk+wfdMf7hStENi9bfmSfOdauWcGwt98gtlFYBgWIuaxqq8wJ38jVfFpb8D2kuKch7wM+YM8jxLPsjQ/Go++AOoYdTuIo3DY7j2O4r/MYdSTLp4W842PvH509rlP8ADPjKjEm1OlxdNDuuo38prq1MZMnaPjbVzvtU9s5+9ICTqSYGhEfMCuh3NjXNu0WTU3SoVWmW2nUD8agzcIvaJe9L5GWx5XP4Yy5NI21O9X+zv/hN6/kKXY0guxWIyiI2giau9nG8DDz/AC/Ss6buX3OixKsdV5HvEn+pbHn+Rq85MCBm8pj31Qx+j2z/AJopkm1MjyySfwoQ9owf6YO8fOshesuLhOZUEW2DHUjOzCY1zAZNfWtr2kt+FW6Ej4/2rFcRuQRmIGyifUwPnVrSushn+Kx6tKmlwxdinvgDv1UQSJU8/Me41rexjXiJuCQ0ZSTqBvIUDX3x76y+Oxr3IVbdzUCG8OUkEqSSdN1I66GrvZtz3wzXTb7sE6nUAbqJ0HX51qI5Y7Xw2MopgErK8B4sjABTIieeg855n8jWkt4sEUg9MkdaznH9jTrE4wAVke0HFBbRrhPsgmIn3R50JA2YbtillyApK3F1VSRMMRrz+6dRtVvsU2KtoXXDq9q4+UkXIZcobxGRGQEkT1mk3EVfGXlfC2i1wgyswTAEk6xA2kx8xW77N9pbC4fI6mw1gFGVyILooLhX9lmk6jQyTpzoY2Ik4bxcYu5euoGVT3VsBgJlcxPskj7RrU2BpWX7LgtbDkBWvXHvso2GbRAI5RWqsjSsXO1LK2jsNFBw00U/mSWhqKVcB2u+o/8A1TQtAnoCfgKXdn0/pserfh/eoywvhf0JeI62zO9NOAYXvCgOwAJ+nvNLeKHwx1gfE1tOy2AyWFJ9pgD7uQ/fWp9Nj68m/CKXiGo9lg25exyjtmBbxeLdwQisW6Zp2APUmfga92S1kW1KMzsQtwW2AcFlLFV1kIpAXSCxkk7Cq38V0Y4rFWxzVSPOAr6f/KtX/D3HWLrm4YzXgGUkak6l1naVYke8VsM5NIxuHxt22VN1Wsatmc5goTkCANdtQZqyctxRctwBpmAEDxSVdV+yCJldIKnYV0/tlgLL4W53gBAUkSY1APSuVYHMFbM+fOdGC5ZW2rgnLyANxV89fOhMJKiOERgxmW08vhy/SpRirbDMGER8qqcZt933Ymcyd5ttodPlvWQuBe6OmGJy8nbPt8CaJSofixqd2dGwCBjo6gAMZJgSqlonqYgeZp43Zy7isFcu22DBcwy65wyiZAiDGhidaynCj/SHoN+Wgrq3YLHrawd52kqrgmNyWAUb+gpXwRJJs5ZhrwZQ3VQfjH9qlXb8/wAPnXtcKbr3Bats0vchEUsQouNGijkKr5CCIJiYIby5QdttqQUb8AvC3ftvzRwfdIn5E13ZTX57wgZXJg78v1rvvD3zWkPVVPxApskSQZNc2Nc27RC3mOePC069dfrXSjWI472ZsM73b7XMrMAqW4kkiTuNt6r5oyaXTyXtHkxwk/acUc9xF5DcbIRBA+X7+dWez9yHZev5f3q92j4Dbw1xO7kpctkoToevi84Vvl0pHh7uS4G86z8sWnudHp5wmvc4a2HvFbUoY5a1awlzMoPXWvtxZH72NUeHPkY2zy1Hoai4kS8wryLXEcPnQr8PXl+/OsPi8Gj5kuaKwieaN9lvca6Ew0rO8cwEy66z7UfjT7p2JCpxcJdzOtcGUliDOrnaSBBbQRm0mRzpVYw9x2a73bC2NFc7MDBDQJhYjX3TpVzF8OL6C53ZnMrH2cw2Djp50+4XibYUr4UZJLqBlUHUswA0ykyZBNa2LMpr1OU1mhnp5b8eYv7P8cKh7ZCoAc2aTJAgR5x7vTWm3/GK91Ftibiuc0iBEtqOo2pZwjhAuNcvuhHeHwwy5MoJy5ch0MbqRuSaW9oeFpbuWsjFczFmBzsSFy6LktmD4jv5VMUh9iO2IeAuYFB4iYhiI1EHaZ3pZglxeNa4o9k7tsi9NfSPCJJ86ZLwKzBhSSwIksZ1ET0B84pz2VvjDIbF17YQSbYW53mUfaRnUZS2Ykws8+lAL1Kf8P3TDvcwt1VXFAyXXVWUzkWYhGjxZOYM9QFXbK+uOxQw9sxasy19/s6mSAOpOk8/cKk4/wAZuYxzaw4Nu2hOe4+ihhoTH2n0gc9tRNWOE4AQBrlHM7uRzPwqpqNQsapc/oamg0Ms8uqXwr8jDh1r7URMQOgGwpkWgxr5QCZ+lFm3FTVlRXc6WTKfF72W03VvCPfv8ql4fay20Xyk+pqje/rXwv2E39ef0pq7aU4JbJIWcTedJ2k/D9a6P2csXf5a2blwMzICBlAABAIGm+lcuuqLlwhmZVCkkqJMDeF+0dNq94f+KNqxZFqziO9CrC58O4YDkAc0ADQCQ23uq7oVs2YnjLalCPoHbi2t3EswAS+NWUGc5U5JUwJjKNDJ92gx1qzdw5Y4dlVWOZ7Fye7LD7SMCDbPvBG0kUv45xpr99sShIW2FWGOruSTAg7ySZFPuFcYF2RdTO4PiMlXUxGpHtDT41oJp7GHKEorq7Eb8ZxDgKbVoAbd5iXdAeZCK2ZvSTNS4ZSzS7HxEBrhWBAnKqoPYtgTC/GK9Y3iFhC2VXMCPGwADb6mNRBG1KMd2na4BbQQp9lLeisR1Y6sadaQ1KUtki7xzDm457pRlysBJ6iBy99I73C7xUKy6SJi1b0EiYKtm28q0HAsX3loGNRoQdwRpz51qOG8E7zCXMSLqjIxXJz0jczoTMgRrSNJ7joznC4ifhF9rOR1HiDHwup0IkQVMH9itngnK8Nb/wBS8B7lXMT6TFZU4JiLbypViwUAyQVMGRyFNsReFu0xH2V08zsB7zTtuSIz2BxjWzcIVLiXMwZHkqw7zOPZII1VTIPKvjYs3bjM3tO5ZoESSxZiOQ1NfLWFu9ybqqpRWCuM8PJ0BVI1Gvlz6VH3Y5+vw9KZ3H9qNIbtl1QImW54dlIMBIuB2znvczwwMDKNK6/wsRatjoq/gK4ZwAl7gC+KXC7EMpMCCDrzG+td6srAAprVD4uySs32m4q2HiLQuhjop5MOc1pKz/azCM9psntgSvr0pk76XXJYw9PtF18HLu0XF7+JunMuQpEZQYWASFB9/wAT7qVB8yg/uaaXsDiHnM+UHcD9KVtYNpyh2OoNZkn1bnUY49CpVtxXkaLguLzW4O66HzHKjiVk6OvtL8xSPDYg22DD3+labD3Q4BGx28vI1E1aonun1I84a+LiaGD+BHKpksmPEQSeg0+FK8TYa02dPZ5jp+lMcHjFcef4URl2Y2cP+0eBVxDgwOq6Ty5UkxnAnymVDod1mee2lbhhUDWumlOVrgTr6lUtznljC9w02HuWgSMyMFdYHIEiRzqbGX8U9wtZxCWViAO9dCR55RrrNa/H4PONopW/CG6A/vzqZavJEqy8L02Teq+olW/fNpke6ouSMrpJhRE9JJg6+deMJwgSDmu3WEHU5UB6gDU++n9rhTT7NNLGCjeAOlNlqssth0PDNLjd1fz3FeC4fOr6+Q2nzp3ZsRXpiEA5DryH0r3mOXMASvU6Lpzk/lNRxxym9tybLnhjjcnSPVUuJYvKMq+223l51le1uPxF0jD4fxm5Ai0QSZOijXNr1IA6c4bdkOEPYtL37TdJbKrEFkA0IJBIJHykjlNWMmlnGHUUcHiWLJl6K27erG/DcJ3aa+0dW+leOJYjKtWL94AVn+IX82vX8Kpy8kakFbtkdrE5Wzn4Vjb+At3LtwJCsrHSNIJkacxBrVfyr3PZExVLj2AuAWg2VWWcjAAGeas3Pfbz8quaJpTrzMzxqDlgUvJ/j+0ZsYFrbp9kqxKqfYLnYjn7q0fDMLkTX2jqx8+frXrhYxLZh3YfKssVMaSJ0O/6VGnEkPPL5ERWqkkzmJZJONPgVdocFmYMNDBAPR18Sz5GCPeKXd2zZglsqrhXE+Hu7o3ieRjl1rU3hbdSC8DqCNDyOoIow9pC6pbAZmIA5yx2HlSOKbsdHM4xpFXgeFcM7kjxQWGoBOgJXT2uZmBoecU7fB3MhuJbhZy97A0JB09d6ixNi4jsjjIVMNqDr7tK0nZfgLXELXHNvDKczZiYLRyXm5HlP4FeEROTlK3yWuwXZXvmW5cnu0IJjTORsD1HMjp61R/iELdvFNYtjKoCsRyzFZgeWxinPGe2XchUw0W0X2QQCW828vL9jD8UuXXuO93N3rHM2YEHXY5Ty6coFG/cVVWxWbymf39Klwlxg6keFl2+okHpXiyZ2AnnU6Yefr0NIDNn2Qw5v4wXHALe2xAiSoAXbzI+FdTArIfw84aUs9448b//AFHs+k7/AArYUxkseAqO8kipKKQcc945w/JcI+ydR+YrGccguvVdSfXYDrtXZOIYFLgh1DDzExWfx/ALI1W2oPUCq8tOpSu9jSx+IuGOqtnKcWiBc2dlboy6T6jlVrh2ONs9VO46Vrk7NrduBGEofaHUfd9/4SeVJ+1nZO7hZvjK1qRKqD4J0HqswJ38qiy6Wl7pY03irlKsqS/T6/uX7V1WWRqOv18qX4jAQZtmD0n8PoaR4DiZQ+E6dOR9K0WFxK3BKn1HMe6qTXmbMXW8SKzxIqctwEHr+n0phbvKwkGa8XVVh4h+Y/Sqb8LG6MV9Nf1pPeQvuP0LtwEnSIPxHmNNflUtKzZvLswPr+o/OvneX/uj5f8AdR1egez8mhpFUMRxa2pC5lk82YKvqSeVQFr50gD4fWs7wfsVaDuMRie5JMhsjuWX1GxG2+4nXarWlhDJJqRm+JZMuDGpQa+fkaTEdo8LaBhxiLo6eG2voG1f1gz5Uj7/ABfEGJBC213hiLehEgvBZiByUGDGg5aXh/AeF2B4O9xT9XBCjbZIVOW5k+dX72O5BQg5Aa7beQ9NavynDEt9jCx4M+pla39f5F2E4elgEFme4dO81Gmk5bcmYjd2bXUxADfYVCGAjKGAkz4SrDYaD2id2JOs8q8YjiCr5n4n50rvXy51+FUcutbXTA2tL4RGDU8rtr7EmKxWb/SKXIS7QBJqxe0gEE5gYA0J6H0mouI8HxCWG9u0LggXYbTWdxyO2lVIw8zXeRJWvovP5Dzhdtcgy+/1p3wWxhbt02cSyarojGMxOgg9RG2/zrIYG0cJhUZ7veONz9+SSFE6mBz8qWIGus1x/tHby0j0HL9629LibnfZfkyPE9Uo4unvLt5f3g13bLsfbwrKbV4w8xbYBsvnvJXlyrOW+Bu7BVVHZjAAJUk+hBHzrxnKidgPhp5bV9tcSfNlIIOjAMjKY5ETEjzFaqZzLQ9s9jsaLRtfy6hS2YzlmdB7WWY02mrWB/htiDM91anUz4p+FJ07RX/CqszMxAADPJJ5AA6mrtvtjjbGa3JVp171WLqY2h9tIOopL8hUl3LHGuz38kyKzq5KzniIMwYUk5fdvSHGcWUaA/7iYHuNV8Rj7l4l7rs7k6k/hA0AHQCvOBxwtOc1pLgZSpVxtPMedO6nQxwV2Qm6wYOIzKQwnaQZBjmJG1X+LcWOIIOULGYxmdjmuNmcy5JCzsuyxpVFLQCgAacvTkPgK94GxDiVkBgYPMbx6b031HHlLWU5+WxA+R/fU1qOzXCDiLwEeAQWI6DlPU/vapb2GXE3FWzbIY5pJW2sKzSFItADKg8IY6mda6L2b4MuGtKi6xuTuTSXsOUdxrh7QVQBoBUtFFMJQooooA8OtU8TZkVfrwy0AYfH4l8NfW7Epy8pEFT0B+9yO9MbuKOOQp3ZSzmGdiRLFSGCLG2oEnppGshtxDh4cEETWW/wW5ZfPZuOsCAJlYkmMp0IkkweppRvBS7UdkbRDXLVsKIGdFGn+pY2I5jp6ViL+Au2jKkkctYb3HnXVLHGR7N5ch+8slD6jdfdNIuKcPFsyIa08lCII6ldPl5elUtTir3kbXhmr/8AKX0/YxuH4+wMOJPn4W+lME4xbPUe76V4xXD0uEgroNus9BS7E8CgMULAjXKYNU6TNzYdLxVfvfEV9PFV8vgay1mY13qWKa7H1DuaL/FVH9qr4jGq/tRp7vwpMBX2KROSdpjZQxSVNX8xr/iQGiifTaq13Fs3OBVJ7yjc15XEEmEE0dLfI5NLaKLQrwjM5yoJ869fyBAz3Zj7o3Pl5U4/w8PaXuiUG/ME8tYp8cd8kOTMo33a3rufOBYe3ZxFs3hK5lljtE61tGOKTEYu9jb1huFG2TbXw6ezljSSYzczJKxWct4LMAhljAE+nOmK9k1uWwlyWjXpB66Vb0iluq28zH8VlBuMur3l2/vBzZk7185BFoHwITtPMjqenKmKCRt9f1p/jexl61PdxcXodGHv2PypJfsOhhlKt0II/Gr0IqKpGLlySyScp8sq3FzHLyG/0qXH4p7pVnbOUXKCeS9P30qa3hyBoNTsfj+/dXnG4MI0pca4pQE5lClbk6qIGq/H1pxGyrw3FNavLdSAUMiZI6EHygke+pOIYo3IPhVURUVVzGEQeES5Zjz1LGrPDcEpdFc5VJGZtNJ9dBy15b1JxLCqkheaKWGZXyMR4redAEePvAc+opNrDsKcOpgCd/wJn4UXsPt6jWeU00sroojYAc+QqzZ4e94EIhYzy20PM7CndxOxBw/BWmJF5XZSpjKxXK32TI5Vf4L2fuXGXLqIys56bg+Z9K1HCuyBJBvHT7o/M1s8HgltgBQAB0FI2OUShwTgqWFgCTzPM/p5U6UV8Ar1TB9BRRRQKFFFFABRRRQB8IqG7YBqeigBJjeFhuVZviPB2AIUkA6kcpGxjrW+K1Wv4YGjlUwVp2jmGIw+UAaoRrMTrUNlYks4c8zEaenKt5juFA8qQ4zgAPKqstIn8LNXH4tNfHG/lsYHirhmOUR59aXnDXuhrX4jgBRwxEqN6YDC+VVHiljdM18WsxZo9Uf9HPxZuSQxCwJMmNPWrOH4Y1z2XVhvIM0/4xwlWuoGHhYQfcd/mKt4PhS2XVU9mCPzpr4+o/2tP0r8+RnbvZ8hSxMkAmPQUzwWAz4cZPAx3I8jrryp3w/gmRmYBmzTOhgz1Jq7wbs+6JlJG86Dap1hl1KtylPX43jans/JPf8AAswuCi2FfxeZ59PU00wfDmaIGUfvlyp7hODgctevOm1jBgVYjp1zIzMuvk9sartb5FeA4UFG1N7ViKsLbr2FqwUHu7ZAbNVsRwxHEMoI8wKYxRFAUZe92QsHZMv+kkfIaVRvdh0OzuPh+YrbRRFLYlGGfsSCdXb5fSva9hrZ9pnI6SB+Ara5a+xRYUZzCdlLCfYB/wBWv404s4RV2AFW4oikCjyqV6Ar7RQKFFFFABRRRQAUUUUAFFFFABRRRQAUUUUAeHtzVd8MKt18NAFC5gVO4qi3AbfSnlFAJtcCReBIPsirFvhajlTSigHvyVEwYFSrYFTV9oA8BK9AV9ooAKKKKACiiigAooooAKKKKACiiigAooooAKKKKACiiig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6" descr="data:image/jpeg;base64,/9j/4AAQSkZJRgABAQAAAQABAAD/2wCEAAkGBxQTEhUUExQWFRQXGBobGBcYFxgdGhgYGBgXHBgYHBoYHSggGBolHhccITEhJSkrLi4uGR8zODMsNygtLi0BCgoKDg0OGxAQGjAmICYsLC00LywsLCwsLCwtLCwsNDQsLC0sLCwsLCwsLCwsNCwsLCwsLCwsLCwsLCwsLCwsLP/AABEIALoBDgMBIgACEQEDEQH/xAAcAAACAwEBAQEAAAAAAAAAAAAABQMEBgcCAQj/xABCEAACAQIEAwUFBgQEBAcAAAABAhEAAwQSITEFQVEGEyJhcTKBkaHRQlKxweHwBxQj8RVicoIWU5LSMzRjc6Kywv/EABoBAAEFAQAAAAAAAAAAAAAAAAABAgMEBQb/xAAwEQACAgEDAgMHBAIDAAAAAAAAAQIRAwQhMRJBBVFhEyIycYGRobHR4fBS8RRCQ//aAAwDAQACEQMRAD8A7jRRRQAUUUUAFFFFABRRRQAUVDfxKJ7TAHpz+A1NfMNileYnTcEEH4GgCeiocTiUtjM7BR1NKsf2jtqYQhzzg7TttzpspxjyySGKc/hQ7orL/wDFf+UfOq2D7bK8+wD92fFHXf8AKo/bw8yf/hZv8TY0Ukw3aaywUs2Qnafypnbx1toAdZPKRPwqRTi+GQTxTh8SZYooopxGFFFFABRRRQAUUUUAFFFFABRRRQAUUUUAFFFFABRRRQAUUUUAFFFFABRUWJxCopZjpWK7Qdp7gBNpojWIGo561HkyxgrZYwaaeZ1E3JNQ3MRyFc2udpWZA/eNB5Zjv0iqb4m9c1LMi+pzH/tqB6uPZF6PhOR8ySNpxDi1mxfD3WGqEdWBBBByjXUSJ9KX3u23imzYdhzLkKD0jes1Zw6jUDU7k6k+pOtF2+q71DPVTfGxbxeF4Y/Fcn9l+P3LfGOK3sSfFkReSiTH1qke8/5o/wChaqXOKAbCai/xJ+SfKqrnbts0oYFGNRiqLxFz/mKfVB9K8d3cAyhUKzMKY18ulVf8Sfmh+H6VLZ4mpMEQaFL1Fli84oYYTi3dSGtlZEajMI6elR4bEt3pcEFQsCD8ZG451Jm06j4ioLmDU6jwHkRt+lOc5Ul5ESxY7ckt3z3NLw7tDdTRlYDkGggjqIJj00PlWm4fx23c0Jynz2+Ncve66aXNV5MP39DVu1eGndA6xoGmW8i509CRVnHqH2+z5KGfQxa95VzuuP1OtUViuB9omtwl0GNoMSvwJBHvrY2L6uoZTINXYZFIxs2nli54fD7MkoqljuKWrXtuAem5+ArNY7t/aUwiFtYkkD8Jp9FezZUVzp/4gs0wMsQYKMCQfZIz7gwdfKqzdvL0jUddl+lLQWdOormi9vLx6e8D9KtYb+ILZoZEIAkkEj3c9aKYdSOg0VmMB21sOYbMh89R8R+YrRYfEK4zIwYdQZHypBbJaKKKACiiigAooooAKKKKACivjGKRcT7S27atAZmEwBGp9SaRyS5Hwxym6irMxxPj5vXbqzAUkL/p2/X31l7uIu5wGKsADlVQZaebdPdVEAupuPILGFHNv2ac8OwgRZPtH9xWVOUm9zqsGOEIKl6fU+YHABNTGb5D0+tWb10DeosTiY21J2rzaw2uZ9T05D6mor7Inq92Rlnfbwr1P5CvS4FB7UsfP6VaJqK7dA1Jj1ooOp9gChdgB7q9ZvOluI4osGAWHP0qpZ4zJCog12H7NOUXJWkMnkhCSjNpN+Y8zmvLQdwD7qWPxJlMOoE+v1qa1xFDuCPTWmO0rY9U3Sab9GTnDL9klD/l2+G1fGxDpq4zL95fzX6VIHBEgz6b/DevSP0mPMb/ABoFZ7w+IVx4SD1FQXMKVOa371qDE4LXPa8Lc15H086mwGPz6HRxy60c8hVK1welvFxK/wC6d1+o86rr2mZWbCWbjo/Xlmy5oOswRzFWsRZ1zpo3McjSfHY1bKtcyDMqnxwCwUcp3JG1SY59Mr7kGfEskOnau9+X94ZfxN+21p+8dlvePQl5nw91lAGQofFmLGdstIGJDL6nXlV7hl63icOLiSGYkS41zA67TK+lU+IYZkuJmIYModWGYSrAxIdVZTpswFauHL13fJzGs0vsWnF3F8MtcQxjXCC7NcZQFnQQPu7TVS1e1aR6c9q9ILORxeRmlSEIcrkY7NA3qguMtqADdSfNhP41MVBicQIkj51PwrH9yy3IDMGzQT9BI9QdDSlcQjHR1P8AuGvp5U4VMP8Ay8k/1ob/AJmbNKd3lg92EjPmzAnaCIovagrufcfxXvGDaiFVdWZmIUQMztq7f5j+VW+CcQxKZ7toEi2JfK4BC+Sn2/T86QKnM15tYka5W1G4nafKiq2E53OwcC7aK8C7AnZh+Y+la624IBBBB2IrgOGxB+ycp5n6fv4Vr+zXaV7BCtJQ7gmfUzypHEcpHUaKr4HGJdQOhkH5eRqxTR4UUUUAFFFQ4q5lUnoKAEfafjaWhkzgO3yH5VhsVigdQR6184nx5C5a6HRuUppvqJG3lFKMTcDewNbpHvH61nZcnU77HSaTTLHFR7ss8PTvHzn2V0X3c6u4q9lFe7dsIgA5CqdoZ3nkv41VdmgkvoiXCWT7Te0fkOlSd+CcoInXTmI5ny+tTEUs4rjMvgT2j08+XrS0khN5MMbxIL4V1bbyms7iDcuuQSco2bXKY0OU7NB0MTBqNmlyG0EkBjs2Uw2XrDAr6gjkai47iHU2biuWNrwi0WMFDuPKN5jl6CtHT6eqkznvEPEOu8UFSvm+f4LuNxQtoqFWfNmhzcyImVc0FEguWAPtMw0GlK8Rje7UtltvAJyXEQo0cipHiFLuJYh7yobhA3lFJyzPhb1A0/CvP+DtnS13Rk6qD1Ybj/pq4opcIyZTlJ+87GKcTDAMLFu0GAOW0oRdtwAIk1awXEkaO7vMSSway9tYBGgKPAM+WvryCVMDcW4y5W8GhA2GWQfTU/IVRtnUqoJiZMc9yfnSSgmqaFx5Jwl1RdM3GExYzKuYBzOUSAWI3A608wuKzeFtG/Hy8jWA4LfW4AuJVWbMCjmcywRlEzp7t51nQjWfzClghYd4dVE+JgPLc+tZ2p0tXOH2Og8P8T62sObd9n+47qlxLDT/AFU0ddWA5jr61bwr51B5j51KoqijZumQ4HFZ1DcxowqLiVj7Q/f6cqrR3F//ACP8NfoablJBFK0I6TvsUuHBcoIGu2ggDyA5VDi+zz4m7KMxMSQsToIJLOYVYgeXWorTslzKNZO3n1qXiaXmACrETMaz022qbT5emaf3Kmv0/tcLSVvsQYjs/h7TAObNxtTrcNwrtuTKg67AmrvDLuFt3VL2luIN7apvoY5QdY0rKY3jCltBEAAgEnUbksx3PlA8qgwHFhcfKGAMfZYkj3its47ezqmL4twy+jW3wwSRAburUr0I13HpWabsZhrn/l7ilvs92xtPP/tOYb3T6VS4FfwcXhi+8FyB3JRWMmDOqggNMe1Ag+tLu+IGpkDUmJjrqNYpHEXqPON4dibDHTvgpg6ZLgjquzHy0rzd4mcS/eMVLBQhAUKRGwZYkHX5mmWF4lMA+Ll1Plrzp3gOxdrHo1y1fFvEpIgLqByDyfEp9CB6jQaoRO2ZMCp7GK5TPQDnUWLwNyxdbD4gZbiiY+y68mQ81/CrN7hzomfwxCMQGGZRcDG2zAaqGCkg+XKjZC7mg7M9pXsOCYCnQqTv6dDXWcFi1uoHQyp/cetcR4Zxcpba2UDZiZ1ABBQoBcBU50E5gJEETNaXsFx02rndufA5A1PstyPodqax8WdQooopo8KR9qcVltZQYLaCnlYPtsqXGOcwEG8wBzJ10qLNJxg6LOkxqeVJ8CLjNpFXwubhj7QG59w08qUcNTNe02QQPdoPxqF1ylctzvEMkayNPOetXezi6O3n9azsj6nxR0uGHRF73tz8y5jrkA+X5UYG3CjrufU1Bjtco6kfjrV5RpUS3ZK9okeJu5VLHlWIx2M8UkwxM7wfdWm7Q3YQDqfwrJXriOyqyA6FNT964hJ055VKejtVnTR6snyKXiGT2ele+72PXGMF3lkK9wrkAZWn2cobIPRQxgcizdaTYRmvuFPjcwNDpO2YRtPOvWNs3LIM3M1pmkKfCUO4CkHaeVOey2H7wt3qlYE2/wCm2p5axA9dK1kcnyXuH8DGQ23t/wBQN7c6gcwRsf379AnA3cqzsSwAAM6gDpTzhHDwBPzputiksekYu7wRlDZSRmBDRzB3ms3xLg/hCWrZ73WWOoPTQfseddXuWJrL8ewceISCJ1Bg+4ihMGjkuLwFy0PEy5jp6E6nyPPTyrX9n+GWb9mzcfMbttz4w0NnEbkakEZWg8yeppP2k4QmYuL6kgcmDCRzOpIPnVnsRg71w3ALvd2wULBQJ8WYEhiNGgfEChobFtcGst3ctzyJ+fP6++rlx4PrtodfKstwbD4i2jpimzXVcENmzSjiAZ6Sp3jatVZaVBrDyR6Mjidngye1wQn6blTjNnNaJ5oZ93P9+VWcBez20byg+oqQ25BXqCPiKX9n2m2w6MPn/amk3MSTFLF1T1/H9xUmGxwaBPjmCvMQefQRzrzxldARy/f5UW8Pcie8j/aKRbNodScU2zm/bHAZMVckkoIud31tv7RXzVp+VVMEhUqUElDAfYPaYSJP3lMbU+49ae7iX7wD+n4FJHijnpsDNfcPYUcix66n+1bWGDcU5HIarPFZJLGtrLSXVKzSTi2JNwi2jZTOYnYKi7uTznYDb8nN/Dx7alVO+ZSBr1JEc6XY/hwKkCWQ8p1H+k/lsankm1sU8UoxlckKcFxVkK95orSVbqAdCRy9a3PBOM3EuLdRznn2p1JPJvvT51i72GLkiM7XCFDAQEtqPYAPssevQE1oMHY7u2EmY56TryncgRpJ0+NNg3wyTPCCpwfJt+2FhcbbTFLIbRW62boHhI/yNrptuNyayC4+9ct91cuuBbMG1JhWHTygyPJvOnnB+NMC+cB1uqVcHTNI0bQaEGDPX1qhx3Dd09u8NcwCXOUk+wfdMf7hStENi9bfmSfOdauWcGwt98gtlFYBgWIuaxqq8wJ38jVfFpb8D2kuKch7wM+YM8jxLPsjQ/Go++AOoYdTuIo3DY7j2O4r/MYdSTLp4W842PvH509rlP8ADPjKjEm1OlxdNDuuo38prq1MZMnaPjbVzvtU9s5+9ICTqSYGhEfMCuh3NjXNu0WTU3SoVWmW2nUD8agzcIvaJe9L5GWx5XP4Yy5NI21O9X+zv/hN6/kKXY0guxWIyiI2giau9nG8DDz/AC/Ss6buX3OixKsdV5HvEn+pbHn+Rq85MCBm8pj31Qx+j2z/AJopkm1MjyySfwoQ9owf6YO8fOshesuLhOZUEW2DHUjOzCY1zAZNfWtr2kt+FW6Ej4/2rFcRuQRmIGyifUwPnVrSushn+Kx6tKmlwxdinvgDv1UQSJU8/Me41rexjXiJuCQ0ZSTqBvIUDX3x76y+Oxr3IVbdzUCG8OUkEqSSdN1I66GrvZtz3wzXTb7sE6nUAbqJ0HX51qI5Y7Xw2MopgErK8B4sjABTIieeg855n8jWkt4sEUg9MkdaznH9jTrE4wAVke0HFBbRrhPsgmIn3R50JA2YbtillyApK3F1VSRMMRrz+6dRtVvsU2KtoXXDq9q4+UkXIZcobxGRGQEkT1mk3EVfGXlfC2i1wgyswTAEk6xA2kx8xW77N9pbC4fI6mw1gFGVyILooLhX9lmk6jQyTpzoY2Ik4bxcYu5euoGVT3VsBgJlcxPskj7RrU2BpWX7LgtbDkBWvXHvso2GbRAI5RWqsjSsXO1LK2jsNFBw00U/mSWhqKVcB2u+o/8A1TQtAnoCfgKXdn0/pserfh/eoywvhf0JeI62zO9NOAYXvCgOwAJ+nvNLeKHwx1gfE1tOy2AyWFJ9pgD7uQ/fWp9Nj68m/CKXiGo9lg25exyjtmBbxeLdwQisW6Zp2APUmfga92S1kW1KMzsQtwW2AcFlLFV1kIpAXSCxkk7Cq38V0Y4rFWxzVSPOAr6f/KtX/D3HWLrm4YzXgGUkak6l1naVYke8VsM5NIxuHxt22VN1Wsatmc5goTkCANdtQZqyctxRctwBpmAEDxSVdV+yCJldIKnYV0/tlgLL4W53gBAUkSY1APSuVYHMFbM+fOdGC5ZW2rgnLyANxV89fOhMJKiOERgxmW08vhy/SpRirbDMGER8qqcZt933Ymcyd5ttodPlvWQuBe6OmGJy8nbPt8CaJSofixqd2dGwCBjo6gAMZJgSqlonqYgeZp43Zy7isFcu22DBcwy65wyiZAiDGhidaynCj/SHoN+Wgrq3YLHrawd52kqrgmNyWAUb+gpXwRJJs5ZhrwZQ3VQfjH9qlXb8/wAPnXtcKbr3Bats0vchEUsQouNGijkKr5CCIJiYIby5QdttqQUb8AvC3ftvzRwfdIn5E13ZTX57wgZXJg78v1rvvD3zWkPVVPxApskSQZNc2Nc27RC3mOePC069dfrXSjWI472ZsM73b7XMrMAqW4kkiTuNt6r5oyaXTyXtHkxwk/acUc9xF5DcbIRBA+X7+dWez9yHZev5f3q92j4Dbw1xO7kpctkoToevi84Vvl0pHh7uS4G86z8sWnudHp5wmvc4a2HvFbUoY5a1awlzMoPXWvtxZH72NUeHPkY2zy1Hoai4kS8wryLXEcPnQr8PXl+/OsPi8Gj5kuaKwieaN9lvca6Ew0rO8cwEy66z7UfjT7p2JCpxcJdzOtcGUliDOrnaSBBbQRm0mRzpVYw9x2a73bC2NFc7MDBDQJhYjX3TpVzF8OL6C53ZnMrH2cw2Djp50+4XibYUr4UZJLqBlUHUswA0ykyZBNa2LMpr1OU1mhnp5b8eYv7P8cKh7ZCoAc2aTJAgR5x7vTWm3/GK91Ftibiuc0iBEtqOo2pZwjhAuNcvuhHeHwwy5MoJy5ch0MbqRuSaW9oeFpbuWsjFczFmBzsSFy6LktmD4jv5VMUh9iO2IeAuYFB4iYhiI1EHaZ3pZglxeNa4o9k7tsi9NfSPCJJ86ZLwKzBhSSwIksZ1ET0B84pz2VvjDIbF17YQSbYW53mUfaRnUZS2Ykws8+lAL1Kf8P3TDvcwt1VXFAyXXVWUzkWYhGjxZOYM9QFXbK+uOxQw9sxasy19/s6mSAOpOk8/cKk4/wAZuYxzaw4Nu2hOe4+ihhoTH2n0gc9tRNWOE4AQBrlHM7uRzPwqpqNQsapc/oamg0Ms8uqXwr8jDh1r7URMQOgGwpkWgxr5QCZ+lFm3FTVlRXc6WTKfF72W03VvCPfv8ql4fay20Xyk+pqje/rXwv2E39ef0pq7aU4JbJIWcTedJ2k/D9a6P2csXf5a2blwMzICBlAABAIGm+lcuuqLlwhmZVCkkqJMDeF+0dNq94f+KNqxZFqziO9CrC58O4YDkAc0ADQCQ23uq7oVs2YnjLalCPoHbi2t3EswAS+NWUGc5U5JUwJjKNDJ92gx1qzdw5Y4dlVWOZ7Fye7LD7SMCDbPvBG0kUv45xpr99sShIW2FWGOruSTAg7ySZFPuFcYF2RdTO4PiMlXUxGpHtDT41oJp7GHKEorq7Eb8ZxDgKbVoAbd5iXdAeZCK2ZvSTNS4ZSzS7HxEBrhWBAnKqoPYtgTC/GK9Y3iFhC2VXMCPGwADb6mNRBG1KMd2na4BbQQp9lLeisR1Y6sadaQ1KUtki7xzDm457pRlysBJ6iBy99I73C7xUKy6SJi1b0EiYKtm28q0HAsX3loGNRoQdwRpz51qOG8E7zCXMSLqjIxXJz0jczoTMgRrSNJ7joznC4ifhF9rOR1HiDHwup0IkQVMH9itngnK8Nb/wBS8B7lXMT6TFZU4JiLbypViwUAyQVMGRyFNsReFu0xH2V08zsB7zTtuSIz2BxjWzcIVLiXMwZHkqw7zOPZII1VTIPKvjYs3bjM3tO5ZoESSxZiOQ1NfLWFu9ybqqpRWCuM8PJ0BVI1Gvlz6VH3Y5+vw9KZ3H9qNIbtl1QImW54dlIMBIuB2znvczwwMDKNK6/wsRatjoq/gK4ZwAl7gC+KXC7EMpMCCDrzG+td6srAAprVD4uySs32m4q2HiLQuhjop5MOc1pKz/azCM9psntgSvr0pk76XXJYw9PtF18HLu0XF7+JunMuQpEZQYWASFB9/wAT7qVB8yg/uaaXsDiHnM+UHcD9KVtYNpyh2OoNZkn1bnUY49CpVtxXkaLguLzW4O66HzHKjiVk6OvtL8xSPDYg22DD3+labD3Q4BGx28vI1E1aonun1I84a+LiaGD+BHKpksmPEQSeg0+FK8TYa02dPZ5jp+lMcHjFcef4URl2Y2cP+0eBVxDgwOq6Ty5UkxnAnymVDod1mee2lbhhUDWumlOVrgTr6lUtznljC9w02HuWgSMyMFdYHIEiRzqbGX8U9wtZxCWViAO9dCR55RrrNa/H4PONopW/CG6A/vzqZavJEqy8L02Teq+olW/fNpke6ouSMrpJhRE9JJg6+deMJwgSDmu3WEHU5UB6gDU++n9rhTT7NNLGCjeAOlNlqssth0PDNLjd1fz3FeC4fOr6+Q2nzp3ZsRXpiEA5DryH0r3mOXMASvU6Lpzk/lNRxxym9tybLnhjjcnSPVUuJYvKMq+223l51le1uPxF0jD4fxm5Ai0QSZOijXNr1IA6c4bdkOEPYtL37TdJbKrEFkA0IJBIJHykjlNWMmlnGHUUcHiWLJl6K27erG/DcJ3aa+0dW+leOJYjKtWL94AVn+IX82vX8Kpy8kakFbtkdrE5Wzn4Vjb+At3LtwJCsrHSNIJkacxBrVfyr3PZExVLj2AuAWg2VWWcjAAGeas3Pfbz8quaJpTrzMzxqDlgUvJ/j+0ZsYFrbp9kqxKqfYLnYjn7q0fDMLkTX2jqx8+frXrhYxLZh3YfKssVMaSJ0O/6VGnEkPPL5ERWqkkzmJZJONPgVdocFmYMNDBAPR18Sz5GCPeKXd2zZglsqrhXE+Hu7o3ieRjl1rU3hbdSC8DqCNDyOoIow9pC6pbAZmIA5yx2HlSOKbsdHM4xpFXgeFcM7kjxQWGoBOgJXT2uZmBoecU7fB3MhuJbhZy97A0JB09d6ixNi4jsjjIVMNqDr7tK0nZfgLXELXHNvDKczZiYLRyXm5HlP4FeEROTlK3yWuwXZXvmW5cnu0IJjTORsD1HMjp61R/iELdvFNYtjKoCsRyzFZgeWxinPGe2XchUw0W0X2QQCW828vL9jD8UuXXuO93N3rHM2YEHXY5Ty6coFG/cVVWxWbymf39Klwlxg6keFl2+okHpXiyZ2AnnU6Yefr0NIDNn2Qw5v4wXHALe2xAiSoAXbzI+FdTArIfw84aUs9448b//AFHs+k7/AArYUxkseAqO8kipKKQcc945w/JcI+ydR+YrGccguvVdSfXYDrtXZOIYFLgh1DDzExWfx/ALI1W2oPUCq8tOpSu9jSx+IuGOqtnKcWiBc2dlboy6T6jlVrh2ONs9VO46Vrk7NrduBGEofaHUfd9/4SeVJ+1nZO7hZvjK1qRKqD4J0HqswJ38qiy6Wl7pY03irlKsqS/T6/uX7V1WWRqOv18qX4jAQZtmD0n8PoaR4DiZQ+E6dOR9K0WFxK3BKn1HMe6qTXmbMXW8SKzxIqctwEHr+n0phbvKwkGa8XVVh4h+Y/Sqb8LG6MV9Nf1pPeQvuP0LtwEnSIPxHmNNflUtKzZvLswPr+o/OvneX/uj5f8AdR1egez8mhpFUMRxa2pC5lk82YKvqSeVQFr50gD4fWs7wfsVaDuMRie5JMhsjuWX1GxG2+4nXarWlhDJJqRm+JZMuDGpQa+fkaTEdo8LaBhxiLo6eG2voG1f1gz5Uj7/ABfEGJBC213hiLehEgvBZiByUGDGg5aXh/AeF2B4O9xT9XBCjbZIVOW5k+dX72O5BQg5Aa7beQ9NavynDEt9jCx4M+pla39f5F2E4elgEFme4dO81Gmk5bcmYjd2bXUxADfYVCGAjKGAkz4SrDYaD2id2JOs8q8YjiCr5n4n50rvXy51+FUcutbXTA2tL4RGDU8rtr7EmKxWb/SKXIS7QBJqxe0gEE5gYA0J6H0mouI8HxCWG9u0LggXYbTWdxyO2lVIw8zXeRJWvovP5Dzhdtcgy+/1p3wWxhbt02cSyarojGMxOgg9RG2/zrIYG0cJhUZ7veONz9+SSFE6mBz8qWIGus1x/tHby0j0HL9629LibnfZfkyPE9Uo4unvLt5f3g13bLsfbwrKbV4w8xbYBsvnvJXlyrOW+Bu7BVVHZjAAJUk+hBHzrxnKidgPhp5bV9tcSfNlIIOjAMjKY5ETEjzFaqZzLQ9s9jsaLRtfy6hS2YzlmdB7WWY02mrWB/htiDM91anUz4p+FJ07RX/CqszMxAADPJJ5AA6mrtvtjjbGa3JVp171WLqY2h9tIOopL8hUl3LHGuz38kyKzq5KzniIMwYUk5fdvSHGcWUaA/7iYHuNV8Rj7l4l7rs7k6k/hA0AHQCvOBxwtOc1pLgZSpVxtPMedO6nQxwV2Qm6wYOIzKQwnaQZBjmJG1X+LcWOIIOULGYxmdjmuNmcy5JCzsuyxpVFLQCgAacvTkPgK94GxDiVkBgYPMbx6b031HHlLWU5+WxA+R/fU1qOzXCDiLwEeAQWI6DlPU/vapb2GXE3FWzbIY5pJW2sKzSFItADKg8IY6mda6L2b4MuGtKi6xuTuTSXsOUdxrh7QVQBoBUtFFMJQooooA8OtU8TZkVfrwy0AYfH4l8NfW7Epy8pEFT0B+9yO9MbuKOOQp3ZSzmGdiRLFSGCLG2oEnppGshtxDh4cEETWW/wW5ZfPZuOsCAJlYkmMp0IkkweppRvBS7UdkbRDXLVsKIGdFGn+pY2I5jp6ViL+Au2jKkkctYb3HnXVLHGR7N5ch+8slD6jdfdNIuKcPFsyIa08lCII6ldPl5elUtTir3kbXhmr/8AKX0/YxuH4+wMOJPn4W+lME4xbPUe76V4xXD0uEgroNus9BS7E8CgMULAjXKYNU6TNzYdLxVfvfEV9PFV8vgay1mY13qWKa7H1DuaL/FVH9qr4jGq/tRp7vwpMBX2KROSdpjZQxSVNX8xr/iQGiifTaq13Fs3OBVJ7yjc15XEEmEE0dLfI5NLaKLQrwjM5yoJ869fyBAz3Zj7o3Pl5U4/w8PaXuiUG/ME8tYp8cd8kOTMo33a3rufOBYe3ZxFs3hK5lljtE61tGOKTEYu9jb1huFG2TbXw6ezljSSYzczJKxWct4LMAhljAE+nOmK9k1uWwlyWjXpB66Vb0iluq28zH8VlBuMur3l2/vBzZk7185BFoHwITtPMjqenKmKCRt9f1p/jexl61PdxcXodGHv2PypJfsOhhlKt0II/Gr0IqKpGLlySyScp8sq3FzHLyG/0qXH4p7pVnbOUXKCeS9P30qa3hyBoNTsfj+/dXnG4MI0pca4pQE5lClbk6qIGq/H1pxGyrw3FNavLdSAUMiZI6EHygke+pOIYo3IPhVURUVVzGEQeES5Zjz1LGrPDcEpdFc5VJGZtNJ9dBy15b1JxLCqkheaKWGZXyMR4redAEePvAc+opNrDsKcOpgCd/wJn4UXsPt6jWeU00sroojYAc+QqzZ4e94EIhYzy20PM7CndxOxBw/BWmJF5XZSpjKxXK32TI5Vf4L2fuXGXLqIys56bg+Z9K1HCuyBJBvHT7o/M1s8HgltgBQAB0FI2OUShwTgqWFgCTzPM/p5U6UV8Ar1TB9BRRRQKFFFFABRRRQB8IqG7YBqeigBJjeFhuVZviPB2AIUkA6kcpGxjrW+K1Wv4YGjlUwVp2jmGIw+UAaoRrMTrUNlYks4c8zEaenKt5juFA8qQ4zgAPKqstIn8LNXH4tNfHG/lsYHirhmOUR59aXnDXuhrX4jgBRwxEqN6YDC+VVHiljdM18WsxZo9Uf9HPxZuSQxCwJMmNPWrOH4Y1z2XVhvIM0/4xwlWuoGHhYQfcd/mKt4PhS2XVU9mCPzpr4+o/2tP0r8+RnbvZ8hSxMkAmPQUzwWAz4cZPAx3I8jrryp3w/gmRmYBmzTOhgz1Jq7wbs+6JlJG86Dap1hl1KtylPX43jans/JPf8AAswuCi2FfxeZ59PU00wfDmaIGUfvlyp7hODgctevOm1jBgVYjp1zIzMuvk9sartb5FeA4UFG1N7ViKsLbr2FqwUHu7ZAbNVsRwxHEMoI8wKYxRFAUZe92QsHZMv+kkfIaVRvdh0OzuPh+YrbRRFLYlGGfsSCdXb5fSva9hrZ9pnI6SB+Ara5a+xRYUZzCdlLCfYB/wBWv404s4RV2AFW4oikCjyqV6Ar7RQKFFFFABRRRQAUUUUAFFFFABRRRQAUUUUAeHtzVd8MKt18NAFC5gVO4qi3AbfSnlFAJtcCReBIPsirFvhajlTSigHvyVEwYFSrYFTV9oA8BK9AV9ooAKKKKACiiigAooooAKKKKACiiigAooooAKKKKACiiigD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8" descr="data:image/jpeg;base64,/9j/4AAQSkZJRgABAQAAAQABAAD/2wCEAAkGBxQTEhUUExQWFRQXGBobGBcYFxgdGhgYGBgXHBgYHBoYHSggGBolHhccITEhJSkrLi4uGR8zODMsNygtLi0BCgoKDg0OGxAQGjAmICYsLC00LywsLCwsLCwtLCwsNDQsLC0sLCwsLCwsLCwsNCwsLCwsLCwsLCwsLCwsLCwsLP/AABEIALoBDgMBIgACEQEDEQH/xAAcAAACAwEBAQEAAAAAAAAAAAAABQMEBgcCAQj/xABCEAACAQIEAwUFBgQEBAcAAAABAhEAAwQSITEFQVEGEyJhcTKBkaHRQlKxweHwBxQj8RVicoIWU5LSMzRjc6Kywv/EABoBAAEFAQAAAAAAAAAAAAAAAAABAgMEBQb/xAAwEQACAgEDAgMHBAIDAAAAAAAAAQIRAwQhMRJBBVFhEyIycYGRobHR4fBS8RRCQ//aAAwDAQACEQMRAD8A7jRRRQAUUUUAFFFFABRRRQAUVDfxKJ7TAHpz+A1NfMNileYnTcEEH4GgCeiocTiUtjM7BR1NKsf2jtqYQhzzg7TttzpspxjyySGKc/hQ7orL/wDFf+UfOq2D7bK8+wD92fFHXf8AKo/bw8yf/hZv8TY0Ukw3aaywUs2Qnafypnbx1toAdZPKRPwqRTi+GQTxTh8SZYooopxGFFFFABRRRQAUUUUAFFFFABRRRQAUUUUAFFFFABRRRQAUUUUAFFFFABRUWJxCopZjpWK7Qdp7gBNpojWIGo561HkyxgrZYwaaeZ1E3JNQ3MRyFc2udpWZA/eNB5Zjv0iqb4m9c1LMi+pzH/tqB6uPZF6PhOR8ySNpxDi1mxfD3WGqEdWBBBByjXUSJ9KX3u23imzYdhzLkKD0jes1Zw6jUDU7k6k+pOtF2+q71DPVTfGxbxeF4Y/Fcn9l+P3LfGOK3sSfFkReSiTH1qke8/5o/wChaqXOKAbCai/xJ+SfKqrnbts0oYFGNRiqLxFz/mKfVB9K8d3cAyhUKzMKY18ulVf8Sfmh+H6VLZ4mpMEQaFL1Fli84oYYTi3dSGtlZEajMI6elR4bEt3pcEFQsCD8ZG451Jm06j4ioLmDU6jwHkRt+lOc5Ul5ESxY7ckt3z3NLw7tDdTRlYDkGggjqIJj00PlWm4fx23c0Jynz2+Ncve66aXNV5MP39DVu1eGndA6xoGmW8i509CRVnHqH2+z5KGfQxa95VzuuP1OtUViuB9omtwl0GNoMSvwJBHvrY2L6uoZTINXYZFIxs2nli54fD7MkoqljuKWrXtuAem5+ArNY7t/aUwiFtYkkD8Jp9FezZUVzp/4gs0wMsQYKMCQfZIz7gwdfKqzdvL0jUddl+lLQWdOormi9vLx6e8D9KtYb+ILZoZEIAkkEj3c9aKYdSOg0VmMB21sOYbMh89R8R+YrRYfEK4zIwYdQZHypBbJaKKKACiiigAooooAKKKKACivjGKRcT7S27atAZmEwBGp9SaRyS5Hwxym6irMxxPj5vXbqzAUkL/p2/X31l7uIu5wGKsADlVQZaebdPdVEAupuPILGFHNv2ac8OwgRZPtH9xWVOUm9zqsGOEIKl6fU+YHABNTGb5D0+tWb10DeosTiY21J2rzaw2uZ9T05D6mor7Inq92Rlnfbwr1P5CvS4FB7UsfP6VaJqK7dA1Jj1ooOp9gChdgB7q9ZvOluI4osGAWHP0qpZ4zJCog12H7NOUXJWkMnkhCSjNpN+Y8zmvLQdwD7qWPxJlMOoE+v1qa1xFDuCPTWmO0rY9U3Sab9GTnDL9klD/l2+G1fGxDpq4zL95fzX6VIHBEgz6b/DevSP0mPMb/ABoFZ7w+IVx4SD1FQXMKVOa371qDE4LXPa8Lc15H086mwGPz6HRxy60c8hVK1welvFxK/wC6d1+o86rr2mZWbCWbjo/Xlmy5oOswRzFWsRZ1zpo3McjSfHY1bKtcyDMqnxwCwUcp3JG1SY59Mr7kGfEskOnau9+X94ZfxN+21p+8dlvePQl5nw91lAGQofFmLGdstIGJDL6nXlV7hl63icOLiSGYkS41zA67TK+lU+IYZkuJmIYModWGYSrAxIdVZTpswFauHL13fJzGs0vsWnF3F8MtcQxjXCC7NcZQFnQQPu7TVS1e1aR6c9q9ILORxeRmlSEIcrkY7NA3qguMtqADdSfNhP41MVBicQIkj51PwrH9yy3IDMGzQT9BI9QdDSlcQjHR1P8AuGvp5U4VMP8Ay8k/1ob/AJmbNKd3lg92EjPmzAnaCIovagrufcfxXvGDaiFVdWZmIUQMztq7f5j+VW+CcQxKZ7toEi2JfK4BC+Sn2/T86QKnM15tYka5W1G4nafKiq2E53OwcC7aK8C7AnZh+Y+la624IBBBB2IrgOGxB+ycp5n6fv4Vr+zXaV7BCtJQ7gmfUzypHEcpHUaKr4HGJdQOhkH5eRqxTR4UUUUAFFFQ4q5lUnoKAEfafjaWhkzgO3yH5VhsVigdQR6184nx5C5a6HRuUppvqJG3lFKMTcDewNbpHvH61nZcnU77HSaTTLHFR7ss8PTvHzn2V0X3c6u4q9lFe7dsIgA5CqdoZ3nkv41VdmgkvoiXCWT7Te0fkOlSd+CcoInXTmI5ny+tTEUs4rjMvgT2j08+XrS0khN5MMbxIL4V1bbyms7iDcuuQSco2bXKY0OU7NB0MTBqNmlyG0EkBjs2Uw2XrDAr6gjkai47iHU2biuWNrwi0WMFDuPKN5jl6CtHT6eqkznvEPEOu8UFSvm+f4LuNxQtoqFWfNmhzcyImVc0FEguWAPtMw0GlK8Rje7UtltvAJyXEQo0cipHiFLuJYh7yobhA3lFJyzPhb1A0/CvP+DtnS13Rk6qD1Ybj/pq4opcIyZTlJ+87GKcTDAMLFu0GAOW0oRdtwAIk1awXEkaO7vMSSway9tYBGgKPAM+WvryCVMDcW4y5W8GhA2GWQfTU/IVRtnUqoJiZMc9yfnSSgmqaFx5Jwl1RdM3GExYzKuYBzOUSAWI3A608wuKzeFtG/Hy8jWA4LfW4AuJVWbMCjmcywRlEzp7t51nQjWfzClghYd4dVE+JgPLc+tZ2p0tXOH2Og8P8T62sObd9n+47qlxLDT/AFU0ddWA5jr61bwr51B5j51KoqijZumQ4HFZ1DcxowqLiVj7Q/f6cqrR3F//ACP8NfoablJBFK0I6TvsUuHBcoIGu2ggDyA5VDi+zz4m7KMxMSQsToIJLOYVYgeXWorTslzKNZO3n1qXiaXmACrETMaz022qbT5emaf3Kmv0/tcLSVvsQYjs/h7TAObNxtTrcNwrtuTKg67AmrvDLuFt3VL2luIN7apvoY5QdY0rKY3jCltBEAAgEnUbksx3PlA8qgwHFhcfKGAMfZYkj3its47ezqmL4twy+jW3wwSRAburUr0I13HpWabsZhrn/l7ilvs92xtPP/tOYb3T6VS4FfwcXhi+8FyB3JRWMmDOqggNMe1Ag+tLu+IGpkDUmJjrqNYpHEXqPON4dibDHTvgpg6ZLgjquzHy0rzd4mcS/eMVLBQhAUKRGwZYkHX5mmWF4lMA+Ll1Plrzp3gOxdrHo1y1fFvEpIgLqByDyfEp9CB6jQaoRO2ZMCp7GK5TPQDnUWLwNyxdbD4gZbiiY+y68mQ81/CrN7hzomfwxCMQGGZRcDG2zAaqGCkg+XKjZC7mg7M9pXsOCYCnQqTv6dDXWcFi1uoHQyp/cetcR4Zxcpba2UDZiZ1ABBQoBcBU50E5gJEETNaXsFx02rndufA5A1PstyPodqax8WdQooopo8KR9qcVltZQYLaCnlYPtsqXGOcwEG8wBzJ10qLNJxg6LOkxqeVJ8CLjNpFXwubhj7QG59w08qUcNTNe02QQPdoPxqF1ylctzvEMkayNPOetXezi6O3n9azsj6nxR0uGHRF73tz8y5jrkA+X5UYG3CjrufU1Bjtco6kfjrV5RpUS3ZK9okeJu5VLHlWIx2M8UkwxM7wfdWm7Q3YQDqfwrJXriOyqyA6FNT964hJ055VKejtVnTR6snyKXiGT2ele+72PXGMF3lkK9wrkAZWn2cobIPRQxgcizdaTYRmvuFPjcwNDpO2YRtPOvWNs3LIM3M1pmkKfCUO4CkHaeVOey2H7wt3qlYE2/wCm2p5axA9dK1kcnyXuH8DGQ23t/wBQN7c6gcwRsf379AnA3cqzsSwAAM6gDpTzhHDwBPzputiksekYu7wRlDZSRmBDRzB3ms3xLg/hCWrZ73WWOoPTQfseddXuWJrL8ewceISCJ1Bg+4ihMGjkuLwFy0PEy5jp6E6nyPPTyrX9n+GWb9mzcfMbttz4w0NnEbkakEZWg8yeppP2k4QmYuL6kgcmDCRzOpIPnVnsRg71w3ALvd2wULBQJ8WYEhiNGgfEChobFtcGst3ctzyJ+fP6++rlx4PrtodfKstwbD4i2jpimzXVcENmzSjiAZ6Sp3jatVZaVBrDyR6Mjidngye1wQn6blTjNnNaJ5oZ93P9+VWcBez20byg+oqQ25BXqCPiKX9n2m2w6MPn/amk3MSTFLF1T1/H9xUmGxwaBPjmCvMQefQRzrzxldARy/f5UW8Pcie8j/aKRbNodScU2zm/bHAZMVckkoIud31tv7RXzVp+VVMEhUqUElDAfYPaYSJP3lMbU+49ae7iX7wD+n4FJHijnpsDNfcPYUcix66n+1bWGDcU5HIarPFZJLGtrLSXVKzSTi2JNwi2jZTOYnYKi7uTznYDb8nN/Dx7alVO+ZSBr1JEc6XY/hwKkCWQ8p1H+k/lsankm1sU8UoxlckKcFxVkK95orSVbqAdCRy9a3PBOM3EuLdRznn2p1JPJvvT51i72GLkiM7XCFDAQEtqPYAPssevQE1oMHY7u2EmY56TryncgRpJ0+NNg3wyTPCCpwfJt+2FhcbbTFLIbRW62boHhI/yNrptuNyayC4+9ct91cuuBbMG1JhWHTygyPJvOnnB+NMC+cB1uqVcHTNI0bQaEGDPX1qhx3Dd09u8NcwCXOUk+wfdMf7hStENi9bfmSfOdauWcGwt98gtlFYBgWIuaxqq8wJ38jVfFpb8D2kuKch7wM+YM8jxLPsjQ/Go++AOoYdTuIo3DY7j2O4r/MYdSTLp4W842PvH509rlP8ADPjKjEm1OlxdNDuuo38prq1MZMnaPjbVzvtU9s5+9ICTqSYGhEfMCuh3NjXNu0WTU3SoVWmW2nUD8agzcIvaJe9L5GWx5XP4Yy5NI21O9X+zv/hN6/kKXY0guxWIyiI2giau9nG8DDz/AC/Ss6buX3OixKsdV5HvEn+pbHn+Rq85MCBm8pj31Qx+j2z/AJopkm1MjyySfwoQ9owf6YO8fOshesuLhOZUEW2DHUjOzCY1zAZNfWtr2kt+FW6Ej4/2rFcRuQRmIGyifUwPnVrSushn+Kx6tKmlwxdinvgDv1UQSJU8/Me41rexjXiJuCQ0ZSTqBvIUDX3x76y+Oxr3IVbdzUCG8OUkEqSSdN1I66GrvZtz3wzXTb7sE6nUAbqJ0HX51qI5Y7Xw2MopgErK8B4sjABTIieeg855n8jWkt4sEUg9MkdaznH9jTrE4wAVke0HFBbRrhPsgmIn3R50JA2YbtillyApK3F1VSRMMRrz+6dRtVvsU2KtoXXDq9q4+UkXIZcobxGRGQEkT1mk3EVfGXlfC2i1wgyswTAEk6xA2kx8xW77N9pbC4fI6mw1gFGVyILooLhX9lmk6jQyTpzoY2Ik4bxcYu5euoGVT3VsBgJlcxPskj7RrU2BpWX7LgtbDkBWvXHvso2GbRAI5RWqsjSsXO1LK2jsNFBw00U/mSWhqKVcB2u+o/8A1TQtAnoCfgKXdn0/pserfh/eoywvhf0JeI62zO9NOAYXvCgOwAJ+nvNLeKHwx1gfE1tOy2AyWFJ9pgD7uQ/fWp9Nj68m/CKXiGo9lg25exyjtmBbxeLdwQisW6Zp2APUmfga92S1kW1KMzsQtwW2AcFlLFV1kIpAXSCxkk7Cq38V0Y4rFWxzVSPOAr6f/KtX/D3HWLrm4YzXgGUkak6l1naVYke8VsM5NIxuHxt22VN1Wsatmc5goTkCANdtQZqyctxRctwBpmAEDxSVdV+yCJldIKnYV0/tlgLL4W53gBAUkSY1APSuVYHMFbM+fOdGC5ZW2rgnLyANxV89fOhMJKiOERgxmW08vhy/SpRirbDMGER8qqcZt933Ymcyd5ttodPlvWQuBe6OmGJy8nbPt8CaJSofixqd2dGwCBjo6gAMZJgSqlonqYgeZp43Zy7isFcu22DBcwy65wyiZAiDGhidaynCj/SHoN+Wgrq3YLHrawd52kqrgmNyWAUb+gpXwRJJs5ZhrwZQ3VQfjH9qlXb8/wAPnXtcKbr3Bats0vchEUsQouNGijkKr5CCIJiYIby5QdttqQUb8AvC3ftvzRwfdIn5E13ZTX57wgZXJg78v1rvvD3zWkPVVPxApskSQZNc2Nc27RC3mOePC069dfrXSjWI472ZsM73b7XMrMAqW4kkiTuNt6r5oyaXTyXtHkxwk/acUc9xF5DcbIRBA+X7+dWez9yHZev5f3q92j4Dbw1xO7kpctkoToevi84Vvl0pHh7uS4G86z8sWnudHp5wmvc4a2HvFbUoY5a1awlzMoPXWvtxZH72NUeHPkY2zy1Hoai4kS8wryLXEcPnQr8PXl+/OsPi8Gj5kuaKwieaN9lvca6Ew0rO8cwEy66z7UfjT7p2JCpxcJdzOtcGUliDOrnaSBBbQRm0mRzpVYw9x2a73bC2NFc7MDBDQJhYjX3TpVzF8OL6C53ZnMrH2cw2Djp50+4XibYUr4UZJLqBlUHUswA0ykyZBNa2LMpr1OU1mhnp5b8eYv7P8cKh7ZCoAc2aTJAgR5x7vTWm3/GK91Ftibiuc0iBEtqOo2pZwjhAuNcvuhHeHwwy5MoJy5ch0MbqRuSaW9oeFpbuWsjFczFmBzsSFy6LktmD4jv5VMUh9iO2IeAuYFB4iYhiI1EHaZ3pZglxeNa4o9k7tsi9NfSPCJJ86ZLwKzBhSSwIksZ1ET0B84pz2VvjDIbF17YQSbYW53mUfaRnUZS2Ykws8+lAL1Kf8P3TDvcwt1VXFAyXXVWUzkWYhGjxZOYM9QFXbK+uOxQw9sxasy19/s6mSAOpOk8/cKk4/wAZuYxzaw4Nu2hOe4+ihhoTH2n0gc9tRNWOE4AQBrlHM7uRzPwqpqNQsapc/oamg0Ms8uqXwr8jDh1r7URMQOgGwpkWgxr5QCZ+lFm3FTVlRXc6WTKfF72W03VvCPfv8ql4fay20Xyk+pqje/rXwv2E39ef0pq7aU4JbJIWcTedJ2k/D9a6P2csXf5a2blwMzICBlAABAIGm+lcuuqLlwhmZVCkkqJMDeF+0dNq94f+KNqxZFqziO9CrC58O4YDkAc0ADQCQ23uq7oVs2YnjLalCPoHbi2t3EswAS+NWUGc5U5JUwJjKNDJ92gx1qzdw5Y4dlVWOZ7Fye7LD7SMCDbPvBG0kUv45xpr99sShIW2FWGOruSTAg7ySZFPuFcYF2RdTO4PiMlXUxGpHtDT41oJp7GHKEorq7Eb8ZxDgKbVoAbd5iXdAeZCK2ZvSTNS4ZSzS7HxEBrhWBAnKqoPYtgTC/GK9Y3iFhC2VXMCPGwADb6mNRBG1KMd2na4BbQQp9lLeisR1Y6sadaQ1KUtki7xzDm457pRlysBJ6iBy99I73C7xUKy6SJi1b0EiYKtm28q0HAsX3loGNRoQdwRpz51qOG8E7zCXMSLqjIxXJz0jczoTMgRrSNJ7joznC4ifhF9rOR1HiDHwup0IkQVMH9itngnK8Nb/wBS8B7lXMT6TFZU4JiLbypViwUAyQVMGRyFNsReFu0xH2V08zsB7zTtuSIz2BxjWzcIVLiXMwZHkqw7zOPZII1VTIPKvjYs3bjM3tO5ZoESSxZiOQ1NfLWFu9ybqqpRWCuM8PJ0BVI1Gvlz6VH3Y5+vw9KZ3H9qNIbtl1QImW54dlIMBIuB2znvczwwMDKNK6/wsRatjoq/gK4ZwAl7gC+KXC7EMpMCCDrzG+td6srAAprVD4uySs32m4q2HiLQuhjop5MOc1pKz/azCM9psntgSvr0pk76XXJYw9PtF18HLu0XF7+JunMuQpEZQYWASFB9/wAT7qVB8yg/uaaXsDiHnM+UHcD9KVtYNpyh2OoNZkn1bnUY49CpVtxXkaLguLzW4O66HzHKjiVk6OvtL8xSPDYg22DD3+labD3Q4BGx28vI1E1aonun1I84a+LiaGD+BHKpksmPEQSeg0+FK8TYa02dPZ5jp+lMcHjFcef4URl2Y2cP+0eBVxDgwOq6Ty5UkxnAnymVDod1mee2lbhhUDWumlOVrgTr6lUtznljC9w02HuWgSMyMFdYHIEiRzqbGX8U9wtZxCWViAO9dCR55RrrNa/H4PONopW/CG6A/vzqZavJEqy8L02Teq+olW/fNpke6ouSMrpJhRE9JJg6+deMJwgSDmu3WEHU5UB6gDU++n9rhTT7NNLGCjeAOlNlqssth0PDNLjd1fz3FeC4fOr6+Q2nzp3ZsRXpiEA5DryH0r3mOXMASvU6Lpzk/lNRxxym9tybLnhjjcnSPVUuJYvKMq+223l51le1uPxF0jD4fxm5Ai0QSZOijXNr1IA6c4bdkOEPYtL37TdJbKrEFkA0IJBIJHykjlNWMmlnGHUUcHiWLJl6K27erG/DcJ3aa+0dW+leOJYjKtWL94AVn+IX82vX8Kpy8kakFbtkdrE5Wzn4Vjb+At3LtwJCsrHSNIJkacxBrVfyr3PZExVLj2AuAWg2VWWcjAAGeas3Pfbz8quaJpTrzMzxqDlgUvJ/j+0ZsYFrbp9kqxKqfYLnYjn7q0fDMLkTX2jqx8+frXrhYxLZh3YfKssVMaSJ0O/6VGnEkPPL5ERWqkkzmJZJONPgVdocFmYMNDBAPR18Sz5GCPeKXd2zZglsqrhXE+Hu7o3ieRjl1rU3hbdSC8DqCNDyOoIow9pC6pbAZmIA5yx2HlSOKbsdHM4xpFXgeFcM7kjxQWGoBOgJXT2uZmBoecU7fB3MhuJbhZy97A0JB09d6ixNi4jsjjIVMNqDr7tK0nZfgLXELXHNvDKczZiYLRyXm5HlP4FeEROTlK3yWuwXZXvmW5cnu0IJjTORsD1HMjp61R/iELdvFNYtjKoCsRyzFZgeWxinPGe2XchUw0W0X2QQCW828vL9jD8UuXXuO93N3rHM2YEHXY5Ty6coFG/cVVWxWbymf39Klwlxg6keFl2+okHpXiyZ2AnnU6Yefr0NIDNn2Qw5v4wXHALe2xAiSoAXbzI+FdTArIfw84aUs9448b//AFHs+k7/AArYUxkseAqO8kipKKQcc945w/JcI+ydR+YrGccguvVdSfXYDrtXZOIYFLgh1DDzExWfx/ALI1W2oPUCq8tOpSu9jSx+IuGOqtnKcWiBc2dlboy6T6jlVrh2ONs9VO46Vrk7NrduBGEofaHUfd9/4SeVJ+1nZO7hZvjK1qRKqD4J0HqswJ38qiy6Wl7pY03irlKsqS/T6/uX7V1WWRqOv18qX4jAQZtmD0n8PoaR4DiZQ+E6dOR9K0WFxK3BKn1HMe6qTXmbMXW8SKzxIqctwEHr+n0phbvKwkGa8XVVh4h+Y/Sqb8LG6MV9Nf1pPeQvuP0LtwEnSIPxHmNNflUtKzZvLswPr+o/OvneX/uj5f8AdR1egez8mhpFUMRxa2pC5lk82YKvqSeVQFr50gD4fWs7wfsVaDuMRie5JMhsjuWX1GxG2+4nXarWlhDJJqRm+JZMuDGpQa+fkaTEdo8LaBhxiLo6eG2voG1f1gz5Uj7/ABfEGJBC213hiLehEgvBZiByUGDGg5aXh/AeF2B4O9xT9XBCjbZIVOW5k+dX72O5BQg5Aa7beQ9NavynDEt9jCx4M+pla39f5F2E4elgEFme4dO81Gmk5bcmYjd2bXUxADfYVCGAjKGAkz4SrDYaD2id2JOs8q8YjiCr5n4n50rvXy51+FUcutbXTA2tL4RGDU8rtr7EmKxWb/SKXIS7QBJqxe0gEE5gYA0J6H0mouI8HxCWG9u0LggXYbTWdxyO2lVIw8zXeRJWvovP5Dzhdtcgy+/1p3wWxhbt02cSyarojGMxOgg9RG2/zrIYG0cJhUZ7veONz9+SSFE6mBz8qWIGus1x/tHby0j0HL9629LibnfZfkyPE9Uo4unvLt5f3g13bLsfbwrKbV4w8xbYBsvnvJXlyrOW+Bu7BVVHZjAAJUk+hBHzrxnKidgPhp5bV9tcSfNlIIOjAMjKY5ETEjzFaqZzLQ9s9jsaLRtfy6hS2YzlmdB7WWY02mrWB/htiDM91anUz4p+FJ07RX/CqszMxAADPJJ5AA6mrtvtjjbGa3JVp171WLqY2h9tIOopL8hUl3LHGuz38kyKzq5KzniIMwYUk5fdvSHGcWUaA/7iYHuNV8Rj7l4l7rs7k6k/hA0AHQCvOBxwtOc1pLgZSpVxtPMedO6nQxwV2Qm6wYOIzKQwnaQZBjmJG1X+LcWOIIOULGYxmdjmuNmcy5JCzsuyxpVFLQCgAacvTkPgK94GxDiVkBgYPMbx6b031HHlLWU5+WxA+R/fU1qOzXCDiLwEeAQWI6DlPU/vapb2GXE3FWzbIY5pJW2sKzSFItADKg8IY6mda6L2b4MuGtKi6xuTuTSXsOUdxrh7QVQBoBUtFFMJQooooA8OtU8TZkVfrwy0AYfH4l8NfW7Epy8pEFT0B+9yO9MbuKOOQp3ZSzmGdiRLFSGCLG2oEnppGshtxDh4cEETWW/wW5ZfPZuOsCAJlYkmMp0IkkweppRvBS7UdkbRDXLVsKIGdFGn+pY2I5jp6ViL+Au2jKkkctYb3HnXVLHGR7N5ch+8slD6jdfdNIuKcPFsyIa08lCII6ldPl5elUtTir3kbXhmr/8AKX0/YxuH4+wMOJPn4W+lME4xbPUe76V4xXD0uEgroNus9BS7E8CgMULAjXKYNU6TNzYdLxVfvfEV9PFV8vgay1mY13qWKa7H1DuaL/FVH9qr4jGq/tRp7vwpMBX2KROSdpjZQxSVNX8xr/iQGiifTaq13Fs3OBVJ7yjc15XEEmEE0dLfI5NLaKLQrwjM5yoJ869fyBAz3Zj7o3Pl5U4/w8PaXuiUG/ME8tYp8cd8kOTMo33a3rufOBYe3ZxFs3hK5lljtE61tGOKTEYu9jb1huFG2TbXw6ezljSSYzczJKxWct4LMAhljAE+nOmK9k1uWwlyWjXpB66Vb0iluq28zH8VlBuMur3l2/vBzZk7185BFoHwITtPMjqenKmKCRt9f1p/jexl61PdxcXodGHv2PypJfsOhhlKt0II/Gr0IqKpGLlySyScp8sq3FzHLyG/0qXH4p7pVnbOUXKCeS9P30qa3hyBoNTsfj+/dXnG4MI0pca4pQE5lClbk6qIGq/H1pxGyrw3FNavLdSAUMiZI6EHygke+pOIYo3IPhVURUVVzGEQeES5Zjz1LGrPDcEpdFc5VJGZtNJ9dBy15b1JxLCqkheaKWGZXyMR4redAEePvAc+opNrDsKcOpgCd/wJn4UXsPt6jWeU00sroojYAc+QqzZ4e94EIhYzy20PM7CndxOxBw/BWmJF5XZSpjKxXK32TI5Vf4L2fuXGXLqIys56bg+Z9K1HCuyBJBvHT7o/M1s8HgltgBQAB0FI2OUShwTgqWFgCTzPM/p5U6UV8Ar1TB9BRRRQKFFFFABRRRQB8IqG7YBqeigBJjeFhuVZviPB2AIUkA6kcpGxjrW+K1Wv4YGjlUwVp2jmGIw+UAaoRrMTrUNlYks4c8zEaenKt5juFA8qQ4zgAPKqstIn8LNXH4tNfHG/lsYHirhmOUR59aXnDXuhrX4jgBRwxEqN6YDC+VVHiljdM18WsxZo9Uf9HPxZuSQxCwJMmNPWrOH4Y1z2XVhvIM0/4xwlWuoGHhYQfcd/mKt4PhS2XVU9mCPzpr4+o/2tP0r8+RnbvZ8hSxMkAmPQUzwWAz4cZPAx3I8jrryp3w/gmRmYBmzTOhgz1Jq7wbs+6JlJG86Dap1hl1KtylPX43jans/JPf8AAswuCi2FfxeZ59PU00wfDmaIGUfvlyp7hODgctevOm1jBgVYjp1zIzMuvk9sartb5FeA4UFG1N7ViKsLbr2FqwUHu7ZAbNVsRwxHEMoI8wKYxRFAUZe92QsHZMv+kkfIaVRvdh0OzuPh+YrbRRFLYlGGfsSCdXb5fSva9hrZ9pnI6SB+Ara5a+xRYUZzCdlLCfYB/wBWv404s4RV2AFW4oikCjyqV6Ar7RQKFFFFABRRRQAUUUUAFFFFABRRRQAUUUUAeHtzVd8MKt18NAFC5gVO4qi3AbfSnlFAJtcCReBIPsirFvhajlTSigHvyVEwYFSrYFTV9oA8BK9AV9ooAKKKKACiiigAooooAKKKKACiiigAooooAKKKKACiiigD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80228" name="Picture 4" descr="https://encrypted-tbn3.gstatic.com/images?q=tbn:ANd9GcRbek8fjycpBN46iwP_JC_iEtmCAHZggJzGun7DmSn05GNSXDxSnQ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2157" l="2024" r="927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43680"/>
            <a:ext cx="3888432" cy="321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375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827584" y="4509120"/>
            <a:ext cx="7920880" cy="288032"/>
          </a:xfrm>
          <a:prstGeom prst="roundRect">
            <a:avLst/>
          </a:prstGeom>
          <a:solidFill>
            <a:srgbClr val="3BAFAF">
              <a:alpha val="5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772400" cy="4572000"/>
          </a:xfrm>
        </p:spPr>
        <p:txBody>
          <a:bodyPr/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1 						(3-4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Elastic constants and their relationships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Two and three-dimensional loading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Volumetric strain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Other Elastic constants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2 						(8-9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Loaded beams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thin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thick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3 						(9-10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Friction Clutches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Gear Trains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Pulleys / Belts</a:t>
            </a: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4 						(4-5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Flywheels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Balancing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5472608" cy="5184576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A gear box is a device for changing the speed of an input shaft to and increased or decreased speed on the output shaft,</a:t>
            </a:r>
          </a:p>
          <a:p>
            <a:endParaRPr lang="en-GB" sz="2000" dirty="0" smtClean="0"/>
          </a:p>
          <a:p>
            <a:r>
              <a:rPr lang="en-GB" sz="2000" dirty="0" smtClean="0"/>
              <a:t>In the process the torque T is also changed.</a:t>
            </a:r>
          </a:p>
          <a:p>
            <a:endParaRPr lang="en-GB" sz="2000" dirty="0" smtClean="0"/>
          </a:p>
          <a:p>
            <a:r>
              <a:rPr lang="en-GB" sz="2000" dirty="0" smtClean="0"/>
              <a:t> This can be done with pulley and chain drives but gears have advantages over these systems.</a:t>
            </a:r>
          </a:p>
          <a:p>
            <a:endParaRPr lang="en-GB" sz="2000" dirty="0" smtClean="0"/>
          </a:p>
          <a:p>
            <a:r>
              <a:rPr lang="en-GB" sz="2000" dirty="0" smtClean="0"/>
              <a:t> Examples where gearboxes are employed are;</a:t>
            </a:r>
          </a:p>
          <a:p>
            <a:pPr lvl="1"/>
            <a:r>
              <a:rPr lang="en-GB" sz="1800" dirty="0" smtClean="0"/>
              <a:t>Winch</a:t>
            </a:r>
          </a:p>
          <a:p>
            <a:pPr lvl="1"/>
            <a:r>
              <a:rPr lang="en-GB" sz="1800" dirty="0" smtClean="0"/>
              <a:t>Internal combustion engines</a:t>
            </a:r>
          </a:p>
          <a:p>
            <a:pPr lvl="1"/>
            <a:r>
              <a:rPr lang="en-GB" sz="1800" dirty="0" smtClean="0"/>
              <a:t>Lathes </a:t>
            </a:r>
          </a:p>
          <a:p>
            <a:pPr lvl="1"/>
            <a:r>
              <a:rPr lang="en-GB" sz="1800" dirty="0" smtClean="0"/>
              <a:t>Drills</a:t>
            </a:r>
          </a:p>
          <a:p>
            <a:pPr lvl="1"/>
            <a:r>
              <a:rPr lang="en-GB" sz="1800" dirty="0" smtClean="0"/>
              <a:t>Plus many more......</a:t>
            </a:r>
          </a:p>
        </p:txBody>
      </p:sp>
      <p:pic>
        <p:nvPicPr>
          <p:cNvPr id="4" name="Picture 2" descr="http://www.gearboxservices.com/Images/sc-gearbo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484784"/>
            <a:ext cx="3209257" cy="2589287"/>
          </a:xfrm>
          <a:prstGeom prst="rect">
            <a:avLst/>
          </a:prstGeom>
          <a:noFill/>
        </p:spPr>
      </p:pic>
      <p:pic>
        <p:nvPicPr>
          <p:cNvPr id="54276" name="Picture 4" descr="http://farm3.static.flickr.com/2437/3930919727_c76485c15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437112"/>
            <a:ext cx="2735873" cy="1827563"/>
          </a:xfrm>
          <a:prstGeom prst="rect">
            <a:avLst/>
          </a:prstGeom>
          <a:noFill/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r>
              <a:rPr lang="en-GB" sz="1800" dirty="0" smtClean="0"/>
              <a:t>Many different types of gears, each with own advantages and disadvantages.</a:t>
            </a:r>
          </a:p>
          <a:p>
            <a:pPr lvl="1"/>
            <a:r>
              <a:rPr lang="en-GB" sz="1600" dirty="0" smtClean="0"/>
              <a:t>Spur (Easy to manufacture, noisy)</a:t>
            </a:r>
          </a:p>
          <a:p>
            <a:pPr lvl="1"/>
            <a:r>
              <a:rPr lang="en-GB" sz="1600" dirty="0" smtClean="0"/>
              <a:t>Helical (Smoother, quieter than spur)</a:t>
            </a:r>
          </a:p>
          <a:p>
            <a:pPr lvl="1"/>
            <a:r>
              <a:rPr lang="en-GB" sz="1600" dirty="0" smtClean="0"/>
              <a:t>Bevel (Can turn rotation through any angle)</a:t>
            </a:r>
          </a:p>
          <a:p>
            <a:pPr lvl="1"/>
            <a:r>
              <a:rPr lang="en-GB" sz="1600" dirty="0" smtClean="0"/>
              <a:t>Rack and Pinion (Change rotation to linear movement)</a:t>
            </a:r>
          </a:p>
          <a:p>
            <a:pPr lvl="1"/>
            <a:r>
              <a:rPr lang="en-GB" sz="1600" dirty="0" smtClean="0"/>
              <a:t>Worm and wheel (Large mechanical advantage)</a:t>
            </a:r>
          </a:p>
          <a:p>
            <a:pPr lvl="1"/>
            <a:r>
              <a:rPr lang="en-GB" sz="1600" dirty="0" err="1" smtClean="0"/>
              <a:t>Epicyclic</a:t>
            </a:r>
            <a:r>
              <a:rPr lang="en-GB" sz="1600" dirty="0" smtClean="0"/>
              <a:t> (Large mechanical advantage)</a:t>
            </a:r>
          </a:p>
          <a:p>
            <a:endParaRPr lang="en-GB" sz="1800" dirty="0" smtClean="0"/>
          </a:p>
          <a:p>
            <a:r>
              <a:rPr lang="en-GB" sz="1800" dirty="0" smtClean="0"/>
              <a:t>As speed is </a:t>
            </a:r>
            <a:r>
              <a:rPr lang="en-GB" sz="1800" b="1" dirty="0" smtClean="0"/>
              <a:t>increased</a:t>
            </a:r>
            <a:r>
              <a:rPr lang="en-GB" sz="1800" dirty="0" smtClean="0"/>
              <a:t> torque is </a:t>
            </a:r>
            <a:r>
              <a:rPr lang="en-GB" sz="1800" b="1" dirty="0" smtClean="0"/>
              <a:t>reduced</a:t>
            </a:r>
            <a:r>
              <a:rPr lang="en-GB" sz="1800" dirty="0" smtClean="0"/>
              <a:t>. </a:t>
            </a:r>
          </a:p>
          <a:p>
            <a:r>
              <a:rPr lang="en-GB" sz="1800" dirty="0" smtClean="0"/>
              <a:t>As speed is </a:t>
            </a:r>
            <a:r>
              <a:rPr lang="en-GB" sz="1800" b="1" dirty="0" smtClean="0"/>
              <a:t>reduced</a:t>
            </a:r>
            <a:r>
              <a:rPr lang="en-GB" sz="1800" dirty="0" smtClean="0"/>
              <a:t> torque is </a:t>
            </a:r>
            <a:r>
              <a:rPr lang="en-GB" sz="1800" b="1" dirty="0" smtClean="0"/>
              <a:t>increased</a:t>
            </a:r>
            <a:r>
              <a:rPr lang="en-GB" sz="1800" dirty="0" smtClean="0"/>
              <a:t>.</a:t>
            </a:r>
          </a:p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</p:txBody>
      </p:sp>
      <p:pic>
        <p:nvPicPr>
          <p:cNvPr id="1003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25144"/>
            <a:ext cx="5275263" cy="1931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worm and whee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5085184"/>
            <a:ext cx="1201333" cy="1368152"/>
          </a:xfrm>
          <a:prstGeom prst="rect">
            <a:avLst/>
          </a:prstGeom>
          <a:noFill/>
        </p:spPr>
      </p:pic>
      <p:pic>
        <p:nvPicPr>
          <p:cNvPr id="8" name="Picture 6" descr="double helical gear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4725144"/>
            <a:ext cx="1057622" cy="1700379"/>
          </a:xfrm>
          <a:prstGeom prst="rect">
            <a:avLst/>
          </a:prstGeom>
          <a:noFill/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+mj-lt"/>
              </a:rPr>
              <a:t> Consider a simple schematic of a gear box with an input and output shaft.</a:t>
            </a: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The ratio of the gear box is defined as </a:t>
            </a: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The units used for speed are usually in RPM but this doesn’t matter as long as consistent units are used.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5473" name="Object 1"/>
          <p:cNvGraphicFramePr>
            <a:graphicFrameLocks noChangeAspect="1"/>
          </p:cNvGraphicFramePr>
          <p:nvPr/>
        </p:nvGraphicFramePr>
        <p:xfrm>
          <a:off x="3347864" y="1916832"/>
          <a:ext cx="2362200" cy="1114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5717" name="Bitmap Image" r:id="rId3" imgW="2362530" imgH="1438095" progId="PBrush">
                  <p:embed/>
                </p:oleObj>
              </mc:Choice>
              <mc:Fallback>
                <p:oleObj name="Bitmap Image" r:id="rId3" imgW="2362530" imgH="1438095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10013" b="12517"/>
                      <a:stretch>
                        <a:fillRect/>
                      </a:stretch>
                    </p:blipFill>
                    <p:spPr bwMode="auto">
                      <a:xfrm>
                        <a:off x="3347864" y="1916832"/>
                        <a:ext cx="2362200" cy="1114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5475" name="Object 3"/>
          <p:cNvGraphicFramePr>
            <a:graphicFrameLocks noChangeAspect="1"/>
          </p:cNvGraphicFramePr>
          <p:nvPr/>
        </p:nvGraphicFramePr>
        <p:xfrm>
          <a:off x="2627784" y="3861048"/>
          <a:ext cx="3613601" cy="6474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5718" name="Equation" r:id="rId5" imgW="2387520" imgH="431640" progId="Equation.3">
                  <p:embed/>
                </p:oleObj>
              </mc:Choice>
              <mc:Fallback>
                <p:oleObj name="Equation" r:id="rId5" imgW="238752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3861048"/>
                        <a:ext cx="3613601" cy="64742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5477" name="Object 5"/>
          <p:cNvGraphicFramePr>
            <a:graphicFrameLocks noChangeAspect="1"/>
          </p:cNvGraphicFramePr>
          <p:nvPr/>
        </p:nvGraphicFramePr>
        <p:xfrm>
          <a:off x="3275856" y="5733256"/>
          <a:ext cx="2936734" cy="6446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5719" name="Equation" r:id="rId7" imgW="1955800" imgH="431800" progId="Equation.3">
                  <p:embed/>
                </p:oleObj>
              </mc:Choice>
              <mc:Fallback>
                <p:oleObj name="Equation" r:id="rId7" imgW="1955800" imgH="4318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5856" y="5733256"/>
                        <a:ext cx="2936734" cy="64464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Torque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+mj-lt"/>
              </a:rPr>
              <a:t> The power transmitted by a torque T Nm applied to a shaft rotating at N rev/min is given by  </a:t>
            </a: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In an ideal gear box, the input and output powers are the same so</a:t>
            </a: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It follows that if the speed is reduced, the torque is increased and vice versa.</a:t>
            </a:r>
            <a:endParaRPr lang="en-GB" sz="1800" dirty="0" smtClean="0">
              <a:latin typeface="+mj-lt"/>
            </a:endParaRP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5473" name="Object 1"/>
          <p:cNvGraphicFramePr>
            <a:graphicFrameLocks noChangeAspect="1"/>
          </p:cNvGraphicFramePr>
          <p:nvPr/>
        </p:nvGraphicFramePr>
        <p:xfrm>
          <a:off x="3131840" y="5445224"/>
          <a:ext cx="2362200" cy="1114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6752" name="Bitmap Image" r:id="rId3" imgW="2362530" imgH="1438095" progId="PBrush">
                  <p:embed/>
                </p:oleObj>
              </mc:Choice>
              <mc:Fallback>
                <p:oleObj name="Bitmap Image" r:id="rId3" imgW="2362530" imgH="1438095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10013" b="12517"/>
                      <a:stretch>
                        <a:fillRect/>
                      </a:stretch>
                    </p:blipFill>
                    <p:spPr bwMode="auto">
                      <a:xfrm>
                        <a:off x="3131840" y="5445224"/>
                        <a:ext cx="2362200" cy="1114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16745" name="Object 9"/>
          <p:cNvGraphicFramePr>
            <a:graphicFrameLocks noChangeAspect="1"/>
          </p:cNvGraphicFramePr>
          <p:nvPr/>
        </p:nvGraphicFramePr>
        <p:xfrm>
          <a:off x="3203848" y="2089919"/>
          <a:ext cx="2105025" cy="83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6753" name="Equation" r:id="rId5" imgW="990360" imgH="393480" progId="Equation.3">
                  <p:embed/>
                </p:oleObj>
              </mc:Choice>
              <mc:Fallback>
                <p:oleObj name="Equation" r:id="rId5" imgW="99036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2089919"/>
                        <a:ext cx="2105025" cy="835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16747" name="Object 11"/>
          <p:cNvGraphicFramePr>
            <a:graphicFrameLocks noChangeAspect="1"/>
          </p:cNvGraphicFramePr>
          <p:nvPr/>
        </p:nvGraphicFramePr>
        <p:xfrm>
          <a:off x="539552" y="3789040"/>
          <a:ext cx="2303462" cy="781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6754" name="Equation" r:id="rId7" imgW="1155600" imgH="393480" progId="Equation.3">
                  <p:embed/>
                </p:oleObj>
              </mc:Choice>
              <mc:Fallback>
                <p:oleObj name="Equation" r:id="rId7" imgW="115560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3789040"/>
                        <a:ext cx="2303462" cy="781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6750" name="Object 14"/>
          <p:cNvGraphicFramePr>
            <a:graphicFrameLocks noChangeAspect="1"/>
          </p:cNvGraphicFramePr>
          <p:nvPr/>
        </p:nvGraphicFramePr>
        <p:xfrm>
          <a:off x="6228184" y="3717032"/>
          <a:ext cx="2025650" cy="855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6755" name="Equation" r:id="rId9" imgW="1015920" imgH="431640" progId="Equation.3">
                  <p:embed/>
                </p:oleObj>
              </mc:Choice>
              <mc:Fallback>
                <p:oleObj name="Equation" r:id="rId9" imgW="1015920" imgH="43164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8184" y="3717032"/>
                        <a:ext cx="2025650" cy="8556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6751" name="Object 15"/>
          <p:cNvGraphicFramePr>
            <a:graphicFrameLocks noChangeAspect="1"/>
          </p:cNvGraphicFramePr>
          <p:nvPr/>
        </p:nvGraphicFramePr>
        <p:xfrm>
          <a:off x="3707904" y="3861048"/>
          <a:ext cx="1570037" cy="427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6756" name="Equation" r:id="rId11" imgW="787320" imgH="215640" progId="Equation.3">
                  <p:embed/>
                </p:oleObj>
              </mc:Choice>
              <mc:Fallback>
                <p:oleObj name="Equation" r:id="rId11" imgW="787320" imgH="2156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3861048"/>
                        <a:ext cx="1570037" cy="427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" name="Picture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Efficiency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+mj-lt"/>
              </a:rPr>
              <a:t>In a real gear box, power is lost through friction.</a:t>
            </a: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Output power is smaller than the power input. </a:t>
            </a: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The efficiency is defined as</a:t>
            </a:r>
            <a:r>
              <a:rPr lang="en-GB" sz="2000" dirty="0" smtClean="0"/>
              <a:t>:</a:t>
            </a:r>
            <a:endParaRPr lang="en-GB" sz="2000" dirty="0"/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5473" name="Object 1"/>
          <p:cNvGraphicFramePr>
            <a:graphicFrameLocks noChangeAspect="1"/>
          </p:cNvGraphicFramePr>
          <p:nvPr/>
        </p:nvGraphicFramePr>
        <p:xfrm>
          <a:off x="3131840" y="5445224"/>
          <a:ext cx="2362200" cy="1114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8792" name="Bitmap Image" r:id="rId3" imgW="2362530" imgH="1438095" progId="PBrush">
                  <p:embed/>
                </p:oleObj>
              </mc:Choice>
              <mc:Fallback>
                <p:oleObj name="Bitmap Image" r:id="rId3" imgW="2362530" imgH="1438095" progId="PBrush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10013" b="12517"/>
                      <a:stretch>
                        <a:fillRect/>
                      </a:stretch>
                    </p:blipFill>
                    <p:spPr bwMode="auto">
                      <a:xfrm>
                        <a:off x="3131840" y="5445224"/>
                        <a:ext cx="2362200" cy="1114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18791" name="Object 7"/>
          <p:cNvGraphicFramePr>
            <a:graphicFrameLocks noChangeAspect="1"/>
          </p:cNvGraphicFramePr>
          <p:nvPr/>
        </p:nvGraphicFramePr>
        <p:xfrm>
          <a:off x="1475656" y="3789040"/>
          <a:ext cx="5775398" cy="9807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8793" name="Equation" r:id="rId5" imgW="2527300" imgH="431800" progId="Equation.3">
                  <p:embed/>
                </p:oleObj>
              </mc:Choice>
              <mc:Fallback>
                <p:oleObj name="Equation" r:id="rId5" imgW="2527300" imgH="4318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3789040"/>
                        <a:ext cx="5775398" cy="9807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Holding Torque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>
                <a:latin typeface="+mj-lt"/>
              </a:rPr>
              <a:t>Because the torque in and out is different, a gear box has to be clamped in order to stop the case or body rotating. </a:t>
            </a: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A holding torque T</a:t>
            </a:r>
            <a:r>
              <a:rPr lang="en-GB" sz="2000" baseline="-25000" dirty="0" smtClean="0">
                <a:latin typeface="+mj-lt"/>
              </a:rPr>
              <a:t>3</a:t>
            </a:r>
            <a:r>
              <a:rPr lang="en-GB" sz="2000" dirty="0" smtClean="0">
                <a:latin typeface="+mj-lt"/>
              </a:rPr>
              <a:t> must be applied to the body through the clamps.</a:t>
            </a: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The total torque must add up to zero. T</a:t>
            </a:r>
            <a:r>
              <a:rPr lang="en-GB" sz="2000" baseline="-25000" dirty="0" smtClean="0">
                <a:latin typeface="+mj-lt"/>
              </a:rPr>
              <a:t>1</a:t>
            </a:r>
            <a:r>
              <a:rPr lang="en-GB" sz="2000" dirty="0" smtClean="0">
                <a:latin typeface="+mj-lt"/>
              </a:rPr>
              <a:t> + T</a:t>
            </a:r>
            <a:r>
              <a:rPr lang="en-GB" sz="2000" baseline="-25000" dirty="0" smtClean="0">
                <a:latin typeface="+mj-lt"/>
              </a:rPr>
              <a:t>2</a:t>
            </a:r>
            <a:r>
              <a:rPr lang="en-GB" sz="2000" dirty="0" smtClean="0">
                <a:latin typeface="+mj-lt"/>
              </a:rPr>
              <a:t> + T</a:t>
            </a:r>
            <a:r>
              <a:rPr lang="en-GB" sz="2000" baseline="-25000" dirty="0" smtClean="0">
                <a:latin typeface="+mj-lt"/>
              </a:rPr>
              <a:t>3</a:t>
            </a:r>
            <a:r>
              <a:rPr lang="en-GB" sz="2000" dirty="0" smtClean="0">
                <a:latin typeface="+mj-lt"/>
              </a:rPr>
              <a:t> = 0</a:t>
            </a: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If we use a convention that clockwise is positive and anti-clockwise is negative we can determine the holding torque. </a:t>
            </a: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The direction of rotation of the output shaft depends on the design of the gear box.</a:t>
            </a:r>
            <a:endParaRPr lang="en-GB" sz="2000" dirty="0">
              <a:latin typeface="+mj-lt"/>
            </a:endParaRP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0836" name="Object 4"/>
          <p:cNvGraphicFramePr>
            <a:graphicFrameLocks noChangeAspect="1"/>
          </p:cNvGraphicFramePr>
          <p:nvPr/>
        </p:nvGraphicFramePr>
        <p:xfrm>
          <a:off x="3275856" y="2780928"/>
          <a:ext cx="2362200" cy="1295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0837" name="Bitmap Image" r:id="rId3" imgW="2362530" imgH="1438095" progId="PBrush">
                  <p:embed/>
                </p:oleObj>
              </mc:Choice>
              <mc:Fallback>
                <p:oleObj name="Bitmap Image" r:id="rId3" imgW="2362530" imgH="1438095" progId="PBrush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b="10013"/>
                      <a:stretch>
                        <a:fillRect/>
                      </a:stretch>
                    </p:blipFill>
                    <p:spPr bwMode="auto">
                      <a:xfrm>
                        <a:off x="3275856" y="2780928"/>
                        <a:ext cx="2362200" cy="1295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 lvl="0"/>
            <a:r>
              <a:rPr lang="en-GB" sz="2000" dirty="0" smtClean="0">
                <a:latin typeface="+mj-lt"/>
              </a:rPr>
              <a:t>A gear box has an input speed of 1500 rev/min clockwise and an output speed of 300 rev/min anticlockwise. </a:t>
            </a:r>
          </a:p>
          <a:p>
            <a:pPr lvl="0"/>
            <a:endParaRPr lang="en-GB" sz="2000" dirty="0" smtClean="0">
              <a:latin typeface="+mj-lt"/>
            </a:endParaRPr>
          </a:p>
          <a:p>
            <a:pPr lvl="0"/>
            <a:r>
              <a:rPr lang="en-GB" sz="2000" dirty="0" smtClean="0">
                <a:latin typeface="+mj-lt"/>
              </a:rPr>
              <a:t>The input power is 20 kW and the efficiency is 70%. </a:t>
            </a:r>
          </a:p>
          <a:p>
            <a:pPr lvl="0"/>
            <a:endParaRPr lang="en-GB" sz="2000" dirty="0" smtClean="0">
              <a:latin typeface="+mj-lt"/>
            </a:endParaRPr>
          </a:p>
          <a:p>
            <a:pPr lvl="0"/>
            <a:r>
              <a:rPr lang="en-GB" sz="2000" dirty="0" smtClean="0">
                <a:latin typeface="+mj-lt"/>
              </a:rPr>
              <a:t>Determine the following.</a:t>
            </a:r>
          </a:p>
          <a:p>
            <a:pPr lvl="1"/>
            <a:r>
              <a:rPr lang="en-GB" sz="1800" dirty="0" smtClean="0">
                <a:latin typeface="+mj-lt"/>
              </a:rPr>
              <a:t>The gear ratio</a:t>
            </a:r>
          </a:p>
          <a:p>
            <a:pPr lvl="1"/>
            <a:r>
              <a:rPr lang="en-GB" sz="1800" dirty="0" smtClean="0">
                <a:latin typeface="+mj-lt"/>
              </a:rPr>
              <a:t>The input torque.</a:t>
            </a:r>
          </a:p>
          <a:p>
            <a:pPr lvl="1"/>
            <a:r>
              <a:rPr lang="en-GB" sz="1800" dirty="0" smtClean="0">
                <a:latin typeface="+mj-lt"/>
              </a:rPr>
              <a:t>The output power.</a:t>
            </a:r>
          </a:p>
          <a:p>
            <a:pPr lvl="1"/>
            <a:r>
              <a:rPr lang="en-GB" sz="1800" dirty="0" smtClean="0">
                <a:latin typeface="+mj-lt"/>
              </a:rPr>
              <a:t>The output torque.</a:t>
            </a:r>
          </a:p>
          <a:p>
            <a:pPr lvl="1"/>
            <a:r>
              <a:rPr lang="en-GB" sz="1800" dirty="0" smtClean="0">
                <a:latin typeface="+mj-lt"/>
              </a:rPr>
              <a:t>The holding torque.</a:t>
            </a:r>
            <a:endParaRPr lang="en-GB" sz="1800" dirty="0">
              <a:latin typeface="+mj-lt"/>
            </a:endParaRP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 lvl="0"/>
            <a:r>
              <a:rPr lang="en-GB" sz="1600" dirty="0" smtClean="0">
                <a:latin typeface="+mj-lt"/>
              </a:rPr>
              <a:t>A gear box has an input speed of 1500 rev/min clockwise and an output speed of 300 rev/min anticlockwise. </a:t>
            </a:r>
          </a:p>
          <a:p>
            <a:pPr lvl="0"/>
            <a:endParaRPr lang="en-GB" sz="1600" dirty="0" smtClean="0">
              <a:latin typeface="+mj-lt"/>
            </a:endParaRPr>
          </a:p>
          <a:p>
            <a:pPr lvl="0"/>
            <a:r>
              <a:rPr lang="en-GB" sz="1600" dirty="0" smtClean="0">
                <a:latin typeface="+mj-lt"/>
              </a:rPr>
              <a:t>The input power is 20 kW and the efficiency is 70%. </a:t>
            </a: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3906" name="Object 2"/>
          <p:cNvGraphicFramePr>
            <a:graphicFrameLocks noChangeAspect="1"/>
          </p:cNvGraphicFramePr>
          <p:nvPr/>
        </p:nvGraphicFramePr>
        <p:xfrm>
          <a:off x="755576" y="2708920"/>
          <a:ext cx="3312368" cy="5381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07" name="Equation" r:id="rId3" imgW="2641600" imgH="431800" progId="Equation.3">
                  <p:embed/>
                </p:oleObj>
              </mc:Choice>
              <mc:Fallback>
                <p:oleObj name="Equation" r:id="rId3" imgW="2641600" imgH="431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2708920"/>
                        <a:ext cx="3312368" cy="53811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905" name="Object 1"/>
          <p:cNvGraphicFramePr>
            <a:graphicFrameLocks noChangeAspect="1"/>
          </p:cNvGraphicFramePr>
          <p:nvPr/>
        </p:nvGraphicFramePr>
        <p:xfrm>
          <a:off x="676275" y="3276600"/>
          <a:ext cx="5154613" cy="3400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08" name="Equation" r:id="rId5" imgW="4254480" imgH="2806560" progId="Equation.3">
                  <p:embed/>
                </p:oleObj>
              </mc:Choice>
              <mc:Fallback>
                <p:oleObj name="Equation" r:id="rId5" imgW="4254480" imgH="280656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6275" y="3276600"/>
                        <a:ext cx="5154613" cy="3400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390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3908" name="Rectangle 4"/>
          <p:cNvSpPr>
            <a:spLocks noChangeArrowheads="1"/>
          </p:cNvSpPr>
          <p:nvPr/>
        </p:nvSpPr>
        <p:spPr bwMode="auto">
          <a:xfrm>
            <a:off x="0" y="8858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 lvl="0"/>
            <a:r>
              <a:rPr lang="en-GB" sz="2000" dirty="0" smtClean="0">
                <a:latin typeface="+mj-lt"/>
              </a:rPr>
              <a:t>A gear box has an input speed of 2000 rev/min clockwise and an output speed of 500 rev/min anticlockwise.</a:t>
            </a:r>
          </a:p>
          <a:p>
            <a:pPr lvl="0"/>
            <a:endParaRPr lang="en-GB" sz="2000" dirty="0" smtClean="0">
              <a:latin typeface="+mj-lt"/>
            </a:endParaRPr>
          </a:p>
          <a:p>
            <a:pPr lvl="0"/>
            <a:r>
              <a:rPr lang="en-GB" sz="2000" dirty="0" smtClean="0">
                <a:latin typeface="+mj-lt"/>
              </a:rPr>
              <a:t> The input power is 50 kW and the efficiency is 60%.</a:t>
            </a:r>
          </a:p>
          <a:p>
            <a:pPr lvl="0"/>
            <a:endParaRPr lang="en-GB" sz="2000" dirty="0" smtClean="0">
              <a:latin typeface="+mj-lt"/>
            </a:endParaRPr>
          </a:p>
          <a:p>
            <a:pPr lvl="0"/>
            <a:r>
              <a:rPr lang="en-GB" sz="2000" dirty="0" smtClean="0">
                <a:latin typeface="+mj-lt"/>
              </a:rPr>
              <a:t> Determine the following.</a:t>
            </a:r>
          </a:p>
          <a:p>
            <a:pPr lvl="1"/>
            <a:r>
              <a:rPr lang="en-GB" sz="1800" dirty="0" smtClean="0">
                <a:latin typeface="+mj-lt"/>
              </a:rPr>
              <a:t>The input torque. </a:t>
            </a:r>
          </a:p>
          <a:p>
            <a:pPr lvl="1"/>
            <a:r>
              <a:rPr lang="en-GB" sz="1800" dirty="0" smtClean="0">
                <a:latin typeface="+mj-lt"/>
              </a:rPr>
              <a:t>The output power. </a:t>
            </a:r>
          </a:p>
          <a:p>
            <a:pPr lvl="1"/>
            <a:r>
              <a:rPr lang="en-GB" sz="1800" dirty="0" smtClean="0">
                <a:latin typeface="+mj-lt"/>
              </a:rPr>
              <a:t>The output torque. </a:t>
            </a:r>
          </a:p>
          <a:p>
            <a:pPr lvl="1"/>
            <a:r>
              <a:rPr lang="en-GB" sz="1800" dirty="0" smtClean="0">
                <a:latin typeface="+mj-lt"/>
              </a:rPr>
              <a:t>The holding torque</a:t>
            </a:r>
            <a:endParaRPr lang="en-GB" sz="1800" dirty="0">
              <a:latin typeface="+mj-lt"/>
            </a:endParaRP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 lvl="0"/>
            <a:r>
              <a:rPr lang="en-GB" sz="1800" dirty="0" smtClean="0">
                <a:latin typeface="+mj-lt"/>
              </a:rPr>
              <a:t>A gear box has an input speed of 2000 rev/min clockwise and an output speed of 500 rev/min anticlockwise.</a:t>
            </a:r>
          </a:p>
          <a:p>
            <a:pPr lvl="0"/>
            <a:endParaRPr lang="en-GB" sz="1800" dirty="0" smtClean="0">
              <a:latin typeface="+mj-lt"/>
            </a:endParaRPr>
          </a:p>
          <a:p>
            <a:pPr lvl="0"/>
            <a:r>
              <a:rPr lang="en-GB" sz="1800" dirty="0" smtClean="0">
                <a:latin typeface="+mj-lt"/>
              </a:rPr>
              <a:t> The input power is 50 kW and the efficiency is 60%.</a:t>
            </a:r>
          </a:p>
          <a:p>
            <a:pPr lvl="0"/>
            <a:endParaRPr lang="en-GB" sz="2000" dirty="0" smtClean="0">
              <a:latin typeface="+mj-lt"/>
            </a:endParaRP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59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5953" name="Object 1"/>
          <p:cNvGraphicFramePr>
            <a:graphicFrameLocks noChangeAspect="1"/>
          </p:cNvGraphicFramePr>
          <p:nvPr/>
        </p:nvGraphicFramePr>
        <p:xfrm>
          <a:off x="467544" y="2852936"/>
          <a:ext cx="3126175" cy="5006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5956" name="Equation" r:id="rId3" imgW="2679700" imgH="431800" progId="Equation.3">
                  <p:embed/>
                </p:oleObj>
              </mc:Choice>
              <mc:Fallback>
                <p:oleObj name="Equation" r:id="rId3" imgW="2679700" imgH="43180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2852936"/>
                        <a:ext cx="3126175" cy="5006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595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5955" name="Object 3"/>
          <p:cNvGraphicFramePr>
            <a:graphicFrameLocks noChangeAspect="1"/>
          </p:cNvGraphicFramePr>
          <p:nvPr/>
        </p:nvGraphicFramePr>
        <p:xfrm>
          <a:off x="474663" y="3494088"/>
          <a:ext cx="4881562" cy="3217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5957" name="Equation" r:id="rId5" imgW="4254480" imgH="2806560" progId="Equation.3">
                  <p:embed/>
                </p:oleObj>
              </mc:Choice>
              <mc:Fallback>
                <p:oleObj name="Equation" r:id="rId5" imgW="4254480" imgH="280656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4663" y="3494088"/>
                        <a:ext cx="4881562" cy="3217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" name="Picture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</p:txBody>
      </p:sp>
      <p:pic>
        <p:nvPicPr>
          <p:cNvPr id="9" name="Picture 3" descr="scan0004"/>
          <p:cNvPicPr>
            <a:picLocks noChangeAspect="1" noChangeArrowheads="1"/>
          </p:cNvPicPr>
          <p:nvPr/>
        </p:nvPicPr>
        <p:blipFill>
          <a:blip r:embed="rId3" cstate="print"/>
          <a:srcRect l="8174" t="7355" r="7410" b="14574"/>
          <a:stretch>
            <a:fillRect/>
          </a:stretch>
        </p:blipFill>
        <p:spPr bwMode="auto">
          <a:xfrm rot="10980000">
            <a:off x="2228861" y="1978733"/>
            <a:ext cx="5226050" cy="4154488"/>
          </a:xfrm>
          <a:prstGeom prst="rect">
            <a:avLst/>
          </a:prstGeom>
          <a:noFill/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</p:txBody>
      </p:sp>
      <p:pic>
        <p:nvPicPr>
          <p:cNvPr id="5" name="Picture 7" descr="Fig-121-Spur-Gear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1825" y="1852613"/>
            <a:ext cx="4835525" cy="3841750"/>
          </a:xfrm>
          <a:prstGeom prst="rect">
            <a:avLst/>
          </a:prstGeom>
          <a:noFill/>
        </p:spPr>
      </p:pic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5467350" y="1878013"/>
            <a:ext cx="2714625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/>
              <a:t>The </a:t>
            </a:r>
            <a:r>
              <a:rPr lang="en-GB" sz="2400" b="1" dirty="0">
                <a:solidFill>
                  <a:schemeClr val="accent1"/>
                </a:solidFill>
              </a:rPr>
              <a:t>Pitch</a:t>
            </a:r>
            <a:r>
              <a:rPr lang="en-GB" sz="2400" dirty="0"/>
              <a:t> is the linear distance between corresponding points on two adjacent teeth</a:t>
            </a:r>
          </a:p>
          <a:p>
            <a:pPr>
              <a:spcBef>
                <a:spcPct val="50000"/>
              </a:spcBef>
            </a:pPr>
            <a:endParaRPr lang="en-GB" sz="2400" dirty="0"/>
          </a:p>
          <a:p>
            <a:pPr>
              <a:spcBef>
                <a:spcPct val="50000"/>
              </a:spcBef>
            </a:pPr>
            <a:r>
              <a:rPr lang="en-GB" sz="2400" dirty="0"/>
              <a:t>For two gears to mesh they</a:t>
            </a:r>
            <a:r>
              <a:rPr lang="en-GB" sz="2400" b="0" dirty="0"/>
              <a:t> </a:t>
            </a:r>
            <a:r>
              <a:rPr lang="en-GB" sz="2400" b="1" dirty="0"/>
              <a:t>must</a:t>
            </a:r>
            <a:r>
              <a:rPr lang="en-GB" sz="2400" dirty="0"/>
              <a:t> have the same pitch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Calculations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</p:txBody>
      </p:sp>
      <p:sp>
        <p:nvSpPr>
          <p:cNvPr id="7" name="Rectangle 9"/>
          <p:cNvSpPr txBox="1">
            <a:spLocks noChangeArrowheads="1"/>
          </p:cNvSpPr>
          <p:nvPr/>
        </p:nvSpPr>
        <p:spPr>
          <a:xfrm>
            <a:off x="573088" y="1390650"/>
            <a:ext cx="7956550" cy="50847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If we think of gears as two circles rolling together at their pitch circles, then the peripheral speeds at the pitch circles must be the same</a:t>
            </a:r>
          </a:p>
        </p:txBody>
      </p:sp>
      <p:sp>
        <p:nvSpPr>
          <p:cNvPr id="8" name="Oval 4"/>
          <p:cNvSpPr>
            <a:spLocks noChangeArrowheads="1"/>
          </p:cNvSpPr>
          <p:nvPr/>
        </p:nvSpPr>
        <p:spPr bwMode="auto">
          <a:xfrm>
            <a:off x="2182813" y="3009900"/>
            <a:ext cx="2317750" cy="2316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5"/>
          <p:cNvSpPr>
            <a:spLocks noChangeArrowheads="1"/>
          </p:cNvSpPr>
          <p:nvPr/>
        </p:nvSpPr>
        <p:spPr bwMode="auto">
          <a:xfrm>
            <a:off x="4510088" y="3411538"/>
            <a:ext cx="1627187" cy="1625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6"/>
          <p:cNvSpPr>
            <a:spLocks noChangeShapeType="1"/>
          </p:cNvSpPr>
          <p:nvPr/>
        </p:nvSpPr>
        <p:spPr bwMode="auto">
          <a:xfrm flipV="1">
            <a:off x="3363913" y="3281363"/>
            <a:ext cx="731837" cy="877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3224213" y="3584575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1</a:t>
            </a: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930525" y="470058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1</a:t>
            </a:r>
            <a:r>
              <a:rPr lang="en-GB"/>
              <a:t> rpm</a:t>
            </a:r>
            <a:endParaRPr lang="en-GB" baseline="-25000"/>
          </a:p>
        </p:txBody>
      </p:sp>
      <p:sp>
        <p:nvSpPr>
          <p:cNvPr id="13" name="Line 9"/>
          <p:cNvSpPr>
            <a:spLocks noChangeShapeType="1"/>
          </p:cNvSpPr>
          <p:nvPr/>
        </p:nvSpPr>
        <p:spPr bwMode="auto">
          <a:xfrm flipH="1" flipV="1">
            <a:off x="4994275" y="3486150"/>
            <a:ext cx="307975" cy="698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5272088" y="3763963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2</a:t>
            </a:r>
          </a:p>
        </p:txBody>
      </p:sp>
      <p:sp>
        <p:nvSpPr>
          <p:cNvPr id="15" name="Text Box 11"/>
          <p:cNvSpPr txBox="1">
            <a:spLocks noChangeArrowheads="1"/>
          </p:cNvSpPr>
          <p:nvPr/>
        </p:nvSpPr>
        <p:spPr bwMode="auto">
          <a:xfrm>
            <a:off x="4978400" y="436403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2</a:t>
            </a:r>
            <a:r>
              <a:rPr lang="en-GB"/>
              <a:t> rpm</a:t>
            </a:r>
            <a:endParaRPr lang="en-GB" baseline="-2500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Calculations</a:t>
            </a:r>
            <a:endParaRPr lang="en-GB" dirty="0"/>
          </a:p>
        </p:txBody>
      </p:sp>
      <p:sp>
        <p:nvSpPr>
          <p:cNvPr id="3" name="Rectangle 9"/>
          <p:cNvSpPr txBox="1">
            <a:spLocks noChangeArrowheads="1"/>
          </p:cNvSpPr>
          <p:nvPr/>
        </p:nvSpPr>
        <p:spPr>
          <a:xfrm>
            <a:off x="573088" y="1390650"/>
            <a:ext cx="7956550" cy="50847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Lets consider our bigger gear. Its circumference (m) is: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 one second the number of rotations is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Therefore, at the pitch circle, it is moving at a velocity (m/s) of</a:t>
            </a:r>
          </a:p>
        </p:txBody>
      </p:sp>
      <p:graphicFrame>
        <p:nvGraphicFramePr>
          <p:cNvPr id="4" name="Object 12"/>
          <p:cNvGraphicFramePr>
            <a:graphicFrameLocks noChangeAspect="1"/>
          </p:cNvGraphicFramePr>
          <p:nvPr/>
        </p:nvGraphicFramePr>
        <p:xfrm>
          <a:off x="7164288" y="1412776"/>
          <a:ext cx="725914" cy="493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29" name="Equation" r:id="rId4" imgW="317160" imgH="215640" progId="Equation.3">
                  <p:embed/>
                </p:oleObj>
              </mc:Choice>
              <mc:Fallback>
                <p:oleObj name="Equation" r:id="rId4" imgW="31716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64288" y="1412776"/>
                        <a:ext cx="725914" cy="493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13"/>
          <p:cNvGraphicFramePr>
            <a:graphicFrameLocks noChangeAspect="1"/>
          </p:cNvGraphicFramePr>
          <p:nvPr/>
        </p:nvGraphicFramePr>
        <p:xfrm>
          <a:off x="6300192" y="1988840"/>
          <a:ext cx="893192" cy="8035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30" name="Equation" r:id="rId6" imgW="380880" imgH="342720" progId="Equation.3">
                  <p:embed/>
                </p:oleObj>
              </mc:Choice>
              <mc:Fallback>
                <p:oleObj name="Equation" r:id="rId6" imgW="380880" imgH="34272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00192" y="1988840"/>
                        <a:ext cx="893192" cy="80355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14"/>
          <p:cNvGraphicFramePr>
            <a:graphicFrameLocks noChangeAspect="1"/>
          </p:cNvGraphicFramePr>
          <p:nvPr/>
        </p:nvGraphicFramePr>
        <p:xfrm>
          <a:off x="6660232" y="3573016"/>
          <a:ext cx="1914525" cy="1022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31" name="Equation" r:id="rId8" imgW="736560" imgH="393480" progId="Equation.3">
                  <p:embed/>
                </p:oleObj>
              </mc:Choice>
              <mc:Fallback>
                <p:oleObj name="Equation" r:id="rId8" imgW="73656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0232" y="3573016"/>
                        <a:ext cx="1914525" cy="10223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val 4"/>
          <p:cNvSpPr>
            <a:spLocks noChangeArrowheads="1"/>
          </p:cNvSpPr>
          <p:nvPr/>
        </p:nvSpPr>
        <p:spPr bwMode="auto">
          <a:xfrm>
            <a:off x="2699792" y="4149080"/>
            <a:ext cx="2317750" cy="2316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5"/>
          <p:cNvSpPr>
            <a:spLocks noChangeArrowheads="1"/>
          </p:cNvSpPr>
          <p:nvPr/>
        </p:nvSpPr>
        <p:spPr bwMode="auto">
          <a:xfrm>
            <a:off x="5027067" y="4550718"/>
            <a:ext cx="1627187" cy="1625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Line 6"/>
          <p:cNvSpPr>
            <a:spLocks noChangeShapeType="1"/>
          </p:cNvSpPr>
          <p:nvPr/>
        </p:nvSpPr>
        <p:spPr bwMode="auto">
          <a:xfrm flipV="1">
            <a:off x="3880892" y="4420543"/>
            <a:ext cx="731837" cy="877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3741192" y="4723755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1</a:t>
            </a:r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3447504" y="583976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1</a:t>
            </a:r>
            <a:r>
              <a:rPr lang="en-GB"/>
              <a:t> rpm</a:t>
            </a:r>
            <a:endParaRPr lang="en-GB" baseline="-25000"/>
          </a:p>
        </p:txBody>
      </p:sp>
      <p:sp>
        <p:nvSpPr>
          <p:cNvPr id="12" name="Line 9"/>
          <p:cNvSpPr>
            <a:spLocks noChangeShapeType="1"/>
          </p:cNvSpPr>
          <p:nvPr/>
        </p:nvSpPr>
        <p:spPr bwMode="auto">
          <a:xfrm flipH="1" flipV="1">
            <a:off x="5511254" y="4625330"/>
            <a:ext cx="307975" cy="698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" name="Text Box 10"/>
          <p:cNvSpPr txBox="1">
            <a:spLocks noChangeArrowheads="1"/>
          </p:cNvSpPr>
          <p:nvPr/>
        </p:nvSpPr>
        <p:spPr bwMode="auto">
          <a:xfrm>
            <a:off x="5789067" y="4903143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2</a:t>
            </a:r>
          </a:p>
        </p:txBody>
      </p:sp>
      <p:sp>
        <p:nvSpPr>
          <p:cNvPr id="14" name="Text Box 11"/>
          <p:cNvSpPr txBox="1">
            <a:spLocks noChangeArrowheads="1"/>
          </p:cNvSpPr>
          <p:nvPr/>
        </p:nvSpPr>
        <p:spPr bwMode="auto">
          <a:xfrm>
            <a:off x="5495379" y="550321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2</a:t>
            </a:r>
            <a:r>
              <a:rPr lang="en-GB"/>
              <a:t> rpm</a:t>
            </a:r>
            <a:endParaRPr lang="en-GB" baseline="-2500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Calculations</a:t>
            </a:r>
            <a:endParaRPr lang="en-GB" dirty="0"/>
          </a:p>
        </p:txBody>
      </p:sp>
      <p:sp>
        <p:nvSpPr>
          <p:cNvPr id="17" name="Rectangle 9"/>
          <p:cNvSpPr txBox="1">
            <a:spLocks noChangeArrowheads="1"/>
          </p:cNvSpPr>
          <p:nvPr/>
        </p:nvSpPr>
        <p:spPr>
          <a:xfrm>
            <a:off x="573088" y="1390650"/>
            <a:ext cx="7956550" cy="50847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 the smaller gear, the same logic applies, so: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But these pitch circle velocities must be equal: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 we have a relationship between speeds and gear size</a:t>
            </a:r>
          </a:p>
        </p:txBody>
      </p:sp>
      <p:graphicFrame>
        <p:nvGraphicFramePr>
          <p:cNvPr id="18" name="Object 6"/>
          <p:cNvGraphicFramePr>
            <a:graphicFrameLocks noChangeAspect="1"/>
          </p:cNvGraphicFramePr>
          <p:nvPr/>
        </p:nvGraphicFramePr>
        <p:xfrm>
          <a:off x="6876256" y="1196752"/>
          <a:ext cx="1261616" cy="8886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53" name="Equation" r:id="rId4" imgW="558720" imgH="393480" progId="Equation.3">
                  <p:embed/>
                </p:oleObj>
              </mc:Choice>
              <mc:Fallback>
                <p:oleObj name="Equation" r:id="rId4" imgW="55872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76256" y="1196752"/>
                        <a:ext cx="1261616" cy="88867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ct 7"/>
          <p:cNvGraphicFramePr>
            <a:graphicFrameLocks noChangeAspect="1"/>
          </p:cNvGraphicFramePr>
          <p:nvPr/>
        </p:nvGraphicFramePr>
        <p:xfrm>
          <a:off x="899592" y="2708920"/>
          <a:ext cx="4680520" cy="8484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54" name="Equation" r:id="rId6" imgW="2171520" imgH="393480" progId="Equation.3">
                  <p:embed/>
                </p:oleObj>
              </mc:Choice>
              <mc:Fallback>
                <p:oleObj name="Equation" r:id="rId6" imgW="217152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2708920"/>
                        <a:ext cx="4680520" cy="84841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Oval 4"/>
          <p:cNvSpPr>
            <a:spLocks noChangeArrowheads="1"/>
          </p:cNvSpPr>
          <p:nvPr/>
        </p:nvSpPr>
        <p:spPr bwMode="auto">
          <a:xfrm>
            <a:off x="2483768" y="4149080"/>
            <a:ext cx="2317750" cy="2316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" name="Oval 5"/>
          <p:cNvSpPr>
            <a:spLocks noChangeArrowheads="1"/>
          </p:cNvSpPr>
          <p:nvPr/>
        </p:nvSpPr>
        <p:spPr bwMode="auto">
          <a:xfrm>
            <a:off x="4811043" y="4550718"/>
            <a:ext cx="1627187" cy="1625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" name="Line 6"/>
          <p:cNvSpPr>
            <a:spLocks noChangeShapeType="1"/>
          </p:cNvSpPr>
          <p:nvPr/>
        </p:nvSpPr>
        <p:spPr bwMode="auto">
          <a:xfrm flipV="1">
            <a:off x="3664868" y="4420543"/>
            <a:ext cx="731837" cy="877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" name="Text Box 7"/>
          <p:cNvSpPr txBox="1">
            <a:spLocks noChangeArrowheads="1"/>
          </p:cNvSpPr>
          <p:nvPr/>
        </p:nvSpPr>
        <p:spPr bwMode="auto">
          <a:xfrm>
            <a:off x="3525168" y="4723755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1</a:t>
            </a:r>
          </a:p>
        </p:txBody>
      </p:sp>
      <p:sp>
        <p:nvSpPr>
          <p:cNvPr id="24" name="Text Box 8"/>
          <p:cNvSpPr txBox="1">
            <a:spLocks noChangeArrowheads="1"/>
          </p:cNvSpPr>
          <p:nvPr/>
        </p:nvSpPr>
        <p:spPr bwMode="auto">
          <a:xfrm>
            <a:off x="3231480" y="583976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1</a:t>
            </a:r>
            <a:r>
              <a:rPr lang="en-GB"/>
              <a:t> rpm</a:t>
            </a:r>
            <a:endParaRPr lang="en-GB" baseline="-25000"/>
          </a:p>
        </p:txBody>
      </p:sp>
      <p:sp>
        <p:nvSpPr>
          <p:cNvPr id="25" name="Line 9"/>
          <p:cNvSpPr>
            <a:spLocks noChangeShapeType="1"/>
          </p:cNvSpPr>
          <p:nvPr/>
        </p:nvSpPr>
        <p:spPr bwMode="auto">
          <a:xfrm flipH="1" flipV="1">
            <a:off x="5295230" y="4625330"/>
            <a:ext cx="307975" cy="698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" name="Text Box 10"/>
          <p:cNvSpPr txBox="1">
            <a:spLocks noChangeArrowheads="1"/>
          </p:cNvSpPr>
          <p:nvPr/>
        </p:nvSpPr>
        <p:spPr bwMode="auto">
          <a:xfrm>
            <a:off x="5573043" y="4903143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2</a:t>
            </a:r>
          </a:p>
        </p:txBody>
      </p:sp>
      <p:sp>
        <p:nvSpPr>
          <p:cNvPr id="27" name="Text Box 11"/>
          <p:cNvSpPr txBox="1">
            <a:spLocks noChangeArrowheads="1"/>
          </p:cNvSpPr>
          <p:nvPr/>
        </p:nvSpPr>
        <p:spPr bwMode="auto">
          <a:xfrm>
            <a:off x="5279355" y="550321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2</a:t>
            </a:r>
            <a:r>
              <a:rPr lang="en-GB"/>
              <a:t> rpm</a:t>
            </a:r>
            <a:endParaRPr lang="en-GB" baseline="-25000"/>
          </a:p>
        </p:txBody>
      </p:sp>
      <p:graphicFrame>
        <p:nvGraphicFramePr>
          <p:cNvPr id="130052" name="Object 4"/>
          <p:cNvGraphicFramePr>
            <a:graphicFrameLocks noChangeAspect="1"/>
          </p:cNvGraphicFramePr>
          <p:nvPr/>
        </p:nvGraphicFramePr>
        <p:xfrm>
          <a:off x="6516216" y="2636912"/>
          <a:ext cx="1292443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55" name="Equation" r:id="rId8" imgW="596880" imgH="431640" progId="Equation.3">
                  <p:embed/>
                </p:oleObj>
              </mc:Choice>
              <mc:Fallback>
                <p:oleObj name="Equation" r:id="rId8" imgW="59688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216" y="2636912"/>
                        <a:ext cx="1292443" cy="93610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" name="Picture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Calculations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800" dirty="0" smtClean="0"/>
              <a:t>If the gears are to mesh together, then the teeth on each gear must be the same size (pitch).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800" dirty="0" smtClean="0"/>
              <a:t>In metric gears, the size of a gear is called the </a:t>
            </a:r>
            <a:r>
              <a:rPr lang="en-GB" sz="2800" i="1" dirty="0" smtClean="0"/>
              <a:t>module</a:t>
            </a:r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800" dirty="0" smtClean="0"/>
              <a:t>In imperial gears, the size of a gear is called the diametric pitch (DP)</a:t>
            </a:r>
            <a:endParaRPr kumimoji="0" lang="en-GB" sz="2600" b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6" descr="pitchgea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924944"/>
            <a:ext cx="3208355" cy="1872208"/>
          </a:xfrm>
          <a:prstGeom prst="rect">
            <a:avLst/>
          </a:prstGeom>
          <a:noFill/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Calculations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>
              <a:lnSpc>
                <a:spcPct val="90000"/>
              </a:lnSpc>
            </a:pPr>
            <a:r>
              <a:rPr lang="en-GB" sz="2800" dirty="0" smtClean="0"/>
              <a:t>There is a direct relationship between gear diameter and the number of teeth on the gear (for a fixed DP or module)</a:t>
            </a:r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r>
              <a:rPr lang="en-GB" sz="2800" dirty="0" smtClean="0"/>
              <a:t>Hence, we can replace gear radius with number of </a:t>
            </a:r>
            <a:r>
              <a:rPr lang="en-GB" sz="2800" smtClean="0"/>
              <a:t>teeth (t)</a:t>
            </a: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33122" name="Object 2"/>
          <p:cNvGraphicFramePr>
            <a:graphicFrameLocks noChangeAspect="1"/>
          </p:cNvGraphicFramePr>
          <p:nvPr/>
        </p:nvGraphicFramePr>
        <p:xfrm>
          <a:off x="1115616" y="3573016"/>
          <a:ext cx="4037012" cy="2614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23" name="Equation" r:id="rId4" imgW="1371600" imgH="888840" progId="Equation.3">
                  <p:embed/>
                </p:oleObj>
              </mc:Choice>
              <mc:Fallback>
                <p:oleObj name="Equation" r:id="rId4" imgW="1371600" imgH="8888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3573016"/>
                        <a:ext cx="4037012" cy="26146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Trains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>
              <a:lnSpc>
                <a:spcPct val="90000"/>
              </a:lnSpc>
            </a:pPr>
            <a:r>
              <a:rPr lang="en-GB" sz="2800" dirty="0" smtClean="0">
                <a:latin typeface="+mj-lt"/>
              </a:rPr>
              <a:t>A </a:t>
            </a:r>
            <a:r>
              <a:rPr lang="en-GB" sz="2800" b="1" dirty="0" smtClean="0">
                <a:latin typeface="+mj-lt"/>
              </a:rPr>
              <a:t>simple gear train</a:t>
            </a:r>
            <a:r>
              <a:rPr lang="en-GB" sz="2800" dirty="0" smtClean="0">
                <a:latin typeface="+mj-lt"/>
              </a:rPr>
              <a:t> is one where the gear wheels are all on separate shafts and in plane</a:t>
            </a:r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5" descr="scan0001"/>
          <p:cNvPicPr>
            <a:picLocks noChangeAspect="1" noChangeArrowheads="1"/>
          </p:cNvPicPr>
          <p:nvPr/>
        </p:nvPicPr>
        <p:blipFill>
          <a:blip r:embed="rId3" cstate="print"/>
          <a:srcRect l="18359" t="7214" r="26830" b="61311"/>
          <a:stretch>
            <a:fillRect/>
          </a:stretch>
        </p:blipFill>
        <p:spPr bwMode="auto">
          <a:xfrm>
            <a:off x="2843808" y="2708920"/>
            <a:ext cx="4286250" cy="3794125"/>
          </a:xfrm>
          <a:prstGeom prst="rect">
            <a:avLst/>
          </a:prstGeom>
          <a:noFill/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Trains : Example 3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 smtClean="0">
                <a:latin typeface="+mj-lt"/>
              </a:rPr>
              <a:t>We may calculate the overall ratio for the gear train below as follows.</a:t>
            </a:r>
          </a:p>
          <a:p>
            <a:pPr>
              <a:lnSpc>
                <a:spcPct val="90000"/>
              </a:lnSpc>
            </a:pPr>
            <a:endParaRPr lang="en-GB" sz="2800" dirty="0" smtClean="0">
              <a:latin typeface="+mj-lt"/>
            </a:endParaRPr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4" descr="scan0001"/>
          <p:cNvPicPr>
            <a:picLocks noChangeAspect="1" noChangeArrowheads="1"/>
          </p:cNvPicPr>
          <p:nvPr/>
        </p:nvPicPr>
        <p:blipFill>
          <a:blip r:embed="rId4" cstate="print"/>
          <a:srcRect l="11162" t="44455" r="14883" b="20271"/>
          <a:stretch>
            <a:fillRect/>
          </a:stretch>
        </p:blipFill>
        <p:spPr bwMode="auto">
          <a:xfrm rot="60000">
            <a:off x="352342" y="3180415"/>
            <a:ext cx="4549775" cy="3341687"/>
          </a:xfrm>
          <a:prstGeom prst="rect">
            <a:avLst/>
          </a:prstGeom>
          <a:noFill/>
        </p:spPr>
      </p:pic>
      <p:graphicFrame>
        <p:nvGraphicFramePr>
          <p:cNvPr id="135170" name="Object 2"/>
          <p:cNvGraphicFramePr>
            <a:graphicFrameLocks noChangeAspect="1"/>
          </p:cNvGraphicFramePr>
          <p:nvPr/>
        </p:nvGraphicFramePr>
        <p:xfrm>
          <a:off x="5508104" y="4581128"/>
          <a:ext cx="3016250" cy="1506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6196" name="Equation" r:id="rId5" imgW="863280" imgH="431640" progId="Equation.3">
                  <p:embed/>
                </p:oleObj>
              </mc:Choice>
              <mc:Fallback>
                <p:oleObj name="Equation" r:id="rId5" imgW="86328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8104" y="4581128"/>
                        <a:ext cx="3016250" cy="15065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5171" name="Object 3"/>
          <p:cNvGraphicFramePr>
            <a:graphicFrameLocks noChangeAspect="1"/>
          </p:cNvGraphicFramePr>
          <p:nvPr/>
        </p:nvGraphicFramePr>
        <p:xfrm>
          <a:off x="3563888" y="1988840"/>
          <a:ext cx="4037012" cy="127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6197" name="Equation" r:id="rId7" imgW="1371600" imgH="431640" progId="Equation.3">
                  <p:embed/>
                </p:oleObj>
              </mc:Choice>
              <mc:Fallback>
                <p:oleObj name="Equation" r:id="rId7" imgW="137160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1988840"/>
                        <a:ext cx="4037012" cy="127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000" dirty="0" smtClean="0">
                <a:latin typeface="+mj-lt"/>
              </a:rPr>
              <a:t>A </a:t>
            </a:r>
            <a:r>
              <a:rPr lang="en-GB" sz="2000" b="1" dirty="0" smtClean="0">
                <a:latin typeface="+mj-lt"/>
              </a:rPr>
              <a:t>compound gear train</a:t>
            </a:r>
            <a:r>
              <a:rPr lang="en-GB" sz="2000" dirty="0" smtClean="0">
                <a:latin typeface="+mj-lt"/>
              </a:rPr>
              <a:t> is has two or more sets of gears connected together.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000" dirty="0" smtClean="0">
                <a:latin typeface="+mj-lt"/>
              </a:rPr>
              <a:t> The output of the first </a:t>
            </a:r>
            <a:r>
              <a:rPr lang="en-GB" sz="2000" i="1" dirty="0" smtClean="0">
                <a:latin typeface="+mj-lt"/>
              </a:rPr>
              <a:t>stage</a:t>
            </a:r>
            <a:r>
              <a:rPr lang="en-GB" sz="2000" dirty="0" smtClean="0">
                <a:latin typeface="+mj-lt"/>
              </a:rPr>
              <a:t> is connected via a common shaft to the </a:t>
            </a:r>
            <a:r>
              <a:rPr lang="en-GB" sz="2000" i="1" dirty="0" smtClean="0">
                <a:latin typeface="+mj-lt"/>
              </a:rPr>
              <a:t>input</a:t>
            </a:r>
            <a:r>
              <a:rPr lang="en-GB" sz="2000" dirty="0" smtClean="0">
                <a:latin typeface="+mj-lt"/>
              </a:rPr>
              <a:t> of the second stage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000" dirty="0" smtClean="0">
                <a:latin typeface="+mj-lt"/>
              </a:rPr>
              <a:t>This is more compact than a multi-stage simple gear train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000" dirty="0" smtClean="0">
                <a:latin typeface="+mj-lt"/>
              </a:rPr>
              <a:t>It is a common arrangement in many gear boxes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6" descr="trai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348880"/>
            <a:ext cx="3390900" cy="2003425"/>
          </a:xfrm>
          <a:prstGeom prst="rect">
            <a:avLst/>
          </a:prstGeom>
          <a:noFill/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000" dirty="0" smtClean="0">
                <a:latin typeface="+mj-lt"/>
              </a:rPr>
              <a:t>To calculate the overall ratio we calculate the gear ratio of each stage and multiply them together.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6" descr="scan0003"/>
          <p:cNvPicPr>
            <a:picLocks noChangeAspect="1" noChangeArrowheads="1"/>
          </p:cNvPicPr>
          <p:nvPr/>
        </p:nvPicPr>
        <p:blipFill>
          <a:blip r:embed="rId4" cstate="print"/>
          <a:srcRect t="55954" r="10597" b="3355"/>
          <a:stretch>
            <a:fillRect/>
          </a:stretch>
        </p:blipFill>
        <p:spPr bwMode="auto">
          <a:xfrm rot="5520000">
            <a:off x="795857" y="1945477"/>
            <a:ext cx="3994150" cy="4225925"/>
          </a:xfrm>
          <a:prstGeom prst="rect">
            <a:avLst/>
          </a:prstGeom>
          <a:noFill/>
        </p:spPr>
      </p:pic>
      <p:sp>
        <p:nvSpPr>
          <p:cNvPr id="7" name="Oval 6"/>
          <p:cNvSpPr>
            <a:spLocks noChangeArrowheads="1"/>
          </p:cNvSpPr>
          <p:nvPr/>
        </p:nvSpPr>
        <p:spPr bwMode="auto">
          <a:xfrm>
            <a:off x="1254125" y="2292350"/>
            <a:ext cx="1271588" cy="3654425"/>
          </a:xfrm>
          <a:prstGeom prst="ellips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8" name="Object 5"/>
          <p:cNvGraphicFramePr>
            <a:graphicFrameLocks noChangeAspect="1"/>
          </p:cNvGraphicFramePr>
          <p:nvPr/>
        </p:nvGraphicFramePr>
        <p:xfrm>
          <a:off x="5724128" y="2852936"/>
          <a:ext cx="2020887" cy="779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7221" name="Equation" r:id="rId5" imgW="1117440" imgH="431640" progId="Equation.3">
                  <p:embed/>
                </p:oleObj>
              </mc:Choice>
              <mc:Fallback>
                <p:oleObj name="Equation" r:id="rId5" imgW="11174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2852936"/>
                        <a:ext cx="2020887" cy="7794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5278438" y="2292350"/>
            <a:ext cx="2987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 dirty="0"/>
              <a:t>Stage 1</a:t>
            </a:r>
          </a:p>
        </p:txBody>
      </p:sp>
      <p:graphicFrame>
        <p:nvGraphicFramePr>
          <p:cNvPr id="10" name="Object 5"/>
          <p:cNvGraphicFramePr>
            <a:graphicFrameLocks noChangeAspect="1"/>
          </p:cNvGraphicFramePr>
          <p:nvPr/>
        </p:nvGraphicFramePr>
        <p:xfrm>
          <a:off x="5735910" y="4300959"/>
          <a:ext cx="2076450" cy="784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7222" name="Equation" r:id="rId7" imgW="1143000" imgH="431640" progId="Equation.3">
                  <p:embed/>
                </p:oleObj>
              </mc:Choice>
              <mc:Fallback>
                <p:oleObj name="Equation" r:id="rId7" imgW="114300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35910" y="4300959"/>
                        <a:ext cx="2076450" cy="784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5292080" y="3645024"/>
            <a:ext cx="2987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 dirty="0"/>
              <a:t>Stage 2</a:t>
            </a:r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/>
        </p:nvGraphicFramePr>
        <p:xfrm>
          <a:off x="5845175" y="5732463"/>
          <a:ext cx="2278063" cy="77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7223" name="Equation" r:id="rId9" imgW="1193760" imgH="406080" progId="Equation.3">
                  <p:embed/>
                </p:oleObj>
              </mc:Choice>
              <mc:Fallback>
                <p:oleObj name="Equation" r:id="rId9" imgW="1193760" imgH="4060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45175" y="5732463"/>
                        <a:ext cx="2278063" cy="7762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 Box 7"/>
          <p:cNvSpPr txBox="1">
            <a:spLocks noChangeArrowheads="1"/>
          </p:cNvSpPr>
          <p:nvPr/>
        </p:nvSpPr>
        <p:spPr bwMode="auto">
          <a:xfrm>
            <a:off x="5364088" y="5085184"/>
            <a:ext cx="2987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 dirty="0"/>
              <a:t>Overall</a:t>
            </a:r>
          </a:p>
        </p:txBody>
      </p:sp>
      <p:sp>
        <p:nvSpPr>
          <p:cNvPr id="15" name="Oval 14"/>
          <p:cNvSpPr>
            <a:spLocks noChangeArrowheads="1"/>
          </p:cNvSpPr>
          <p:nvPr/>
        </p:nvSpPr>
        <p:spPr bwMode="auto">
          <a:xfrm>
            <a:off x="3131840" y="2348880"/>
            <a:ext cx="1271588" cy="3654425"/>
          </a:xfrm>
          <a:prstGeom prst="ellips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9" grpId="0"/>
      <p:bldP spid="11" grpId="0"/>
      <p:bldP spid="13" grpId="0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4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Calculate the gear ratio for the compound chain shown below. 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If the input gear rotates clockwise, in which direction does the output rotate?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Which gears have the same modules?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A has 20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B has 100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C has 40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D has 100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E has 10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F has 100 teeth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824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933056"/>
            <a:ext cx="3895198" cy="23153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4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A has 20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B has 100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C has 40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D has 100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E has 10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F has 100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dirty="0" smtClean="0">
              <a:latin typeface="+mj-lt"/>
            </a:endParaRPr>
          </a:p>
          <a:p>
            <a:r>
              <a:rPr lang="en-GB" dirty="0" smtClean="0">
                <a:latin typeface="+mj-lt"/>
              </a:rPr>
              <a:t>	First chain A,B 		GR = 100/20 = 5</a:t>
            </a:r>
          </a:p>
          <a:p>
            <a:r>
              <a:rPr lang="en-GB" dirty="0" smtClean="0">
                <a:latin typeface="+mj-lt"/>
              </a:rPr>
              <a:t>	Second chain C,D 		GR = 100/40 = 2.5</a:t>
            </a:r>
          </a:p>
          <a:p>
            <a:r>
              <a:rPr lang="en-GB" dirty="0" smtClean="0">
                <a:latin typeface="+mj-lt"/>
              </a:rPr>
              <a:t>	Third chain E,F 		GR = 100/10 = 10</a:t>
            </a:r>
          </a:p>
          <a:p>
            <a:r>
              <a:rPr lang="en-GB" dirty="0" smtClean="0">
                <a:latin typeface="+mj-lt"/>
              </a:rPr>
              <a:t>	The overall ratio A,F 	GR= 5 x 2.5 x 10 = 125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Each chain reverses the direction of rotation so if A is clockwise, B and C rotate anticlockwise so D and E rotate clockwise. The output gear F hence rotates anticlockwise.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Each pair of meshing gears must have the same modules, hence, A and B, C and D, and E and F are meshing pairs and have same modules.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824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484784"/>
            <a:ext cx="3391947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5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73088" y="1390650"/>
            <a:ext cx="6663208" cy="513469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A is the input and revolves at 1200 rev/min clockwise viewed from the left end. 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input torque is 30 Nm and the efficiency is 70%.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A has 50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B has 150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C has 30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D has 60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Calculate the following.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 The output speed and its direction. 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output power.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fixing torque. </a:t>
            </a:r>
          </a:p>
          <a:p>
            <a:r>
              <a:rPr lang="en-GB" sz="2000" dirty="0" smtClean="0">
                <a:latin typeface="+mj-lt"/>
              </a:rPr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66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284984"/>
            <a:ext cx="2952328" cy="329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5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6663208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	First chain A,B 		GR = 150/50 = 3</a:t>
            </a:r>
          </a:p>
          <a:p>
            <a:r>
              <a:rPr lang="en-GB" sz="2000" dirty="0" smtClean="0">
                <a:latin typeface="+mj-lt"/>
              </a:rPr>
              <a:t>	Second chain C,D 	GR = 60/30 = 2</a:t>
            </a:r>
          </a:p>
          <a:p>
            <a:r>
              <a:rPr lang="en-GB" sz="2000" dirty="0" smtClean="0">
                <a:latin typeface="+mj-lt"/>
              </a:rPr>
              <a:t>	The overall ratio A,D 	</a:t>
            </a:r>
            <a:r>
              <a:rPr lang="en-GB" sz="2000" b="1" dirty="0" smtClean="0">
                <a:latin typeface="+mj-lt"/>
              </a:rPr>
              <a:t>GR= 3 x 2 = 6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dirty="0" smtClean="0">
                <a:latin typeface="+mj-lt"/>
              </a:rPr>
              <a:t>Each chain reverses the direction of rotation so if A is clockwise, B and C rotate anticlockwise so D rotates clockwise.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Output speed = 1200/6 = 200 rev/min clockwise.</a:t>
            </a:r>
          </a:p>
          <a:p>
            <a:r>
              <a:rPr lang="en-GB" dirty="0" smtClean="0">
                <a:latin typeface="+mj-lt"/>
              </a:rPr>
              <a:t>Input power = 2πNT/60 = 2π x 1200 x 30/60 = 3770 W</a:t>
            </a:r>
          </a:p>
          <a:p>
            <a:r>
              <a:rPr lang="en-GB" dirty="0" smtClean="0">
                <a:latin typeface="+mj-lt"/>
              </a:rPr>
              <a:t>Output power = 0.7 x 3770 = 2639 W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60P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/2πN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 x 2639/(2π x 200) = 126 Nm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= 30	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126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30 +126+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-156 Nm (anticlockwise)</a:t>
            </a:r>
          </a:p>
          <a:p>
            <a:r>
              <a:rPr lang="en-GB" sz="2000" dirty="0" smtClean="0">
                <a:latin typeface="+mj-lt"/>
              </a:rPr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66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717032"/>
            <a:ext cx="2424780" cy="2708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7698" name="Object 2"/>
          <p:cNvGraphicFramePr>
            <a:graphicFrameLocks noChangeAspect="1"/>
          </p:cNvGraphicFramePr>
          <p:nvPr/>
        </p:nvGraphicFramePr>
        <p:xfrm>
          <a:off x="6732240" y="1340768"/>
          <a:ext cx="2159843" cy="679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7700" name="Equation" r:id="rId5" imgW="1371600" imgH="431640" progId="Equation.3">
                  <p:embed/>
                </p:oleObj>
              </mc:Choice>
              <mc:Fallback>
                <p:oleObj name="Equation" r:id="rId5" imgW="13716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2240" y="1340768"/>
                        <a:ext cx="2159843" cy="6794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7699" name="Object 3"/>
          <p:cNvGraphicFramePr>
            <a:graphicFrameLocks noChangeAspect="1"/>
          </p:cNvGraphicFramePr>
          <p:nvPr/>
        </p:nvGraphicFramePr>
        <p:xfrm>
          <a:off x="7236296" y="2204864"/>
          <a:ext cx="1512168" cy="5998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7701" name="Equation" r:id="rId7" imgW="990360" imgH="393480" progId="Equation.3">
                  <p:embed/>
                </p:oleObj>
              </mc:Choice>
              <mc:Fallback>
                <p:oleObj name="Equation" r:id="rId7" imgW="9903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6296" y="2204864"/>
                        <a:ext cx="1512168" cy="59984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6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73088" y="1390650"/>
            <a:ext cx="6663208" cy="513469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A is the input and revolves at 800 rev/min anticlockwise. 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input torque is 10 Nm and the efficiency is 81%.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A has 30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B has 98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C has 28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D has 86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E has 42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Calculate the following.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 The output speed and its direction. 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input and output power.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fixing torque. </a:t>
            </a:r>
          </a:p>
          <a:p>
            <a:r>
              <a:rPr lang="en-GB" sz="2000" dirty="0" smtClean="0">
                <a:latin typeface="+mj-lt"/>
              </a:rPr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10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212976"/>
            <a:ext cx="3171825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6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6840760" cy="513469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	First chain A,B 		GR = 98/30 = 3.2667</a:t>
            </a:r>
          </a:p>
          <a:p>
            <a:r>
              <a:rPr lang="en-GB" sz="2000" dirty="0" smtClean="0">
                <a:latin typeface="+mj-lt"/>
              </a:rPr>
              <a:t>	Second chain C,D 	GR = 86/28 = 3.0714 	Third chain D,E 		GR = 42/86 = 0.4884</a:t>
            </a:r>
          </a:p>
          <a:p>
            <a:r>
              <a:rPr lang="en-GB" sz="2000" dirty="0" smtClean="0">
                <a:latin typeface="+mj-lt"/>
              </a:rPr>
              <a:t>	</a:t>
            </a:r>
          </a:p>
          <a:p>
            <a:r>
              <a:rPr lang="en-GB" sz="2000" dirty="0" smtClean="0">
                <a:latin typeface="+mj-lt"/>
              </a:rPr>
              <a:t>The overall ratio A,D 	</a:t>
            </a:r>
            <a:r>
              <a:rPr lang="en-GB" sz="2000" b="1" dirty="0" smtClean="0">
                <a:latin typeface="+mj-lt"/>
              </a:rPr>
              <a:t>GR= 3.2667 x 3.0714 x 0.4884 = 4.9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dirty="0" smtClean="0">
                <a:latin typeface="+mj-lt"/>
              </a:rPr>
              <a:t>Each chain reverses the direction of rotation so if A is clockwise, B and C rotate anticlockwise, D rotates clockwise, so E rotates anticlockwise.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Output speed = 800/4.9 = 163.27 rev/min anticlockwise.</a:t>
            </a:r>
          </a:p>
          <a:p>
            <a:r>
              <a:rPr lang="en-GB" dirty="0" smtClean="0">
                <a:latin typeface="+mj-lt"/>
              </a:rPr>
              <a:t>Input power = 2πNT/60 = 2π x 800 x 10/60 = 837.76 W</a:t>
            </a:r>
          </a:p>
          <a:p>
            <a:r>
              <a:rPr lang="en-GB" dirty="0" smtClean="0">
                <a:latin typeface="+mj-lt"/>
              </a:rPr>
              <a:t>Output power = 0.81 x 837.76= 678.58 W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60P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/2πN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 x 678.58/(2π x 163.27) = 39.69 Nm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= 10	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-39.69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10 – 39.69 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29.69 Nm (clockwise)</a:t>
            </a:r>
          </a:p>
          <a:p>
            <a:r>
              <a:rPr lang="en-GB" sz="2000" dirty="0" smtClean="0">
                <a:latin typeface="+mj-lt"/>
              </a:rPr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57698" name="Object 2"/>
          <p:cNvGraphicFramePr>
            <a:graphicFrameLocks noChangeAspect="1"/>
          </p:cNvGraphicFramePr>
          <p:nvPr/>
        </p:nvGraphicFramePr>
        <p:xfrm>
          <a:off x="6732240" y="1340768"/>
          <a:ext cx="2159843" cy="679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1012" name="Equation" r:id="rId4" imgW="1371600" imgH="431640" progId="Equation.3">
                  <p:embed/>
                </p:oleObj>
              </mc:Choice>
              <mc:Fallback>
                <p:oleObj name="Equation" r:id="rId4" imgW="13716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2240" y="1340768"/>
                        <a:ext cx="2159843" cy="6794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7699" name="Object 3"/>
          <p:cNvGraphicFramePr>
            <a:graphicFrameLocks noChangeAspect="1"/>
          </p:cNvGraphicFramePr>
          <p:nvPr/>
        </p:nvGraphicFramePr>
        <p:xfrm>
          <a:off x="7236296" y="2204864"/>
          <a:ext cx="1512168" cy="5998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1013" name="Equation" r:id="rId6" imgW="990360" imgH="393480" progId="Equation.3">
                  <p:embed/>
                </p:oleObj>
              </mc:Choice>
              <mc:Fallback>
                <p:oleObj name="Equation" r:id="rId6" imgW="9903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6296" y="2204864"/>
                        <a:ext cx="1512168" cy="59984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7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If the input gear A is subjected to a torque of 35 Nm and rotated at 2500 rev/min clockwise, Calculate the following, given that the gearbox is 75% efficient,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lang="en-GB" sz="2000" dirty="0" smtClean="0">
              <a:latin typeface="+mj-lt"/>
            </a:endParaRP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 The output speed and its direction. 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input and output power.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fixing torque. 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A has 22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B has 110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C has 38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D has 106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E has 14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F has 100 teeth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824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933056"/>
            <a:ext cx="3895198" cy="23153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6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6840760" cy="513469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	First chain A,B 		GR = 110/22 = 5</a:t>
            </a:r>
          </a:p>
          <a:p>
            <a:r>
              <a:rPr lang="en-GB" sz="2000" dirty="0" smtClean="0">
                <a:latin typeface="+mj-lt"/>
              </a:rPr>
              <a:t>	Second chain C,D 	GR = 106/38 = 2.79	Third chain E, F 		GR = 100/14 = 7.14</a:t>
            </a:r>
          </a:p>
          <a:p>
            <a:r>
              <a:rPr lang="en-GB" sz="2000" dirty="0" smtClean="0">
                <a:latin typeface="+mj-lt"/>
              </a:rPr>
              <a:t>	</a:t>
            </a:r>
          </a:p>
          <a:p>
            <a:r>
              <a:rPr lang="en-GB" sz="2000" dirty="0" smtClean="0">
                <a:latin typeface="+mj-lt"/>
              </a:rPr>
              <a:t>The overall ratio A,D 	</a:t>
            </a:r>
            <a:r>
              <a:rPr lang="en-GB" sz="2000" b="1" dirty="0" smtClean="0">
                <a:latin typeface="+mj-lt"/>
              </a:rPr>
              <a:t>GR= 5 x 2.79 x 7.14 = 99.6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dirty="0" smtClean="0">
                <a:latin typeface="+mj-lt"/>
              </a:rPr>
              <a:t>Each chain reverses the direction of rotation so if A is clockwise, B and C rotate anticlockwise, D and E rotate clockwise, so F rotates anticlockwise.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Output speed = 2500/99.6 = 2.51 rev/min anticlockwise.</a:t>
            </a:r>
          </a:p>
          <a:p>
            <a:r>
              <a:rPr lang="en-GB" dirty="0" smtClean="0">
                <a:latin typeface="+mj-lt"/>
              </a:rPr>
              <a:t>Input power = 2πNT/60 = 2π x 2500 x 35/60 = 9163 W</a:t>
            </a:r>
          </a:p>
          <a:p>
            <a:r>
              <a:rPr lang="en-GB" dirty="0" smtClean="0">
                <a:latin typeface="+mj-lt"/>
              </a:rPr>
              <a:t>Output power = 0.75 x 9163= 6872 W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60P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/2πN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 x 6872/(2π x 2.51) =  -26145Nm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= 35	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-26145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10 – 26145 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26110 Nm (clockwise)</a:t>
            </a:r>
          </a:p>
          <a:p>
            <a:r>
              <a:rPr lang="en-GB" sz="2000" dirty="0" smtClean="0">
                <a:latin typeface="+mj-lt"/>
              </a:rPr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57698" name="Object 2"/>
          <p:cNvGraphicFramePr>
            <a:graphicFrameLocks noChangeAspect="1"/>
          </p:cNvGraphicFramePr>
          <p:nvPr/>
        </p:nvGraphicFramePr>
        <p:xfrm>
          <a:off x="6732240" y="1340768"/>
          <a:ext cx="2159843" cy="679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2036" name="Equation" r:id="rId4" imgW="1371600" imgH="431640" progId="Equation.3">
                  <p:embed/>
                </p:oleObj>
              </mc:Choice>
              <mc:Fallback>
                <p:oleObj name="Equation" r:id="rId4" imgW="13716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2240" y="1340768"/>
                        <a:ext cx="2159843" cy="6794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7699" name="Object 3"/>
          <p:cNvGraphicFramePr>
            <a:graphicFrameLocks noChangeAspect="1"/>
          </p:cNvGraphicFramePr>
          <p:nvPr/>
        </p:nvGraphicFramePr>
        <p:xfrm>
          <a:off x="7236296" y="2204864"/>
          <a:ext cx="1512168" cy="5998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2037" name="Equation" r:id="rId6" imgW="990360" imgH="393480" progId="Equation.3">
                  <p:embed/>
                </p:oleObj>
              </mc:Choice>
              <mc:Fallback>
                <p:oleObj name="Equation" r:id="rId6" imgW="9903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6296" y="2204864"/>
                        <a:ext cx="1512168" cy="59984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err="1" smtClean="0">
                <a:latin typeface="+mj-lt"/>
              </a:rPr>
              <a:t>Epicyclic</a:t>
            </a:r>
            <a:r>
              <a:rPr lang="en-GB" sz="2000" dirty="0" smtClean="0">
                <a:latin typeface="+mj-lt"/>
              </a:rPr>
              <a:t> means one gear revolving upon and around another.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The design involves planet and sun gears as one orbits the other like a planet around the sun. 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Shown is a picture of a typical gear box.  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Normally one gear will be held stationary.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Gears include</a:t>
            </a: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Sun</a:t>
            </a: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Annulus</a:t>
            </a: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Planets</a:t>
            </a: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Arm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9204" name="Bild41" descr="allgear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717032"/>
            <a:ext cx="3240360" cy="269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To calculate the gear ratio of an </a:t>
            </a:r>
            <a:r>
              <a:rPr lang="en-GB" sz="2000" dirty="0" err="1" smtClean="0">
                <a:latin typeface="+mj-lt"/>
              </a:rPr>
              <a:t>epicyclic</a:t>
            </a:r>
            <a:r>
              <a:rPr lang="en-GB" sz="2000" dirty="0" smtClean="0">
                <a:latin typeface="+mj-lt"/>
              </a:rPr>
              <a:t> gear train one must apply a specific tabular methodology.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The method must be adapted depending which gear is fixed and which are the inputs and outputs.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9204" name="Bild41" descr="allgear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861048"/>
            <a:ext cx="3240360" cy="269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Method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 The general method is to rotate the whole gear train by one revolution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Hold the arm and rotate the ‘fixed’ gear by -1 revolution (so it is back where it started)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corresponding rotations of all other gears are calculated.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Sum of rotations is calculated for each gear.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ratio is output rotations / input rotation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This is performed in a table where the number of rotations is logged of each gear.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method is best demonstrated by an example.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An </a:t>
            </a:r>
            <a:r>
              <a:rPr lang="en-GB" sz="2000" dirty="0" err="1" smtClean="0"/>
              <a:t>epicyclic</a:t>
            </a:r>
            <a:r>
              <a:rPr lang="en-GB" sz="2000" dirty="0" smtClean="0"/>
              <a:t> gear box has a fixed outer gear C with 240 teeth. The planet gears have 20 teeth and the sun has 200 teeth. The input is the arm/cage A and the output is the sun gear D.</a:t>
            </a:r>
          </a:p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Calculate the ratio of the gear box.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Step 1 is to revolve everything once about the centre.</a:t>
            </a:r>
          </a:p>
          <a:p>
            <a:r>
              <a:rPr lang="en-GB" sz="2000" dirty="0" smtClean="0"/>
              <a:t>Step 2 identify that C should be fixed and rotate it backwards one revolution keeping the arm fixed as it should only do one revolution in total. Work out the revolutions of B and D.</a:t>
            </a:r>
          </a:p>
          <a:p>
            <a:r>
              <a:rPr lang="en-GB" sz="2000" dirty="0" smtClean="0"/>
              <a:t>Step 3 is simply add them up and we find the total revs of C is zero and for the arm is 1.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802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492896"/>
            <a:ext cx="3312368" cy="17930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49280"/>
          <a:ext cx="6048672" cy="731520"/>
        </p:xfrm>
        <a:graphic>
          <a:graphicData uri="http://schemas.openxmlformats.org/drawingml/2006/table">
            <a:tbl>
              <a:tblPr/>
              <a:tblGrid>
                <a:gridCol w="1013236"/>
                <a:gridCol w="1435036"/>
                <a:gridCol w="360040"/>
                <a:gridCol w="1368152"/>
                <a:gridCol w="504056"/>
                <a:gridCol w="1368152"/>
              </a:tblGrid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Step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Action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/>
                          <a:ea typeface="Times New Roman"/>
                          <a:cs typeface="Times New Roman"/>
                        </a:rPr>
                        <a:t>D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Revolve all once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Revolve C by  -1 rev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-</a:t>
                      </a:r>
                      <a:r>
                        <a:rPr lang="en-GB" sz="120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tC</a:t>
                      </a:r>
                      <a:r>
                        <a:rPr lang="en-GB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en-GB" sz="120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tB</a:t>
                      </a:r>
                      <a:r>
                        <a:rPr lang="en-GB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= -240/20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-1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/>
                          <a:ea typeface="Times New Roman"/>
                          <a:cs typeface="Times New Roman"/>
                        </a:rPr>
                        <a:t>+ </a:t>
                      </a:r>
                      <a:r>
                        <a:rPr lang="en-GB" sz="1200" dirty="0" err="1" smtClean="0">
                          <a:latin typeface="Arial"/>
                          <a:ea typeface="Times New Roman"/>
                          <a:cs typeface="Times New Roman"/>
                        </a:rPr>
                        <a:t>tC</a:t>
                      </a:r>
                      <a:r>
                        <a:rPr lang="en-GB" sz="1200" dirty="0" smtClean="0">
                          <a:latin typeface="Arial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en-GB" sz="1200" dirty="0" err="1" smtClean="0">
                          <a:latin typeface="Arial"/>
                          <a:ea typeface="Times New Roman"/>
                          <a:cs typeface="Times New Roman"/>
                        </a:rPr>
                        <a:t>tD</a:t>
                      </a:r>
                      <a:r>
                        <a:rPr lang="en-GB" sz="12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= 240/200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Add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1 -240/20</a:t>
                      </a:r>
                      <a:r>
                        <a:rPr lang="en-GB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= 11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/>
                          <a:ea typeface="Times New Roman"/>
                          <a:cs typeface="Times New Roman"/>
                        </a:rPr>
                        <a:t>2.2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02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3284984"/>
            <a:ext cx="2554718" cy="9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79202" name="Object 2"/>
          <p:cNvGraphicFramePr>
            <a:graphicFrameLocks noChangeAspect="1"/>
          </p:cNvGraphicFramePr>
          <p:nvPr/>
        </p:nvGraphicFramePr>
        <p:xfrm>
          <a:off x="7117209" y="5877272"/>
          <a:ext cx="1919287" cy="320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9203" name="Equation" r:id="rId6" imgW="1218960" imgH="203040" progId="Equation.3">
                  <p:embed/>
                </p:oleObj>
              </mc:Choice>
              <mc:Fallback>
                <p:oleObj name="Equation" r:id="rId6" imgW="121896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17209" y="5877272"/>
                        <a:ext cx="1919287" cy="320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8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8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861048"/>
            <a:ext cx="5275263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539552" y="1566664"/>
            <a:ext cx="7776864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An </a:t>
            </a:r>
            <a:r>
              <a:rPr kumimoji="0" lang="en-GB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epicyclic</a:t>
            </a:r>
            <a:r>
              <a: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 gear box has a fixed sun gear D (240 teeth) and the internal gear C is the output with 300 teeth. The planet gears B have 30 teeth. The input is the arm/cage A.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Calculate the ratio of the gear box.</a:t>
            </a:r>
            <a:endPara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395536" y="1445584"/>
            <a:ext cx="8280920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An </a:t>
            </a:r>
            <a:r>
              <a:rPr kumimoji="0" lang="en-GB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epicyclic</a:t>
            </a: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 gear box has a fixed sun gear D (240 teeth) and the internal gear C is the output with 300 teeth. The planet gears B have 30 teeth. The input is the arm/cage A.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Calculate the ratio of the gear box.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lang="en-GB" sz="1600" dirty="0" smtClean="0"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lang="en-GB" sz="1600" dirty="0" smtClean="0"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lang="en-GB" sz="1600" dirty="0" smtClean="0">
              <a:latin typeface="+mj-lt"/>
              <a:cs typeface="Times New Roman" pitchFamily="18" charset="0"/>
            </a:endParaRPr>
          </a:p>
          <a:p>
            <a:r>
              <a:rPr lang="en-GB" sz="1600" dirty="0" smtClean="0">
                <a:latin typeface="+mj-lt"/>
              </a:rPr>
              <a:t>Identify that gear D is fixed and the arm must do one revolution so it must be D that is rotated back one revolution holding the arm stationary.</a:t>
            </a:r>
          </a:p>
          <a:p>
            <a:r>
              <a:rPr lang="en-GB" sz="1600" dirty="0" smtClean="0">
                <a:latin typeface="+mj-lt"/>
              </a:rPr>
              <a:t>	</a:t>
            </a:r>
          </a:p>
          <a:p>
            <a:r>
              <a:rPr lang="en-GB" sz="1600" dirty="0" smtClean="0">
                <a:latin typeface="+mj-lt"/>
              </a:rPr>
              <a:t>	Step	Action	A	B	C	D</a:t>
            </a:r>
          </a:p>
          <a:p>
            <a:r>
              <a:rPr lang="en-GB" sz="1600" dirty="0" smtClean="0">
                <a:latin typeface="+mj-lt"/>
              </a:rPr>
              <a:t>	1	Revolve all once	1	1	1	1</a:t>
            </a:r>
          </a:p>
          <a:p>
            <a:r>
              <a:rPr lang="en-GB" sz="1600" dirty="0" smtClean="0">
                <a:latin typeface="+mj-lt"/>
              </a:rPr>
              <a:t>	2	Revolve D -1	0	240/30	240/300	-1</a:t>
            </a:r>
          </a:p>
          <a:p>
            <a:r>
              <a:rPr lang="en-GB" sz="1600" dirty="0" smtClean="0">
                <a:latin typeface="+mj-lt"/>
              </a:rPr>
              <a:t>	3	Add	1	9	1.8	0</a:t>
            </a:r>
          </a:p>
          <a:p>
            <a:r>
              <a:rPr lang="en-GB" sz="1600" dirty="0" smtClean="0">
                <a:latin typeface="+mj-lt"/>
              </a:rPr>
              <a:t> </a:t>
            </a:r>
          </a:p>
          <a:p>
            <a:r>
              <a:rPr lang="en-GB" sz="1600" dirty="0" smtClean="0">
                <a:latin typeface="+mj-lt"/>
              </a:rPr>
              <a:t> </a:t>
            </a:r>
          </a:p>
          <a:p>
            <a:r>
              <a:rPr lang="en-GB" sz="1600" dirty="0" smtClean="0">
                <a:latin typeface="+mj-lt"/>
              </a:rPr>
              <a:t>	The ratio A/C is then 1: 1.8 and this is the gear ratio. Note that the solution would be the same if the input and output are reversed but the ratio would be 1.8.</a:t>
            </a:r>
            <a:endPara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8</a:t>
            </a:r>
            <a:endParaRPr lang="en-GB" dirty="0"/>
          </a:p>
        </p:txBody>
      </p:sp>
      <p:pic>
        <p:nvPicPr>
          <p:cNvPr id="2058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132856"/>
            <a:ext cx="4320480" cy="1734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9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484784"/>
            <a:ext cx="8568952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is designed as shown. The input D rotates at 200 rev/min clockwise viewed from the left with a torque of 40 Nm. The efficiency is 75%.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output speed and its direction. </a:t>
            </a:r>
          </a:p>
          <a:p>
            <a:r>
              <a:rPr lang="en-GB" dirty="0" smtClean="0">
                <a:latin typeface="+mj-lt"/>
              </a:rPr>
              <a:t>	iii. The power output. </a:t>
            </a:r>
          </a:p>
          <a:p>
            <a:r>
              <a:rPr lang="en-GB" dirty="0" smtClean="0">
                <a:latin typeface="+mj-lt"/>
              </a:rPr>
              <a:t>	iv. The holding torque.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pic>
        <p:nvPicPr>
          <p:cNvPr id="2099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077072"/>
            <a:ext cx="2124075" cy="238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9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484784"/>
            <a:ext cx="8568952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is designed as shown. The input D rotates at 200 rev/min clockwise viewed from the left with a torque of 40 Nm. The efficiency is 75%.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output speed and its direction. </a:t>
            </a:r>
          </a:p>
          <a:p>
            <a:r>
              <a:rPr lang="en-GB" dirty="0" smtClean="0">
                <a:latin typeface="+mj-lt"/>
              </a:rPr>
              <a:t>	iii. The power output. </a:t>
            </a:r>
          </a:p>
          <a:p>
            <a:r>
              <a:rPr lang="en-GB" dirty="0" smtClean="0">
                <a:latin typeface="+mj-lt"/>
              </a:rPr>
              <a:t>	iv. The holding torque.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pic>
        <p:nvPicPr>
          <p:cNvPr id="2099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132856"/>
            <a:ext cx="2124075" cy="238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9923" name="Rectangle 3"/>
          <p:cNvSpPr>
            <a:spLocks noChangeArrowheads="1"/>
          </p:cNvSpPr>
          <p:nvPr/>
        </p:nvSpPr>
        <p:spPr bwMode="auto">
          <a:xfrm>
            <a:off x="395536" y="4890066"/>
            <a:ext cx="9144000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Step	Action		A	B		C	D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	1	Revolve all once	1	1		1	1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	2	Revolve C -1	0	-300/140	-1	300/20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	3	Add		1			0	16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lang="en-GB" sz="1400" dirty="0" smtClean="0">
              <a:solidFill>
                <a:srgbClr val="000000"/>
              </a:solidFill>
              <a:latin typeface="+mj-lt"/>
              <a:cs typeface="Arial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9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484784"/>
            <a:ext cx="8568952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is designed as shown. The input D rotates at 200 rev/min clockwise viewed from the left with a torque of 40 Nm. The efficiency is 75%.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output speed and its direction. </a:t>
            </a:r>
          </a:p>
          <a:p>
            <a:r>
              <a:rPr lang="en-GB" dirty="0" smtClean="0">
                <a:latin typeface="+mj-lt"/>
              </a:rPr>
              <a:t>	iii. The power output. </a:t>
            </a:r>
          </a:p>
          <a:p>
            <a:r>
              <a:rPr lang="en-GB" dirty="0" smtClean="0">
                <a:latin typeface="+mj-lt"/>
              </a:rPr>
              <a:t>	iv. The holding torque.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pic>
        <p:nvPicPr>
          <p:cNvPr id="2099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132856"/>
            <a:ext cx="2124075" cy="238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179512" y="4653136"/>
            <a:ext cx="876672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+mj-lt"/>
              </a:rPr>
              <a:t>Gear D makes 16 revolutions for every one of the arm. </a:t>
            </a:r>
          </a:p>
          <a:p>
            <a:r>
              <a:rPr lang="en-GB" dirty="0" smtClean="0">
                <a:latin typeface="+mj-lt"/>
              </a:rPr>
              <a:t>Output speed = 200/16 = 12.5 rev/min (clockwise)</a:t>
            </a:r>
          </a:p>
          <a:p>
            <a:r>
              <a:rPr lang="en-GB" dirty="0" smtClean="0">
                <a:latin typeface="+mj-lt"/>
              </a:rPr>
              <a:t>Input power = 2πNT/60= 2π x 200 x 40/60 = 837.7 W</a:t>
            </a:r>
          </a:p>
          <a:p>
            <a:r>
              <a:rPr lang="en-GB" dirty="0" smtClean="0">
                <a:latin typeface="+mj-lt"/>
              </a:rPr>
              <a:t>Output power = 0.75 x 837.7 = 628.3 W</a:t>
            </a:r>
          </a:p>
          <a:p>
            <a:r>
              <a:rPr lang="en-GB" dirty="0" smtClean="0">
                <a:latin typeface="+mj-lt"/>
              </a:rPr>
              <a:t>Output Torque = 60P/2πN = 60 x 628.3/(2π x 12.5) = 480 Nm  (clockwise)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-(T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) = -(-40 - 480) = 520  Nm anticlockwise</a:t>
            </a:r>
            <a:endParaRPr lang="en-GB" dirty="0">
              <a:latin typeface="+mj-lt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10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484785"/>
            <a:ext cx="8568952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as shown has a fixed sun gear D with 100 teeth and the internal gear C is the output with 400 teeth. The planet gears B have 150 teeth. The input is the arm/cage A. The output must deliver 5 kW of power at 900 rev/min. The input power is 7 kW.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input speed and its direction. </a:t>
            </a:r>
          </a:p>
          <a:p>
            <a:r>
              <a:rPr lang="en-GB" dirty="0" smtClean="0">
                <a:latin typeface="+mj-lt"/>
              </a:rPr>
              <a:t>	iii. The efficiency. </a:t>
            </a:r>
          </a:p>
          <a:p>
            <a:r>
              <a:rPr lang="en-GB" dirty="0" smtClean="0">
                <a:latin typeface="+mj-lt"/>
              </a:rPr>
              <a:t>	iv. The holding torque. </a:t>
            </a:r>
            <a:endParaRPr lang="en-GB" dirty="0">
              <a:latin typeface="+mj-lt"/>
            </a:endParaRPr>
          </a:p>
        </p:txBody>
      </p:sp>
      <p:pic>
        <p:nvPicPr>
          <p:cNvPr id="1873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077072"/>
            <a:ext cx="5207931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10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537916"/>
            <a:ext cx="8568952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as shown has a fixed sun gear D with 100 teeth and the internal gear C is the output with 400 teeth. The planet gears B have 150 teeth. The input is the arm/cage A. The output must deliver 5 kW of power at 900 rev/min. The input power is 7 kW.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input speed and its direction. </a:t>
            </a:r>
          </a:p>
          <a:p>
            <a:r>
              <a:rPr lang="en-GB" dirty="0" smtClean="0">
                <a:latin typeface="+mj-lt"/>
              </a:rPr>
              <a:t>	iii. The efficiency. </a:t>
            </a:r>
          </a:p>
          <a:p>
            <a:r>
              <a:rPr lang="en-GB" dirty="0" smtClean="0">
                <a:latin typeface="+mj-lt"/>
              </a:rPr>
              <a:t>	iv. The holding torque. </a:t>
            </a:r>
          </a:p>
          <a:p>
            <a:endParaRPr lang="en-GB" dirty="0" smtClean="0">
              <a:latin typeface="+mj-lt"/>
            </a:endParaRPr>
          </a:p>
          <a:p>
            <a:r>
              <a:rPr lang="en-GB" dirty="0" smtClean="0"/>
              <a:t>Identify that gear D is fixed and the arm must do one revolution so it must be D that is rotated back one revolution holding the arm stationary.</a:t>
            </a:r>
          </a:p>
          <a:p>
            <a:r>
              <a:rPr lang="en-GB" dirty="0" smtClean="0"/>
              <a:t>	</a:t>
            </a:r>
          </a:p>
          <a:p>
            <a:r>
              <a:rPr lang="en-GB" dirty="0" smtClean="0"/>
              <a:t>	Step	Action		A	B	C	D</a:t>
            </a:r>
          </a:p>
          <a:p>
            <a:r>
              <a:rPr lang="en-GB" dirty="0" smtClean="0"/>
              <a:t>	1	Revolve all once	1	1	1	1</a:t>
            </a:r>
          </a:p>
          <a:p>
            <a:r>
              <a:rPr lang="en-GB" dirty="0" smtClean="0"/>
              <a:t>	2	Revolve D -1	0	100/150	100/400	-1</a:t>
            </a:r>
          </a:p>
          <a:p>
            <a:r>
              <a:rPr lang="en-GB" dirty="0" smtClean="0"/>
              <a:t>	3	Add		1		1.25	0</a:t>
            </a:r>
          </a:p>
        </p:txBody>
      </p:sp>
      <p:pic>
        <p:nvPicPr>
          <p:cNvPr id="1873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636912"/>
            <a:ext cx="377126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10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399418"/>
            <a:ext cx="8568952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as shown has a fixed sun gear D with 100 teeth and the internal gear C is the output with 400 teeth. The planet gears B have 150 teeth. The input is the arm/cage A. The output must deliver 5 kW of power at 900 rev/min. The input power is 7 kW.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input speed and its direction. </a:t>
            </a:r>
          </a:p>
          <a:p>
            <a:r>
              <a:rPr lang="en-GB" dirty="0" smtClean="0">
                <a:latin typeface="+mj-lt"/>
              </a:rPr>
              <a:t>	iii. The efficiency. </a:t>
            </a:r>
          </a:p>
          <a:p>
            <a:r>
              <a:rPr lang="en-GB" dirty="0" smtClean="0">
                <a:latin typeface="+mj-lt"/>
              </a:rPr>
              <a:t>	iv. The holding torque. 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ratio A/C is then 1: 1.25 or 4 : 5 and this is the gear ratio. </a:t>
            </a:r>
          </a:p>
          <a:p>
            <a:r>
              <a:rPr lang="en-GB" dirty="0" smtClean="0"/>
              <a:t>Input speed = 900 x4/5 = 720 rev/min</a:t>
            </a:r>
          </a:p>
          <a:p>
            <a:r>
              <a:rPr lang="en-GB" dirty="0" smtClean="0"/>
              <a:t>Efficiency = 5/7 = 71.4%</a:t>
            </a:r>
          </a:p>
          <a:p>
            <a:r>
              <a:rPr lang="en-GB" dirty="0" smtClean="0"/>
              <a:t>Input Torque = 60P/2πN = 60 x 7000/(2π x 720) = 92.84 Nm</a:t>
            </a:r>
          </a:p>
          <a:p>
            <a:r>
              <a:rPr lang="en-GB" dirty="0" smtClean="0"/>
              <a:t>Output Torque = 60P/2πN = 60 x 5000/(2π x 900) = 53.05 Nm</a:t>
            </a:r>
          </a:p>
          <a:p>
            <a:r>
              <a:rPr lang="en-GB" dirty="0" smtClean="0"/>
              <a:t>Holding Torque = 145.9 Nm in the opposite direction.</a:t>
            </a:r>
          </a:p>
          <a:p>
            <a:endParaRPr lang="en-GB" dirty="0" smtClean="0">
              <a:latin typeface="+mj-lt"/>
            </a:endParaRPr>
          </a:p>
        </p:txBody>
      </p:sp>
      <p:pic>
        <p:nvPicPr>
          <p:cNvPr id="1873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636912"/>
            <a:ext cx="377126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64" y="306142"/>
            <a:ext cx="1080120" cy="433543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719</TotalTime>
  <Words>2134</Words>
  <Application>Microsoft Office PowerPoint</Application>
  <PresentationFormat>On-screen Show (4:3)</PresentationFormat>
  <Paragraphs>610</Paragraphs>
  <Slides>43</Slides>
  <Notes>31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46" baseType="lpstr">
      <vt:lpstr>Equity</vt:lpstr>
      <vt:lpstr>Bitmap Image</vt:lpstr>
      <vt:lpstr>Equation</vt:lpstr>
      <vt:lpstr>PowerPoint Presentation</vt:lpstr>
      <vt:lpstr>Outcome 2</vt:lpstr>
      <vt:lpstr>Gear Boxes</vt:lpstr>
      <vt:lpstr>Gear Types</vt:lpstr>
      <vt:lpstr>Gear Box Theory : Ratio</vt:lpstr>
      <vt:lpstr>Gear Box Theory : Torque</vt:lpstr>
      <vt:lpstr>Gear Box Theory : Efficiency</vt:lpstr>
      <vt:lpstr>Gear Box Theory : Holding Torque</vt:lpstr>
      <vt:lpstr>Gear Box Theory : Example</vt:lpstr>
      <vt:lpstr>Gear Box Theory : Example</vt:lpstr>
      <vt:lpstr>Gear Box Theory : Example 2</vt:lpstr>
      <vt:lpstr>Gear Box Theory : Example 2</vt:lpstr>
      <vt:lpstr>Gear Terminology</vt:lpstr>
      <vt:lpstr>Gear Terminology</vt:lpstr>
      <vt:lpstr>Gear Calculations</vt:lpstr>
      <vt:lpstr>Gear Calculations</vt:lpstr>
      <vt:lpstr>Gear Calculations</vt:lpstr>
      <vt:lpstr>Gear Calculations</vt:lpstr>
      <vt:lpstr>Gear Calculations</vt:lpstr>
      <vt:lpstr>Gear Trains</vt:lpstr>
      <vt:lpstr>Gear Trains : Example 3</vt:lpstr>
      <vt:lpstr>Compound Gear Trains</vt:lpstr>
      <vt:lpstr>Compound Gear Trains</vt:lpstr>
      <vt:lpstr>Compound Gear Trains : Example 4</vt:lpstr>
      <vt:lpstr>Compound Gear Trains : Example 4</vt:lpstr>
      <vt:lpstr>Compound Gear Trains : Example 5</vt:lpstr>
      <vt:lpstr>Compound Gear Trains : Example 5</vt:lpstr>
      <vt:lpstr>Compound Gear Trains : Example 6</vt:lpstr>
      <vt:lpstr>Compound Gear Trains : Example 6</vt:lpstr>
      <vt:lpstr>Compound Gear Trains : Example 7</vt:lpstr>
      <vt:lpstr>Compound Gear Trains : Example 6</vt:lpstr>
      <vt:lpstr>Epicyclic Gear Trains</vt:lpstr>
      <vt:lpstr>Epicyclic Gear Trains</vt:lpstr>
      <vt:lpstr>Epicyclic Gear Trains : Method</vt:lpstr>
      <vt:lpstr>Epicyclic Gear Trains : Example</vt:lpstr>
      <vt:lpstr>Epicyclic Gear Trains : Example 8</vt:lpstr>
      <vt:lpstr>Epicyclic Gear Trains : Example 8</vt:lpstr>
      <vt:lpstr>Epicyclic Gear Trains : Example 9</vt:lpstr>
      <vt:lpstr>Epicyclic Gear Trains : Example 9</vt:lpstr>
      <vt:lpstr>Epicyclic Gear Trains : Example 9</vt:lpstr>
      <vt:lpstr>Epicyclic Gear Trains : Example 10</vt:lpstr>
      <vt:lpstr>Epicyclic Gear Trains : Example 10</vt:lpstr>
      <vt:lpstr>Epicyclic Gear Trains : Example 10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Mechanical Principles</dc:title>
  <dc:creator>fad-tt</dc:creator>
  <cp:lastModifiedBy>Tudor, Timothy</cp:lastModifiedBy>
  <cp:revision>96</cp:revision>
  <dcterms:created xsi:type="dcterms:W3CDTF">2010-12-21T08:45:19Z</dcterms:created>
  <dcterms:modified xsi:type="dcterms:W3CDTF">2014-09-24T14:16:05Z</dcterms:modified>
</cp:coreProperties>
</file>