
<file path=[Content_Types].xml><?xml version="1.0" encoding="utf-8"?>
<Types xmlns="http://schemas.openxmlformats.org/package/2006/content-types">
  <Default Extension="xml" ContentType="application/xml"/>
  <Default Extension="jpeg" ContentType="image/jpeg"/>
  <Default Extension="mp4" ContentType="video/mp4"/>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6" r:id="rId4"/>
  </p:sldMasterIdLst>
  <p:notesMasterIdLst>
    <p:notesMasterId r:id="rId70"/>
  </p:notesMasterIdLst>
  <p:sldIdLst>
    <p:sldId id="504" r:id="rId5"/>
    <p:sldId id="558" r:id="rId6"/>
    <p:sldId id="557" r:id="rId7"/>
    <p:sldId id="440" r:id="rId8"/>
    <p:sldId id="520" r:id="rId9"/>
    <p:sldId id="521" r:id="rId10"/>
    <p:sldId id="522" r:id="rId11"/>
    <p:sldId id="523" r:id="rId12"/>
    <p:sldId id="524" r:id="rId13"/>
    <p:sldId id="525" r:id="rId14"/>
    <p:sldId id="526" r:id="rId15"/>
    <p:sldId id="527" r:id="rId16"/>
    <p:sldId id="528" r:id="rId17"/>
    <p:sldId id="529" r:id="rId18"/>
    <p:sldId id="530" r:id="rId19"/>
    <p:sldId id="531" r:id="rId20"/>
    <p:sldId id="532" r:id="rId21"/>
    <p:sldId id="533" r:id="rId22"/>
    <p:sldId id="534" r:id="rId23"/>
    <p:sldId id="535" r:id="rId24"/>
    <p:sldId id="536" r:id="rId25"/>
    <p:sldId id="537" r:id="rId26"/>
    <p:sldId id="538" r:id="rId27"/>
    <p:sldId id="539" r:id="rId28"/>
    <p:sldId id="540" r:id="rId29"/>
    <p:sldId id="541" r:id="rId30"/>
    <p:sldId id="542" r:id="rId31"/>
    <p:sldId id="543" r:id="rId32"/>
    <p:sldId id="544" r:id="rId33"/>
    <p:sldId id="545" r:id="rId34"/>
    <p:sldId id="546" r:id="rId35"/>
    <p:sldId id="547" r:id="rId36"/>
    <p:sldId id="548" r:id="rId37"/>
    <p:sldId id="549" r:id="rId38"/>
    <p:sldId id="550" r:id="rId39"/>
    <p:sldId id="551" r:id="rId40"/>
    <p:sldId id="552" r:id="rId41"/>
    <p:sldId id="553" r:id="rId42"/>
    <p:sldId id="554" r:id="rId43"/>
    <p:sldId id="555" r:id="rId44"/>
    <p:sldId id="556" r:id="rId45"/>
    <p:sldId id="559" r:id="rId46"/>
    <p:sldId id="437" r:id="rId47"/>
    <p:sldId id="485" r:id="rId48"/>
    <p:sldId id="328" r:id="rId49"/>
    <p:sldId id="327" r:id="rId50"/>
    <p:sldId id="329" r:id="rId51"/>
    <p:sldId id="330" r:id="rId52"/>
    <p:sldId id="331" r:id="rId53"/>
    <p:sldId id="332" r:id="rId54"/>
    <p:sldId id="306" r:id="rId55"/>
    <p:sldId id="516" r:id="rId56"/>
    <p:sldId id="517" r:id="rId57"/>
    <p:sldId id="479" r:id="rId58"/>
    <p:sldId id="518" r:id="rId59"/>
    <p:sldId id="519" r:id="rId60"/>
    <p:sldId id="484" r:id="rId61"/>
    <p:sldId id="505" r:id="rId62"/>
    <p:sldId id="506" r:id="rId63"/>
    <p:sldId id="483" r:id="rId64"/>
    <p:sldId id="316" r:id="rId65"/>
    <p:sldId id="495" r:id="rId66"/>
    <p:sldId id="487" r:id="rId67"/>
    <p:sldId id="488" r:id="rId68"/>
    <p:sldId id="468"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B0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51" autoAdjust="0"/>
    <p:restoredTop sz="58571"/>
  </p:normalViewPr>
  <p:slideViewPr>
    <p:cSldViewPr snapToGrid="0" snapToObjects="1">
      <p:cViewPr varScale="1">
        <p:scale>
          <a:sx n="53" d="100"/>
          <a:sy n="53" d="100"/>
        </p:scale>
        <p:origin x="2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63" Type="http://schemas.openxmlformats.org/officeDocument/2006/relationships/slide" Target="slides/slide59.xml"/><Relationship Id="rId64" Type="http://schemas.openxmlformats.org/officeDocument/2006/relationships/slide" Target="slides/slide60.xml"/><Relationship Id="rId65" Type="http://schemas.openxmlformats.org/officeDocument/2006/relationships/slide" Target="slides/slide61.xml"/><Relationship Id="rId66" Type="http://schemas.openxmlformats.org/officeDocument/2006/relationships/slide" Target="slides/slide62.xml"/><Relationship Id="rId67" Type="http://schemas.openxmlformats.org/officeDocument/2006/relationships/slide" Target="slides/slide63.xml"/><Relationship Id="rId68" Type="http://schemas.openxmlformats.org/officeDocument/2006/relationships/slide" Target="slides/slide64.xml"/><Relationship Id="rId69" Type="http://schemas.openxmlformats.org/officeDocument/2006/relationships/slide" Target="slides/slide65.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slide" Target="slides/slide53.xml"/><Relationship Id="rId58" Type="http://schemas.openxmlformats.org/officeDocument/2006/relationships/slide" Target="slides/slide54.xml"/><Relationship Id="rId59" Type="http://schemas.openxmlformats.org/officeDocument/2006/relationships/slide" Target="slides/slide5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70" Type="http://schemas.openxmlformats.org/officeDocument/2006/relationships/notesMaster" Target="notesMasters/notesMaster1.xml"/><Relationship Id="rId71" Type="http://schemas.openxmlformats.org/officeDocument/2006/relationships/presProps" Target="presProps.xml"/><Relationship Id="rId72" Type="http://schemas.openxmlformats.org/officeDocument/2006/relationships/viewProps" Target="viewProps.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73" Type="http://schemas.openxmlformats.org/officeDocument/2006/relationships/theme" Target="theme/theme1.xml"/><Relationship Id="rId74" Type="http://schemas.openxmlformats.org/officeDocument/2006/relationships/tableStyles" Target="tableStyles.xml"/><Relationship Id="rId60" Type="http://schemas.openxmlformats.org/officeDocument/2006/relationships/slide" Target="slides/slide56.xml"/><Relationship Id="rId61" Type="http://schemas.openxmlformats.org/officeDocument/2006/relationships/slide" Target="slides/slide57.xml"/><Relationship Id="rId62" Type="http://schemas.openxmlformats.org/officeDocument/2006/relationships/slide" Target="slides/slide58.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548979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4285154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741126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457249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621223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553702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864184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2641032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656588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535818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805215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704649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114754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7721561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0744138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292212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992152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780371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1279954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5352413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1248405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17557318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a:p>
        </p:txBody>
      </p:sp>
    </p:spTree>
    <p:extLst>
      <p:ext uri="{BB962C8B-B14F-4D97-AF65-F5344CB8AC3E}">
        <p14:creationId xmlns:p14="http://schemas.microsoft.com/office/powerpoint/2010/main" val="31409992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45</a:t>
            </a:fld>
            <a:endParaRPr lang="en-US"/>
          </a:p>
        </p:txBody>
      </p:sp>
    </p:spTree>
    <p:extLst>
      <p:ext uri="{BB962C8B-B14F-4D97-AF65-F5344CB8AC3E}">
        <p14:creationId xmlns:p14="http://schemas.microsoft.com/office/powerpoint/2010/main" val="5918534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46</a:t>
            </a:fld>
            <a:endParaRPr lang="en-US"/>
          </a:p>
        </p:txBody>
      </p:sp>
    </p:spTree>
    <p:extLst>
      <p:ext uri="{BB962C8B-B14F-4D97-AF65-F5344CB8AC3E}">
        <p14:creationId xmlns:p14="http://schemas.microsoft.com/office/powerpoint/2010/main" val="31033490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47</a:t>
            </a:fld>
            <a:endParaRPr lang="en-US"/>
          </a:p>
        </p:txBody>
      </p:sp>
    </p:spTree>
    <p:extLst>
      <p:ext uri="{BB962C8B-B14F-4D97-AF65-F5344CB8AC3E}">
        <p14:creationId xmlns:p14="http://schemas.microsoft.com/office/powerpoint/2010/main" val="8326095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a:p>
        </p:txBody>
      </p:sp>
    </p:spTree>
    <p:extLst>
      <p:ext uri="{BB962C8B-B14F-4D97-AF65-F5344CB8AC3E}">
        <p14:creationId xmlns:p14="http://schemas.microsoft.com/office/powerpoint/2010/main" val="29141157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49</a:t>
            </a:fld>
            <a:endParaRPr lang="en-US"/>
          </a:p>
        </p:txBody>
      </p:sp>
    </p:spTree>
    <p:extLst>
      <p:ext uri="{BB962C8B-B14F-4D97-AF65-F5344CB8AC3E}">
        <p14:creationId xmlns:p14="http://schemas.microsoft.com/office/powerpoint/2010/main" val="32872360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50</a:t>
            </a:fld>
            <a:endParaRPr lang="en-US"/>
          </a:p>
        </p:txBody>
      </p:sp>
    </p:spTree>
    <p:extLst>
      <p:ext uri="{BB962C8B-B14F-4D97-AF65-F5344CB8AC3E}">
        <p14:creationId xmlns:p14="http://schemas.microsoft.com/office/powerpoint/2010/main" val="1936707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54</a:t>
            </a:fld>
            <a:endParaRPr lang="en-US"/>
          </a:p>
        </p:txBody>
      </p:sp>
    </p:spTree>
    <p:extLst>
      <p:ext uri="{BB962C8B-B14F-4D97-AF65-F5344CB8AC3E}">
        <p14:creationId xmlns:p14="http://schemas.microsoft.com/office/powerpoint/2010/main" val="14050350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57</a:t>
            </a:fld>
            <a:endParaRPr lang="en-US"/>
          </a:p>
        </p:txBody>
      </p:sp>
    </p:spTree>
    <p:extLst>
      <p:ext uri="{BB962C8B-B14F-4D97-AF65-F5344CB8AC3E}">
        <p14:creationId xmlns:p14="http://schemas.microsoft.com/office/powerpoint/2010/main" val="3457121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58</a:t>
            </a:fld>
            <a:endParaRPr lang="en-US"/>
          </a:p>
        </p:txBody>
      </p:sp>
    </p:spTree>
    <p:extLst>
      <p:ext uri="{BB962C8B-B14F-4D97-AF65-F5344CB8AC3E}">
        <p14:creationId xmlns:p14="http://schemas.microsoft.com/office/powerpoint/2010/main" val="6823728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59</a:t>
            </a:fld>
            <a:endParaRPr lang="en-US"/>
          </a:p>
        </p:txBody>
      </p:sp>
    </p:spTree>
    <p:extLst>
      <p:ext uri="{BB962C8B-B14F-4D97-AF65-F5344CB8AC3E}">
        <p14:creationId xmlns:p14="http://schemas.microsoft.com/office/powerpoint/2010/main" val="5291774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61</a:t>
            </a:fld>
            <a:endParaRPr lang="en-US"/>
          </a:p>
        </p:txBody>
      </p:sp>
    </p:spTree>
    <p:extLst>
      <p:ext uri="{BB962C8B-B14F-4D97-AF65-F5344CB8AC3E}">
        <p14:creationId xmlns:p14="http://schemas.microsoft.com/office/powerpoint/2010/main" val="11427870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63</a:t>
            </a:fld>
            <a:endParaRPr lang="en-US"/>
          </a:p>
        </p:txBody>
      </p:sp>
    </p:spTree>
    <p:extLst>
      <p:ext uri="{BB962C8B-B14F-4D97-AF65-F5344CB8AC3E}">
        <p14:creationId xmlns:p14="http://schemas.microsoft.com/office/powerpoint/2010/main" val="22556187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B68C8073-CAD2-48BF-B8DB-FCAF7D6ED014}" type="slidenum">
              <a:rPr lang="en-US" smtClean="0"/>
              <a:t>64</a:t>
            </a:fld>
            <a:endParaRPr lang="en-US"/>
          </a:p>
        </p:txBody>
      </p:sp>
    </p:spTree>
    <p:extLst>
      <p:ext uri="{BB962C8B-B14F-4D97-AF65-F5344CB8AC3E}">
        <p14:creationId xmlns:p14="http://schemas.microsoft.com/office/powerpoint/2010/main" val="884186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54656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5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1/10/22</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xmlns=""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1838760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xmlns="" id="{11E10363-227B-5C46-BC1B-916C9DDF8762}"/>
              </a:ext>
            </a:extLst>
          </p:cNvPr>
          <p:cNvSpPr>
            <a:spLocks noGrp="1"/>
          </p:cNvSpPr>
          <p:nvPr>
            <p:ph type="dt" sz="half" idx="10"/>
          </p:nvPr>
        </p:nvSpPr>
        <p:spPr/>
        <p:txBody>
          <a:bodyPr/>
          <a:lstStyle/>
          <a:p>
            <a:fld id="{5C958B5D-2B71-F94E-8A2A-2F1F5E391DA3}" type="datetimeFigureOut">
              <a:rPr lang="en-US" smtClean="0"/>
              <a:t>1/10/22</a:t>
            </a:fld>
            <a:endParaRPr lang="en-US"/>
          </a:p>
        </p:txBody>
      </p:sp>
      <p:sp>
        <p:nvSpPr>
          <p:cNvPr id="8" name="Footer Placeholder 7">
            <a:extLst>
              <a:ext uri="{FF2B5EF4-FFF2-40B4-BE49-F238E27FC236}">
                <a16:creationId xmlns:a16="http://schemas.microsoft.com/office/drawing/2014/main" xmlns=""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658248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723327578"/>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hyperlink" Target="NULL" TargetMode="External"/><Relationship Id="rId5" Type="http://schemas.openxmlformats.org/officeDocument/2006/relationships/hyperlink" Target="NULL" TargetMode="External"/><Relationship Id="rId6" Type="http://schemas.openxmlformats.org/officeDocument/2006/relationships/image" Target="../media/image3.png"/><Relationship Id="rId1" Type="http://schemas.openxmlformats.org/officeDocument/2006/relationships/slideLayout" Target="../slideLayouts/slideLayout7.xml"/><Relationship Id="rId2" Type="http://schemas.openxmlformats.org/officeDocument/2006/relationships/hyperlink" Target="NUL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3.png"/><Relationship Id="rId1" Type="http://schemas.openxmlformats.org/officeDocument/2006/relationships/slideLayout" Target="../slideLayouts/slideLayout7.xml"/><Relationship Id="rId2" Type="http://schemas.openxmlformats.org/officeDocument/2006/relationships/hyperlink" Target="https://forms.office.com/Pages/DesignPage.aspx#FormId=-REPTm4EBUWcuNshUjEeIRbFMw5LtXFFsH7NvavuEHBUQ01UMjNFQUVWOFUyMlBXTE9RSjBYTTNGRi4u&amp;Token=2e3aeb91548a4f1cb1b1bfff2db4041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hyperlink" Target="NUL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 Id="rId6" Type="http://schemas.openxmlformats.org/officeDocument/2006/relationships/image" Target="../media/image9.png"/><Relationship Id="rId7" Type="http://schemas.openxmlformats.org/officeDocument/2006/relationships/image" Target="../media/image10.png"/><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4"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4" Type="http://schemas.openxmlformats.org/officeDocument/2006/relationships/image" Target="../media/image8.png"/><Relationship Id="rId5" Type="http://schemas.openxmlformats.org/officeDocument/2006/relationships/image" Target="../media/image11.png"/><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8.png"/><Relationship Id="rId5" Type="http://schemas.openxmlformats.org/officeDocument/2006/relationships/image" Target="../media/image14.png"/><Relationship Id="rId6" Type="http://schemas.openxmlformats.org/officeDocument/2006/relationships/image" Target="../media/image12.jpeg"/><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8.png"/><Relationship Id="rId5" Type="http://schemas.openxmlformats.org/officeDocument/2006/relationships/image" Target="../media/image14.png"/><Relationship Id="rId6" Type="http://schemas.openxmlformats.org/officeDocument/2006/relationships/image" Target="../media/image12.jpeg"/><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8.png"/><Relationship Id="rId5" Type="http://schemas.openxmlformats.org/officeDocument/2006/relationships/image" Target="../media/image14.png"/><Relationship Id="rId6" Type="http://schemas.openxmlformats.org/officeDocument/2006/relationships/image" Target="../media/image12.jpeg"/><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8.png"/><Relationship Id="rId5" Type="http://schemas.openxmlformats.org/officeDocument/2006/relationships/image" Target="../media/image14.png"/><Relationship Id="rId6" Type="http://schemas.openxmlformats.org/officeDocument/2006/relationships/image" Target="../media/image12.jpeg"/><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8.png"/><Relationship Id="rId5" Type="http://schemas.openxmlformats.org/officeDocument/2006/relationships/image" Target="../media/image14.png"/><Relationship Id="rId6" Type="http://schemas.openxmlformats.org/officeDocument/2006/relationships/image" Target="../media/image12.jpeg"/><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15.jpeg"/><Relationship Id="rId1" Type="http://schemas.openxmlformats.org/officeDocument/2006/relationships/slideLayout" Target="../slideLayouts/slideLayout7.xml"/><Relationship Id="rId2" Type="http://schemas.openxmlformats.org/officeDocument/2006/relationships/hyperlink" Target="https://hwb.gov.wales/curriculum-for-wales/designing-your-curriculum/developing-a-vision-for-curriculum-design/#progression"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8.png"/><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hyperlink" Target="https://hwb.gov.wales/curriculum-for-wales/science-and-technology/statements-of-what-matters/" TargetMode="External"/><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png"/><Relationship Id="rId3" Type="http://schemas.openxmlformats.org/officeDocument/2006/relationships/image" Target="../media/image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 Id="rId3" Type="http://schemas.openxmlformats.org/officeDocument/2006/relationships/image" Target="../media/image2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2.xml"/><Relationship Id="rId3" Type="http://schemas.openxmlformats.org/officeDocument/2006/relationships/image" Target="../media/image2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 Id="rId3" Type="http://schemas.openxmlformats.org/officeDocument/2006/relationships/image" Target="../media/image24.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Relationship Id="rId3" Type="http://schemas.openxmlformats.org/officeDocument/2006/relationships/image" Target="../media/image27.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 Id="rId3" Type="http://schemas.openxmlformats.org/officeDocument/2006/relationships/image" Target="../media/image28.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 Id="rId3" Type="http://schemas.openxmlformats.org/officeDocument/2006/relationships/image" Target="../media/image29.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6.xml"/><Relationship Id="rId3" Type="http://schemas.openxmlformats.org/officeDocument/2006/relationships/image" Target="../media/image30.png"/></Relationships>
</file>

<file path=ppt/slides/_rels/slide48.xml.rels><?xml version="1.0" encoding="UTF-8" standalone="yes"?>
<Relationships xmlns="http://schemas.openxmlformats.org/package/2006/relationships"><Relationship Id="rId3" Type="http://schemas.openxmlformats.org/officeDocument/2006/relationships/image" Target="../media/image31.png"/><Relationship Id="rId4" Type="http://schemas.openxmlformats.org/officeDocument/2006/relationships/hyperlink" Target="https://youtu.be/g5MWDCPyKAo" TargetMode="External"/><Relationship Id="rId1" Type="http://schemas.openxmlformats.org/officeDocument/2006/relationships/slideLayout" Target="../slideLayouts/slideLayout4.xml"/><Relationship Id="rId2" Type="http://schemas.openxmlformats.org/officeDocument/2006/relationships/notesSlide" Target="../notesSlides/notesSlide2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 Id="rId3" Type="http://schemas.openxmlformats.org/officeDocument/2006/relationships/image" Target="../media/image32.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 Id="rId3" Type="http://schemas.openxmlformats.org/officeDocument/2006/relationships/image" Target="../media/image33.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s>
</file>

<file path=ppt/slides/_rels/slide52.xml.rels><?xml version="1.0" encoding="UTF-8" standalone="yes"?>
<Relationships xmlns="http://schemas.openxmlformats.org/package/2006/relationships"><Relationship Id="rId3" Type="http://schemas.openxmlformats.org/officeDocument/2006/relationships/image" Target="../media/image35.png"/><Relationship Id="rId4" Type="http://schemas.openxmlformats.org/officeDocument/2006/relationships/image" Target="../media/image36.jpeg"/><Relationship Id="rId1" Type="http://schemas.openxmlformats.org/officeDocument/2006/relationships/slideLayout" Target="../slideLayouts/slideLayout7.xml"/><Relationship Id="rId2" Type="http://schemas.openxmlformats.org/officeDocument/2006/relationships/hyperlink" Target="https://www.aft.org/sites/default/files/periodicals/Rosenshine.pdf"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37.png"/><Relationship Id="rId4" Type="http://schemas.openxmlformats.org/officeDocument/2006/relationships/image" Target="../media/image38.png"/><Relationship Id="rId1" Type="http://schemas.openxmlformats.org/officeDocument/2006/relationships/slideLayout" Target="../slideLayouts/slideLayout7.xml"/><Relationship Id="rId2" Type="http://schemas.openxmlformats.org/officeDocument/2006/relationships/hyperlink" Target="https://www.iaoed.org/downloads/EdPractices_21.pdf"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39.png"/><Relationship Id="rId4" Type="http://schemas.openxmlformats.org/officeDocument/2006/relationships/image" Target="../media/image36.jpeg"/><Relationship Id="rId1" Type="http://schemas.openxmlformats.org/officeDocument/2006/relationships/slideLayout" Target="../slideLayouts/slideLayout13.xml"/><Relationship Id="rId2" Type="http://schemas.openxmlformats.org/officeDocument/2006/relationships/notesSlide" Target="../notesSlides/notesSlide30.xml"/></Relationships>
</file>

<file path=ppt/slides/_rels/slide55.xml.rels><?xml version="1.0" encoding="UTF-8" standalone="yes"?>
<Relationships xmlns="http://schemas.openxmlformats.org/package/2006/relationships"><Relationship Id="rId3" Type="http://schemas.openxmlformats.org/officeDocument/2006/relationships/image" Target="../media/image41.jpeg"/><Relationship Id="rId4" Type="http://schemas.openxmlformats.org/officeDocument/2006/relationships/hyperlink" Target="https://teacherhead.com/2018/06/10/exploring-barak-rosenshines-seminal-principles-of-instruction-why-it-is-the-must-read-for-all-teachers/" TargetMode="External"/><Relationship Id="rId5" Type="http://schemas.openxmlformats.org/officeDocument/2006/relationships/image" Target="../media/image42.png"/><Relationship Id="rId6" Type="http://schemas.openxmlformats.org/officeDocument/2006/relationships/image" Target="../media/image3.png"/><Relationship Id="rId1" Type="http://schemas.openxmlformats.org/officeDocument/2006/relationships/slideLayout" Target="../slideLayouts/slideLayout7.xml"/><Relationship Id="rId2" Type="http://schemas.openxmlformats.org/officeDocument/2006/relationships/image" Target="../media/image40.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youtube.com/watch?v=5QNGPZEYyUU" TargetMode="External"/><Relationship Id="rId3" Type="http://schemas.openxmlformats.org/officeDocument/2006/relationships/image" Target="../media/image43.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3.xml"/><Relationship Id="rId4" Type="http://schemas.openxmlformats.org/officeDocument/2006/relationships/notesSlide" Target="../notesSlides/notesSlide31.xml"/><Relationship Id="rId5" Type="http://schemas.openxmlformats.org/officeDocument/2006/relationships/image" Target="../media/image44.png"/><Relationship Id="rId1" Type="http://schemas.microsoft.com/office/2007/relationships/media" Target="../media/media1.mp4"/><Relationship Id="rId2" Type="http://schemas.openxmlformats.org/officeDocument/2006/relationships/video" Target="../media/media1.mp4"/></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2.xml"/><Relationship Id="rId3" Type="http://schemas.openxmlformats.org/officeDocument/2006/relationships/image" Target="../media/image45.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3.xml"/><Relationship Id="rId3" Type="http://schemas.openxmlformats.org/officeDocument/2006/relationships/image" Target="../media/image45.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4.xml"/><Relationship Id="rId3" Type="http://schemas.openxmlformats.org/officeDocument/2006/relationships/image" Target="../media/image46.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s://teacherhead.com/2021/12/01/five-ways-to-scaffold-classroom-dialogue/" TargetMode="External"/><Relationship Id="rId3" Type="http://schemas.openxmlformats.org/officeDocument/2006/relationships/image" Target="../media/image47.jpe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5.xml"/><Relationship Id="rId3" Type="http://schemas.openxmlformats.org/officeDocument/2006/relationships/image" Target="../media/image48.png"/></Relationships>
</file>

<file path=ppt/slides/_rels/slide64.xml.rels><?xml version="1.0" encoding="UTF-8" standalone="yes"?>
<Relationships xmlns="http://schemas.openxmlformats.org/package/2006/relationships"><Relationship Id="rId3" Type="http://schemas.openxmlformats.org/officeDocument/2006/relationships/hyperlink" Target="https://www.estyn.gov.wales/effective-practice/effective-feedback-support-independent-learners" TargetMode="External"/><Relationship Id="rId4" Type="http://schemas.openxmlformats.org/officeDocument/2006/relationships/image" Target="../media/image49.jpeg"/><Relationship Id="rId5" Type="http://schemas.openxmlformats.org/officeDocument/2006/relationships/hyperlink" Target="https://youtu.be/E_6PskE3zfQ" TargetMode="External"/><Relationship Id="rId6" Type="http://schemas.openxmlformats.org/officeDocument/2006/relationships/image" Target="../media/image50.png"/><Relationship Id="rId1" Type="http://schemas.openxmlformats.org/officeDocument/2006/relationships/slideLayout" Target="../slideLayouts/slideLayout13.xml"/><Relationship Id="rId2" Type="http://schemas.openxmlformats.org/officeDocument/2006/relationships/notesSlide" Target="../notesSlides/notesSlide3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ECAD5007</a:t>
            </a:r>
          </a:p>
        </p:txBody>
      </p:sp>
      <p:sp>
        <p:nvSpPr>
          <p:cNvPr id="4" name="TextBox 3">
            <a:extLst>
              <a:ext uri="{FF2B5EF4-FFF2-40B4-BE49-F238E27FC236}">
                <a16:creationId xmlns:a16="http://schemas.microsoft.com/office/drawing/2014/main" xmlns="" id="{D08E53FF-BBCE-764F-9439-8D0A763B0D90}"/>
              </a:ext>
            </a:extLst>
          </p:cNvPr>
          <p:cNvSpPr txBox="1"/>
          <p:nvPr/>
        </p:nvSpPr>
        <p:spPr>
          <a:xfrm>
            <a:off x="534199" y="592665"/>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Learning Theory &amp; Learner Progression</a:t>
            </a:r>
          </a:p>
        </p:txBody>
      </p:sp>
    </p:spTree>
    <p:extLst>
      <p:ext uri="{BB962C8B-B14F-4D97-AF65-F5344CB8AC3E}">
        <p14:creationId xmlns:p14="http://schemas.microsoft.com/office/powerpoint/2010/main" val="19053861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invalidUrl="https://www.cscjes-cronfa.co.uk/api/storage/15eeea60-f6ed-4c72-9c49-66e6c63d56a5/C4W Poster Pack (en).pdf?preview=tru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3694" y="197224"/>
            <a:ext cx="6938682" cy="4699260"/>
          </a:xfrm>
          <a:prstGeom prst="rect">
            <a:avLst/>
          </a:prstGeom>
        </p:spPr>
      </p:pic>
      <p:sp>
        <p:nvSpPr>
          <p:cNvPr id="3" name="Rectangle 2"/>
          <p:cNvSpPr/>
          <p:nvPr/>
        </p:nvSpPr>
        <p:spPr>
          <a:xfrm>
            <a:off x="3272118" y="5110806"/>
            <a:ext cx="4572000" cy="1477328"/>
          </a:xfrm>
          <a:prstGeom prst="rect">
            <a:avLst/>
          </a:prstGeom>
        </p:spPr>
        <p:txBody>
          <a:bodyPr>
            <a:spAutoFit/>
          </a:bodyPr>
          <a:lstStyle/>
          <a:p>
            <a:r>
              <a:rPr lang="en-US" dirty="0">
                <a:hlinkClick r:id="rId4" invalidUrl="https://www.cscjes-cronfa.co.uk/api/storage/15eeea60-f6ed-4c72-9c49-66e6c63d56a5/C4W Poster Pack (en).pdf?preview=true"/>
              </a:rPr>
              <a:t>https://www.cscjes-cronfa.co.uk/api/storage/15eeea60-f6ed-4c72-9c49-66e6c63d56a5/C4W%20Poster%20Pack%20(en).</a:t>
            </a:r>
            <a:r>
              <a:rPr lang="en-US" dirty="0" smtClean="0">
                <a:hlinkClick r:id="rId5" invalidUrl="https://www.cscjes-cronfa.co.uk/api/storage/15eeea60-f6ed-4c72-9c49-66e6c63d56a5/C4W Poster Pack (en).pdf?preview=true"/>
              </a:rPr>
              <a:t>pdf?preview=true</a:t>
            </a:r>
            <a:r>
              <a:rPr lang="en-US" dirty="0" smtClean="0"/>
              <a:t> </a:t>
            </a:r>
            <a:endParaRPr lang="en-US"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0624" y="4480981"/>
            <a:ext cx="2736978" cy="2736978"/>
          </a:xfrm>
          <a:prstGeom prst="rect">
            <a:avLst/>
          </a:prstGeom>
        </p:spPr>
      </p:pic>
    </p:spTree>
    <p:extLst>
      <p:ext uri="{BB962C8B-B14F-4D97-AF65-F5344CB8AC3E}">
        <p14:creationId xmlns:p14="http://schemas.microsoft.com/office/powerpoint/2010/main" val="516178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8547"/>
            <a:ext cx="9144000" cy="4227791"/>
          </a:xfrm>
          <a:prstGeom prst="rect">
            <a:avLst/>
          </a:prstGeom>
        </p:spPr>
      </p:pic>
      <p:sp>
        <p:nvSpPr>
          <p:cNvPr id="3" name="Rectangle 2"/>
          <p:cNvSpPr/>
          <p:nvPr/>
        </p:nvSpPr>
        <p:spPr>
          <a:xfrm>
            <a:off x="3681883" y="4770006"/>
            <a:ext cx="4760259" cy="1754326"/>
          </a:xfrm>
          <a:prstGeom prst="rect">
            <a:avLst/>
          </a:prstGeom>
        </p:spPr>
        <p:txBody>
          <a:bodyPr wrap="square">
            <a:spAutoFit/>
          </a:bodyPr>
          <a:lstStyle/>
          <a:p>
            <a:r>
              <a:rPr lang="en-US" dirty="0">
                <a:hlinkClick r:id="rId2"/>
              </a:rPr>
              <a:t>https://forms.office.com/Pages/DesignPage.aspx#FormId=-</a:t>
            </a:r>
            <a:r>
              <a:rPr lang="en-US" dirty="0" smtClean="0">
                <a:hlinkClick r:id="rId2"/>
              </a:rPr>
              <a:t>REPTm4EBUWcuNshUjEeIRbFMw5LtXFFsH7NvavuEHBUQ01UMjNFQUVWOFUyMlBXTE9RSjBYTTNGRi4u&amp;Token=2e3aeb91548a4f1cb1b1bfff2db4041d</a:t>
            </a:r>
            <a:r>
              <a:rPr lang="en-US" dirty="0" smtClean="0"/>
              <a:t> </a:t>
            </a:r>
            <a:endParaRPr lang="en-US"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7141" y="4406338"/>
            <a:ext cx="2736978" cy="2736978"/>
          </a:xfrm>
          <a:prstGeom prst="rect">
            <a:avLst/>
          </a:prstGeom>
        </p:spPr>
      </p:pic>
    </p:spTree>
    <p:extLst>
      <p:ext uri="{BB962C8B-B14F-4D97-AF65-F5344CB8AC3E}">
        <p14:creationId xmlns:p14="http://schemas.microsoft.com/office/powerpoint/2010/main" val="629017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41FA8CF2-854A-D64B-A5EC-D52B66F9B15F}"/>
              </a:ext>
            </a:extLst>
          </p:cNvPr>
          <p:cNvSpPr txBox="1"/>
          <p:nvPr/>
        </p:nvSpPr>
        <p:spPr>
          <a:xfrm>
            <a:off x="160422" y="112295"/>
            <a:ext cx="8255786"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For you to be successful in part </a:t>
            </a:r>
            <a:r>
              <a:rPr lang="en-US" sz="4000" dirty="0" smtClean="0">
                <a:latin typeface="Arial" panose="020B0604020202020204" pitchFamily="34" charset="0"/>
                <a:cs typeface="Arial" panose="020B0604020202020204" pitchFamily="34" charset="0"/>
              </a:rPr>
              <a:t>1…</a:t>
            </a:r>
            <a:endParaRPr lang="en-US" sz="4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xmlns="" id="{82D9F8C0-F553-FD49-8828-F1FC9F7163B9}"/>
              </a:ext>
            </a:extLst>
          </p:cNvPr>
          <p:cNvSpPr txBox="1"/>
          <p:nvPr/>
        </p:nvSpPr>
        <p:spPr>
          <a:xfrm>
            <a:off x="160422" y="1636295"/>
            <a:ext cx="6564618"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How many progression steps are there?</a:t>
            </a:r>
          </a:p>
        </p:txBody>
      </p:sp>
      <p:sp>
        <p:nvSpPr>
          <p:cNvPr id="4" name="TextBox 3">
            <a:extLst>
              <a:ext uri="{FF2B5EF4-FFF2-40B4-BE49-F238E27FC236}">
                <a16:creationId xmlns:a16="http://schemas.microsoft.com/office/drawing/2014/main" xmlns="" id="{20C7DC7A-F15B-F54B-9613-88665488FFB4}"/>
              </a:ext>
            </a:extLst>
          </p:cNvPr>
          <p:cNvSpPr txBox="1"/>
          <p:nvPr/>
        </p:nvSpPr>
        <p:spPr>
          <a:xfrm>
            <a:off x="160422" y="2621686"/>
            <a:ext cx="9113392"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What are the principles of progression?</a:t>
            </a:r>
          </a:p>
        </p:txBody>
      </p:sp>
      <p:sp>
        <p:nvSpPr>
          <p:cNvPr id="5" name="TextBox 4">
            <a:extLst>
              <a:ext uri="{FF2B5EF4-FFF2-40B4-BE49-F238E27FC236}">
                <a16:creationId xmlns:a16="http://schemas.microsoft.com/office/drawing/2014/main" xmlns="" id="{9E635F96-43E3-C84C-9916-6D3075E459C1}"/>
              </a:ext>
            </a:extLst>
          </p:cNvPr>
          <p:cNvSpPr txBox="1"/>
          <p:nvPr/>
        </p:nvSpPr>
        <p:spPr>
          <a:xfrm>
            <a:off x="6914148" y="3330078"/>
            <a:ext cx="1811714"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How many?</a:t>
            </a:r>
          </a:p>
        </p:txBody>
      </p:sp>
      <p:sp>
        <p:nvSpPr>
          <p:cNvPr id="6" name="TextBox 5">
            <a:extLst>
              <a:ext uri="{FF2B5EF4-FFF2-40B4-BE49-F238E27FC236}">
                <a16:creationId xmlns:a16="http://schemas.microsoft.com/office/drawing/2014/main" xmlns="" id="{8094A699-D66E-5546-866B-75849E96284C}"/>
              </a:ext>
            </a:extLst>
          </p:cNvPr>
          <p:cNvSpPr txBox="1"/>
          <p:nvPr/>
        </p:nvSpPr>
        <p:spPr>
          <a:xfrm>
            <a:off x="953909" y="4411579"/>
            <a:ext cx="7462299"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Where do I find them and how are they used?</a:t>
            </a:r>
          </a:p>
        </p:txBody>
      </p:sp>
      <p:sp>
        <p:nvSpPr>
          <p:cNvPr id="8" name="TextBox 7">
            <a:extLst>
              <a:ext uri="{FF2B5EF4-FFF2-40B4-BE49-F238E27FC236}">
                <a16:creationId xmlns:a16="http://schemas.microsoft.com/office/drawing/2014/main" xmlns="" id="{7501B778-CE1E-4058-A4E0-9D18580AB2E4}"/>
              </a:ext>
            </a:extLst>
          </p:cNvPr>
          <p:cNvSpPr txBox="1"/>
          <p:nvPr/>
        </p:nvSpPr>
        <p:spPr>
          <a:xfrm>
            <a:off x="1862551" y="5221705"/>
            <a:ext cx="5957454" cy="461665"/>
          </a:xfrm>
          <a:prstGeom prst="rect">
            <a:avLst/>
          </a:prstGeom>
          <a:noFill/>
        </p:spPr>
        <p:txBody>
          <a:bodyPr wrap="square">
            <a:spAutoFit/>
          </a:bodyPr>
          <a:lstStyle/>
          <a:p>
            <a:r>
              <a:rPr lang="en-GB" sz="2400" dirty="0">
                <a:hlinkClick r:id="rId3" invalidUrl="https://www.cscjes-cronfa.co.uk/api/storage/15eeea60-f6ed-4c72-9c49-66e6c63d56a5/C4W Poster Pack (en).pdf?preview=true"/>
              </a:rPr>
              <a:t>C4W Poster Pack (en).pdf (cscjes-cronfa.co.uk)</a:t>
            </a:r>
            <a:endParaRPr lang="en-GB" sz="2400" dirty="0"/>
          </a:p>
        </p:txBody>
      </p:sp>
    </p:spTree>
    <p:extLst>
      <p:ext uri="{BB962C8B-B14F-4D97-AF65-F5344CB8AC3E}">
        <p14:creationId xmlns:p14="http://schemas.microsoft.com/office/powerpoint/2010/main" val="29462035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18A57CBA-2EC1-45E0-9A8B-A69FE5119ADE}"/>
              </a:ext>
            </a:extLst>
          </p:cNvPr>
          <p:cNvPicPr>
            <a:picLocks noChangeAspect="1"/>
          </p:cNvPicPr>
          <p:nvPr/>
        </p:nvPicPr>
        <p:blipFill rotWithShape="1">
          <a:blip r:embed="rId2"/>
          <a:srcRect l="13007" t="15711" r="14575" b="4387"/>
          <a:stretch/>
        </p:blipFill>
        <p:spPr>
          <a:xfrm>
            <a:off x="454211" y="322728"/>
            <a:ext cx="8498541" cy="6251185"/>
          </a:xfrm>
          <a:prstGeom prst="rect">
            <a:avLst/>
          </a:prstGeom>
        </p:spPr>
      </p:pic>
    </p:spTree>
    <p:extLst>
      <p:ext uri="{BB962C8B-B14F-4D97-AF65-F5344CB8AC3E}">
        <p14:creationId xmlns:p14="http://schemas.microsoft.com/office/powerpoint/2010/main" val="11260357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13007" t="34155" r="65339" b="41260"/>
          <a:stretch/>
        </p:blipFill>
        <p:spPr>
          <a:xfrm>
            <a:off x="0" y="-62844"/>
            <a:ext cx="9144000" cy="6920844"/>
          </a:xfrm>
          <a:prstGeom prst="rect">
            <a:avLst/>
          </a:prstGeom>
        </p:spPr>
      </p:pic>
    </p:spTree>
    <p:extLst>
      <p:ext uri="{BB962C8B-B14F-4D97-AF65-F5344CB8AC3E}">
        <p14:creationId xmlns:p14="http://schemas.microsoft.com/office/powerpoint/2010/main" val="1657389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33586" t="36775" r="48681" b="41663"/>
          <a:stretch/>
        </p:blipFill>
        <p:spPr>
          <a:xfrm>
            <a:off x="0" y="-554181"/>
            <a:ext cx="9144000" cy="7412181"/>
          </a:xfrm>
          <a:prstGeom prst="rect">
            <a:avLst/>
          </a:prstGeom>
        </p:spPr>
      </p:pic>
    </p:spTree>
    <p:extLst>
      <p:ext uri="{BB962C8B-B14F-4D97-AF65-F5344CB8AC3E}">
        <p14:creationId xmlns:p14="http://schemas.microsoft.com/office/powerpoint/2010/main" val="703546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49976" t="37178" r="32022" b="41058"/>
          <a:stretch/>
        </p:blipFill>
        <p:spPr>
          <a:xfrm>
            <a:off x="0" y="-401430"/>
            <a:ext cx="9144000" cy="7369789"/>
          </a:xfrm>
          <a:prstGeom prst="rect">
            <a:avLst/>
          </a:prstGeom>
        </p:spPr>
      </p:pic>
    </p:spTree>
    <p:extLst>
      <p:ext uri="{BB962C8B-B14F-4D97-AF65-F5344CB8AC3E}">
        <p14:creationId xmlns:p14="http://schemas.microsoft.com/office/powerpoint/2010/main" val="1303067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66903" t="36573" r="16439" b="40253"/>
          <a:stretch/>
        </p:blipFill>
        <p:spPr>
          <a:xfrm>
            <a:off x="788276" y="0"/>
            <a:ext cx="7551683" cy="7003572"/>
          </a:xfrm>
          <a:prstGeom prst="rect">
            <a:avLst/>
          </a:prstGeom>
        </p:spPr>
      </p:pic>
    </p:spTree>
    <p:extLst>
      <p:ext uri="{BB962C8B-B14F-4D97-AF65-F5344CB8AC3E}">
        <p14:creationId xmlns:p14="http://schemas.microsoft.com/office/powerpoint/2010/main" val="1987927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16391" t="58337" r="65204" b="16675"/>
          <a:stretch/>
        </p:blipFill>
        <p:spPr>
          <a:xfrm>
            <a:off x="725214" y="-162603"/>
            <a:ext cx="7756635" cy="7020603"/>
          </a:xfrm>
          <a:prstGeom prst="rect">
            <a:avLst/>
          </a:prstGeom>
        </p:spPr>
      </p:pic>
    </p:spTree>
    <p:extLst>
      <p:ext uri="{BB962C8B-B14F-4D97-AF65-F5344CB8AC3E}">
        <p14:creationId xmlns:p14="http://schemas.microsoft.com/office/powerpoint/2010/main" val="1031308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33452" t="59546" r="48681" b="18892"/>
          <a:stretch/>
        </p:blipFill>
        <p:spPr>
          <a:xfrm>
            <a:off x="315311" y="34256"/>
            <a:ext cx="8481848" cy="6823744"/>
          </a:xfrm>
          <a:prstGeom prst="rect">
            <a:avLst/>
          </a:prstGeom>
        </p:spPr>
      </p:pic>
    </p:spTree>
    <p:extLst>
      <p:ext uri="{BB962C8B-B14F-4D97-AF65-F5344CB8AC3E}">
        <p14:creationId xmlns:p14="http://schemas.microsoft.com/office/powerpoint/2010/main" val="910331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49976" t="58538" r="16304" b="19094"/>
          <a:stretch/>
        </p:blipFill>
        <p:spPr>
          <a:xfrm>
            <a:off x="0" y="1150882"/>
            <a:ext cx="9162041" cy="4051738"/>
          </a:xfrm>
          <a:prstGeom prst="rect">
            <a:avLst/>
          </a:prstGeom>
        </p:spPr>
      </p:pic>
    </p:spTree>
    <p:extLst>
      <p:ext uri="{BB962C8B-B14F-4D97-AF65-F5344CB8AC3E}">
        <p14:creationId xmlns:p14="http://schemas.microsoft.com/office/powerpoint/2010/main" val="727451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48946" t="89236" r="42322" b="4920"/>
          <a:stretch/>
        </p:blipFill>
        <p:spPr>
          <a:xfrm>
            <a:off x="2671377" y="3790495"/>
            <a:ext cx="3038522" cy="1355649"/>
          </a:xfrm>
          <a:prstGeom prst="rect">
            <a:avLst/>
          </a:prstGeom>
        </p:spPr>
      </p:pic>
      <p:pic>
        <p:nvPicPr>
          <p:cNvPr id="4" name="Picture 3">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32601" t="89907" r="52890" b="6335"/>
          <a:stretch/>
        </p:blipFill>
        <p:spPr>
          <a:xfrm>
            <a:off x="1565679" y="2406137"/>
            <a:ext cx="5249918" cy="906445"/>
          </a:xfrm>
          <a:prstGeom prst="rect">
            <a:avLst/>
          </a:prstGeom>
        </p:spPr>
      </p:pic>
      <p:pic>
        <p:nvPicPr>
          <p:cNvPr id="6" name="Picture 5">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14510" t="89168" r="69772" b="5592"/>
          <a:stretch/>
        </p:blipFill>
        <p:spPr>
          <a:xfrm>
            <a:off x="1983466" y="855246"/>
            <a:ext cx="4559224" cy="1013162"/>
          </a:xfrm>
          <a:prstGeom prst="rect">
            <a:avLst/>
          </a:prstGeom>
        </p:spPr>
      </p:pic>
      <p:pic>
        <p:nvPicPr>
          <p:cNvPr id="7" name="Picture 6">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13007" t="82921" r="24230" b="10966"/>
          <a:stretch/>
        </p:blipFill>
        <p:spPr>
          <a:xfrm>
            <a:off x="-1" y="0"/>
            <a:ext cx="9120917" cy="592196"/>
          </a:xfrm>
          <a:prstGeom prst="rect">
            <a:avLst/>
          </a:prstGeom>
        </p:spPr>
      </p:pic>
      <p:pic>
        <p:nvPicPr>
          <p:cNvPr id="8" name="Picture 7">
            <a:extLst>
              <a:ext uri="{FF2B5EF4-FFF2-40B4-BE49-F238E27FC236}">
                <a16:creationId xmlns:a16="http://schemas.microsoft.com/office/drawing/2014/main" xmlns="" id="{18A57CBA-2EC1-45E0-9A8B-A69FE5119ADE}"/>
              </a:ext>
            </a:extLst>
          </p:cNvPr>
          <p:cNvPicPr>
            <a:picLocks noChangeAspect="1"/>
          </p:cNvPicPr>
          <p:nvPr/>
        </p:nvPicPr>
        <p:blipFill rotWithShape="1">
          <a:blip r:embed="rId3"/>
          <a:srcRect l="58754" t="88543" r="19751" b="6335"/>
          <a:stretch/>
        </p:blipFill>
        <p:spPr>
          <a:xfrm>
            <a:off x="-1" y="5409194"/>
            <a:ext cx="9120917" cy="1448806"/>
          </a:xfrm>
          <a:prstGeom prst="rect">
            <a:avLst/>
          </a:prstGeom>
        </p:spPr>
      </p:pic>
    </p:spTree>
    <p:extLst>
      <p:ext uri="{BB962C8B-B14F-4D97-AF65-F5344CB8AC3E}">
        <p14:creationId xmlns:p14="http://schemas.microsoft.com/office/powerpoint/2010/main" val="15109496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41EB05E2-28E5-5941-902B-759443C05F25}"/>
              </a:ext>
            </a:extLst>
          </p:cNvPr>
          <p:cNvPicPr>
            <a:picLocks noChangeAspect="1"/>
          </p:cNvPicPr>
          <p:nvPr/>
        </p:nvPicPr>
        <p:blipFill>
          <a:blip r:embed="rId3"/>
          <a:stretch>
            <a:fillRect/>
          </a:stretch>
        </p:blipFill>
        <p:spPr>
          <a:xfrm>
            <a:off x="374316" y="121319"/>
            <a:ext cx="8331200" cy="1257300"/>
          </a:xfrm>
          <a:prstGeom prst="rect">
            <a:avLst/>
          </a:prstGeom>
        </p:spPr>
      </p:pic>
      <p:pic>
        <p:nvPicPr>
          <p:cNvPr id="5" name="Picture 4">
            <a:extLst>
              <a:ext uri="{FF2B5EF4-FFF2-40B4-BE49-F238E27FC236}">
                <a16:creationId xmlns:a16="http://schemas.microsoft.com/office/drawing/2014/main" xmlns="" id="{294EC2D9-9E2E-894C-9C68-8C7A00E13B8A}"/>
              </a:ext>
            </a:extLst>
          </p:cNvPr>
          <p:cNvPicPr>
            <a:picLocks noChangeAspect="1"/>
          </p:cNvPicPr>
          <p:nvPr/>
        </p:nvPicPr>
        <p:blipFill>
          <a:blip r:embed="rId4"/>
          <a:stretch>
            <a:fillRect/>
          </a:stretch>
        </p:blipFill>
        <p:spPr>
          <a:xfrm>
            <a:off x="2252289" y="1378619"/>
            <a:ext cx="6453227" cy="5382556"/>
          </a:xfrm>
          <a:prstGeom prst="rect">
            <a:avLst/>
          </a:prstGeom>
        </p:spPr>
      </p:pic>
      <p:pic>
        <p:nvPicPr>
          <p:cNvPr id="7" name="Picture 6">
            <a:extLst>
              <a:ext uri="{FF2B5EF4-FFF2-40B4-BE49-F238E27FC236}">
                <a16:creationId xmlns:a16="http://schemas.microsoft.com/office/drawing/2014/main" xmlns="" id="{40CB9E3A-312A-5349-92D7-87BF58697896}"/>
              </a:ext>
            </a:extLst>
          </p:cNvPr>
          <p:cNvPicPr>
            <a:picLocks noChangeAspect="1"/>
          </p:cNvPicPr>
          <p:nvPr/>
        </p:nvPicPr>
        <p:blipFill>
          <a:blip r:embed="rId5"/>
          <a:stretch>
            <a:fillRect/>
          </a:stretch>
        </p:blipFill>
        <p:spPr>
          <a:xfrm rot="2513264">
            <a:off x="752657" y="4458184"/>
            <a:ext cx="2211194" cy="1205538"/>
          </a:xfrm>
          <a:prstGeom prst="rect">
            <a:avLst/>
          </a:prstGeom>
        </p:spPr>
      </p:pic>
      <p:pic>
        <p:nvPicPr>
          <p:cNvPr id="8" name="Picture 7">
            <a:extLst>
              <a:ext uri="{FF2B5EF4-FFF2-40B4-BE49-F238E27FC236}">
                <a16:creationId xmlns:a16="http://schemas.microsoft.com/office/drawing/2014/main" xmlns="" id="{0BD76327-8166-324B-8902-BBB844FBC139}"/>
              </a:ext>
            </a:extLst>
          </p:cNvPr>
          <p:cNvPicPr>
            <a:picLocks noChangeAspect="1"/>
          </p:cNvPicPr>
          <p:nvPr/>
        </p:nvPicPr>
        <p:blipFill>
          <a:blip r:embed="rId5"/>
          <a:stretch>
            <a:fillRect/>
          </a:stretch>
        </p:blipFill>
        <p:spPr>
          <a:xfrm rot="15209247">
            <a:off x="6707771" y="4392934"/>
            <a:ext cx="2211194" cy="1205538"/>
          </a:xfrm>
          <a:prstGeom prst="rect">
            <a:avLst/>
          </a:prstGeom>
        </p:spPr>
      </p:pic>
      <p:pic>
        <p:nvPicPr>
          <p:cNvPr id="10" name="Picture 9">
            <a:extLst>
              <a:ext uri="{FF2B5EF4-FFF2-40B4-BE49-F238E27FC236}">
                <a16:creationId xmlns:a16="http://schemas.microsoft.com/office/drawing/2014/main" xmlns="" id="{00CD63A5-EA6C-4047-9637-D72F3E95EF18}"/>
              </a:ext>
            </a:extLst>
          </p:cNvPr>
          <p:cNvPicPr>
            <a:picLocks noChangeAspect="1"/>
          </p:cNvPicPr>
          <p:nvPr/>
        </p:nvPicPr>
        <p:blipFill>
          <a:blip r:embed="rId6"/>
          <a:stretch>
            <a:fillRect/>
          </a:stretch>
        </p:blipFill>
        <p:spPr>
          <a:xfrm>
            <a:off x="78061" y="3169953"/>
            <a:ext cx="1235242" cy="1408176"/>
          </a:xfrm>
          <a:prstGeom prst="rect">
            <a:avLst/>
          </a:prstGeom>
        </p:spPr>
      </p:pic>
      <p:pic>
        <p:nvPicPr>
          <p:cNvPr id="14" name="Picture 13">
            <a:extLst>
              <a:ext uri="{FF2B5EF4-FFF2-40B4-BE49-F238E27FC236}">
                <a16:creationId xmlns:a16="http://schemas.microsoft.com/office/drawing/2014/main" xmlns="" id="{48DCAC60-96AF-8749-A05F-6C6D7E90B51E}"/>
              </a:ext>
            </a:extLst>
          </p:cNvPr>
          <p:cNvPicPr>
            <a:picLocks noChangeAspect="1"/>
          </p:cNvPicPr>
          <p:nvPr/>
        </p:nvPicPr>
        <p:blipFill>
          <a:blip r:embed="rId7"/>
          <a:stretch>
            <a:fillRect/>
          </a:stretch>
        </p:blipFill>
        <p:spPr>
          <a:xfrm>
            <a:off x="7752704" y="5476108"/>
            <a:ext cx="1324811" cy="1285067"/>
          </a:xfrm>
          <a:prstGeom prst="rect">
            <a:avLst/>
          </a:prstGeom>
        </p:spPr>
      </p:pic>
    </p:spTree>
    <p:extLst>
      <p:ext uri="{BB962C8B-B14F-4D97-AF65-F5344CB8AC3E}">
        <p14:creationId xmlns:p14="http://schemas.microsoft.com/office/powerpoint/2010/main" val="10980933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BF72A748-3F5D-A44E-AD4B-B414F496D82C}"/>
              </a:ext>
            </a:extLst>
          </p:cNvPr>
          <p:cNvPicPr>
            <a:picLocks noChangeAspect="1"/>
          </p:cNvPicPr>
          <p:nvPr/>
        </p:nvPicPr>
        <p:blipFill>
          <a:blip r:embed="rId3"/>
          <a:stretch>
            <a:fillRect/>
          </a:stretch>
        </p:blipFill>
        <p:spPr>
          <a:xfrm rot="20607495">
            <a:off x="4970714" y="162762"/>
            <a:ext cx="5041900" cy="6692900"/>
          </a:xfrm>
          <a:prstGeom prst="rect">
            <a:avLst/>
          </a:prstGeom>
        </p:spPr>
      </p:pic>
      <p:sp>
        <p:nvSpPr>
          <p:cNvPr id="5" name="Rectangle 4">
            <a:extLst>
              <a:ext uri="{FF2B5EF4-FFF2-40B4-BE49-F238E27FC236}">
                <a16:creationId xmlns:a16="http://schemas.microsoft.com/office/drawing/2014/main" xmlns="" id="{BCCD3D2E-8C7A-874B-919E-0DC660B10B0F}"/>
              </a:ext>
            </a:extLst>
          </p:cNvPr>
          <p:cNvSpPr/>
          <p:nvPr/>
        </p:nvSpPr>
        <p:spPr>
          <a:xfrm>
            <a:off x="103720" y="161563"/>
            <a:ext cx="4018548" cy="2862322"/>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The Curriculum for Wales guidance aims to help </a:t>
            </a:r>
            <a:r>
              <a:rPr lang="en-GB" sz="2000" dirty="0">
                <a:solidFill>
                  <a:srgbClr val="32B098"/>
                </a:solidFill>
                <a:latin typeface="Arial" panose="020B0604020202020204" pitchFamily="34" charset="0"/>
                <a:cs typeface="Arial" panose="020B0604020202020204" pitchFamily="34" charset="0"/>
              </a:rPr>
              <a:t>each school develop its own curriculum</a:t>
            </a:r>
            <a:r>
              <a:rPr lang="en-GB" sz="2000" dirty="0">
                <a:latin typeface="Arial" panose="020B0604020202020204" pitchFamily="34" charset="0"/>
                <a:cs typeface="Arial" panose="020B0604020202020204" pitchFamily="34" charset="0"/>
              </a:rPr>
              <a:t>, enabling their learners to develop towards the four purposes of the curriculum – the starting point and aspiration for every child and young person in Wales</a:t>
            </a:r>
            <a:endParaRPr lang="en-US"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xmlns="" id="{F2483485-3DE0-FB4E-8BE9-F28718CDBCE7}"/>
              </a:ext>
            </a:extLst>
          </p:cNvPr>
          <p:cNvSpPr/>
          <p:nvPr/>
        </p:nvSpPr>
        <p:spPr>
          <a:xfrm>
            <a:off x="103720" y="3232967"/>
            <a:ext cx="5045796" cy="3477875"/>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The purpose of a curriculum is to enable learners to develop as: </a:t>
            </a:r>
          </a:p>
          <a:p>
            <a:pPr marL="342900" indent="-342900">
              <a:buFontTx/>
              <a:buChar char="-"/>
            </a:pPr>
            <a:r>
              <a:rPr lang="en-GB" sz="2000" dirty="0">
                <a:latin typeface="Arial" panose="020B0604020202020204" pitchFamily="34" charset="0"/>
                <a:cs typeface="Arial" panose="020B0604020202020204" pitchFamily="34" charset="0"/>
              </a:rPr>
              <a:t>ambitious, capable learners, ready to learn throughout their lives</a:t>
            </a:r>
          </a:p>
          <a:p>
            <a:pPr marL="342900" indent="-342900">
              <a:buFontTx/>
              <a:buChar char="-"/>
            </a:pPr>
            <a:r>
              <a:rPr lang="en-GB" sz="2000" dirty="0">
                <a:latin typeface="Arial" panose="020B0604020202020204" pitchFamily="34" charset="0"/>
                <a:cs typeface="Arial" panose="020B0604020202020204" pitchFamily="34" charset="0"/>
              </a:rPr>
              <a:t>enterprising, creative contributors, ready to play a full part in life and work</a:t>
            </a:r>
          </a:p>
          <a:p>
            <a:pPr marL="342900" indent="-342900">
              <a:buFontTx/>
              <a:buChar char="-"/>
            </a:pPr>
            <a:r>
              <a:rPr lang="en-GB" sz="2000" dirty="0">
                <a:latin typeface="Arial" panose="020B0604020202020204" pitchFamily="34" charset="0"/>
                <a:cs typeface="Arial" panose="020B0604020202020204" pitchFamily="34" charset="0"/>
              </a:rPr>
              <a:t>ethical, informed citizens of Wales and the world  </a:t>
            </a:r>
          </a:p>
          <a:p>
            <a:pPr marL="342900" indent="-342900">
              <a:buFontTx/>
              <a:buChar char="-"/>
            </a:pPr>
            <a:r>
              <a:rPr lang="en-GB" sz="2000" dirty="0">
                <a:latin typeface="Arial" panose="020B0604020202020204" pitchFamily="34" charset="0"/>
                <a:cs typeface="Arial" panose="020B0604020202020204" pitchFamily="34" charset="0"/>
              </a:rPr>
              <a:t>healthy, confident individuals, ready to lead fulfilling lives as valued members of society.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8831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32DC492-7011-4D4C-A997-FB93807A75FF}"/>
              </a:ext>
            </a:extLst>
          </p:cNvPr>
          <p:cNvSpPr/>
          <p:nvPr/>
        </p:nvSpPr>
        <p:spPr>
          <a:xfrm>
            <a:off x="4809289" y="266123"/>
            <a:ext cx="4334711" cy="4031873"/>
          </a:xfrm>
          <a:prstGeom prst="rect">
            <a:avLst/>
          </a:prstGeom>
        </p:spPr>
        <p:txBody>
          <a:bodyPr wrap="square">
            <a:spAutoFit/>
          </a:bodyPr>
          <a:lstStyle/>
          <a:p>
            <a:r>
              <a:rPr lang="en-GB" sz="3200" dirty="0">
                <a:latin typeface="Arial" panose="020B0604020202020204" pitchFamily="34" charset="0"/>
                <a:cs typeface="Arial" panose="020B0604020202020204" pitchFamily="34" charset="0"/>
              </a:rPr>
              <a:t>Enabling learners to progress in relation to these purposes is intended to inform </a:t>
            </a:r>
            <a:r>
              <a:rPr lang="en-GB" sz="3200" dirty="0">
                <a:solidFill>
                  <a:srgbClr val="00B050"/>
                </a:solidFill>
                <a:latin typeface="Arial" panose="020B0604020202020204" pitchFamily="34" charset="0"/>
                <a:cs typeface="Arial" panose="020B0604020202020204" pitchFamily="34" charset="0"/>
              </a:rPr>
              <a:t>all decisions</a:t>
            </a:r>
            <a:r>
              <a:rPr lang="en-GB" sz="3200" dirty="0">
                <a:latin typeface="Arial" panose="020B0604020202020204" pitchFamily="34" charset="0"/>
                <a:cs typeface="Arial" panose="020B0604020202020204" pitchFamily="34" charset="0"/>
              </a:rPr>
              <a:t> in relation to school’s curriculum and assessment arrangements</a:t>
            </a:r>
            <a:endParaRPr lang="en-US" sz="3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3DF07DA7-1485-704D-BDEE-0145793CFCC0}"/>
              </a:ext>
            </a:extLst>
          </p:cNvPr>
          <p:cNvPicPr>
            <a:picLocks noChangeAspect="1"/>
          </p:cNvPicPr>
          <p:nvPr/>
        </p:nvPicPr>
        <p:blipFill>
          <a:blip r:embed="rId3"/>
          <a:stretch>
            <a:fillRect/>
          </a:stretch>
        </p:blipFill>
        <p:spPr>
          <a:xfrm>
            <a:off x="0" y="266123"/>
            <a:ext cx="4809289" cy="4153477"/>
          </a:xfrm>
          <a:prstGeom prst="rect">
            <a:avLst/>
          </a:prstGeom>
        </p:spPr>
      </p:pic>
      <p:pic>
        <p:nvPicPr>
          <p:cNvPr id="8" name="Picture 7">
            <a:extLst>
              <a:ext uri="{FF2B5EF4-FFF2-40B4-BE49-F238E27FC236}">
                <a16:creationId xmlns:a16="http://schemas.microsoft.com/office/drawing/2014/main" xmlns="" id="{B3B93E5F-593E-EC40-995B-181897E01283}"/>
              </a:ext>
            </a:extLst>
          </p:cNvPr>
          <p:cNvPicPr>
            <a:picLocks noChangeAspect="1"/>
          </p:cNvPicPr>
          <p:nvPr/>
        </p:nvPicPr>
        <p:blipFill>
          <a:blip r:embed="rId4"/>
          <a:stretch>
            <a:fillRect/>
          </a:stretch>
        </p:blipFill>
        <p:spPr>
          <a:xfrm>
            <a:off x="160421" y="4840490"/>
            <a:ext cx="2582779" cy="1549667"/>
          </a:xfrm>
          <a:prstGeom prst="rect">
            <a:avLst/>
          </a:prstGeom>
        </p:spPr>
      </p:pic>
      <p:sp>
        <p:nvSpPr>
          <p:cNvPr id="9" name="TextBox 8">
            <a:extLst>
              <a:ext uri="{FF2B5EF4-FFF2-40B4-BE49-F238E27FC236}">
                <a16:creationId xmlns:a16="http://schemas.microsoft.com/office/drawing/2014/main" xmlns="" id="{C364B070-FD52-E944-8C03-007FDE60FD95}"/>
              </a:ext>
            </a:extLst>
          </p:cNvPr>
          <p:cNvSpPr txBox="1"/>
          <p:nvPr/>
        </p:nvSpPr>
        <p:spPr>
          <a:xfrm>
            <a:off x="2919662" y="5261380"/>
            <a:ext cx="6063916"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Wales is very clear…Learner progression is focused on enabling children to achieve the purposes. </a:t>
            </a:r>
          </a:p>
        </p:txBody>
      </p:sp>
    </p:spTree>
    <p:extLst>
      <p:ext uri="{BB962C8B-B14F-4D97-AF65-F5344CB8AC3E}">
        <p14:creationId xmlns:p14="http://schemas.microsoft.com/office/powerpoint/2010/main" val="467534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3D2150FE-68AE-9943-9491-FC2E9EF2729B}"/>
              </a:ext>
            </a:extLst>
          </p:cNvPr>
          <p:cNvPicPr>
            <a:picLocks noChangeAspect="1"/>
          </p:cNvPicPr>
          <p:nvPr/>
        </p:nvPicPr>
        <p:blipFill>
          <a:blip r:embed="rId3"/>
          <a:stretch>
            <a:fillRect/>
          </a:stretch>
        </p:blipFill>
        <p:spPr>
          <a:xfrm>
            <a:off x="6070600" y="4203700"/>
            <a:ext cx="3073400" cy="2654300"/>
          </a:xfrm>
          <a:prstGeom prst="rect">
            <a:avLst/>
          </a:prstGeom>
        </p:spPr>
      </p:pic>
      <p:pic>
        <p:nvPicPr>
          <p:cNvPr id="5" name="Picture 4">
            <a:extLst>
              <a:ext uri="{FF2B5EF4-FFF2-40B4-BE49-F238E27FC236}">
                <a16:creationId xmlns:a16="http://schemas.microsoft.com/office/drawing/2014/main" xmlns="" id="{7BD83AA2-D41B-CA48-A599-1DFA835F5DF7}"/>
              </a:ext>
            </a:extLst>
          </p:cNvPr>
          <p:cNvPicPr>
            <a:picLocks noChangeAspect="1"/>
          </p:cNvPicPr>
          <p:nvPr/>
        </p:nvPicPr>
        <p:blipFill>
          <a:blip r:embed="rId4"/>
          <a:stretch>
            <a:fillRect/>
          </a:stretch>
        </p:blipFill>
        <p:spPr>
          <a:xfrm rot="2390530">
            <a:off x="4769071" y="3817171"/>
            <a:ext cx="1975298" cy="1076928"/>
          </a:xfrm>
          <a:prstGeom prst="rect">
            <a:avLst/>
          </a:prstGeom>
        </p:spPr>
      </p:pic>
      <p:pic>
        <p:nvPicPr>
          <p:cNvPr id="6" name="Picture 5">
            <a:extLst>
              <a:ext uri="{FF2B5EF4-FFF2-40B4-BE49-F238E27FC236}">
                <a16:creationId xmlns:a16="http://schemas.microsoft.com/office/drawing/2014/main" xmlns="" id="{3D7180F8-C41C-DA46-895A-B9D470EE7ADA}"/>
              </a:ext>
            </a:extLst>
          </p:cNvPr>
          <p:cNvPicPr>
            <a:picLocks noChangeAspect="1"/>
          </p:cNvPicPr>
          <p:nvPr/>
        </p:nvPicPr>
        <p:blipFill>
          <a:blip r:embed="rId5"/>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xmlns="" id="{ACC692D7-64BE-6F4D-A53E-6246D8A75CE0}"/>
              </a:ext>
            </a:extLst>
          </p:cNvPr>
          <p:cNvPicPr>
            <a:picLocks noChangeAspect="1"/>
          </p:cNvPicPr>
          <p:nvPr/>
        </p:nvPicPr>
        <p:blipFill>
          <a:blip r:embed="rId4"/>
          <a:stretch>
            <a:fillRect/>
          </a:stretch>
        </p:blipFill>
        <p:spPr>
          <a:xfrm rot="13183476">
            <a:off x="1716038" y="1484985"/>
            <a:ext cx="1975298" cy="1076928"/>
          </a:xfrm>
          <a:prstGeom prst="rect">
            <a:avLst/>
          </a:prstGeom>
        </p:spPr>
      </p:pic>
      <p:sp>
        <p:nvSpPr>
          <p:cNvPr id="8" name="TextBox 7">
            <a:extLst>
              <a:ext uri="{FF2B5EF4-FFF2-40B4-BE49-F238E27FC236}">
                <a16:creationId xmlns:a16="http://schemas.microsoft.com/office/drawing/2014/main" xmlns="" id="{CD26B4A2-5443-FF4F-ABE7-A10DF5B885A7}"/>
              </a:ext>
            </a:extLst>
          </p:cNvPr>
          <p:cNvSpPr txBox="1"/>
          <p:nvPr/>
        </p:nvSpPr>
        <p:spPr>
          <a:xfrm>
            <a:off x="35800" y="3174797"/>
            <a:ext cx="9235220" cy="461665"/>
          </a:xfrm>
          <a:prstGeom prst="rect">
            <a:avLst/>
          </a:prstGeom>
          <a:noFill/>
        </p:spPr>
        <p:txBody>
          <a:bodyPr wrap="none" rtlCol="0">
            <a:spAutoFit/>
          </a:bodyPr>
          <a:lstStyle/>
          <a:p>
            <a:r>
              <a:rPr lang="en-US" sz="2400" dirty="0">
                <a:solidFill>
                  <a:srgbClr val="00B050"/>
                </a:solidFill>
                <a:latin typeface="Arial" panose="020B0604020202020204" pitchFamily="34" charset="0"/>
                <a:cs typeface="Arial" panose="020B0604020202020204" pitchFamily="34" charset="0"/>
              </a:rPr>
              <a:t>So how is this done and what role does ‘learner progression’ play?</a:t>
            </a:r>
          </a:p>
        </p:txBody>
      </p:sp>
    </p:spTree>
    <p:extLst>
      <p:ext uri="{BB962C8B-B14F-4D97-AF65-F5344CB8AC3E}">
        <p14:creationId xmlns:p14="http://schemas.microsoft.com/office/powerpoint/2010/main" val="182889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xmlns=""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xmlns=""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xmlns=""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0" name="TextBox 9">
            <a:extLst>
              <a:ext uri="{FF2B5EF4-FFF2-40B4-BE49-F238E27FC236}">
                <a16:creationId xmlns:a16="http://schemas.microsoft.com/office/drawing/2014/main" xmlns="" id="{71CD648C-7A14-DE49-BAF0-9DFEC1100DC0}"/>
              </a:ext>
            </a:extLst>
          </p:cNvPr>
          <p:cNvSpPr txBox="1"/>
          <p:nvPr/>
        </p:nvSpPr>
        <p:spPr>
          <a:xfrm>
            <a:off x="93024" y="4273420"/>
            <a:ext cx="4708340"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Statements of ‘what matters’</a:t>
            </a:r>
          </a:p>
        </p:txBody>
      </p:sp>
      <p:sp>
        <p:nvSpPr>
          <p:cNvPr id="11" name="TextBox 10">
            <a:extLst>
              <a:ext uri="{FF2B5EF4-FFF2-40B4-BE49-F238E27FC236}">
                <a16:creationId xmlns:a16="http://schemas.microsoft.com/office/drawing/2014/main" xmlns=""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xmlns="" id="{EB6ACCC1-C01F-574A-B508-476D0A7D2F74}"/>
              </a:ext>
            </a:extLst>
          </p:cNvPr>
          <p:cNvSpPr/>
          <p:nvPr/>
        </p:nvSpPr>
        <p:spPr>
          <a:xfrm>
            <a:off x="105770" y="4675604"/>
            <a:ext cx="5396672" cy="1384995"/>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curriculum elements</a:t>
            </a:r>
          </a:p>
          <a:p>
            <a:r>
              <a:rPr lang="en-GB" sz="2800" dirty="0">
                <a:latin typeface="Arial" panose="020B0604020202020204" pitchFamily="34" charset="0"/>
                <a:cs typeface="Arial" panose="020B0604020202020204" pitchFamily="34" charset="0"/>
              </a:rPr>
              <a:t>Mandatory cross-curricular skills</a:t>
            </a:r>
          </a:p>
          <a:p>
            <a:r>
              <a:rPr lang="en-GB" sz="2800" dirty="0">
                <a:latin typeface="Arial" panose="020B0604020202020204" pitchFamily="34" charset="0"/>
                <a:cs typeface="Arial" panose="020B0604020202020204" pitchFamily="34" charset="0"/>
              </a:rPr>
              <a:t>Progression code </a:t>
            </a:r>
          </a:p>
        </p:txBody>
      </p:sp>
    </p:spTree>
    <p:extLst>
      <p:ext uri="{BB962C8B-B14F-4D97-AF65-F5344CB8AC3E}">
        <p14:creationId xmlns:p14="http://schemas.microsoft.com/office/powerpoint/2010/main" val="385103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xmlns=""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xmlns=""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xmlns=""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0" name="TextBox 9">
            <a:extLst>
              <a:ext uri="{FF2B5EF4-FFF2-40B4-BE49-F238E27FC236}">
                <a16:creationId xmlns:a16="http://schemas.microsoft.com/office/drawing/2014/main" xmlns="" id="{71CD648C-7A14-DE49-BAF0-9DFEC1100DC0}"/>
              </a:ext>
            </a:extLst>
          </p:cNvPr>
          <p:cNvSpPr txBox="1"/>
          <p:nvPr/>
        </p:nvSpPr>
        <p:spPr>
          <a:xfrm>
            <a:off x="93024" y="4127515"/>
            <a:ext cx="4708340"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Statements of ‘what matters’</a:t>
            </a:r>
          </a:p>
        </p:txBody>
      </p:sp>
      <p:sp>
        <p:nvSpPr>
          <p:cNvPr id="11" name="TextBox 10">
            <a:extLst>
              <a:ext uri="{FF2B5EF4-FFF2-40B4-BE49-F238E27FC236}">
                <a16:creationId xmlns:a16="http://schemas.microsoft.com/office/drawing/2014/main" xmlns=""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5" name="Rectangle 4">
            <a:extLst>
              <a:ext uri="{FF2B5EF4-FFF2-40B4-BE49-F238E27FC236}">
                <a16:creationId xmlns:a16="http://schemas.microsoft.com/office/drawing/2014/main" xmlns="" id="{1CEDA35E-C8AE-1647-8D72-7DF653EEC825}"/>
              </a:ext>
            </a:extLst>
          </p:cNvPr>
          <p:cNvSpPr/>
          <p:nvPr/>
        </p:nvSpPr>
        <p:spPr>
          <a:xfrm>
            <a:off x="161194" y="4711607"/>
            <a:ext cx="5909406" cy="2031325"/>
          </a:xfrm>
          <a:prstGeom prst="rect">
            <a:avLst/>
          </a:prstGeom>
        </p:spPr>
        <p:txBody>
          <a:bodyPr wrap="square">
            <a:spAutoFit/>
          </a:bodyPr>
          <a:lstStyle/>
          <a:p>
            <a:r>
              <a:rPr lang="en-GB" dirty="0">
                <a:solidFill>
                  <a:srgbClr val="1F1F1F"/>
                </a:solidFill>
                <a:latin typeface="Arial" panose="020B0604020202020204" pitchFamily="34" charset="0"/>
              </a:rPr>
              <a:t>These are the </a:t>
            </a:r>
            <a:r>
              <a:rPr lang="en-GB" b="1" u="sng" dirty="0">
                <a:solidFill>
                  <a:srgbClr val="1F1F1F"/>
                </a:solidFill>
                <a:latin typeface="Arial" panose="020B0604020202020204" pitchFamily="34" charset="0"/>
              </a:rPr>
              <a:t>basis of learners’ progression</a:t>
            </a:r>
            <a:r>
              <a:rPr lang="en-GB" dirty="0">
                <a:solidFill>
                  <a:srgbClr val="1F1F1F"/>
                </a:solidFill>
                <a:latin typeface="Arial" panose="020B0604020202020204" pitchFamily="34" charset="0"/>
              </a:rPr>
              <a:t>. It is through exploration of the key ideas and principles contained in these statements that child will develop their learning. Practitioners will need to design learning which supports an increasingly sophisticated understanding and application of the statements of what matters.</a:t>
            </a:r>
            <a:endParaRPr lang="en-US" dirty="0"/>
          </a:p>
        </p:txBody>
      </p:sp>
    </p:spTree>
    <p:extLst>
      <p:ext uri="{BB962C8B-B14F-4D97-AF65-F5344CB8AC3E}">
        <p14:creationId xmlns:p14="http://schemas.microsoft.com/office/powerpoint/2010/main" val="276904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xmlns=""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xmlns="" id="{C7B0EF96-50E9-2C4D-8593-923B59C21C17}"/>
              </a:ext>
            </a:extLst>
          </p:cNvPr>
          <p:cNvPicPr>
            <a:picLocks noChangeAspect="1"/>
          </p:cNvPicPr>
          <p:nvPr/>
        </p:nvPicPr>
        <p:blipFill>
          <a:blip r:embed="rId5"/>
          <a:stretch>
            <a:fillRect/>
          </a:stretch>
        </p:blipFill>
        <p:spPr>
          <a:xfrm>
            <a:off x="2705126" y="12929"/>
            <a:ext cx="6438874" cy="4273420"/>
          </a:xfrm>
          <a:prstGeom prst="rect">
            <a:avLst/>
          </a:prstGeom>
        </p:spPr>
      </p:pic>
      <p:pic>
        <p:nvPicPr>
          <p:cNvPr id="3" name="Picture 2">
            <a:extLst>
              <a:ext uri="{FF2B5EF4-FFF2-40B4-BE49-F238E27FC236}">
                <a16:creationId xmlns:a16="http://schemas.microsoft.com/office/drawing/2014/main" xmlns=""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xmlns=""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xmlns="" id="{EB6ACCC1-C01F-574A-B508-476D0A7D2F74}"/>
              </a:ext>
            </a:extLst>
          </p:cNvPr>
          <p:cNvSpPr/>
          <p:nvPr/>
        </p:nvSpPr>
        <p:spPr>
          <a:xfrm>
            <a:off x="93024" y="4127515"/>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curriculum elements</a:t>
            </a:r>
          </a:p>
        </p:txBody>
      </p:sp>
      <p:sp>
        <p:nvSpPr>
          <p:cNvPr id="2" name="Rectangle 1">
            <a:extLst>
              <a:ext uri="{FF2B5EF4-FFF2-40B4-BE49-F238E27FC236}">
                <a16:creationId xmlns:a16="http://schemas.microsoft.com/office/drawing/2014/main" xmlns="" id="{DE8A4CEE-9EFB-4543-93E3-9F45B9EEFF55}"/>
              </a:ext>
            </a:extLst>
          </p:cNvPr>
          <p:cNvSpPr/>
          <p:nvPr/>
        </p:nvSpPr>
        <p:spPr>
          <a:xfrm>
            <a:off x="105770" y="4653841"/>
            <a:ext cx="4572000" cy="1938992"/>
          </a:xfrm>
          <a:prstGeom prst="rect">
            <a:avLst/>
          </a:prstGeom>
        </p:spPr>
        <p:txBody>
          <a:bodyPr>
            <a:spAutoFit/>
          </a:bodyPr>
          <a:lstStyle/>
          <a:p>
            <a:r>
              <a:rPr lang="en-GB" sz="2400" dirty="0">
                <a:latin typeface="Arial" panose="020B0604020202020204" pitchFamily="34" charset="0"/>
                <a:cs typeface="Arial" panose="020B0604020202020204" pitchFamily="34" charset="0"/>
              </a:rPr>
              <a:t>Religion, values and ethics. Relationships and sexuality education (RSE). </a:t>
            </a:r>
          </a:p>
          <a:p>
            <a:r>
              <a:rPr lang="en-GB" sz="2400" dirty="0">
                <a:latin typeface="Arial" panose="020B0604020202020204" pitchFamily="34" charset="0"/>
                <a:cs typeface="Arial" panose="020B0604020202020204" pitchFamily="34" charset="0"/>
              </a:rPr>
              <a:t>Welsh. </a:t>
            </a:r>
          </a:p>
          <a:p>
            <a:r>
              <a:rPr lang="en-GB" sz="2400" dirty="0">
                <a:latin typeface="Arial" panose="020B0604020202020204" pitchFamily="34" charset="0"/>
                <a:cs typeface="Arial" panose="020B0604020202020204" pitchFamily="34" charset="0"/>
              </a:rPr>
              <a:t>English.</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39429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xmlns=""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xmlns=""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xmlns=""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xmlns=""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xmlns="" id="{EB6ACCC1-C01F-574A-B508-476D0A7D2F74}"/>
              </a:ext>
            </a:extLst>
          </p:cNvPr>
          <p:cNvSpPr/>
          <p:nvPr/>
        </p:nvSpPr>
        <p:spPr>
          <a:xfrm>
            <a:off x="93024" y="4273420"/>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cross-curricular skills</a:t>
            </a:r>
          </a:p>
        </p:txBody>
      </p:sp>
      <p:sp>
        <p:nvSpPr>
          <p:cNvPr id="2" name="Rectangle 1">
            <a:extLst>
              <a:ext uri="{FF2B5EF4-FFF2-40B4-BE49-F238E27FC236}">
                <a16:creationId xmlns:a16="http://schemas.microsoft.com/office/drawing/2014/main" xmlns="" id="{68E442BF-DC3B-8842-BF43-174D46C3C716}"/>
              </a:ext>
            </a:extLst>
          </p:cNvPr>
          <p:cNvSpPr/>
          <p:nvPr/>
        </p:nvSpPr>
        <p:spPr>
          <a:xfrm>
            <a:off x="93024" y="5011712"/>
            <a:ext cx="6017609" cy="461665"/>
          </a:xfrm>
          <a:prstGeom prst="rect">
            <a:avLst/>
          </a:prstGeom>
        </p:spPr>
        <p:txBody>
          <a:bodyPr wrap="none">
            <a:spAutoFit/>
          </a:bodyPr>
          <a:lstStyle/>
          <a:p>
            <a:r>
              <a:rPr lang="en-GB" sz="2400" dirty="0">
                <a:latin typeface="Arial" panose="020B0604020202020204" pitchFamily="34" charset="0"/>
                <a:cs typeface="Arial" panose="020B0604020202020204" pitchFamily="34" charset="0"/>
              </a:rPr>
              <a:t>Literacy, numeracy and digital competence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2245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xmlns=""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xmlns=""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xmlns=""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xmlns=""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xmlns="" id="{EB6ACCC1-C01F-574A-B508-476D0A7D2F74}"/>
              </a:ext>
            </a:extLst>
          </p:cNvPr>
          <p:cNvSpPr/>
          <p:nvPr/>
        </p:nvSpPr>
        <p:spPr>
          <a:xfrm>
            <a:off x="105770" y="4116678"/>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Progression code </a:t>
            </a:r>
          </a:p>
        </p:txBody>
      </p:sp>
      <p:sp>
        <p:nvSpPr>
          <p:cNvPr id="2" name="Rectangle 1">
            <a:extLst>
              <a:ext uri="{FF2B5EF4-FFF2-40B4-BE49-F238E27FC236}">
                <a16:creationId xmlns:a16="http://schemas.microsoft.com/office/drawing/2014/main" xmlns="" id="{166172BC-9076-D64F-AF3B-E13CAE51C1C2}"/>
              </a:ext>
            </a:extLst>
          </p:cNvPr>
          <p:cNvSpPr/>
          <p:nvPr/>
        </p:nvSpPr>
        <p:spPr>
          <a:xfrm>
            <a:off x="105770" y="4722598"/>
            <a:ext cx="5964830" cy="1938992"/>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The way in which progression must be reflected in an adopted curriculum. A school’s curriculum will need to reflect the principles of progression set out in the code.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4970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A12E5E9B-9E94-C540-81D1-4C3ED9A5D812}"/>
              </a:ext>
            </a:extLst>
          </p:cNvPr>
          <p:cNvSpPr/>
          <p:nvPr/>
        </p:nvSpPr>
        <p:spPr>
          <a:xfrm>
            <a:off x="326503" y="984570"/>
            <a:ext cx="8550441" cy="4893647"/>
          </a:xfrm>
          <a:prstGeom prst="rect">
            <a:avLst/>
          </a:prstGeom>
        </p:spPr>
        <p:txBody>
          <a:bodyPr wrap="square">
            <a:spAutoFit/>
          </a:bodyPr>
          <a:lstStyle/>
          <a:p>
            <a:pPr fontAlgn="base"/>
            <a:r>
              <a:rPr lang="en-GB" sz="2400" b="1" dirty="0">
                <a:solidFill>
                  <a:srgbClr val="1F1F1F"/>
                </a:solidFill>
                <a:latin typeface="Arial" panose="020B0604020202020204" pitchFamily="34" charset="0"/>
              </a:rPr>
              <a:t>Principles of progression</a:t>
            </a:r>
          </a:p>
          <a:p>
            <a:pPr fontAlgn="base"/>
            <a:endParaRPr lang="en-GB" sz="2400" b="1" dirty="0">
              <a:solidFill>
                <a:srgbClr val="1F1F1F"/>
              </a:solidFill>
              <a:latin typeface="Arial" panose="020B0604020202020204" pitchFamily="34" charset="0"/>
            </a:endParaRPr>
          </a:p>
          <a:p>
            <a:pPr fontAlgn="base"/>
            <a:r>
              <a:rPr lang="en-GB" sz="2400" dirty="0">
                <a:solidFill>
                  <a:srgbClr val="1F1F1F"/>
                </a:solidFill>
                <a:latin typeface="Arial" panose="020B0604020202020204" pitchFamily="34" charset="0"/>
              </a:rPr>
              <a:t>Progression in learning should always be at the heart of curriculum design rather than starting with a theme and fitting the learning to it. In selecting curriculum content, schools and practitioners must use the </a:t>
            </a:r>
            <a:r>
              <a:rPr lang="en-GB" sz="2400" dirty="0">
                <a:latin typeface="Arial" panose="020B0604020202020204" pitchFamily="34" charset="0"/>
              </a:rPr>
              <a:t>principles of progression</a:t>
            </a:r>
            <a:r>
              <a:rPr lang="en-GB" sz="2400" dirty="0">
                <a:solidFill>
                  <a:srgbClr val="1F1F1F"/>
                </a:solidFill>
                <a:latin typeface="Arial" panose="020B0604020202020204" pitchFamily="34" charset="0"/>
              </a:rPr>
              <a:t> to inform their approach to progression. </a:t>
            </a:r>
          </a:p>
          <a:p>
            <a:pPr fontAlgn="base"/>
            <a:endParaRPr lang="en-GB" sz="2400" dirty="0">
              <a:solidFill>
                <a:srgbClr val="1F1F1F"/>
              </a:solidFill>
              <a:latin typeface="Arial" panose="020B0604020202020204" pitchFamily="34" charset="0"/>
            </a:endParaRPr>
          </a:p>
          <a:p>
            <a:pPr fontAlgn="base"/>
            <a:r>
              <a:rPr lang="en-GB" sz="2400" dirty="0">
                <a:solidFill>
                  <a:srgbClr val="1F1F1F"/>
                </a:solidFill>
                <a:latin typeface="Arial" panose="020B0604020202020204" pitchFamily="34" charset="0"/>
              </a:rPr>
              <a:t>The principles of progression articulate the broader principles of what progression means in the Area as a whole. As such, schools and practitioners must use these principles to inform all learning in supporting progression. </a:t>
            </a:r>
          </a:p>
          <a:p>
            <a:pPr fontAlgn="base"/>
            <a:endParaRPr lang="en-GB" sz="2400" dirty="0">
              <a:solidFill>
                <a:srgbClr val="1F1F1F"/>
              </a:solidFill>
              <a:latin typeface="Arial" panose="020B0604020202020204" pitchFamily="34" charset="0"/>
            </a:endParaRPr>
          </a:p>
        </p:txBody>
      </p:sp>
    </p:spTree>
    <p:extLst>
      <p:ext uri="{BB962C8B-B14F-4D97-AF65-F5344CB8AC3E}">
        <p14:creationId xmlns:p14="http://schemas.microsoft.com/office/powerpoint/2010/main" val="2332537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004FE3C2-08A1-944C-A229-4B905D57742F}"/>
              </a:ext>
            </a:extLst>
          </p:cNvPr>
          <p:cNvSpPr/>
          <p:nvPr/>
        </p:nvSpPr>
        <p:spPr>
          <a:xfrm>
            <a:off x="376989" y="440508"/>
            <a:ext cx="8638673" cy="6186309"/>
          </a:xfrm>
          <a:prstGeom prst="rect">
            <a:avLst/>
          </a:prstGeom>
        </p:spPr>
        <p:txBody>
          <a:bodyPr wrap="square">
            <a:spAutoFit/>
          </a:bodyPr>
          <a:lstStyle/>
          <a:p>
            <a:pPr algn="ctr" fontAlgn="base"/>
            <a:r>
              <a:rPr lang="en-GB" sz="2400" b="1" dirty="0">
                <a:solidFill>
                  <a:srgbClr val="00B050"/>
                </a:solidFill>
                <a:latin typeface="Arial" panose="020B0604020202020204" pitchFamily="34" charset="0"/>
              </a:rPr>
              <a:t>Principles of progression</a:t>
            </a:r>
          </a:p>
          <a:p>
            <a:pPr fontAlgn="base"/>
            <a:r>
              <a:rPr lang="en-GB" dirty="0">
                <a:solidFill>
                  <a:srgbClr val="1F1F1F"/>
                </a:solidFill>
                <a:latin typeface="Arial" panose="020B0604020202020204" pitchFamily="34" charset="0"/>
              </a:rPr>
              <a:t>Five principles of progression underpin progression across all Areas. </a:t>
            </a:r>
          </a:p>
          <a:p>
            <a:pPr fontAlgn="base"/>
            <a:endParaRPr lang="en-GB"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Increasing breadth and depth of knowledge</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Deepening understanding of the ideas and disciplines within the Areas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Refinement and growing sophistication in the use and application of skills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Making connections and transferring learning into new contexts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Increasing effectiveness</a:t>
            </a:r>
          </a:p>
        </p:txBody>
      </p:sp>
    </p:spTree>
    <p:extLst>
      <p:ext uri="{BB962C8B-B14F-4D97-AF65-F5344CB8AC3E}">
        <p14:creationId xmlns:p14="http://schemas.microsoft.com/office/powerpoint/2010/main" val="1138423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B536ECF4-CE0E-F844-90B6-EA66DA681BB2}"/>
              </a:ext>
            </a:extLst>
          </p:cNvPr>
          <p:cNvSpPr/>
          <p:nvPr/>
        </p:nvSpPr>
        <p:spPr>
          <a:xfrm>
            <a:off x="473242" y="2296102"/>
            <a:ext cx="8398042" cy="646331"/>
          </a:xfrm>
          <a:prstGeom prst="rect">
            <a:avLst/>
          </a:prstGeom>
        </p:spPr>
        <p:txBody>
          <a:bodyPr wrap="square">
            <a:spAutoFit/>
          </a:bodyPr>
          <a:lstStyle/>
          <a:p>
            <a:r>
              <a:rPr lang="en-US" dirty="0">
                <a:hlinkClick r:id="rId2"/>
              </a:rPr>
              <a:t>https://</a:t>
            </a:r>
            <a:r>
              <a:rPr lang="en-US" dirty="0" err="1">
                <a:hlinkClick r:id="rId2"/>
              </a:rPr>
              <a:t>hwb.gov.wales</a:t>
            </a:r>
            <a:r>
              <a:rPr lang="en-US" dirty="0">
                <a:hlinkClick r:id="rId2"/>
              </a:rPr>
              <a:t>/curriculum-for-wales/designing-your-curriculum/developing-a-vision-for-curriculum-design/#progression</a:t>
            </a:r>
            <a:endParaRPr lang="en-US" dirty="0"/>
          </a:p>
        </p:txBody>
      </p:sp>
      <p:sp>
        <p:nvSpPr>
          <p:cNvPr id="3" name="TextBox 2">
            <a:extLst>
              <a:ext uri="{FF2B5EF4-FFF2-40B4-BE49-F238E27FC236}">
                <a16:creationId xmlns:a16="http://schemas.microsoft.com/office/drawing/2014/main" xmlns="" id="{E9E8A5EB-3769-EF48-B812-CF8F40B8C762}"/>
              </a:ext>
            </a:extLst>
          </p:cNvPr>
          <p:cNvSpPr txBox="1"/>
          <p:nvPr/>
        </p:nvSpPr>
        <p:spPr>
          <a:xfrm>
            <a:off x="473242" y="208547"/>
            <a:ext cx="6286721" cy="584775"/>
          </a:xfrm>
          <a:prstGeom prst="rect">
            <a:avLst/>
          </a:prstGeom>
          <a:noFill/>
        </p:spPr>
        <p:txBody>
          <a:bodyPr wrap="none" rtlCol="0">
            <a:spAutoFit/>
          </a:bodyPr>
          <a:lstStyle/>
          <a:p>
            <a:r>
              <a:rPr lang="en-US" sz="3200" dirty="0">
                <a:solidFill>
                  <a:srgbClr val="00B050"/>
                </a:solidFill>
                <a:latin typeface="Arial" panose="020B0604020202020204" pitchFamily="34" charset="0"/>
                <a:cs typeface="Arial" panose="020B0604020202020204" pitchFamily="34" charset="0"/>
              </a:rPr>
              <a:t>Task (Reading and </a:t>
            </a:r>
            <a:r>
              <a:rPr lang="en-US" sz="3200" dirty="0" err="1">
                <a:solidFill>
                  <a:srgbClr val="00B050"/>
                </a:solidFill>
                <a:latin typeface="Arial" panose="020B0604020202020204" pitchFamily="34" charset="0"/>
                <a:cs typeface="Arial" panose="020B0604020202020204" pitchFamily="34" charset="0"/>
              </a:rPr>
              <a:t>summarising</a:t>
            </a:r>
            <a:r>
              <a:rPr lang="en-US" sz="3200" dirty="0">
                <a:solidFill>
                  <a:srgbClr val="00B050"/>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xmlns="" id="{00B33E00-95DD-E44D-8001-DB7A6AE88A08}"/>
              </a:ext>
            </a:extLst>
          </p:cNvPr>
          <p:cNvPicPr>
            <a:picLocks noChangeAspect="1"/>
          </p:cNvPicPr>
          <p:nvPr/>
        </p:nvPicPr>
        <p:blipFill>
          <a:blip r:embed="rId3"/>
          <a:stretch>
            <a:fillRect/>
          </a:stretch>
        </p:blipFill>
        <p:spPr>
          <a:xfrm rot="7032451">
            <a:off x="8043620" y="1632265"/>
            <a:ext cx="881280" cy="417283"/>
          </a:xfrm>
          <a:prstGeom prst="rect">
            <a:avLst/>
          </a:prstGeom>
        </p:spPr>
      </p:pic>
      <p:sp>
        <p:nvSpPr>
          <p:cNvPr id="6" name="TextBox 5">
            <a:extLst>
              <a:ext uri="{FF2B5EF4-FFF2-40B4-BE49-F238E27FC236}">
                <a16:creationId xmlns:a16="http://schemas.microsoft.com/office/drawing/2014/main" xmlns="" id="{3A6AEC3E-A2A3-514C-AF7A-5904C081FC58}"/>
              </a:ext>
            </a:extLst>
          </p:cNvPr>
          <p:cNvSpPr txBox="1"/>
          <p:nvPr/>
        </p:nvSpPr>
        <p:spPr>
          <a:xfrm>
            <a:off x="705853" y="1235242"/>
            <a:ext cx="7828547"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1) Click on the link below (or copy and paste it into your browser)</a:t>
            </a:r>
          </a:p>
        </p:txBody>
      </p:sp>
      <p:sp>
        <p:nvSpPr>
          <p:cNvPr id="7" name="TextBox 6">
            <a:extLst>
              <a:ext uri="{FF2B5EF4-FFF2-40B4-BE49-F238E27FC236}">
                <a16:creationId xmlns:a16="http://schemas.microsoft.com/office/drawing/2014/main" xmlns="" id="{13BF3084-6F21-AE4A-879C-7063A501DD9D}"/>
              </a:ext>
            </a:extLst>
          </p:cNvPr>
          <p:cNvSpPr txBox="1"/>
          <p:nvPr/>
        </p:nvSpPr>
        <p:spPr>
          <a:xfrm>
            <a:off x="705854" y="3124679"/>
            <a:ext cx="5784514" cy="332398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2) Scroll down to the section “</a:t>
            </a:r>
            <a:r>
              <a:rPr lang="en-GB" sz="2400" b="1" dirty="0">
                <a:latin typeface="Arial" panose="020B0604020202020204" pitchFamily="34" charset="0"/>
                <a:cs typeface="Arial" panose="020B0604020202020204" pitchFamily="34" charset="0"/>
              </a:rPr>
              <a:t>Principles of progression”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 Take time to read and in your own words summarise the main points of each principle. (Don’t worry if you don’t understand it all at this stage – make sense of what you can.) </a:t>
            </a:r>
          </a:p>
          <a:p>
            <a:endParaRPr lang="en-US" dirty="0"/>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b="8758"/>
          <a:stretch/>
        </p:blipFill>
        <p:spPr>
          <a:xfrm>
            <a:off x="6415855" y="4169654"/>
            <a:ext cx="2728145" cy="2688346"/>
          </a:xfrm>
          <a:prstGeom prst="rect">
            <a:avLst/>
          </a:prstGeom>
        </p:spPr>
      </p:pic>
    </p:spTree>
    <p:extLst>
      <p:ext uri="{BB962C8B-B14F-4D97-AF65-F5344CB8AC3E}">
        <p14:creationId xmlns:p14="http://schemas.microsoft.com/office/powerpoint/2010/main" val="1543566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7DF28E2E-87BF-9147-AC16-BE2420EE3C40}"/>
              </a:ext>
            </a:extLst>
          </p:cNvPr>
          <p:cNvPicPr>
            <a:picLocks noChangeAspect="1"/>
          </p:cNvPicPr>
          <p:nvPr/>
        </p:nvPicPr>
        <p:blipFill>
          <a:blip r:embed="rId2"/>
          <a:stretch>
            <a:fillRect/>
          </a:stretch>
        </p:blipFill>
        <p:spPr>
          <a:xfrm>
            <a:off x="4774594" y="2397979"/>
            <a:ext cx="4048563" cy="4287234"/>
          </a:xfrm>
          <a:prstGeom prst="rect">
            <a:avLst/>
          </a:prstGeom>
        </p:spPr>
      </p:pic>
      <p:pic>
        <p:nvPicPr>
          <p:cNvPr id="5" name="Picture 4">
            <a:extLst>
              <a:ext uri="{FF2B5EF4-FFF2-40B4-BE49-F238E27FC236}">
                <a16:creationId xmlns:a16="http://schemas.microsoft.com/office/drawing/2014/main" xmlns="" id="{79B57ACC-1174-E342-A659-FB8E4B061F0C}"/>
              </a:ext>
            </a:extLst>
          </p:cNvPr>
          <p:cNvPicPr>
            <a:picLocks noChangeAspect="1"/>
          </p:cNvPicPr>
          <p:nvPr/>
        </p:nvPicPr>
        <p:blipFill>
          <a:blip r:embed="rId3"/>
          <a:stretch>
            <a:fillRect/>
          </a:stretch>
        </p:blipFill>
        <p:spPr>
          <a:xfrm>
            <a:off x="0" y="0"/>
            <a:ext cx="9144000" cy="2135275"/>
          </a:xfrm>
          <a:prstGeom prst="rect">
            <a:avLst/>
          </a:prstGeom>
        </p:spPr>
      </p:pic>
      <p:sp>
        <p:nvSpPr>
          <p:cNvPr id="6" name="TextBox 5">
            <a:extLst>
              <a:ext uri="{FF2B5EF4-FFF2-40B4-BE49-F238E27FC236}">
                <a16:creationId xmlns:a16="http://schemas.microsoft.com/office/drawing/2014/main" xmlns="" id="{A8D69093-06A7-A549-8DE2-C5A58744136B}"/>
              </a:ext>
            </a:extLst>
          </p:cNvPr>
          <p:cNvSpPr txBox="1"/>
          <p:nvPr/>
        </p:nvSpPr>
        <p:spPr>
          <a:xfrm>
            <a:off x="561474" y="2397979"/>
            <a:ext cx="3593431" cy="1200329"/>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Each </a:t>
            </a:r>
            <a:r>
              <a:rPr lang="en-US" sz="2400" dirty="0" err="1">
                <a:latin typeface="Arial" panose="020B0604020202020204" pitchFamily="34" charset="0"/>
                <a:cs typeface="Arial" panose="020B0604020202020204" pitchFamily="34" charset="0"/>
              </a:rPr>
              <a:t>AoLE</a:t>
            </a:r>
            <a:r>
              <a:rPr lang="en-US" sz="2400" dirty="0">
                <a:latin typeface="Arial" panose="020B0604020202020204" pitchFamily="34" charset="0"/>
                <a:cs typeface="Arial" panose="020B0604020202020204" pitchFamily="34" charset="0"/>
              </a:rPr>
              <a:t> has outlined what each principle of progression looks like</a:t>
            </a:r>
          </a:p>
        </p:txBody>
      </p:sp>
      <p:pic>
        <p:nvPicPr>
          <p:cNvPr id="8" name="Picture 7">
            <a:extLst>
              <a:ext uri="{FF2B5EF4-FFF2-40B4-BE49-F238E27FC236}">
                <a16:creationId xmlns:a16="http://schemas.microsoft.com/office/drawing/2014/main" xmlns="" id="{509DAF9C-5B80-B240-9A23-3FE37FE78B56}"/>
              </a:ext>
            </a:extLst>
          </p:cNvPr>
          <p:cNvPicPr>
            <a:picLocks noChangeAspect="1"/>
          </p:cNvPicPr>
          <p:nvPr/>
        </p:nvPicPr>
        <p:blipFill>
          <a:blip r:embed="rId4"/>
          <a:stretch>
            <a:fillRect/>
          </a:stretch>
        </p:blipFill>
        <p:spPr>
          <a:xfrm>
            <a:off x="2651291" y="3383976"/>
            <a:ext cx="2123303" cy="1157620"/>
          </a:xfrm>
          <a:prstGeom prst="rect">
            <a:avLst/>
          </a:prstGeom>
        </p:spPr>
      </p:pic>
    </p:spTree>
    <p:extLst>
      <p:ext uri="{BB962C8B-B14F-4D97-AF65-F5344CB8AC3E}">
        <p14:creationId xmlns:p14="http://schemas.microsoft.com/office/powerpoint/2010/main" val="1122802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2997CFF8-7400-804E-B87F-5CF4ECA8B982}"/>
              </a:ext>
            </a:extLst>
          </p:cNvPr>
          <p:cNvSpPr/>
          <p:nvPr/>
        </p:nvSpPr>
        <p:spPr>
          <a:xfrm>
            <a:off x="441156" y="1264186"/>
            <a:ext cx="8398043" cy="3970318"/>
          </a:xfrm>
          <a:prstGeom prst="rect">
            <a:avLst/>
          </a:prstGeom>
        </p:spPr>
        <p:txBody>
          <a:bodyPr wrap="square">
            <a:spAutoFit/>
          </a:bodyPr>
          <a:lstStyle/>
          <a:p>
            <a:r>
              <a:rPr lang="en-GB" sz="2800" dirty="0">
                <a:solidFill>
                  <a:srgbClr val="1F1F1F"/>
                </a:solidFill>
                <a:latin typeface="Arial" panose="020B0604020202020204" pitchFamily="34" charset="0"/>
              </a:rPr>
              <a:t>The principles of progression are supported by descriptions of learning which provide more detailed guidance on progression within each Area. </a:t>
            </a:r>
          </a:p>
          <a:p>
            <a:endParaRPr lang="en-GB" sz="2800" dirty="0">
              <a:solidFill>
                <a:srgbClr val="1F1F1F"/>
              </a:solidFill>
              <a:latin typeface="Arial" panose="020B0604020202020204" pitchFamily="34" charset="0"/>
            </a:endParaRPr>
          </a:p>
          <a:p>
            <a:endParaRPr lang="en-GB" sz="2800"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These descriptions articulate what it means for a learner to progress along the continuum of learning and provide reference points for the pace of that progression.</a:t>
            </a:r>
            <a:endParaRPr lang="en-US" sz="2800" dirty="0"/>
          </a:p>
        </p:txBody>
      </p:sp>
    </p:spTree>
    <p:extLst>
      <p:ext uri="{BB962C8B-B14F-4D97-AF65-F5344CB8AC3E}">
        <p14:creationId xmlns:p14="http://schemas.microsoft.com/office/powerpoint/2010/main" val="9982398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0F684E0D-D709-5844-88A1-DBA78649E4E3}"/>
              </a:ext>
            </a:extLst>
          </p:cNvPr>
          <p:cNvPicPr>
            <a:picLocks noChangeAspect="1"/>
          </p:cNvPicPr>
          <p:nvPr/>
        </p:nvPicPr>
        <p:blipFill>
          <a:blip r:embed="rId3"/>
          <a:stretch>
            <a:fillRect/>
          </a:stretch>
        </p:blipFill>
        <p:spPr>
          <a:xfrm>
            <a:off x="-172353" y="510340"/>
            <a:ext cx="9364479" cy="4927934"/>
          </a:xfrm>
          <a:prstGeom prst="rect">
            <a:avLst/>
          </a:prstGeom>
        </p:spPr>
      </p:pic>
      <p:sp>
        <p:nvSpPr>
          <p:cNvPr id="4" name="Rectangle 3">
            <a:hlinkClick r:id="rId4"/>
            <a:extLst>
              <a:ext uri="{FF2B5EF4-FFF2-40B4-BE49-F238E27FC236}">
                <a16:creationId xmlns:a16="http://schemas.microsoft.com/office/drawing/2014/main" xmlns="" id="{F8B891CE-3961-5B46-BDD3-4B405AB14318}"/>
              </a:ext>
            </a:extLst>
          </p:cNvPr>
          <p:cNvSpPr/>
          <p:nvPr/>
        </p:nvSpPr>
        <p:spPr>
          <a:xfrm>
            <a:off x="713873" y="5870956"/>
            <a:ext cx="7932821" cy="646331"/>
          </a:xfrm>
          <a:prstGeom prst="rect">
            <a:avLst/>
          </a:prstGeom>
        </p:spPr>
        <p:txBody>
          <a:bodyPr wrap="square">
            <a:spAutoFit/>
          </a:bodyPr>
          <a:lstStyle/>
          <a:p>
            <a:r>
              <a:rPr lang="en-US" dirty="0">
                <a:hlinkClick r:id="rId4"/>
              </a:rPr>
              <a:t>https://</a:t>
            </a:r>
            <a:r>
              <a:rPr lang="en-US" dirty="0" err="1">
                <a:hlinkClick r:id="rId4"/>
              </a:rPr>
              <a:t>hwb.gov.wales</a:t>
            </a:r>
            <a:r>
              <a:rPr lang="en-US" dirty="0">
                <a:hlinkClick r:id="rId4"/>
              </a:rPr>
              <a:t>/curriculum-for-wales/science-and-technology/statements-of-what-matters/</a:t>
            </a:r>
            <a:endParaRPr lang="en-US" dirty="0"/>
          </a:p>
        </p:txBody>
      </p:sp>
    </p:spTree>
    <p:extLst>
      <p:ext uri="{BB962C8B-B14F-4D97-AF65-F5344CB8AC3E}">
        <p14:creationId xmlns:p14="http://schemas.microsoft.com/office/powerpoint/2010/main" val="12741858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E10B532-8080-4A4E-BC7F-8F895909DD65}"/>
              </a:ext>
            </a:extLst>
          </p:cNvPr>
          <p:cNvPicPr>
            <a:picLocks noChangeAspect="1"/>
          </p:cNvPicPr>
          <p:nvPr/>
        </p:nvPicPr>
        <p:blipFill>
          <a:blip r:embed="rId2"/>
          <a:stretch>
            <a:fillRect/>
          </a:stretch>
        </p:blipFill>
        <p:spPr>
          <a:xfrm>
            <a:off x="114300" y="336550"/>
            <a:ext cx="8915400" cy="6184900"/>
          </a:xfrm>
          <a:prstGeom prst="rect">
            <a:avLst/>
          </a:prstGeom>
        </p:spPr>
      </p:pic>
      <p:pic>
        <p:nvPicPr>
          <p:cNvPr id="5" name="Picture 4">
            <a:extLst>
              <a:ext uri="{FF2B5EF4-FFF2-40B4-BE49-F238E27FC236}">
                <a16:creationId xmlns:a16="http://schemas.microsoft.com/office/drawing/2014/main" xmlns="" id="{9B4104FD-A635-E141-AB06-339EA549ED52}"/>
              </a:ext>
            </a:extLst>
          </p:cNvPr>
          <p:cNvPicPr>
            <a:picLocks noChangeAspect="1"/>
          </p:cNvPicPr>
          <p:nvPr/>
        </p:nvPicPr>
        <p:blipFill>
          <a:blip r:embed="rId3"/>
          <a:stretch>
            <a:fillRect/>
          </a:stretch>
        </p:blipFill>
        <p:spPr>
          <a:xfrm rot="8122723">
            <a:off x="7380081" y="2369903"/>
            <a:ext cx="1684156" cy="918198"/>
          </a:xfrm>
          <a:prstGeom prst="rect">
            <a:avLst/>
          </a:prstGeom>
        </p:spPr>
      </p:pic>
    </p:spTree>
    <p:extLst>
      <p:ext uri="{BB962C8B-B14F-4D97-AF65-F5344CB8AC3E}">
        <p14:creationId xmlns:p14="http://schemas.microsoft.com/office/powerpoint/2010/main" val="21392003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99AB358C-6FA1-364C-A80A-BE46A5B1E88C}"/>
              </a:ext>
            </a:extLst>
          </p:cNvPr>
          <p:cNvPicPr>
            <a:picLocks noChangeAspect="1"/>
          </p:cNvPicPr>
          <p:nvPr/>
        </p:nvPicPr>
        <p:blipFill>
          <a:blip r:embed="rId2"/>
          <a:stretch>
            <a:fillRect/>
          </a:stretch>
        </p:blipFill>
        <p:spPr>
          <a:xfrm>
            <a:off x="406400" y="57150"/>
            <a:ext cx="8331200" cy="6743700"/>
          </a:xfrm>
          <a:prstGeom prst="rect">
            <a:avLst/>
          </a:prstGeom>
        </p:spPr>
      </p:pic>
    </p:spTree>
    <p:extLst>
      <p:ext uri="{BB962C8B-B14F-4D97-AF65-F5344CB8AC3E}">
        <p14:creationId xmlns:p14="http://schemas.microsoft.com/office/powerpoint/2010/main" val="3689131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A5658D57-A000-9440-8438-D152EF5B67C9}"/>
              </a:ext>
            </a:extLst>
          </p:cNvPr>
          <p:cNvPicPr>
            <a:picLocks noChangeAspect="1"/>
          </p:cNvPicPr>
          <p:nvPr/>
        </p:nvPicPr>
        <p:blipFill>
          <a:blip r:embed="rId2"/>
          <a:stretch>
            <a:fillRect/>
          </a:stretch>
        </p:blipFill>
        <p:spPr>
          <a:xfrm>
            <a:off x="3479800" y="370974"/>
            <a:ext cx="5664200" cy="6019800"/>
          </a:xfrm>
          <a:prstGeom prst="rect">
            <a:avLst/>
          </a:prstGeom>
        </p:spPr>
      </p:pic>
      <p:sp>
        <p:nvSpPr>
          <p:cNvPr id="4" name="Rectangle 3">
            <a:extLst>
              <a:ext uri="{FF2B5EF4-FFF2-40B4-BE49-F238E27FC236}">
                <a16:creationId xmlns:a16="http://schemas.microsoft.com/office/drawing/2014/main" xmlns="" id="{AB6F06A7-7FDB-304C-BCA8-927E36189C02}"/>
              </a:ext>
            </a:extLst>
          </p:cNvPr>
          <p:cNvSpPr/>
          <p:nvPr/>
        </p:nvSpPr>
        <p:spPr>
          <a:xfrm>
            <a:off x="264694" y="872495"/>
            <a:ext cx="2606843" cy="5016758"/>
          </a:xfrm>
          <a:prstGeom prst="rect">
            <a:avLst/>
          </a:prstGeom>
        </p:spPr>
        <p:txBody>
          <a:bodyPr wrap="square">
            <a:spAutoFit/>
          </a:bodyPr>
          <a:lstStyle/>
          <a:p>
            <a:pPr fontAlgn="base"/>
            <a:r>
              <a:rPr lang="en-GB" sz="2000" dirty="0">
                <a:solidFill>
                  <a:srgbClr val="1F1F1F"/>
                </a:solidFill>
                <a:latin typeface="Arial" panose="020B0604020202020204" pitchFamily="34" charset="0"/>
              </a:rPr>
              <a:t>The purpose of the descriptions of learning is to provide guidance on the pace of progression in order to support practitioners and inform curriculum design and learning and teaching. They are not a series of criteria to be directly assessed against, nor can they be met with single assessment tasks.</a:t>
            </a:r>
            <a:endParaRPr lang="en-GB" sz="2000" b="0" i="0" dirty="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537401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FE5675B3-59CF-3840-9B34-CC89FE465255}"/>
              </a:ext>
            </a:extLst>
          </p:cNvPr>
          <p:cNvSpPr/>
          <p:nvPr/>
        </p:nvSpPr>
        <p:spPr>
          <a:xfrm>
            <a:off x="296778" y="536917"/>
            <a:ext cx="8494295" cy="6001643"/>
          </a:xfrm>
          <a:prstGeom prst="rect">
            <a:avLst/>
          </a:prstGeom>
        </p:spPr>
        <p:txBody>
          <a:bodyPr wrap="square">
            <a:spAutoFit/>
          </a:bodyPr>
          <a:lstStyle/>
          <a:p>
            <a:r>
              <a:rPr lang="en-GB" sz="2400" dirty="0">
                <a:solidFill>
                  <a:srgbClr val="1F1F1F"/>
                </a:solidFill>
                <a:latin typeface="Arial" panose="020B0604020202020204" pitchFamily="34" charset="0"/>
              </a:rPr>
              <a:t>Descriptions of learning provide </a:t>
            </a:r>
            <a:r>
              <a:rPr lang="en-GB" sz="2400" dirty="0">
                <a:solidFill>
                  <a:srgbClr val="32B098"/>
                </a:solidFill>
                <a:latin typeface="Arial" panose="020B0604020202020204" pitchFamily="34" charset="0"/>
              </a:rPr>
              <a:t>guidance on how learners should progress within each statement of what matters </a:t>
            </a:r>
            <a:r>
              <a:rPr lang="en-GB" sz="2400" dirty="0">
                <a:solidFill>
                  <a:srgbClr val="1F1F1F"/>
                </a:solidFill>
                <a:latin typeface="Arial" panose="020B0604020202020204" pitchFamily="34" charset="0"/>
              </a:rPr>
              <a:t>as they journey through the continuum of learning. These are arranged in five progression steps which provide reference points for the pace of that progression. These expectations are expressed from the learner’s perspective and are framed broadly so that they can sustain learning over a series of years. </a:t>
            </a:r>
          </a:p>
          <a:p>
            <a:endParaRPr lang="en-GB" sz="2400" dirty="0">
              <a:solidFill>
                <a:srgbClr val="1F1F1F"/>
              </a:solidFill>
              <a:latin typeface="Arial" panose="020B0604020202020204" pitchFamily="34" charset="0"/>
            </a:endParaRPr>
          </a:p>
          <a:p>
            <a:endParaRPr lang="en-GB" sz="2400" dirty="0">
              <a:solidFill>
                <a:srgbClr val="1F1F1F"/>
              </a:solidFill>
              <a:latin typeface="Arial" panose="020B0604020202020204" pitchFamily="34" charset="0"/>
            </a:endParaRPr>
          </a:p>
          <a:p>
            <a:r>
              <a:rPr lang="en-GB" sz="2400" dirty="0">
                <a:solidFill>
                  <a:srgbClr val="FF0000"/>
                </a:solidFill>
                <a:latin typeface="Arial" panose="020B0604020202020204" pitchFamily="34" charset="0"/>
              </a:rPr>
              <a:t>They are not designed as stand-alone tasks, activities or assessment criteria. </a:t>
            </a:r>
            <a:r>
              <a:rPr lang="en-GB" sz="2400" dirty="0">
                <a:solidFill>
                  <a:srgbClr val="1F1F1F"/>
                </a:solidFill>
                <a:latin typeface="Arial" panose="020B0604020202020204" pitchFamily="34" charset="0"/>
              </a:rPr>
              <a:t>While the learning continuum is the same for each learner, the pace of progress through it may differ. As a result, the progression steps only broadly relate to age. They broadly correspond to expectations at ages 5, 8, 11, 14 and 16.</a:t>
            </a:r>
            <a:endParaRPr lang="en-US" sz="2400" dirty="0"/>
          </a:p>
        </p:txBody>
      </p:sp>
    </p:spTree>
    <p:extLst>
      <p:ext uri="{BB962C8B-B14F-4D97-AF65-F5344CB8AC3E}">
        <p14:creationId xmlns:p14="http://schemas.microsoft.com/office/powerpoint/2010/main" val="19349470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9E4815AF-9369-1847-B466-61F83F946F20}"/>
              </a:ext>
            </a:extLst>
          </p:cNvPr>
          <p:cNvSpPr/>
          <p:nvPr/>
        </p:nvSpPr>
        <p:spPr>
          <a:xfrm>
            <a:off x="735106" y="800707"/>
            <a:ext cx="7530353" cy="5078313"/>
          </a:xfrm>
          <a:prstGeom prst="rect">
            <a:avLst/>
          </a:prstGeom>
        </p:spPr>
        <p:txBody>
          <a:bodyPr wrap="square">
            <a:spAutoFit/>
          </a:bodyPr>
          <a:lstStyle/>
          <a:p>
            <a:pPr algn="ctr"/>
            <a:r>
              <a:rPr lang="en-GB" sz="5400" dirty="0">
                <a:solidFill>
                  <a:srgbClr val="1F1F1F"/>
                </a:solidFill>
                <a:latin typeface="Arial" panose="020B0604020202020204" pitchFamily="34" charset="0"/>
              </a:rPr>
              <a:t>Practitioners should be mindful of a variety of ways in which learners may progress at different points in the learning journey</a:t>
            </a:r>
            <a:endParaRPr lang="en-US" sz="5400" dirty="0"/>
          </a:p>
        </p:txBody>
      </p:sp>
    </p:spTree>
    <p:extLst>
      <p:ext uri="{BB962C8B-B14F-4D97-AF65-F5344CB8AC3E}">
        <p14:creationId xmlns:p14="http://schemas.microsoft.com/office/powerpoint/2010/main" val="13106902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clipart&#10;&#10;Description automatically generated">
            <a:extLst>
              <a:ext uri="{FF2B5EF4-FFF2-40B4-BE49-F238E27FC236}">
                <a16:creationId xmlns:a16="http://schemas.microsoft.com/office/drawing/2014/main" xmlns="" id="{8481112A-2E2D-47DD-B15C-6DE3A59B1789}"/>
              </a:ext>
            </a:extLst>
          </p:cNvPr>
          <p:cNvPicPr>
            <a:picLocks noChangeAspect="1"/>
          </p:cNvPicPr>
          <p:nvPr/>
        </p:nvPicPr>
        <p:blipFill rotWithShape="1">
          <a:blip r:embed="rId3"/>
          <a:srcRect l="806"/>
          <a:stretch/>
        </p:blipFill>
        <p:spPr>
          <a:xfrm>
            <a:off x="70576" y="1003488"/>
            <a:ext cx="9002847" cy="4674160"/>
          </a:xfrm>
          <a:prstGeom prst="rect">
            <a:avLst/>
          </a:prstGeom>
          <a:effectLst>
            <a:outerShdw blurRad="508000" dist="101600" dir="5400000" algn="tl" rotWithShape="0">
              <a:prstClr val="black">
                <a:alpha val="10000"/>
              </a:prstClr>
            </a:outerShdw>
          </a:effectLst>
        </p:spPr>
      </p:pic>
      <p:sp>
        <p:nvSpPr>
          <p:cNvPr id="3" name="TextBox 2">
            <a:extLst>
              <a:ext uri="{FF2B5EF4-FFF2-40B4-BE49-F238E27FC236}">
                <a16:creationId xmlns:a16="http://schemas.microsoft.com/office/drawing/2014/main" xmlns="" id="{B2A78F83-E155-4FE0-89EE-CF0738550DBF}"/>
              </a:ext>
            </a:extLst>
          </p:cNvPr>
          <p:cNvSpPr txBox="1"/>
          <p:nvPr/>
        </p:nvSpPr>
        <p:spPr>
          <a:xfrm>
            <a:off x="1577787" y="6036235"/>
            <a:ext cx="6984321" cy="523220"/>
          </a:xfrm>
          <a:prstGeom prst="rect">
            <a:avLst/>
          </a:prstGeom>
          <a:noFill/>
        </p:spPr>
        <p:txBody>
          <a:bodyPr wrap="square" lIns="91440" tIns="45720" rIns="91440" bIns="45720" rtlCol="0" anchor="t">
            <a:spAutoFit/>
          </a:bodyPr>
          <a:lstStyle/>
          <a:p>
            <a:r>
              <a:rPr lang="cy-GB" sz="2800" dirty="0"/>
              <a:t>The base of the </a:t>
            </a:r>
            <a:r>
              <a:rPr lang="cy-GB" sz="2800" dirty="0" err="1"/>
              <a:t>mountains</a:t>
            </a:r>
            <a:r>
              <a:rPr lang="cy-GB" sz="2800" dirty="0"/>
              <a:t> is the </a:t>
            </a:r>
            <a:r>
              <a:rPr lang="cy-GB" sz="2800" dirty="0" err="1"/>
              <a:t>curriculum</a:t>
            </a:r>
            <a:endParaRPr lang="en-GB" sz="2800" dirty="0"/>
          </a:p>
        </p:txBody>
      </p:sp>
      <p:sp>
        <p:nvSpPr>
          <p:cNvPr id="4" name="TextBox 3">
            <a:extLst>
              <a:ext uri="{FF2B5EF4-FFF2-40B4-BE49-F238E27FC236}">
                <a16:creationId xmlns:a16="http://schemas.microsoft.com/office/drawing/2014/main" xmlns="" id="{4AFDE067-7D4A-4077-BD9A-25A6CCB89C6F}"/>
              </a:ext>
            </a:extLst>
          </p:cNvPr>
          <p:cNvSpPr txBox="1"/>
          <p:nvPr/>
        </p:nvSpPr>
        <p:spPr>
          <a:xfrm>
            <a:off x="1477681" y="270197"/>
            <a:ext cx="6844283" cy="523220"/>
          </a:xfrm>
          <a:prstGeom prst="rect">
            <a:avLst/>
          </a:prstGeom>
          <a:noFill/>
        </p:spPr>
        <p:txBody>
          <a:bodyPr wrap="square" rtlCol="0">
            <a:spAutoFit/>
          </a:bodyPr>
          <a:lstStyle/>
          <a:p>
            <a:r>
              <a:rPr lang="cy-GB" sz="2800" dirty="0"/>
              <a:t>The </a:t>
            </a:r>
            <a:r>
              <a:rPr lang="cy-GB" sz="2800" dirty="0" err="1"/>
              <a:t>mountain</a:t>
            </a:r>
            <a:r>
              <a:rPr lang="cy-GB" sz="2800" dirty="0"/>
              <a:t> </a:t>
            </a:r>
            <a:r>
              <a:rPr lang="cy-GB" sz="2800" dirty="0" err="1"/>
              <a:t>tops</a:t>
            </a:r>
            <a:r>
              <a:rPr lang="cy-GB" sz="2800" dirty="0"/>
              <a:t> </a:t>
            </a:r>
            <a:r>
              <a:rPr lang="cy-GB" sz="2800" dirty="0" err="1"/>
              <a:t>are</a:t>
            </a:r>
            <a:r>
              <a:rPr lang="cy-GB" sz="2800" dirty="0"/>
              <a:t> the </a:t>
            </a:r>
            <a:r>
              <a:rPr lang="cy-GB" sz="2800" dirty="0" err="1"/>
              <a:t>progression</a:t>
            </a:r>
            <a:r>
              <a:rPr lang="cy-GB" sz="2800" dirty="0"/>
              <a:t> </a:t>
            </a:r>
            <a:r>
              <a:rPr lang="cy-GB" sz="2800" dirty="0" err="1"/>
              <a:t>steps</a:t>
            </a:r>
            <a:endParaRPr lang="en-GB" sz="2800" dirty="0"/>
          </a:p>
        </p:txBody>
      </p:sp>
    </p:spTree>
    <p:extLst>
      <p:ext uri="{BB962C8B-B14F-4D97-AF65-F5344CB8AC3E}">
        <p14:creationId xmlns:p14="http://schemas.microsoft.com/office/powerpoint/2010/main" val="20309619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F3EC342-8F6F-49D6-B71A-B81380E761B4}"/>
              </a:ext>
            </a:extLst>
          </p:cNvPr>
          <p:cNvPicPr>
            <a:picLocks noChangeAspect="1"/>
          </p:cNvPicPr>
          <p:nvPr/>
        </p:nvPicPr>
        <p:blipFill>
          <a:blip r:embed="rId3"/>
          <a:stretch>
            <a:fillRect/>
          </a:stretch>
        </p:blipFill>
        <p:spPr>
          <a:xfrm>
            <a:off x="0" y="381000"/>
            <a:ext cx="9144000" cy="6096000"/>
          </a:xfrm>
          <a:prstGeom prst="rect">
            <a:avLst/>
          </a:prstGeom>
        </p:spPr>
      </p:pic>
    </p:spTree>
    <p:extLst>
      <p:ext uri="{BB962C8B-B14F-4D97-AF65-F5344CB8AC3E}">
        <p14:creationId xmlns:p14="http://schemas.microsoft.com/office/powerpoint/2010/main" val="103600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2D3DAFB4-0427-9948-B168-84F14A8658CC}"/>
              </a:ext>
            </a:extLst>
          </p:cNvPr>
          <p:cNvSpPr/>
          <p:nvPr/>
        </p:nvSpPr>
        <p:spPr>
          <a:xfrm>
            <a:off x="168442" y="548170"/>
            <a:ext cx="8686799" cy="4401205"/>
          </a:xfrm>
          <a:prstGeom prst="rect">
            <a:avLst/>
          </a:prstGeom>
        </p:spPr>
        <p:txBody>
          <a:bodyPr wrap="square">
            <a:spAutoFit/>
          </a:bodyPr>
          <a:lstStyle/>
          <a:p>
            <a:r>
              <a:rPr lang="en-GB" sz="2800" dirty="0">
                <a:solidFill>
                  <a:srgbClr val="1F1F1F"/>
                </a:solidFill>
                <a:latin typeface="Arial" panose="020B0604020202020204" pitchFamily="34" charset="0"/>
              </a:rPr>
              <a:t>Progression in learning is a process of increasing sophistication, rather than being about a body of content to be covered. </a:t>
            </a:r>
          </a:p>
          <a:p>
            <a:endParaRPr lang="en-GB" sz="2800"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Progression is not linear and different learners are likely to progress in markedly different ways.</a:t>
            </a:r>
          </a:p>
          <a:p>
            <a:endParaRPr lang="en-GB" sz="2800"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Assessment, built into the school curriculum, should recognise this and allow for a variety of diversions, stops and spurts in a learner’s journey.</a:t>
            </a:r>
            <a:endParaRPr lang="en-US" sz="2800" dirty="0"/>
          </a:p>
        </p:txBody>
      </p:sp>
    </p:spTree>
    <p:extLst>
      <p:ext uri="{BB962C8B-B14F-4D97-AF65-F5344CB8AC3E}">
        <p14:creationId xmlns:p14="http://schemas.microsoft.com/office/powerpoint/2010/main" val="123591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28302D54-9BE5-8C4F-8BCC-BBDC0BF8FB61}"/>
              </a:ext>
            </a:extLst>
          </p:cNvPr>
          <p:cNvSpPr/>
          <p:nvPr/>
        </p:nvSpPr>
        <p:spPr>
          <a:xfrm>
            <a:off x="280737" y="2063604"/>
            <a:ext cx="8702841" cy="3970318"/>
          </a:xfrm>
          <a:prstGeom prst="rect">
            <a:avLst/>
          </a:prstGeom>
        </p:spPr>
        <p:txBody>
          <a:bodyPr wrap="square">
            <a:spAutoFit/>
          </a:bodyPr>
          <a:lstStyle/>
          <a:p>
            <a:pPr fontAlgn="base"/>
            <a:r>
              <a:rPr lang="en-GB" i="1" dirty="0">
                <a:solidFill>
                  <a:srgbClr val="1F1F1F"/>
                </a:solidFill>
                <a:latin typeface="inherit"/>
              </a:rPr>
              <a:t/>
            </a:r>
            <a:br>
              <a:rPr lang="en-GB" i="1" dirty="0">
                <a:solidFill>
                  <a:srgbClr val="1F1F1F"/>
                </a:solidFill>
                <a:latin typeface="inherit"/>
              </a:rPr>
            </a:br>
            <a:endParaRPr lang="en-GB" dirty="0">
              <a:solidFill>
                <a:srgbClr val="1F1F1F"/>
              </a:solidFill>
              <a:latin typeface="Arial" panose="020B0604020202020204" pitchFamily="34" charset="0"/>
            </a:endParaRPr>
          </a:p>
          <a:p>
            <a:pPr fontAlgn="base">
              <a:buFont typeface="Arial" panose="020B0604020202020204" pitchFamily="34" charset="0"/>
              <a:buChar char="•"/>
            </a:pPr>
            <a:r>
              <a:rPr lang="en-GB" sz="2400" dirty="0">
                <a:solidFill>
                  <a:srgbClr val="1F1F1F"/>
                </a:solidFill>
                <a:latin typeface="Arial" panose="020B0604020202020204" pitchFamily="34" charset="0"/>
              </a:rPr>
              <a:t> When a learner enters a school at any point, the school should ensure they understand where they are in their learning and the progression they have made to date. This understanding should be used to </a:t>
            </a:r>
            <a:r>
              <a:rPr lang="en-GB" sz="2400" dirty="0">
                <a:solidFill>
                  <a:srgbClr val="32B098"/>
                </a:solidFill>
                <a:latin typeface="Arial" panose="020B0604020202020204" pitchFamily="34" charset="0"/>
              </a:rPr>
              <a:t>identify the learner’s starting point</a:t>
            </a:r>
            <a:r>
              <a:rPr lang="en-GB" sz="2400" dirty="0">
                <a:solidFill>
                  <a:srgbClr val="1F1F1F"/>
                </a:solidFill>
                <a:latin typeface="Arial" panose="020B0604020202020204" pitchFamily="34" charset="0"/>
              </a:rPr>
              <a:t> and how the school can best move learning forward.</a:t>
            </a: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buFont typeface="Arial" panose="020B0604020202020204" pitchFamily="34" charset="0"/>
              <a:buChar char="•"/>
            </a:pPr>
            <a:r>
              <a:rPr lang="en-GB" sz="2400" dirty="0">
                <a:solidFill>
                  <a:srgbClr val="1F1F1F"/>
                </a:solidFill>
                <a:latin typeface="Arial" panose="020B0604020202020204" pitchFamily="34" charset="0"/>
              </a:rPr>
              <a:t> Practitioners should take account of information provided by those who have previously supported the education of the learner.</a:t>
            </a:r>
            <a:endParaRPr lang="en-GB" sz="2400" b="0" i="0" dirty="0">
              <a:solidFill>
                <a:srgbClr val="1F1F1F"/>
              </a:solidFill>
              <a:effectLst/>
              <a:latin typeface="Arial" panose="020B0604020202020204" pitchFamily="34" charset="0"/>
            </a:endParaRPr>
          </a:p>
        </p:txBody>
      </p:sp>
      <p:sp>
        <p:nvSpPr>
          <p:cNvPr id="3" name="TextBox 2">
            <a:extLst>
              <a:ext uri="{FF2B5EF4-FFF2-40B4-BE49-F238E27FC236}">
                <a16:creationId xmlns:a16="http://schemas.microsoft.com/office/drawing/2014/main" xmlns="" id="{9D682189-61D5-DC4F-87A9-9C843328A454}"/>
              </a:ext>
            </a:extLst>
          </p:cNvPr>
          <p:cNvSpPr txBox="1"/>
          <p:nvPr/>
        </p:nvSpPr>
        <p:spPr>
          <a:xfrm>
            <a:off x="280737" y="493944"/>
            <a:ext cx="8077200" cy="1200329"/>
          </a:xfrm>
          <a:prstGeom prst="rect">
            <a:avLst/>
          </a:prstGeom>
          <a:noFill/>
        </p:spPr>
        <p:txBody>
          <a:bodyPr wrap="square" rtlCol="0">
            <a:spAutoFit/>
          </a:bodyPr>
          <a:lstStyle/>
          <a:p>
            <a:r>
              <a:rPr lang="en-US" sz="2400" dirty="0">
                <a:solidFill>
                  <a:srgbClr val="32B098"/>
                </a:solidFill>
                <a:latin typeface="Arial" panose="020B0604020202020204" pitchFamily="34" charset="0"/>
                <a:cs typeface="Arial" panose="020B0604020202020204" pitchFamily="34" charset="0"/>
              </a:rPr>
              <a:t>So how do we use these progression steps? </a:t>
            </a:r>
          </a:p>
          <a:p>
            <a:endParaRPr lang="en-US" sz="2400" dirty="0">
              <a:solidFill>
                <a:srgbClr val="32B098"/>
              </a:solidFill>
              <a:latin typeface="Arial" panose="020B0604020202020204" pitchFamily="34" charset="0"/>
              <a:cs typeface="Arial" panose="020B0604020202020204" pitchFamily="34" charset="0"/>
            </a:endParaRPr>
          </a:p>
          <a:p>
            <a:r>
              <a:rPr lang="en-US" sz="2400" dirty="0">
                <a:solidFill>
                  <a:srgbClr val="32B098"/>
                </a:solidFill>
                <a:latin typeface="Arial" panose="020B0604020202020204" pitchFamily="34" charset="0"/>
                <a:cs typeface="Arial" panose="020B0604020202020204" pitchFamily="34" charset="0"/>
              </a:rPr>
              <a:t>What is our approach to assessing a child’s progression?</a:t>
            </a:r>
          </a:p>
        </p:txBody>
      </p:sp>
    </p:spTree>
    <p:extLst>
      <p:ext uri="{BB962C8B-B14F-4D97-AF65-F5344CB8AC3E}">
        <p14:creationId xmlns:p14="http://schemas.microsoft.com/office/powerpoint/2010/main" val="1560997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541E4A6B-A165-6B4F-A9F5-D614EE6344F0}"/>
              </a:ext>
            </a:extLst>
          </p:cNvPr>
          <p:cNvSpPr/>
          <p:nvPr/>
        </p:nvSpPr>
        <p:spPr>
          <a:xfrm>
            <a:off x="136358" y="180213"/>
            <a:ext cx="7162800" cy="6370975"/>
          </a:xfrm>
          <a:prstGeom prst="rect">
            <a:avLst/>
          </a:prstGeom>
        </p:spPr>
        <p:txBody>
          <a:bodyPr wrap="square">
            <a:spAutoFit/>
          </a:bodyPr>
          <a:lstStyle/>
          <a:p>
            <a:pPr fontAlgn="base">
              <a:buFont typeface="Arial" panose="020B0604020202020204" pitchFamily="34" charset="0"/>
              <a:buChar char="•"/>
            </a:pPr>
            <a:r>
              <a:rPr lang="en-GB" sz="2400" dirty="0">
                <a:solidFill>
                  <a:srgbClr val="1F1F1F"/>
                </a:solidFill>
                <a:latin typeface="Arial" panose="020B0604020202020204" pitchFamily="34" charset="0"/>
              </a:rPr>
              <a:t>Assessment is key to supporting ‘deep’ learning and should be used to identify whether a learner needs to consolidate learning, whether further support is needed and/or whether the learner can progress to the next steps in learning.</a:t>
            </a: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buFont typeface="Arial" panose="020B0604020202020204" pitchFamily="34" charset="0"/>
              <a:buChar char="•"/>
            </a:pPr>
            <a:r>
              <a:rPr lang="en-GB" sz="2400" dirty="0">
                <a:solidFill>
                  <a:srgbClr val="1F1F1F"/>
                </a:solidFill>
                <a:latin typeface="Arial" panose="020B0604020202020204" pitchFamily="34" charset="0"/>
              </a:rPr>
              <a:t>Observational assessment should be used and practitioners should look for evidence of embedded learning to assess what a learner can do consistently and independently in a range of learning experiences. This should be informed by a good understanding of child development.</a:t>
            </a:r>
          </a:p>
        </p:txBody>
      </p:sp>
      <p:pic>
        <p:nvPicPr>
          <p:cNvPr id="4" name="Picture 3">
            <a:extLst>
              <a:ext uri="{FF2B5EF4-FFF2-40B4-BE49-F238E27FC236}">
                <a16:creationId xmlns:a16="http://schemas.microsoft.com/office/drawing/2014/main" xmlns="" id="{FBEDF0F8-71A5-654F-BC8A-E1B0D0518742}"/>
              </a:ext>
            </a:extLst>
          </p:cNvPr>
          <p:cNvPicPr>
            <a:picLocks noChangeAspect="1"/>
          </p:cNvPicPr>
          <p:nvPr/>
        </p:nvPicPr>
        <p:blipFill>
          <a:blip r:embed="rId2"/>
          <a:stretch>
            <a:fillRect/>
          </a:stretch>
        </p:blipFill>
        <p:spPr>
          <a:xfrm rot="12672621">
            <a:off x="5268225" y="1771530"/>
            <a:ext cx="1588256" cy="865913"/>
          </a:xfrm>
          <a:prstGeom prst="rect">
            <a:avLst/>
          </a:prstGeom>
        </p:spPr>
      </p:pic>
      <p:sp>
        <p:nvSpPr>
          <p:cNvPr id="5" name="TextBox 4">
            <a:extLst>
              <a:ext uri="{FF2B5EF4-FFF2-40B4-BE49-F238E27FC236}">
                <a16:creationId xmlns:a16="http://schemas.microsoft.com/office/drawing/2014/main" xmlns="" id="{B5C2C20B-2501-AD41-BDCA-29721A90CC44}"/>
              </a:ext>
            </a:extLst>
          </p:cNvPr>
          <p:cNvSpPr txBox="1"/>
          <p:nvPr/>
        </p:nvSpPr>
        <p:spPr>
          <a:xfrm>
            <a:off x="5005455" y="2719369"/>
            <a:ext cx="3962082" cy="1323439"/>
          </a:xfrm>
          <a:prstGeom prst="rect">
            <a:avLst/>
          </a:prstGeom>
          <a:noFill/>
        </p:spPr>
        <p:txBody>
          <a:bodyPr wrap="square" rtlCol="0">
            <a:spAutoFit/>
          </a:bodyPr>
          <a:lstStyle/>
          <a:p>
            <a:r>
              <a:rPr lang="en-US" sz="2000" dirty="0">
                <a:solidFill>
                  <a:srgbClr val="32B098"/>
                </a:solidFill>
              </a:rPr>
              <a:t>Remember the school decides how this assessment is done and what it looks like as it creates it’s own curriculum.</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b="9790"/>
          <a:stretch/>
        </p:blipFill>
        <p:spPr>
          <a:xfrm>
            <a:off x="937341" y="2178816"/>
            <a:ext cx="3150565" cy="1945711"/>
          </a:xfrm>
          <a:prstGeom prst="rect">
            <a:avLst/>
          </a:prstGeom>
        </p:spPr>
      </p:pic>
    </p:spTree>
    <p:extLst>
      <p:ext uri="{BB962C8B-B14F-4D97-AF65-F5344CB8AC3E}">
        <p14:creationId xmlns:p14="http://schemas.microsoft.com/office/powerpoint/2010/main" val="20197422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xmlns="" id="{D4B0CD4B-1020-4E97-95CC-6EB75C167C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3525" y="381000"/>
            <a:ext cx="607695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1893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541E4A6B-A165-6B4F-A9F5-D614EE6344F0}"/>
              </a:ext>
            </a:extLst>
          </p:cNvPr>
          <p:cNvSpPr/>
          <p:nvPr/>
        </p:nvSpPr>
        <p:spPr>
          <a:xfrm>
            <a:off x="911097" y="0"/>
            <a:ext cx="7660105" cy="5386090"/>
          </a:xfrm>
          <a:prstGeom prst="rect">
            <a:avLst/>
          </a:prstGeom>
        </p:spPr>
        <p:txBody>
          <a:bodyPr wrap="square">
            <a:spAutoFit/>
          </a:bodyPr>
          <a:lstStyle/>
          <a:p>
            <a:pPr fontAlgn="base"/>
            <a:endParaRPr lang="en-GB" dirty="0">
              <a:solidFill>
                <a:srgbClr val="1F1F1F"/>
              </a:solidFill>
              <a:latin typeface="Arial" panose="020B0604020202020204" pitchFamily="34" charset="0"/>
            </a:endParaRPr>
          </a:p>
          <a:p>
            <a:pPr fontAlgn="base">
              <a:buFont typeface="Arial" panose="020B0604020202020204" pitchFamily="34" charset="0"/>
              <a:buChar char="•"/>
            </a:pPr>
            <a:endParaRPr lang="en-GB" dirty="0">
              <a:solidFill>
                <a:srgbClr val="1F1F1F"/>
              </a:solidFill>
              <a:latin typeface="Arial" panose="020B0604020202020204" pitchFamily="34" charset="0"/>
            </a:endParaRPr>
          </a:p>
          <a:p>
            <a:pPr fontAlgn="base"/>
            <a:r>
              <a:rPr lang="en-GB" sz="2800" dirty="0">
                <a:solidFill>
                  <a:srgbClr val="1F1F1F"/>
                </a:solidFill>
                <a:latin typeface="Arial" panose="020B0604020202020204" pitchFamily="34" charset="0"/>
              </a:rPr>
              <a:t>Schools should plan a range of assessment methods and techniques that are fit-for-purpose and support progression across the breadth of the curriculum. </a:t>
            </a:r>
          </a:p>
          <a:p>
            <a:pPr fontAlgn="base"/>
            <a:endParaRPr lang="en-GB" sz="2800" dirty="0">
              <a:solidFill>
                <a:srgbClr val="1F1F1F"/>
              </a:solidFill>
              <a:latin typeface="Arial" panose="020B0604020202020204" pitchFamily="34" charset="0"/>
            </a:endParaRPr>
          </a:p>
          <a:p>
            <a:pPr fontAlgn="base"/>
            <a:endParaRPr lang="en-GB" sz="2800" dirty="0">
              <a:solidFill>
                <a:srgbClr val="1F1F1F"/>
              </a:solidFill>
              <a:latin typeface="Arial" panose="020B0604020202020204" pitchFamily="34" charset="0"/>
            </a:endParaRPr>
          </a:p>
          <a:p>
            <a:pPr fontAlgn="base"/>
            <a:r>
              <a:rPr lang="en-GB" sz="2800" dirty="0">
                <a:solidFill>
                  <a:srgbClr val="1F1F1F"/>
                </a:solidFill>
                <a:latin typeface="Arial" panose="020B0604020202020204" pitchFamily="34" charset="0"/>
              </a:rPr>
              <a:t>Some of these may be distinctive to individual areas of learning and experience, some may apply across more than one area, and others may be specific to learners with additional needs.</a:t>
            </a:r>
            <a:endParaRPr lang="en-GB" sz="2800" b="0" i="0" dirty="0">
              <a:solidFill>
                <a:srgbClr val="1F1F1F"/>
              </a:solidFill>
              <a:effectLst/>
              <a:latin typeface="Arial" panose="020B0604020202020204" pitchFamily="34" charset="0"/>
            </a:endParaRP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9790"/>
          <a:stretch/>
        </p:blipFill>
        <p:spPr>
          <a:xfrm>
            <a:off x="5616918" y="4912289"/>
            <a:ext cx="3150565" cy="1945711"/>
          </a:xfrm>
          <a:prstGeom prst="rect">
            <a:avLst/>
          </a:prstGeom>
        </p:spPr>
      </p:pic>
    </p:spTree>
    <p:extLst>
      <p:ext uri="{BB962C8B-B14F-4D97-AF65-F5344CB8AC3E}">
        <p14:creationId xmlns:p14="http://schemas.microsoft.com/office/powerpoint/2010/main" val="16380046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29319CE1-3AEB-9040-8AA7-B5F93C777100}"/>
              </a:ext>
            </a:extLst>
          </p:cNvPr>
          <p:cNvSpPr/>
          <p:nvPr/>
        </p:nvSpPr>
        <p:spPr>
          <a:xfrm>
            <a:off x="738409" y="531909"/>
            <a:ext cx="7724274" cy="4031873"/>
          </a:xfrm>
          <a:prstGeom prst="rect">
            <a:avLst/>
          </a:prstGeom>
        </p:spPr>
        <p:txBody>
          <a:bodyPr wrap="square">
            <a:spAutoFit/>
          </a:bodyPr>
          <a:lstStyle/>
          <a:p>
            <a:pPr algn="ctr" fontAlgn="base"/>
            <a:r>
              <a:rPr lang="en-GB" sz="3200" dirty="0">
                <a:solidFill>
                  <a:srgbClr val="1F1F1F"/>
                </a:solidFill>
                <a:latin typeface="Arial" panose="020B0604020202020204" pitchFamily="34" charset="0"/>
              </a:rPr>
              <a:t>Assessment methods and techniques should be selected, and adapted where appropriate, according to the needs of the learner. This should take into account the developmental stage and any barriers to learning, ensuring that each learner is able to demonstrate progress in line with their individual ability.</a:t>
            </a:r>
            <a:endParaRPr lang="en-GB" sz="3200" b="0" i="0" dirty="0">
              <a:solidFill>
                <a:srgbClr val="1F1F1F"/>
              </a:solidFill>
              <a:effectLst/>
              <a:latin typeface="Arial" panose="020B0604020202020204" pitchFamily="34"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9790"/>
          <a:stretch/>
        </p:blipFill>
        <p:spPr>
          <a:xfrm>
            <a:off x="5706564" y="4912289"/>
            <a:ext cx="3150565" cy="1945711"/>
          </a:xfrm>
          <a:prstGeom prst="rect">
            <a:avLst/>
          </a:prstGeom>
        </p:spPr>
      </p:pic>
    </p:spTree>
    <p:extLst>
      <p:ext uri="{BB962C8B-B14F-4D97-AF65-F5344CB8AC3E}">
        <p14:creationId xmlns:p14="http://schemas.microsoft.com/office/powerpoint/2010/main" val="13517018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1DB3D078-8C41-2A48-B92E-024F00E72B04}"/>
              </a:ext>
            </a:extLst>
          </p:cNvPr>
          <p:cNvSpPr/>
          <p:nvPr/>
        </p:nvSpPr>
        <p:spPr>
          <a:xfrm>
            <a:off x="447763" y="195244"/>
            <a:ext cx="8409366" cy="5016758"/>
          </a:xfrm>
          <a:prstGeom prst="rect">
            <a:avLst/>
          </a:prstGeom>
        </p:spPr>
        <p:txBody>
          <a:bodyPr wrap="square">
            <a:spAutoFit/>
          </a:bodyPr>
          <a:lstStyle/>
          <a:p>
            <a:pPr algn="ctr" fontAlgn="base"/>
            <a:r>
              <a:rPr lang="en-GB" sz="3200" dirty="0" smtClean="0">
                <a:solidFill>
                  <a:srgbClr val="1F1F1F"/>
                </a:solidFill>
                <a:latin typeface="Arial" panose="020B0604020202020204" pitchFamily="34" charset="0"/>
              </a:rPr>
              <a:t>Statutory </a:t>
            </a:r>
            <a:r>
              <a:rPr lang="en-GB" sz="3200" dirty="0">
                <a:solidFill>
                  <a:srgbClr val="1F1F1F"/>
                </a:solidFill>
                <a:latin typeface="Arial" panose="020B0604020202020204" pitchFamily="34" charset="0"/>
              </a:rPr>
              <a:t>online personalised assessments are designed to help the practitioner and learner understand how a learner’s reading and numeracy skills are developing and what the next steps should be. </a:t>
            </a:r>
            <a:endParaRPr lang="en-GB" sz="3200" dirty="0" smtClean="0">
              <a:solidFill>
                <a:srgbClr val="1F1F1F"/>
              </a:solidFill>
              <a:latin typeface="Arial" panose="020B0604020202020204" pitchFamily="34" charset="0"/>
            </a:endParaRPr>
          </a:p>
          <a:p>
            <a:pPr algn="ctr" fontAlgn="base"/>
            <a:endParaRPr lang="en-GB" sz="3200" dirty="0">
              <a:solidFill>
                <a:srgbClr val="1F1F1F"/>
              </a:solidFill>
              <a:latin typeface="Arial" panose="020B0604020202020204" pitchFamily="34" charset="0"/>
            </a:endParaRPr>
          </a:p>
          <a:p>
            <a:pPr algn="ctr" fontAlgn="base"/>
            <a:r>
              <a:rPr lang="en-GB" sz="3200" dirty="0" smtClean="0">
                <a:solidFill>
                  <a:srgbClr val="1F1F1F"/>
                </a:solidFill>
                <a:latin typeface="Arial" panose="020B0604020202020204" pitchFamily="34" charset="0"/>
              </a:rPr>
              <a:t>Online </a:t>
            </a:r>
            <a:r>
              <a:rPr lang="en-GB" sz="3200" dirty="0">
                <a:solidFill>
                  <a:srgbClr val="1F1F1F"/>
                </a:solidFill>
                <a:latin typeface="Arial" panose="020B0604020202020204" pitchFamily="34" charset="0"/>
              </a:rPr>
              <a:t>personalised assessments are designed to support learning and teaching and are not to be used for the purpose of external accountability.</a:t>
            </a:r>
            <a:endParaRPr lang="en-GB" sz="3200" b="0" i="0" dirty="0">
              <a:solidFill>
                <a:srgbClr val="1F1F1F"/>
              </a:solidFill>
              <a:effectLst/>
              <a:latin typeface="Arial" panose="020B0604020202020204" pitchFamily="34"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9790"/>
          <a:stretch/>
        </p:blipFill>
        <p:spPr>
          <a:xfrm>
            <a:off x="6466781" y="5212002"/>
            <a:ext cx="2677219" cy="1653384"/>
          </a:xfrm>
          <a:prstGeom prst="rect">
            <a:avLst/>
          </a:prstGeom>
        </p:spPr>
      </p:pic>
    </p:spTree>
    <p:extLst>
      <p:ext uri="{BB962C8B-B14F-4D97-AF65-F5344CB8AC3E}">
        <p14:creationId xmlns:p14="http://schemas.microsoft.com/office/powerpoint/2010/main" val="2922212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3ABD04EB-5EC3-0F49-A6C3-D9AB5B46FD19}"/>
              </a:ext>
            </a:extLst>
          </p:cNvPr>
          <p:cNvPicPr>
            <a:picLocks noChangeAspect="1"/>
          </p:cNvPicPr>
          <p:nvPr/>
        </p:nvPicPr>
        <p:blipFill>
          <a:blip r:embed="rId2"/>
          <a:stretch>
            <a:fillRect/>
          </a:stretch>
        </p:blipFill>
        <p:spPr>
          <a:xfrm>
            <a:off x="0" y="-29409"/>
            <a:ext cx="10331116" cy="6887410"/>
          </a:xfrm>
          <a:prstGeom prst="rect">
            <a:avLst/>
          </a:prstGeom>
        </p:spPr>
      </p:pic>
    </p:spTree>
    <p:extLst>
      <p:ext uri="{BB962C8B-B14F-4D97-AF65-F5344CB8AC3E}">
        <p14:creationId xmlns:p14="http://schemas.microsoft.com/office/powerpoint/2010/main" val="40688261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E974A9-899E-4B35-8743-493410CFC8D2}"/>
              </a:ext>
            </a:extLst>
          </p:cNvPr>
          <p:cNvSpPr>
            <a:spLocks noGrp="1"/>
          </p:cNvSpPr>
          <p:nvPr>
            <p:ph type="title"/>
          </p:nvPr>
        </p:nvSpPr>
        <p:spPr>
          <a:xfrm>
            <a:off x="486834" y="147048"/>
            <a:ext cx="8170331" cy="798158"/>
          </a:xfrm>
        </p:spPr>
        <p:txBody>
          <a:bodyPr/>
          <a:lstStyle/>
          <a:p>
            <a:pPr algn="ctr"/>
            <a:r>
              <a:rPr lang="cy-GB" dirty="0"/>
              <a:t> The </a:t>
            </a:r>
            <a:r>
              <a:rPr lang="cy-GB" dirty="0" err="1"/>
              <a:t>Learning</a:t>
            </a:r>
            <a:r>
              <a:rPr lang="cy-GB" dirty="0"/>
              <a:t> </a:t>
            </a:r>
            <a:r>
              <a:rPr lang="cy-GB" dirty="0" err="1"/>
              <a:t>River</a:t>
            </a:r>
            <a:endParaRPr lang="en-GB" dirty="0"/>
          </a:p>
        </p:txBody>
      </p:sp>
      <p:pic>
        <p:nvPicPr>
          <p:cNvPr id="3074" name="Picture 2" descr="Image result for The learning river">
            <a:extLst>
              <a:ext uri="{FF2B5EF4-FFF2-40B4-BE49-F238E27FC236}">
                <a16:creationId xmlns:a16="http://schemas.microsoft.com/office/drawing/2014/main" xmlns="" id="{4D0CC7EC-2F11-4B2C-9D7C-47BEF8B736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9850" y="1833563"/>
            <a:ext cx="3924300" cy="31908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The learning river">
            <a:extLst>
              <a:ext uri="{FF2B5EF4-FFF2-40B4-BE49-F238E27FC236}">
                <a16:creationId xmlns:a16="http://schemas.microsoft.com/office/drawing/2014/main" xmlns="" id="{B02F22CF-FF19-4532-9828-FB4795B625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377" y="673173"/>
            <a:ext cx="7423243" cy="60358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AEB6A4EA-05B5-42EF-9EC7-B9023EDA3F0A}"/>
              </a:ext>
            </a:extLst>
          </p:cNvPr>
          <p:cNvSpPr txBox="1"/>
          <p:nvPr/>
        </p:nvSpPr>
        <p:spPr>
          <a:xfrm>
            <a:off x="1864660" y="5912794"/>
            <a:ext cx="7114988" cy="646331"/>
          </a:xfrm>
          <a:prstGeom prst="rect">
            <a:avLst/>
          </a:prstGeom>
          <a:noFill/>
        </p:spPr>
        <p:txBody>
          <a:bodyPr wrap="square" rtlCol="0">
            <a:spAutoFit/>
          </a:bodyPr>
          <a:lstStyle/>
          <a:p>
            <a:r>
              <a:rPr lang="cy-GB" dirty="0"/>
              <a:t>The </a:t>
            </a:r>
            <a:r>
              <a:rPr lang="cy-GB" dirty="0" err="1"/>
              <a:t>Layers</a:t>
            </a:r>
            <a:r>
              <a:rPr lang="cy-GB" dirty="0"/>
              <a:t> of </a:t>
            </a:r>
            <a:r>
              <a:rPr lang="cy-GB" dirty="0" err="1"/>
              <a:t>Learning</a:t>
            </a:r>
            <a:r>
              <a:rPr lang="cy-GB" dirty="0"/>
              <a:t> </a:t>
            </a:r>
            <a:r>
              <a:rPr lang="cy-GB" dirty="0" err="1"/>
              <a:t>in</a:t>
            </a:r>
            <a:r>
              <a:rPr lang="cy-GB" dirty="0"/>
              <a:t> the </a:t>
            </a:r>
            <a:r>
              <a:rPr lang="cy-GB" dirty="0" err="1"/>
              <a:t>Classroom</a:t>
            </a:r>
            <a:endParaRPr lang="cy-GB" dirty="0"/>
          </a:p>
          <a:p>
            <a:r>
              <a:rPr lang="cy-GB" dirty="0" err="1"/>
              <a:t>Source</a:t>
            </a:r>
            <a:r>
              <a:rPr lang="cy-GB" dirty="0"/>
              <a:t>: By </a:t>
            </a:r>
            <a:r>
              <a:rPr lang="cy-GB" dirty="0" err="1"/>
              <a:t>kind</a:t>
            </a:r>
            <a:r>
              <a:rPr lang="cy-GB" dirty="0"/>
              <a:t> </a:t>
            </a:r>
            <a:r>
              <a:rPr lang="cy-GB" dirty="0" err="1"/>
              <a:t>permission</a:t>
            </a:r>
            <a:r>
              <a:rPr lang="cy-GB" dirty="0"/>
              <a:t> of </a:t>
            </a:r>
            <a:r>
              <a:rPr lang="cy-GB" dirty="0" err="1"/>
              <a:t>Juan</a:t>
            </a:r>
            <a:r>
              <a:rPr lang="cy-GB" dirty="0"/>
              <a:t> </a:t>
            </a:r>
            <a:r>
              <a:rPr lang="cy-GB" dirty="0" err="1"/>
              <a:t>and</a:t>
            </a:r>
            <a:r>
              <a:rPr lang="cy-GB" dirty="0"/>
              <a:t> </a:t>
            </a:r>
            <a:r>
              <a:rPr lang="cy-GB" dirty="0" err="1"/>
              <a:t>Becky</a:t>
            </a:r>
            <a:r>
              <a:rPr lang="cy-GB" dirty="0"/>
              <a:t> </a:t>
            </a:r>
            <a:r>
              <a:rPr lang="cy-GB" dirty="0" err="1"/>
              <a:t>Carlzon</a:t>
            </a:r>
            <a:endParaRPr lang="en-GB" dirty="0"/>
          </a:p>
        </p:txBody>
      </p:sp>
    </p:spTree>
    <p:extLst>
      <p:ext uri="{BB962C8B-B14F-4D97-AF65-F5344CB8AC3E}">
        <p14:creationId xmlns:p14="http://schemas.microsoft.com/office/powerpoint/2010/main" val="24126790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4D16714A-9425-5B41-979F-37E02B538CEC}"/>
              </a:ext>
            </a:extLst>
          </p:cNvPr>
          <p:cNvPicPr>
            <a:picLocks noGrp="1" noChangeAspect="1"/>
          </p:cNvPicPr>
          <p:nvPr>
            <p:ph sz="half" idx="1"/>
          </p:nvPr>
        </p:nvPicPr>
        <p:blipFill>
          <a:blip r:embed="rId3"/>
          <a:stretch>
            <a:fillRect/>
          </a:stretch>
        </p:blipFill>
        <p:spPr>
          <a:xfrm>
            <a:off x="0" y="288380"/>
            <a:ext cx="8848108" cy="6280123"/>
          </a:xfrm>
        </p:spPr>
      </p:pic>
    </p:spTree>
    <p:extLst>
      <p:ext uri="{BB962C8B-B14F-4D97-AF65-F5344CB8AC3E}">
        <p14:creationId xmlns:p14="http://schemas.microsoft.com/office/powerpoint/2010/main" val="40507486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28597953-A823-1741-B2F1-73929B36E370}"/>
              </a:ext>
            </a:extLst>
          </p:cNvPr>
          <p:cNvPicPr>
            <a:picLocks noGrp="1" noChangeAspect="1"/>
          </p:cNvPicPr>
          <p:nvPr>
            <p:ph sz="half" idx="1"/>
          </p:nvPr>
        </p:nvPicPr>
        <p:blipFill>
          <a:blip r:embed="rId3"/>
          <a:stretch>
            <a:fillRect/>
          </a:stretch>
        </p:blipFill>
        <p:spPr>
          <a:xfrm>
            <a:off x="-349607" y="382900"/>
            <a:ext cx="9665639" cy="5924594"/>
          </a:xfrm>
        </p:spPr>
      </p:pic>
    </p:spTree>
    <p:extLst>
      <p:ext uri="{BB962C8B-B14F-4D97-AF65-F5344CB8AC3E}">
        <p14:creationId xmlns:p14="http://schemas.microsoft.com/office/powerpoint/2010/main" val="20471794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3C8C5CA9-C41B-1D45-BF79-021561033B61}"/>
              </a:ext>
            </a:extLst>
          </p:cNvPr>
          <p:cNvPicPr>
            <a:picLocks noGrp="1" noChangeAspect="1"/>
          </p:cNvPicPr>
          <p:nvPr>
            <p:ph sz="half" idx="1"/>
          </p:nvPr>
        </p:nvPicPr>
        <p:blipFill>
          <a:blip r:embed="rId3"/>
          <a:stretch>
            <a:fillRect/>
          </a:stretch>
        </p:blipFill>
        <p:spPr>
          <a:xfrm>
            <a:off x="527050" y="626533"/>
            <a:ext cx="8374852" cy="4067120"/>
          </a:xfrm>
        </p:spPr>
      </p:pic>
    </p:spTree>
    <p:extLst>
      <p:ext uri="{BB962C8B-B14F-4D97-AF65-F5344CB8AC3E}">
        <p14:creationId xmlns:p14="http://schemas.microsoft.com/office/powerpoint/2010/main" val="23671888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8E3A4538-CED6-CD43-AEE6-BAB026A7FE8E}"/>
              </a:ext>
            </a:extLst>
          </p:cNvPr>
          <p:cNvPicPr>
            <a:picLocks noGrp="1" noChangeAspect="1"/>
          </p:cNvPicPr>
          <p:nvPr>
            <p:ph sz="half" idx="1"/>
          </p:nvPr>
        </p:nvPicPr>
        <p:blipFill>
          <a:blip r:embed="rId3"/>
          <a:stretch>
            <a:fillRect/>
          </a:stretch>
        </p:blipFill>
        <p:spPr>
          <a:xfrm>
            <a:off x="0" y="661902"/>
            <a:ext cx="9144000" cy="5663660"/>
          </a:xfrm>
        </p:spPr>
      </p:pic>
      <p:sp>
        <p:nvSpPr>
          <p:cNvPr id="4" name="TextBox 3">
            <a:extLst>
              <a:ext uri="{FF2B5EF4-FFF2-40B4-BE49-F238E27FC236}">
                <a16:creationId xmlns:a16="http://schemas.microsoft.com/office/drawing/2014/main" xmlns="" id="{20A0217D-B64F-40C7-9BE8-4F934F54C3A0}"/>
              </a:ext>
            </a:extLst>
          </p:cNvPr>
          <p:cNvSpPr txBox="1"/>
          <p:nvPr/>
        </p:nvSpPr>
        <p:spPr>
          <a:xfrm>
            <a:off x="2037906" y="6304969"/>
            <a:ext cx="4867834" cy="369332"/>
          </a:xfrm>
          <a:prstGeom prst="rect">
            <a:avLst/>
          </a:prstGeom>
          <a:noFill/>
        </p:spPr>
        <p:txBody>
          <a:bodyPr wrap="square">
            <a:spAutoFit/>
          </a:bodyPr>
          <a:lstStyle/>
          <a:p>
            <a:r>
              <a:rPr lang="en-GB" dirty="0">
                <a:hlinkClick r:id="rId4"/>
              </a:rPr>
              <a:t>https://youtu.be/g5MWDCPyKAo</a:t>
            </a:r>
            <a:endParaRPr lang="en-GB" dirty="0"/>
          </a:p>
        </p:txBody>
      </p:sp>
    </p:spTree>
    <p:extLst>
      <p:ext uri="{BB962C8B-B14F-4D97-AF65-F5344CB8AC3E}">
        <p14:creationId xmlns:p14="http://schemas.microsoft.com/office/powerpoint/2010/main" val="9860628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11E0B456-A9A3-EB4B-932A-833956EAFB46}"/>
              </a:ext>
            </a:extLst>
          </p:cNvPr>
          <p:cNvPicPr>
            <a:picLocks noGrp="1" noChangeAspect="1"/>
          </p:cNvPicPr>
          <p:nvPr>
            <p:ph sz="half" idx="1"/>
          </p:nvPr>
        </p:nvPicPr>
        <p:blipFill>
          <a:blip r:embed="rId3"/>
          <a:stretch>
            <a:fillRect/>
          </a:stretch>
        </p:blipFill>
        <p:spPr>
          <a:xfrm>
            <a:off x="-43586" y="189909"/>
            <a:ext cx="9187586" cy="6341519"/>
          </a:xfrm>
        </p:spPr>
      </p:pic>
    </p:spTree>
    <p:extLst>
      <p:ext uri="{BB962C8B-B14F-4D97-AF65-F5344CB8AC3E}">
        <p14:creationId xmlns:p14="http://schemas.microsoft.com/office/powerpoint/2010/main" val="39262045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0FB9C2A0-FC61-8A41-B62A-BF061EEF620B}"/>
              </a:ext>
            </a:extLst>
          </p:cNvPr>
          <p:cNvPicPr>
            <a:picLocks noGrp="1" noChangeAspect="1"/>
          </p:cNvPicPr>
          <p:nvPr>
            <p:ph sz="half" idx="1"/>
          </p:nvPr>
        </p:nvPicPr>
        <p:blipFill>
          <a:blip r:embed="rId3"/>
          <a:stretch>
            <a:fillRect/>
          </a:stretch>
        </p:blipFill>
        <p:spPr>
          <a:xfrm>
            <a:off x="0" y="261258"/>
            <a:ext cx="9116811" cy="6298163"/>
          </a:xfrm>
        </p:spPr>
      </p:pic>
    </p:spTree>
    <p:extLst>
      <p:ext uri="{BB962C8B-B14F-4D97-AF65-F5344CB8AC3E}">
        <p14:creationId xmlns:p14="http://schemas.microsoft.com/office/powerpoint/2010/main" val="15862241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7337"/>
            <a:ext cx="9144000" cy="6434092"/>
          </a:xfrm>
          <a:prstGeom prst="rect">
            <a:avLst/>
          </a:prstGeom>
        </p:spPr>
      </p:pic>
      <p:sp>
        <p:nvSpPr>
          <p:cNvPr id="3" name="TextBox 2"/>
          <p:cNvSpPr txBox="1"/>
          <p:nvPr/>
        </p:nvSpPr>
        <p:spPr>
          <a:xfrm>
            <a:off x="1741519" y="0"/>
            <a:ext cx="5552511" cy="507831"/>
          </a:xfrm>
          <a:prstGeom prst="rect">
            <a:avLst/>
          </a:prstGeom>
          <a:noFill/>
        </p:spPr>
        <p:txBody>
          <a:bodyPr wrap="square" rtlCol="0">
            <a:spAutoFit/>
          </a:bodyPr>
          <a:lstStyle/>
          <a:p>
            <a:r>
              <a:rPr lang="cy-GB" sz="2700" dirty="0"/>
              <a:t>Arferion y Meddwl / </a:t>
            </a:r>
            <a:r>
              <a:rPr lang="cy-GB" sz="2700" dirty="0" err="1"/>
              <a:t>Habits</a:t>
            </a:r>
            <a:r>
              <a:rPr lang="cy-GB" sz="2700" dirty="0"/>
              <a:t> of </a:t>
            </a:r>
            <a:r>
              <a:rPr lang="cy-GB" sz="2700" dirty="0" err="1"/>
              <a:t>Mind</a:t>
            </a:r>
            <a:endParaRPr lang="en-GB" sz="2700" dirty="0"/>
          </a:p>
        </p:txBody>
      </p:sp>
    </p:spTree>
    <p:extLst>
      <p:ext uri="{BB962C8B-B14F-4D97-AF65-F5344CB8AC3E}">
        <p14:creationId xmlns:p14="http://schemas.microsoft.com/office/powerpoint/2010/main" val="112921433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2309091"/>
            <a:ext cx="9144000" cy="4548909"/>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5153" y="214405"/>
            <a:ext cx="2976282" cy="1674159"/>
          </a:xfrm>
          <a:prstGeom prst="rect">
            <a:avLst/>
          </a:prstGeom>
        </p:spPr>
      </p:pic>
      <p:sp>
        <p:nvSpPr>
          <p:cNvPr id="5" name="TextBox 4"/>
          <p:cNvSpPr txBox="1"/>
          <p:nvPr/>
        </p:nvSpPr>
        <p:spPr>
          <a:xfrm>
            <a:off x="3801034" y="159836"/>
            <a:ext cx="5038165" cy="1938992"/>
          </a:xfrm>
          <a:prstGeom prst="rect">
            <a:avLst/>
          </a:prstGeom>
          <a:noFill/>
        </p:spPr>
        <p:txBody>
          <a:bodyPr wrap="square" rtlCol="0">
            <a:spAutoFit/>
          </a:bodyPr>
          <a:lstStyle/>
          <a:p>
            <a:r>
              <a:rPr lang="en-US" sz="2400" dirty="0" smtClean="0"/>
              <a:t>Scan document and make a note of the subheadings, do you agree with </a:t>
            </a:r>
            <a:r>
              <a:rPr lang="en-US" sz="2400" dirty="0" err="1" smtClean="0"/>
              <a:t>Rosenshine</a:t>
            </a:r>
            <a:r>
              <a:rPr lang="en-US" sz="2400" dirty="0" smtClean="0"/>
              <a:t>? Why? </a:t>
            </a:r>
          </a:p>
          <a:p>
            <a:r>
              <a:rPr lang="en-US" sz="2400" dirty="0" smtClean="0"/>
              <a:t>Can you note a classroom example for each principle? </a:t>
            </a:r>
            <a:endParaRPr lang="en-US" sz="2400" dirty="0"/>
          </a:p>
        </p:txBody>
      </p:sp>
    </p:spTree>
    <p:extLst>
      <p:ext uri="{BB962C8B-B14F-4D97-AF65-F5344CB8AC3E}">
        <p14:creationId xmlns:p14="http://schemas.microsoft.com/office/powerpoint/2010/main" val="2940737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971" y="837453"/>
            <a:ext cx="2451100" cy="4991100"/>
          </a:xfrm>
          <a:prstGeom prst="rect">
            <a:avLst/>
          </a:prstGeom>
        </p:spPr>
      </p:pic>
      <p:pic>
        <p:nvPicPr>
          <p:cNvPr id="3" name="Picture 2" descr="Screen Shot 2018-06-10 at 09.31.43">
            <a:extLst>
              <a:ext uri="{FF2B5EF4-FFF2-40B4-BE49-F238E27FC236}">
                <a16:creationId xmlns:a16="http://schemas.microsoft.com/office/drawing/2014/main" xmlns="" id="{93D4198E-17A5-4734-B2D0-D257E892FEC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52576" y="649870"/>
            <a:ext cx="3971037" cy="5366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28328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xmlns="" id="{203B059B-B289-414F-916F-DB77787FCD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4922978" cy="69582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49153" y="250264"/>
            <a:ext cx="2976282" cy="1674159"/>
          </a:xfrm>
          <a:prstGeom prst="rect">
            <a:avLst/>
          </a:prstGeom>
        </p:spPr>
      </p:pic>
      <p:sp>
        <p:nvSpPr>
          <p:cNvPr id="2" name="TextBox 1"/>
          <p:cNvSpPr txBox="1"/>
          <p:nvPr/>
        </p:nvSpPr>
        <p:spPr>
          <a:xfrm>
            <a:off x="4930588" y="2241175"/>
            <a:ext cx="4213412" cy="3970318"/>
          </a:xfrm>
          <a:prstGeom prst="rect">
            <a:avLst/>
          </a:prstGeom>
          <a:noFill/>
        </p:spPr>
        <p:txBody>
          <a:bodyPr wrap="square" rtlCol="0">
            <a:spAutoFit/>
          </a:bodyPr>
          <a:lstStyle/>
          <a:p>
            <a:pPr algn="ctr"/>
            <a:r>
              <a:rPr lang="en-US" sz="3600" dirty="0" smtClean="0"/>
              <a:t>Can you work together to put the principles into related themes? </a:t>
            </a:r>
          </a:p>
          <a:p>
            <a:pPr algn="ctr"/>
            <a:endParaRPr lang="en-US" sz="3600" dirty="0"/>
          </a:p>
          <a:p>
            <a:pPr algn="ctr"/>
            <a:r>
              <a:rPr lang="en-US" sz="3600" dirty="0" smtClean="0"/>
              <a:t>What might the titles of the themes be? </a:t>
            </a:r>
            <a:endParaRPr lang="en-US" sz="3600" dirty="0"/>
          </a:p>
        </p:txBody>
      </p:sp>
    </p:spTree>
    <p:extLst>
      <p:ext uri="{BB962C8B-B14F-4D97-AF65-F5344CB8AC3E}">
        <p14:creationId xmlns:p14="http://schemas.microsoft.com/office/powerpoint/2010/main" val="198681030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8212" y="582723"/>
            <a:ext cx="8023412" cy="954107"/>
          </a:xfrm>
          <a:prstGeom prst="rect">
            <a:avLst/>
          </a:prstGeom>
        </p:spPr>
        <p:txBody>
          <a:bodyPr wrap="square">
            <a:spAutoFit/>
          </a:bodyPr>
          <a:lstStyle/>
          <a:p>
            <a:r>
              <a:rPr lang="en-US" sz="2800" dirty="0" smtClean="0">
                <a:solidFill>
                  <a:srgbClr val="333333"/>
                </a:solidFill>
                <a:latin typeface="Ubuntu" charset="0"/>
              </a:rPr>
              <a:t>“For </a:t>
            </a:r>
            <a:r>
              <a:rPr lang="en-US" sz="2800" dirty="0">
                <a:solidFill>
                  <a:srgbClr val="333333"/>
                </a:solidFill>
                <a:latin typeface="Ubuntu" charset="0"/>
              </a:rPr>
              <a:t>me, it is the best, most clear and comprehensive guide to evidence-informed teaching there is</a:t>
            </a:r>
            <a:r>
              <a:rPr lang="en-US" sz="2800" dirty="0" smtClean="0">
                <a:solidFill>
                  <a:srgbClr val="333333"/>
                </a:solidFill>
                <a:latin typeface="Ubuntu" charset="0"/>
              </a:rPr>
              <a:t>.”</a:t>
            </a:r>
            <a:endParaRPr lang="en-US"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636682"/>
            <a:ext cx="6902824" cy="322131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00649">
            <a:off x="6628128" y="3482153"/>
            <a:ext cx="2752803" cy="3919454"/>
          </a:xfrm>
          <a:prstGeom prst="rect">
            <a:avLst/>
          </a:prstGeom>
        </p:spPr>
      </p:pic>
      <p:pic>
        <p:nvPicPr>
          <p:cNvPr id="6" name="Picture 5">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23728" y="1731041"/>
            <a:ext cx="3585881" cy="2305209"/>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2694" y="1731041"/>
            <a:ext cx="2736978" cy="2736978"/>
          </a:xfrm>
          <a:prstGeom prst="rect">
            <a:avLst/>
          </a:prstGeom>
        </p:spPr>
      </p:pic>
    </p:spTree>
    <p:extLst>
      <p:ext uri="{BB962C8B-B14F-4D97-AF65-F5344CB8AC3E}">
        <p14:creationId xmlns:p14="http://schemas.microsoft.com/office/powerpoint/2010/main" val="203941858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441" y="383989"/>
            <a:ext cx="7886700" cy="4978400"/>
          </a:xfrm>
          <a:prstGeom prst="rect">
            <a:avLst/>
          </a:prstGeom>
        </p:spPr>
      </p:pic>
      <p:sp>
        <p:nvSpPr>
          <p:cNvPr id="3" name="Rectangle 2"/>
          <p:cNvSpPr/>
          <p:nvPr/>
        </p:nvSpPr>
        <p:spPr>
          <a:xfrm>
            <a:off x="1030941" y="5920753"/>
            <a:ext cx="7915836" cy="523220"/>
          </a:xfrm>
          <a:prstGeom prst="rect">
            <a:avLst/>
          </a:prstGeom>
        </p:spPr>
        <p:txBody>
          <a:bodyPr wrap="square">
            <a:spAutoFit/>
          </a:bodyPr>
          <a:lstStyle/>
          <a:p>
            <a:r>
              <a:rPr lang="en-US" sz="2800" dirty="0">
                <a:hlinkClick r:id="rId2"/>
              </a:rPr>
              <a:t>https://</a:t>
            </a:r>
            <a:r>
              <a:rPr lang="en-US" sz="2800" dirty="0" smtClean="0">
                <a:hlinkClick r:id="rId2"/>
              </a:rPr>
              <a:t>www.youtube.com/watch?v=5QNGPZEYyUU</a:t>
            </a:r>
            <a:r>
              <a:rPr lang="en-US" sz="2800" dirty="0" smtClean="0"/>
              <a:t> </a:t>
            </a:r>
            <a:endParaRPr lang="en-US" sz="2800" dirty="0"/>
          </a:p>
        </p:txBody>
      </p:sp>
    </p:spTree>
    <p:extLst>
      <p:ext uri="{BB962C8B-B14F-4D97-AF65-F5344CB8AC3E}">
        <p14:creationId xmlns:p14="http://schemas.microsoft.com/office/powerpoint/2010/main" val="181550801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Intro_Learning_Jungle_powers">
            <a:hlinkClick r:id="" action="ppaction://media"/>
            <a:extLst>
              <a:ext uri="{FF2B5EF4-FFF2-40B4-BE49-F238E27FC236}">
                <a16:creationId xmlns:a16="http://schemas.microsoft.com/office/drawing/2014/main" xmlns="" id="{DB163480-AC29-42E6-B6F2-03FA9AD7D39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599090"/>
            <a:ext cx="9146565" cy="5144942"/>
          </a:xfrm>
          <a:prstGeom prst="rect">
            <a:avLst/>
          </a:prstGeom>
        </p:spPr>
      </p:pic>
    </p:spTree>
    <p:extLst>
      <p:ext uri="{BB962C8B-B14F-4D97-AF65-F5344CB8AC3E}">
        <p14:creationId xmlns:p14="http://schemas.microsoft.com/office/powerpoint/2010/main" val="2844668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251BF5FA-DBAA-43FB-A4CF-C46A079F4483}"/>
              </a:ext>
            </a:extLst>
          </p:cNvPr>
          <p:cNvPicPr>
            <a:picLocks noChangeAspect="1"/>
          </p:cNvPicPr>
          <p:nvPr/>
        </p:nvPicPr>
        <p:blipFill rotWithShape="1">
          <a:blip r:embed="rId3"/>
          <a:srcRect l="28758" t="17846" r="29504" b="41899"/>
          <a:stretch/>
        </p:blipFill>
        <p:spPr>
          <a:xfrm>
            <a:off x="-551794" y="0"/>
            <a:ext cx="10625312" cy="6840569"/>
          </a:xfrm>
          <a:prstGeom prst="rect">
            <a:avLst/>
          </a:prstGeom>
        </p:spPr>
      </p:pic>
    </p:spTree>
    <p:extLst>
      <p:ext uri="{BB962C8B-B14F-4D97-AF65-F5344CB8AC3E}">
        <p14:creationId xmlns:p14="http://schemas.microsoft.com/office/powerpoint/2010/main" val="96511134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251BF5FA-DBAA-43FB-A4CF-C46A079F4483}"/>
              </a:ext>
            </a:extLst>
          </p:cNvPr>
          <p:cNvPicPr>
            <a:picLocks noChangeAspect="1"/>
          </p:cNvPicPr>
          <p:nvPr/>
        </p:nvPicPr>
        <p:blipFill rotWithShape="1">
          <a:blip r:embed="rId3"/>
          <a:srcRect l="28758" t="57737" r="29869" b="9085"/>
          <a:stretch/>
        </p:blipFill>
        <p:spPr>
          <a:xfrm>
            <a:off x="-630622" y="583324"/>
            <a:ext cx="10426030" cy="5580994"/>
          </a:xfrm>
          <a:prstGeom prst="rect">
            <a:avLst/>
          </a:prstGeom>
        </p:spPr>
      </p:pic>
    </p:spTree>
    <p:extLst>
      <p:ext uri="{BB962C8B-B14F-4D97-AF65-F5344CB8AC3E}">
        <p14:creationId xmlns:p14="http://schemas.microsoft.com/office/powerpoint/2010/main" val="79889716"/>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F411C9-D035-457D-996D-D7611D38ED87}"/>
              </a:ext>
            </a:extLst>
          </p:cNvPr>
          <p:cNvSpPr>
            <a:spLocks noGrp="1"/>
          </p:cNvSpPr>
          <p:nvPr>
            <p:ph type="title"/>
          </p:nvPr>
        </p:nvSpPr>
        <p:spPr>
          <a:xfrm>
            <a:off x="516469" y="594360"/>
            <a:ext cx="8170331" cy="660699"/>
          </a:xfrm>
        </p:spPr>
        <p:txBody>
          <a:bodyPr>
            <a:normAutofit fontScale="90000"/>
          </a:bodyPr>
          <a:lstStyle/>
          <a:p>
            <a:r>
              <a:rPr lang="cy-GB" dirty="0" err="1"/>
              <a:t>Which</a:t>
            </a:r>
            <a:r>
              <a:rPr lang="cy-GB" dirty="0"/>
              <a:t> </a:t>
            </a:r>
            <a:r>
              <a:rPr lang="cy-GB" dirty="0" err="1"/>
              <a:t>language</a:t>
            </a:r>
            <a:r>
              <a:rPr lang="cy-GB" dirty="0"/>
              <a:t> </a:t>
            </a:r>
            <a:r>
              <a:rPr lang="cy-GB" dirty="0" err="1"/>
              <a:t>should</a:t>
            </a:r>
            <a:r>
              <a:rPr lang="cy-GB" dirty="0"/>
              <a:t> we </a:t>
            </a:r>
            <a:r>
              <a:rPr lang="cy-GB" dirty="0" err="1"/>
              <a:t>use</a:t>
            </a:r>
            <a:r>
              <a:rPr lang="cy-GB" dirty="0"/>
              <a:t> to </a:t>
            </a:r>
            <a:r>
              <a:rPr lang="cy-GB" dirty="0" err="1"/>
              <a:t>encourage</a:t>
            </a:r>
            <a:r>
              <a:rPr lang="cy-GB" dirty="0"/>
              <a:t> </a:t>
            </a:r>
            <a:r>
              <a:rPr lang="cy-GB" dirty="0" err="1"/>
              <a:t>learning</a:t>
            </a:r>
            <a:r>
              <a:rPr lang="cy-GB" dirty="0"/>
              <a:t>?</a:t>
            </a:r>
            <a:br>
              <a:rPr lang="cy-GB" dirty="0"/>
            </a:br>
            <a:r>
              <a:rPr lang="cy-GB" dirty="0"/>
              <a:t/>
            </a:r>
            <a:br>
              <a:rPr lang="cy-GB" dirty="0"/>
            </a:br>
            <a:r>
              <a:rPr lang="cy-GB" sz="2200" dirty="0" err="1"/>
              <a:t>People’s</a:t>
            </a:r>
            <a:r>
              <a:rPr lang="cy-GB" sz="2200" dirty="0"/>
              <a:t> </a:t>
            </a:r>
            <a:r>
              <a:rPr lang="cy-GB" sz="2200" dirty="0" err="1"/>
              <a:t>beliefs</a:t>
            </a:r>
            <a:r>
              <a:rPr lang="cy-GB" sz="2200" dirty="0"/>
              <a:t>, </a:t>
            </a:r>
            <a:r>
              <a:rPr lang="cy-GB" sz="2200" dirty="0" err="1"/>
              <a:t>attitudes</a:t>
            </a:r>
            <a:r>
              <a:rPr lang="cy-GB" sz="2200" dirty="0"/>
              <a:t>, </a:t>
            </a:r>
            <a:r>
              <a:rPr lang="cy-GB" sz="2200" dirty="0" err="1"/>
              <a:t>values</a:t>
            </a:r>
            <a:r>
              <a:rPr lang="cy-GB" sz="2200" dirty="0"/>
              <a:t>, </a:t>
            </a:r>
            <a:r>
              <a:rPr lang="cy-GB" sz="2200" dirty="0" err="1"/>
              <a:t>and</a:t>
            </a:r>
            <a:r>
              <a:rPr lang="cy-GB" sz="2200" dirty="0"/>
              <a:t> </a:t>
            </a:r>
            <a:r>
              <a:rPr lang="cy-GB" sz="2200" dirty="0" err="1"/>
              <a:t>dispositions</a:t>
            </a:r>
            <a:r>
              <a:rPr lang="cy-GB" sz="2200" dirty="0"/>
              <a:t> </a:t>
            </a:r>
            <a:r>
              <a:rPr lang="cy-GB" sz="2200" dirty="0" err="1"/>
              <a:t>are</a:t>
            </a:r>
            <a:r>
              <a:rPr lang="cy-GB" sz="2200" dirty="0"/>
              <a:t> </a:t>
            </a:r>
            <a:r>
              <a:rPr lang="cy-GB" sz="2200" dirty="0" err="1"/>
              <a:t>contagious</a:t>
            </a:r>
            <a:r>
              <a:rPr lang="cy-GB" sz="2200" dirty="0"/>
              <a:t>.  </a:t>
            </a:r>
            <a:r>
              <a:rPr lang="cy-GB" sz="2200" dirty="0" err="1"/>
              <a:t>Children</a:t>
            </a:r>
            <a:r>
              <a:rPr lang="cy-GB" sz="2200" dirty="0"/>
              <a:t> </a:t>
            </a:r>
            <a:r>
              <a:rPr lang="cy-GB" sz="2200" dirty="0" err="1"/>
              <a:t>pick</a:t>
            </a:r>
            <a:r>
              <a:rPr lang="cy-GB" sz="2200" dirty="0"/>
              <a:t> </a:t>
            </a:r>
            <a:r>
              <a:rPr lang="cy-GB" sz="2200" dirty="0" err="1"/>
              <a:t>them</a:t>
            </a:r>
            <a:r>
              <a:rPr lang="cy-GB" sz="2200" dirty="0"/>
              <a:t> </a:t>
            </a:r>
            <a:r>
              <a:rPr lang="cy-GB" sz="2200" dirty="0" err="1"/>
              <a:t>up</a:t>
            </a:r>
            <a:r>
              <a:rPr lang="cy-GB" sz="2200" dirty="0"/>
              <a:t> </a:t>
            </a:r>
            <a:r>
              <a:rPr lang="cy-GB" sz="2200" dirty="0" err="1"/>
              <a:t>unwittingly</a:t>
            </a:r>
            <a:r>
              <a:rPr lang="cy-GB" sz="2200" dirty="0"/>
              <a:t> </a:t>
            </a:r>
            <a:r>
              <a:rPr lang="cy-GB" sz="2200" dirty="0" err="1"/>
              <a:t>from</a:t>
            </a:r>
            <a:r>
              <a:rPr lang="cy-GB" sz="2200" dirty="0"/>
              <a:t> </a:t>
            </a:r>
            <a:r>
              <a:rPr lang="cy-GB" sz="2200" dirty="0" err="1"/>
              <a:t>everyone</a:t>
            </a:r>
            <a:r>
              <a:rPr lang="cy-GB" sz="2200" dirty="0"/>
              <a:t> </a:t>
            </a:r>
            <a:r>
              <a:rPr lang="cy-GB" sz="2200" dirty="0" err="1"/>
              <a:t>around</a:t>
            </a:r>
            <a:r>
              <a:rPr lang="cy-GB" sz="2200" dirty="0"/>
              <a:t> </a:t>
            </a:r>
            <a:r>
              <a:rPr lang="cy-GB" sz="2200" dirty="0" err="1"/>
              <a:t>them</a:t>
            </a:r>
            <a:r>
              <a:rPr lang="cy-GB" sz="2200" dirty="0"/>
              <a:t>...</a:t>
            </a:r>
            <a:r>
              <a:rPr lang="cy-GB" sz="2200" dirty="0" err="1"/>
              <a:t>How</a:t>
            </a:r>
            <a:r>
              <a:rPr lang="cy-GB" sz="2200" dirty="0"/>
              <a:t> we </a:t>
            </a:r>
            <a:r>
              <a:rPr lang="cy-GB" sz="2200" dirty="0" err="1"/>
              <a:t>speak</a:t>
            </a:r>
            <a:r>
              <a:rPr lang="cy-GB" sz="2200" dirty="0"/>
              <a:t> </a:t>
            </a:r>
            <a:r>
              <a:rPr lang="cy-GB" sz="2200" dirty="0" err="1"/>
              <a:t>and</a:t>
            </a:r>
            <a:r>
              <a:rPr lang="cy-GB" sz="2200" dirty="0"/>
              <a:t> </a:t>
            </a:r>
            <a:r>
              <a:rPr lang="cy-GB" sz="2200" dirty="0" err="1"/>
              <a:t>behave</a:t>
            </a:r>
            <a:r>
              <a:rPr lang="cy-GB" sz="2200" dirty="0"/>
              <a:t> </a:t>
            </a:r>
            <a:r>
              <a:rPr lang="cy-GB" sz="2200" dirty="0" err="1"/>
              <a:t>in</a:t>
            </a:r>
            <a:r>
              <a:rPr lang="cy-GB" sz="2200" dirty="0"/>
              <a:t> the </a:t>
            </a:r>
            <a:r>
              <a:rPr lang="cy-GB" sz="2200" dirty="0" err="1"/>
              <a:t>presence</a:t>
            </a:r>
            <a:r>
              <a:rPr lang="cy-GB" sz="2200" dirty="0"/>
              <a:t> of </a:t>
            </a:r>
            <a:r>
              <a:rPr lang="cy-GB" sz="2200" dirty="0" err="1"/>
              <a:t>children</a:t>
            </a:r>
            <a:r>
              <a:rPr lang="cy-GB" sz="2200" dirty="0"/>
              <a:t> </a:t>
            </a:r>
            <a:r>
              <a:rPr lang="cy-GB" sz="2200" dirty="0" err="1"/>
              <a:t>matters</a:t>
            </a:r>
            <a:r>
              <a:rPr lang="cy-GB" sz="2200" dirty="0"/>
              <a:t>.  </a:t>
            </a:r>
            <a:r>
              <a:rPr lang="cy-GB" sz="2200" dirty="0" err="1"/>
              <a:t>Some</a:t>
            </a:r>
            <a:r>
              <a:rPr lang="cy-GB" sz="2200" dirty="0"/>
              <a:t> of the most </a:t>
            </a:r>
            <a:r>
              <a:rPr lang="cy-GB" sz="2200" dirty="0" err="1"/>
              <a:t>important</a:t>
            </a:r>
            <a:r>
              <a:rPr lang="cy-GB" sz="2200" dirty="0"/>
              <a:t> </a:t>
            </a:r>
            <a:r>
              <a:rPr lang="cy-GB" sz="2200" dirty="0" err="1"/>
              <a:t>things</a:t>
            </a:r>
            <a:r>
              <a:rPr lang="cy-GB" sz="2200" dirty="0"/>
              <a:t> </a:t>
            </a:r>
            <a:r>
              <a:rPr lang="cy-GB" sz="2200" dirty="0" err="1"/>
              <a:t>they</a:t>
            </a:r>
            <a:r>
              <a:rPr lang="cy-GB" sz="2200" dirty="0"/>
              <a:t> </a:t>
            </a:r>
            <a:r>
              <a:rPr lang="cy-GB" sz="2200" dirty="0" err="1"/>
              <a:t>learn</a:t>
            </a:r>
            <a:r>
              <a:rPr lang="cy-GB" sz="2200" dirty="0"/>
              <a:t>, </a:t>
            </a:r>
            <a:r>
              <a:rPr lang="cy-GB" sz="2200" dirty="0" err="1"/>
              <a:t>especially</a:t>
            </a:r>
            <a:r>
              <a:rPr lang="cy-GB" sz="2200" dirty="0"/>
              <a:t> down </a:t>
            </a:r>
            <a:r>
              <a:rPr lang="cy-GB" sz="2200" dirty="0" err="1"/>
              <a:t>in</a:t>
            </a:r>
            <a:r>
              <a:rPr lang="cy-GB" sz="2200" dirty="0"/>
              <a:t> </a:t>
            </a:r>
            <a:r>
              <a:rPr lang="cy-GB" sz="2200" dirty="0" err="1"/>
              <a:t>layer</a:t>
            </a:r>
            <a:r>
              <a:rPr lang="cy-GB" sz="2200" dirty="0"/>
              <a:t> 3 </a:t>
            </a:r>
            <a:r>
              <a:rPr lang="cy-GB" sz="2200" dirty="0" err="1"/>
              <a:t>in</a:t>
            </a:r>
            <a:r>
              <a:rPr lang="cy-GB" sz="2200" dirty="0"/>
              <a:t> the </a:t>
            </a:r>
            <a:r>
              <a:rPr lang="cy-GB" sz="2200" dirty="0" err="1"/>
              <a:t>river</a:t>
            </a:r>
            <a:r>
              <a:rPr lang="cy-GB" sz="2200" dirty="0"/>
              <a:t>, the </a:t>
            </a:r>
            <a:r>
              <a:rPr lang="cy-GB" sz="2200" dirty="0" err="1"/>
              <a:t>pick</a:t>
            </a:r>
            <a:r>
              <a:rPr lang="cy-GB" sz="2200" dirty="0"/>
              <a:t> </a:t>
            </a:r>
            <a:r>
              <a:rPr lang="cy-GB" sz="2200" dirty="0" err="1"/>
              <a:t>up</a:t>
            </a:r>
            <a:r>
              <a:rPr lang="cy-GB" sz="2200" dirty="0"/>
              <a:t> </a:t>
            </a:r>
            <a:r>
              <a:rPr lang="cy-GB" sz="2200" dirty="0" err="1"/>
              <a:t>intuitively</a:t>
            </a:r>
            <a:r>
              <a:rPr lang="cy-GB" sz="2200" dirty="0"/>
              <a:t> </a:t>
            </a:r>
            <a:r>
              <a:rPr lang="cy-GB" sz="2200" dirty="0" err="1"/>
              <a:t>through</a:t>
            </a:r>
            <a:r>
              <a:rPr lang="cy-GB" sz="2200" dirty="0"/>
              <a:t> </a:t>
            </a:r>
            <a:r>
              <a:rPr lang="cy-GB" sz="2200" dirty="0" err="1"/>
              <a:t>what</a:t>
            </a:r>
            <a:r>
              <a:rPr lang="cy-GB" sz="2200" dirty="0"/>
              <a:t> </a:t>
            </a:r>
            <a:r>
              <a:rPr lang="cy-GB" sz="2200" dirty="0" err="1"/>
              <a:t>they</a:t>
            </a:r>
            <a:r>
              <a:rPr lang="cy-GB" sz="2200" dirty="0"/>
              <a:t> </a:t>
            </a:r>
            <a:r>
              <a:rPr lang="cy-GB" sz="2200" dirty="0" err="1"/>
              <a:t>hear</a:t>
            </a:r>
            <a:r>
              <a:rPr lang="cy-GB" sz="2200" dirty="0"/>
              <a:t> </a:t>
            </a:r>
            <a:r>
              <a:rPr lang="cy-GB" sz="2200" dirty="0" err="1"/>
              <a:t>us</a:t>
            </a:r>
            <a:r>
              <a:rPr lang="cy-GB" sz="2200" dirty="0"/>
              <a:t> </a:t>
            </a:r>
            <a:r>
              <a:rPr lang="cy-GB" sz="2200" dirty="0" err="1"/>
              <a:t>saying</a:t>
            </a:r>
            <a:r>
              <a:rPr lang="cy-GB" sz="2200" dirty="0"/>
              <a:t> </a:t>
            </a:r>
            <a:r>
              <a:rPr lang="cy-GB" sz="2200" dirty="0" err="1"/>
              <a:t>and</a:t>
            </a:r>
            <a:r>
              <a:rPr lang="cy-GB" sz="2200" dirty="0"/>
              <a:t> </a:t>
            </a:r>
            <a:r>
              <a:rPr lang="cy-GB" sz="2200" dirty="0" err="1"/>
              <a:t>doing</a:t>
            </a:r>
            <a:r>
              <a:rPr lang="cy-GB" sz="2200" dirty="0"/>
              <a:t>.</a:t>
            </a:r>
            <a:r>
              <a:rPr lang="cy-GB" dirty="0"/>
              <a:t/>
            </a:r>
            <a:br>
              <a:rPr lang="cy-GB" dirty="0"/>
            </a:br>
            <a:r>
              <a:rPr lang="cy-GB" dirty="0"/>
              <a:t/>
            </a:r>
            <a:br>
              <a:rPr lang="cy-GB" dirty="0"/>
            </a:br>
            <a:r>
              <a:rPr lang="cy-GB" sz="2200" dirty="0"/>
              <a:t>For example, consider the difference between asking a class, “What do we think might be happening in this picture?” and saying,  “What does this picture show?” </a:t>
            </a:r>
            <a:br>
              <a:rPr lang="cy-GB" sz="2200" dirty="0"/>
            </a:br>
            <a:r>
              <a:rPr lang="cy-GB" sz="2200" dirty="0"/>
              <a:t/>
            </a:r>
            <a:br>
              <a:rPr lang="cy-GB" sz="2200" dirty="0"/>
            </a:br>
            <a:r>
              <a:rPr lang="cy-GB" sz="2200" dirty="0"/>
              <a:t>...“we” makes it sound like a collaborative activity, one in which the teacher is </a:t>
            </a:r>
            <a:r>
              <a:rPr lang="cy-GB" sz="2200" dirty="0" smtClean="0"/>
              <a:t>involved </a:t>
            </a:r>
            <a:r>
              <a:rPr lang="cy-GB" sz="2200" dirty="0"/>
              <a:t>as well as the children. a</a:t>
            </a:r>
            <a:r>
              <a:rPr lang="cy-GB" sz="2200" dirty="0" smtClean="0"/>
              <a:t>nd </a:t>
            </a:r>
            <a:r>
              <a:rPr lang="cy-GB" sz="2200" dirty="0"/>
              <a:t>“might be” is more open-ended than “does”; it invites children to be speculative, to use their imaginations. </a:t>
            </a:r>
            <a:br>
              <a:rPr lang="cy-GB" sz="2200" dirty="0"/>
            </a:br>
            <a:r>
              <a:rPr lang="cy-GB" sz="2200" dirty="0"/>
              <a:t/>
            </a:r>
            <a:br>
              <a:rPr lang="cy-GB" sz="2200" dirty="0"/>
            </a:br>
            <a:r>
              <a:rPr lang="cy-GB" sz="2200" b="1" dirty="0" err="1"/>
              <a:t>Claxton</a:t>
            </a:r>
            <a:r>
              <a:rPr lang="cy-GB" sz="2200" b="1" dirty="0"/>
              <a:t> </a:t>
            </a:r>
            <a:r>
              <a:rPr lang="cy-GB" sz="2200" b="1" dirty="0" err="1"/>
              <a:t>and</a:t>
            </a:r>
            <a:r>
              <a:rPr lang="cy-GB" sz="2200" b="1" dirty="0"/>
              <a:t> </a:t>
            </a:r>
            <a:r>
              <a:rPr lang="cy-GB" sz="2200" b="1" dirty="0" err="1"/>
              <a:t>Carlzon</a:t>
            </a:r>
            <a:r>
              <a:rPr lang="cy-GB" sz="2200" b="1" dirty="0"/>
              <a:t>, (2019). </a:t>
            </a:r>
            <a:r>
              <a:rPr lang="cy-GB" sz="2200" b="1" dirty="0" err="1"/>
              <a:t>Powering</a:t>
            </a:r>
            <a:r>
              <a:rPr lang="cy-GB" sz="2200" b="1" dirty="0"/>
              <a:t> </a:t>
            </a:r>
            <a:r>
              <a:rPr lang="cy-GB" sz="2200" b="1" dirty="0" err="1"/>
              <a:t>up</a:t>
            </a:r>
            <a:r>
              <a:rPr lang="cy-GB" sz="2200" b="1" dirty="0"/>
              <a:t> </a:t>
            </a:r>
            <a:r>
              <a:rPr lang="cy-GB" sz="2200" b="1" dirty="0" err="1"/>
              <a:t>children</a:t>
            </a:r>
            <a:r>
              <a:rPr lang="cy-GB" sz="2200" b="1" dirty="0"/>
              <a:t>. The </a:t>
            </a:r>
            <a:r>
              <a:rPr lang="cy-GB" sz="2200" b="1" dirty="0" err="1"/>
              <a:t>Learning</a:t>
            </a:r>
            <a:r>
              <a:rPr lang="cy-GB" sz="2200" b="1" dirty="0"/>
              <a:t> Power </a:t>
            </a:r>
            <a:r>
              <a:rPr lang="cy-GB" sz="2200" b="1" dirty="0" err="1"/>
              <a:t>Approach</a:t>
            </a:r>
            <a:r>
              <a:rPr lang="cy-GB" sz="2200" b="1" dirty="0"/>
              <a:t> to </a:t>
            </a:r>
            <a:r>
              <a:rPr lang="cy-GB" sz="2200" b="1" dirty="0" err="1"/>
              <a:t>Primary</a:t>
            </a:r>
            <a:r>
              <a:rPr lang="cy-GB" sz="2200" b="1" dirty="0"/>
              <a:t> </a:t>
            </a:r>
            <a:r>
              <a:rPr lang="cy-GB" sz="2200" b="1" dirty="0" err="1"/>
              <a:t>Teaching</a:t>
            </a:r>
            <a:endParaRPr lang="en-GB" sz="2200" b="1" dirty="0"/>
          </a:p>
        </p:txBody>
      </p:sp>
    </p:spTree>
    <p:extLst>
      <p:ext uri="{BB962C8B-B14F-4D97-AF65-F5344CB8AC3E}">
        <p14:creationId xmlns:p14="http://schemas.microsoft.com/office/powerpoint/2010/main" val="367287131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4" descr="WAG_Black_48">
            <a:extLst>
              <a:ext uri="{FF2B5EF4-FFF2-40B4-BE49-F238E27FC236}">
                <a16:creationId xmlns:a16="http://schemas.microsoft.com/office/drawing/2014/main" xmlns="" id="{D2CAC83E-6341-4D49-9493-18F62AB723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1855" y="752978"/>
            <a:ext cx="1282316" cy="943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xmlns="" id="{9CD24D1F-FA31-4C3B-BD21-68161759C953}"/>
              </a:ext>
            </a:extLst>
          </p:cNvPr>
          <p:cNvSpPr txBox="1"/>
          <p:nvPr/>
        </p:nvSpPr>
        <p:spPr>
          <a:xfrm>
            <a:off x="757325" y="337480"/>
            <a:ext cx="7365688" cy="830997"/>
          </a:xfrm>
          <a:prstGeom prst="rect">
            <a:avLst/>
          </a:prstGeom>
          <a:noFill/>
        </p:spPr>
        <p:txBody>
          <a:bodyPr wrap="square" rtlCol="0">
            <a:spAutoFit/>
          </a:bodyPr>
          <a:lstStyle/>
          <a:p>
            <a:r>
              <a:rPr lang="cy-GB" sz="2000" b="1" dirty="0"/>
              <a:t>  </a:t>
            </a:r>
            <a:r>
              <a:rPr lang="cy-GB" sz="2400" b="1" dirty="0"/>
              <a:t>“</a:t>
            </a:r>
            <a:r>
              <a:rPr lang="en-GB" sz="2400" b="1" dirty="0"/>
              <a:t>Questioning is the driving force of developing thinking and assessment for learning in the classroom.”</a:t>
            </a:r>
          </a:p>
        </p:txBody>
      </p:sp>
      <p:graphicFrame>
        <p:nvGraphicFramePr>
          <p:cNvPr id="4" name="Table 4">
            <a:extLst>
              <a:ext uri="{FF2B5EF4-FFF2-40B4-BE49-F238E27FC236}">
                <a16:creationId xmlns:a16="http://schemas.microsoft.com/office/drawing/2014/main" xmlns="" id="{62A2E658-5321-4D8A-8857-D6D1E7D326F8}"/>
              </a:ext>
            </a:extLst>
          </p:cNvPr>
          <p:cNvGraphicFramePr>
            <a:graphicFrameLocks noGrp="1"/>
          </p:cNvGraphicFramePr>
          <p:nvPr/>
        </p:nvGraphicFramePr>
        <p:xfrm>
          <a:off x="201954" y="1458709"/>
          <a:ext cx="6799096" cy="4084320"/>
        </p:xfrm>
        <a:graphic>
          <a:graphicData uri="http://schemas.openxmlformats.org/drawingml/2006/table">
            <a:tbl>
              <a:tblPr firstRow="1" bandRow="1">
                <a:tableStyleId>{5C22544A-7EE6-4342-B048-85BDC9FD1C3A}</a:tableStyleId>
              </a:tblPr>
              <a:tblGrid>
                <a:gridCol w="3399548">
                  <a:extLst>
                    <a:ext uri="{9D8B030D-6E8A-4147-A177-3AD203B41FA5}">
                      <a16:colId xmlns:a16="http://schemas.microsoft.com/office/drawing/2014/main" xmlns="" val="2429222144"/>
                    </a:ext>
                  </a:extLst>
                </a:gridCol>
                <a:gridCol w="3399548">
                  <a:extLst>
                    <a:ext uri="{9D8B030D-6E8A-4147-A177-3AD203B41FA5}">
                      <a16:colId xmlns:a16="http://schemas.microsoft.com/office/drawing/2014/main" xmlns="" val="865855684"/>
                    </a:ext>
                  </a:extLst>
                </a:gridCol>
              </a:tblGrid>
              <a:tr h="370840">
                <a:tc>
                  <a:txBody>
                    <a:bodyPr/>
                    <a:lstStyle/>
                    <a:p>
                      <a:r>
                        <a:rPr lang="en-GB" sz="1700" dirty="0">
                          <a:solidFill>
                            <a:schemeClr val="tx1"/>
                          </a:solidFill>
                        </a:rPr>
                        <a:t>Questions that seek clarification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700" b="0" dirty="0">
                          <a:solidFill>
                            <a:schemeClr val="tx1"/>
                          </a:solidFill>
                        </a:rPr>
                        <a:t>Can you explain ...? </a:t>
                      </a:r>
                    </a:p>
                    <a:p>
                      <a:r>
                        <a:rPr lang="en-GB" sz="1700" b="0" dirty="0">
                          <a:solidFill>
                            <a:schemeClr val="tx1"/>
                          </a:solidFill>
                        </a:rPr>
                        <a:t>How does that help...?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3919573524"/>
                  </a:ext>
                </a:extLst>
              </a:tr>
              <a:tr h="370840">
                <a:tc>
                  <a:txBody>
                    <a:bodyPr/>
                    <a:lstStyle/>
                    <a:p>
                      <a:r>
                        <a:rPr lang="en-GB" sz="1700" b="1" dirty="0"/>
                        <a:t>Questions that probe reason and evidence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700" dirty="0"/>
                        <a:t>Why do you think that...? </a:t>
                      </a:r>
                    </a:p>
                    <a:p>
                      <a:r>
                        <a:rPr lang="en-GB" sz="1700" dirty="0"/>
                        <a:t>What are your reasons…?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817241457"/>
                  </a:ext>
                </a:extLst>
              </a:tr>
              <a:tr h="370840">
                <a:tc>
                  <a:txBody>
                    <a:bodyPr/>
                    <a:lstStyle/>
                    <a:p>
                      <a:r>
                        <a:rPr lang="en-GB" sz="1700" b="1" dirty="0"/>
                        <a:t>Questions that explore alternative views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700" dirty="0"/>
                        <a:t>Can you put it another way….?</a:t>
                      </a:r>
                    </a:p>
                    <a:p>
                      <a:r>
                        <a:rPr lang="en-GB" sz="1700" dirty="0"/>
                        <a:t>What if someone were to suggest that….?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4123613339"/>
                  </a:ext>
                </a:extLst>
              </a:tr>
              <a:tr h="370840">
                <a:tc>
                  <a:txBody>
                    <a:bodyPr/>
                    <a:lstStyle/>
                    <a:p>
                      <a:r>
                        <a:rPr lang="en-GB" sz="1700" b="1" dirty="0"/>
                        <a:t>Questions that test implications and consequences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700" dirty="0"/>
                        <a:t>From your ideas, can we work out if….? </a:t>
                      </a:r>
                    </a:p>
                    <a:p>
                      <a:r>
                        <a:rPr lang="en-GB" sz="1700" dirty="0"/>
                        <a:t>What would be the consequences of that…?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4292779248"/>
                  </a:ext>
                </a:extLst>
              </a:tr>
              <a:tr h="370840">
                <a:tc>
                  <a:txBody>
                    <a:bodyPr/>
                    <a:lstStyle/>
                    <a:p>
                      <a:r>
                        <a:rPr lang="en-GB" sz="1700" b="1" dirty="0"/>
                        <a:t>Questions about the question/discussion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700" dirty="0"/>
                        <a:t>Do you have a question about…? </a:t>
                      </a:r>
                    </a:p>
                    <a:p>
                      <a:r>
                        <a:rPr lang="en-GB" sz="1700" dirty="0"/>
                        <a:t>So where have we got to with this problem…?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528971718"/>
                  </a:ext>
                </a:extLst>
              </a:tr>
            </a:tbl>
          </a:graphicData>
        </a:graphic>
      </p:graphicFrame>
      <p:sp>
        <p:nvSpPr>
          <p:cNvPr id="5" name="TextBox 4">
            <a:extLst>
              <a:ext uri="{FF2B5EF4-FFF2-40B4-BE49-F238E27FC236}">
                <a16:creationId xmlns:a16="http://schemas.microsoft.com/office/drawing/2014/main" xmlns="" id="{F50C080D-937E-4443-BEA0-85FC41F8E85A}"/>
              </a:ext>
            </a:extLst>
          </p:cNvPr>
          <p:cNvSpPr txBox="1"/>
          <p:nvPr/>
        </p:nvSpPr>
        <p:spPr>
          <a:xfrm>
            <a:off x="7116267" y="2266366"/>
            <a:ext cx="1921146" cy="2862322"/>
          </a:xfrm>
          <a:prstGeom prst="rect">
            <a:avLst/>
          </a:prstGeom>
          <a:noFill/>
        </p:spPr>
        <p:txBody>
          <a:bodyPr wrap="square" rtlCol="0">
            <a:spAutoFit/>
          </a:bodyPr>
          <a:lstStyle/>
          <a:p>
            <a:r>
              <a:rPr lang="cy-GB" dirty="0"/>
              <a:t>‘</a:t>
            </a:r>
            <a:r>
              <a:rPr lang="cy-GB" dirty="0" err="1"/>
              <a:t>If</a:t>
            </a:r>
            <a:r>
              <a:rPr lang="cy-GB" dirty="0"/>
              <a:t> the </a:t>
            </a:r>
            <a:r>
              <a:rPr lang="cy-GB" dirty="0" err="1"/>
              <a:t>questions</a:t>
            </a:r>
            <a:r>
              <a:rPr lang="cy-GB" dirty="0"/>
              <a:t> </a:t>
            </a:r>
            <a:r>
              <a:rPr lang="cy-GB" dirty="0" err="1"/>
              <a:t>are</a:t>
            </a:r>
            <a:r>
              <a:rPr lang="cy-GB" dirty="0"/>
              <a:t> not </a:t>
            </a:r>
            <a:r>
              <a:rPr lang="cy-GB" dirty="0" err="1"/>
              <a:t>causing</a:t>
            </a:r>
            <a:r>
              <a:rPr lang="cy-GB" dirty="0"/>
              <a:t> </a:t>
            </a:r>
            <a:r>
              <a:rPr lang="cy-GB" dirty="0" err="1"/>
              <a:t>students</a:t>
            </a:r>
            <a:r>
              <a:rPr lang="cy-GB" dirty="0"/>
              <a:t> to </a:t>
            </a:r>
            <a:r>
              <a:rPr lang="cy-GB" dirty="0" err="1"/>
              <a:t>struggle</a:t>
            </a:r>
            <a:r>
              <a:rPr lang="cy-GB" dirty="0"/>
              <a:t> </a:t>
            </a:r>
            <a:r>
              <a:rPr lang="cy-GB" dirty="0" err="1"/>
              <a:t>and</a:t>
            </a:r>
            <a:r>
              <a:rPr lang="cy-GB" dirty="0"/>
              <a:t> </a:t>
            </a:r>
            <a:r>
              <a:rPr lang="cy-GB" dirty="0" err="1"/>
              <a:t>think</a:t>
            </a:r>
            <a:r>
              <a:rPr lang="cy-GB" dirty="0"/>
              <a:t>, </a:t>
            </a:r>
            <a:r>
              <a:rPr lang="cy-GB" dirty="0" err="1"/>
              <a:t>they</a:t>
            </a:r>
            <a:r>
              <a:rPr lang="cy-GB" dirty="0"/>
              <a:t> </a:t>
            </a:r>
            <a:r>
              <a:rPr lang="cy-GB" dirty="0" err="1"/>
              <a:t>are</a:t>
            </a:r>
            <a:r>
              <a:rPr lang="cy-GB" dirty="0"/>
              <a:t> </a:t>
            </a:r>
            <a:r>
              <a:rPr lang="cy-GB" dirty="0" err="1"/>
              <a:t>probably</a:t>
            </a:r>
            <a:r>
              <a:rPr lang="cy-GB" dirty="0"/>
              <a:t> not </a:t>
            </a:r>
            <a:r>
              <a:rPr lang="cy-GB" dirty="0" err="1"/>
              <a:t>worth</a:t>
            </a:r>
            <a:r>
              <a:rPr lang="cy-GB" dirty="0"/>
              <a:t> </a:t>
            </a:r>
            <a:r>
              <a:rPr lang="cy-GB" dirty="0" err="1"/>
              <a:t>asking</a:t>
            </a:r>
            <a:r>
              <a:rPr lang="cy-GB" dirty="0"/>
              <a:t>.’</a:t>
            </a:r>
          </a:p>
          <a:p>
            <a:endParaRPr lang="cy-GB" dirty="0"/>
          </a:p>
          <a:p>
            <a:r>
              <a:rPr lang="cy-GB" dirty="0"/>
              <a:t>Dylan Wiliam, The </a:t>
            </a:r>
            <a:r>
              <a:rPr lang="cy-GB" dirty="0" err="1"/>
              <a:t>right</a:t>
            </a:r>
            <a:r>
              <a:rPr lang="cy-GB" dirty="0"/>
              <a:t> </a:t>
            </a:r>
            <a:r>
              <a:rPr lang="cy-GB" dirty="0" err="1"/>
              <a:t>questions</a:t>
            </a:r>
            <a:r>
              <a:rPr lang="cy-GB" dirty="0"/>
              <a:t>, the </a:t>
            </a:r>
            <a:r>
              <a:rPr lang="cy-GB" dirty="0" err="1"/>
              <a:t>right</a:t>
            </a:r>
            <a:r>
              <a:rPr lang="cy-GB" dirty="0"/>
              <a:t> way,17</a:t>
            </a:r>
            <a:endParaRPr lang="en-GB" dirty="0"/>
          </a:p>
        </p:txBody>
      </p:sp>
    </p:spTree>
    <p:extLst>
      <p:ext uri="{BB962C8B-B14F-4D97-AF65-F5344CB8AC3E}">
        <p14:creationId xmlns:p14="http://schemas.microsoft.com/office/powerpoint/2010/main" val="20169116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763FB2-FE51-4A9B-A30D-8B9BFA900D48}"/>
              </a:ext>
            </a:extLst>
          </p:cNvPr>
          <p:cNvSpPr>
            <a:spLocks noGrp="1"/>
          </p:cNvSpPr>
          <p:nvPr>
            <p:ph type="title"/>
          </p:nvPr>
        </p:nvSpPr>
        <p:spPr>
          <a:xfrm>
            <a:off x="516469" y="594360"/>
            <a:ext cx="8170331" cy="624840"/>
          </a:xfrm>
        </p:spPr>
        <p:txBody>
          <a:bodyPr/>
          <a:lstStyle/>
          <a:p>
            <a:r>
              <a:rPr lang="cy-GB" dirty="0" err="1"/>
              <a:t>Scaffolding</a:t>
            </a:r>
            <a:r>
              <a:rPr lang="cy-GB" dirty="0"/>
              <a:t>...</a:t>
            </a:r>
            <a:endParaRPr lang="en-GB" dirty="0"/>
          </a:p>
        </p:txBody>
      </p:sp>
      <p:sp>
        <p:nvSpPr>
          <p:cNvPr id="4" name="TextBox 3">
            <a:extLst>
              <a:ext uri="{FF2B5EF4-FFF2-40B4-BE49-F238E27FC236}">
                <a16:creationId xmlns:a16="http://schemas.microsoft.com/office/drawing/2014/main" xmlns="" id="{972645C5-A439-4868-8562-A8C564CDD5DA}"/>
              </a:ext>
            </a:extLst>
          </p:cNvPr>
          <p:cNvSpPr txBox="1"/>
          <p:nvPr/>
        </p:nvSpPr>
        <p:spPr>
          <a:xfrm>
            <a:off x="667622" y="6078974"/>
            <a:ext cx="7808755" cy="369332"/>
          </a:xfrm>
          <a:prstGeom prst="rect">
            <a:avLst/>
          </a:prstGeom>
          <a:noFill/>
        </p:spPr>
        <p:txBody>
          <a:bodyPr wrap="square">
            <a:spAutoFit/>
          </a:bodyPr>
          <a:lstStyle/>
          <a:p>
            <a:r>
              <a:rPr lang="en-GB" dirty="0">
                <a:hlinkClick r:id="rId2"/>
              </a:rPr>
              <a:t>Five Ways to: Scaffold Classroom Dialogue | </a:t>
            </a:r>
            <a:r>
              <a:rPr lang="en-GB" dirty="0" err="1">
                <a:hlinkClick r:id="rId2"/>
              </a:rPr>
              <a:t>teacherhead</a:t>
            </a:r>
            <a:endParaRPr lang="en-GB" dirty="0"/>
          </a:p>
        </p:txBody>
      </p:sp>
      <p:pic>
        <p:nvPicPr>
          <p:cNvPr id="2050" name="Picture 2" descr="Image result for vygotsky zpd">
            <a:extLst>
              <a:ext uri="{FF2B5EF4-FFF2-40B4-BE49-F238E27FC236}">
                <a16:creationId xmlns:a16="http://schemas.microsoft.com/office/drawing/2014/main" xmlns="" id="{9536D77D-C8AB-4427-A312-E17F2995EC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280" y="1419665"/>
            <a:ext cx="7579097" cy="4205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245353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E04B60-1F31-44AE-B97C-7A6B182033A9}"/>
              </a:ext>
            </a:extLst>
          </p:cNvPr>
          <p:cNvSpPr>
            <a:spLocks noGrp="1"/>
          </p:cNvSpPr>
          <p:nvPr>
            <p:ph type="title"/>
          </p:nvPr>
        </p:nvSpPr>
        <p:spPr>
          <a:xfrm>
            <a:off x="390963" y="187960"/>
            <a:ext cx="8170331" cy="953546"/>
          </a:xfrm>
        </p:spPr>
        <p:txBody>
          <a:bodyPr/>
          <a:lstStyle/>
          <a:p>
            <a:r>
              <a:rPr lang="cy-GB" dirty="0" err="1"/>
              <a:t>Metawybyddiaeth</a:t>
            </a:r>
            <a:r>
              <a:rPr lang="cy-GB" dirty="0"/>
              <a:t> a dysgu annibynnol</a:t>
            </a:r>
            <a:endParaRPr lang="en-GB" dirty="0"/>
          </a:p>
        </p:txBody>
      </p:sp>
      <p:pic>
        <p:nvPicPr>
          <p:cNvPr id="7" name="Picture 6">
            <a:extLst>
              <a:ext uri="{FF2B5EF4-FFF2-40B4-BE49-F238E27FC236}">
                <a16:creationId xmlns:a16="http://schemas.microsoft.com/office/drawing/2014/main" xmlns="" id="{66989A8C-749E-4949-B05A-0179592CA178}"/>
              </a:ext>
            </a:extLst>
          </p:cNvPr>
          <p:cNvPicPr>
            <a:picLocks noChangeAspect="1"/>
          </p:cNvPicPr>
          <p:nvPr/>
        </p:nvPicPr>
        <p:blipFill rotWithShape="1">
          <a:blip r:embed="rId3"/>
          <a:srcRect l="10784" t="15515" r="12091" b="4289"/>
          <a:stretch/>
        </p:blipFill>
        <p:spPr>
          <a:xfrm>
            <a:off x="390962" y="753037"/>
            <a:ext cx="8170331" cy="5889216"/>
          </a:xfrm>
          <a:prstGeom prst="rect">
            <a:avLst/>
          </a:prstGeom>
        </p:spPr>
      </p:pic>
    </p:spTree>
    <p:extLst>
      <p:ext uri="{BB962C8B-B14F-4D97-AF65-F5344CB8AC3E}">
        <p14:creationId xmlns:p14="http://schemas.microsoft.com/office/powerpoint/2010/main" val="59457530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77A60D-F4AC-4C6D-B410-32E974AFD5BD}"/>
              </a:ext>
            </a:extLst>
          </p:cNvPr>
          <p:cNvSpPr>
            <a:spLocks noGrp="1"/>
          </p:cNvSpPr>
          <p:nvPr>
            <p:ph type="title"/>
          </p:nvPr>
        </p:nvSpPr>
        <p:spPr>
          <a:xfrm>
            <a:off x="398281" y="228532"/>
            <a:ext cx="8170331" cy="690581"/>
          </a:xfrm>
        </p:spPr>
        <p:txBody>
          <a:bodyPr/>
          <a:lstStyle/>
          <a:p>
            <a:r>
              <a:rPr lang="cy-GB" dirty="0" err="1"/>
              <a:t>Effective</a:t>
            </a:r>
            <a:r>
              <a:rPr lang="cy-GB" dirty="0"/>
              <a:t> </a:t>
            </a:r>
            <a:r>
              <a:rPr lang="cy-GB" dirty="0" err="1"/>
              <a:t>feedback</a:t>
            </a:r>
            <a:r>
              <a:rPr lang="cy-GB" dirty="0"/>
              <a:t>. </a:t>
            </a:r>
            <a:endParaRPr lang="en-GB" dirty="0"/>
          </a:p>
        </p:txBody>
      </p:sp>
      <p:sp>
        <p:nvSpPr>
          <p:cNvPr id="7" name="TextBox 6">
            <a:extLst>
              <a:ext uri="{FF2B5EF4-FFF2-40B4-BE49-F238E27FC236}">
                <a16:creationId xmlns:a16="http://schemas.microsoft.com/office/drawing/2014/main" xmlns="" id="{309715D0-226F-4141-B214-64AD2CC67B4D}"/>
              </a:ext>
            </a:extLst>
          </p:cNvPr>
          <p:cNvSpPr txBox="1"/>
          <p:nvPr/>
        </p:nvSpPr>
        <p:spPr>
          <a:xfrm>
            <a:off x="398281" y="2195182"/>
            <a:ext cx="7659343" cy="369332"/>
          </a:xfrm>
          <a:prstGeom prst="rect">
            <a:avLst/>
          </a:prstGeom>
          <a:noFill/>
        </p:spPr>
        <p:txBody>
          <a:bodyPr wrap="square">
            <a:spAutoFit/>
          </a:bodyPr>
          <a:lstStyle/>
          <a:p>
            <a:r>
              <a:rPr lang="en-GB" dirty="0">
                <a:hlinkClick r:id="rId3"/>
              </a:rPr>
              <a:t>Effective feedback to support independent learners | Estyn (</a:t>
            </a:r>
            <a:r>
              <a:rPr lang="en-GB" dirty="0" err="1">
                <a:hlinkClick r:id="rId3"/>
              </a:rPr>
              <a:t>gov.wales</a:t>
            </a:r>
            <a:r>
              <a:rPr lang="en-GB" dirty="0">
                <a:hlinkClick r:id="rId3"/>
              </a:rPr>
              <a:t>)</a:t>
            </a:r>
            <a:endParaRPr lang="en-GB" dirty="0"/>
          </a:p>
        </p:txBody>
      </p:sp>
      <p:pic>
        <p:nvPicPr>
          <p:cNvPr id="6" name="Picture 2" descr="Image result for austin's butterfly">
            <a:extLst>
              <a:ext uri="{FF2B5EF4-FFF2-40B4-BE49-F238E27FC236}">
                <a16:creationId xmlns:a16="http://schemas.microsoft.com/office/drawing/2014/main" xmlns="" id="{EBCE1E36-5271-47EE-BF43-7D79E629E9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8767" y="3570532"/>
            <a:ext cx="3909337" cy="219122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xmlns="" id="{C793C758-21BC-4E35-BE56-DB4871120195}"/>
              </a:ext>
            </a:extLst>
          </p:cNvPr>
          <p:cNvSpPr txBox="1"/>
          <p:nvPr/>
        </p:nvSpPr>
        <p:spPr>
          <a:xfrm>
            <a:off x="5433527" y="6078974"/>
            <a:ext cx="3349689" cy="369332"/>
          </a:xfrm>
          <a:prstGeom prst="rect">
            <a:avLst/>
          </a:prstGeom>
          <a:noFill/>
        </p:spPr>
        <p:txBody>
          <a:bodyPr wrap="square">
            <a:spAutoFit/>
          </a:bodyPr>
          <a:lstStyle/>
          <a:p>
            <a:r>
              <a:rPr lang="en-GB" dirty="0">
                <a:hlinkClick r:id="rId5"/>
              </a:rPr>
              <a:t>https://youtu.be/E_6PskE3zfQ</a:t>
            </a:r>
            <a:endParaRPr lang="en-GB" dirty="0"/>
          </a:p>
        </p:txBody>
      </p:sp>
      <p:sp>
        <p:nvSpPr>
          <p:cNvPr id="9" name="Title 1">
            <a:extLst>
              <a:ext uri="{FF2B5EF4-FFF2-40B4-BE49-F238E27FC236}">
                <a16:creationId xmlns:a16="http://schemas.microsoft.com/office/drawing/2014/main" xmlns="" id="{744EF44C-0DE3-477C-A7D7-97B14F6033BA}"/>
              </a:ext>
            </a:extLst>
          </p:cNvPr>
          <p:cNvSpPr txBox="1">
            <a:spLocks/>
          </p:cNvSpPr>
          <p:nvPr/>
        </p:nvSpPr>
        <p:spPr bwMode="black">
          <a:xfrm>
            <a:off x="398281" y="889814"/>
            <a:ext cx="8170331" cy="678415"/>
          </a:xfrm>
          <a:prstGeom prst="rect">
            <a:avLst/>
          </a:prstGeom>
          <a:noFill/>
          <a:ln w="38100">
            <a:solidFill>
              <a:schemeClr val="bg1"/>
            </a:solidFill>
          </a:ln>
        </p:spPr>
        <p:txBody>
          <a:bodyPr vert="horz" lIns="72000" tIns="72000" rIns="72000" bIns="72000" rtlCol="0" anchor="t" anchorCtr="0">
            <a:normAutofit fontScale="77500" lnSpcReduction="20000"/>
          </a:bodyPr>
          <a:lstStyle>
            <a:lvl1pPr algn="l" defTabSz="914400" rtl="0" eaLnBrk="1" latinLnBrk="0" hangingPunct="1">
              <a:lnSpc>
                <a:spcPct val="90000"/>
              </a:lnSpc>
              <a:spcBef>
                <a:spcPct val="0"/>
              </a:spcBef>
              <a:buNone/>
              <a:defRPr sz="3000" kern="1200" cap="none" spc="0" baseline="0">
                <a:solidFill>
                  <a:schemeClr val="tx2">
                    <a:lumMod val="50000"/>
                  </a:schemeClr>
                </a:solidFill>
                <a:latin typeface="+mj-lt"/>
                <a:ea typeface="+mj-ea"/>
                <a:cs typeface="+mj-cs"/>
              </a:defRPr>
            </a:lvl1pPr>
          </a:lstStyle>
          <a:p>
            <a:r>
              <a:rPr lang="cy-GB" dirty="0" err="1"/>
              <a:t>Has</a:t>
            </a:r>
            <a:r>
              <a:rPr lang="cy-GB" dirty="0"/>
              <a:t> </a:t>
            </a:r>
            <a:r>
              <a:rPr lang="cy-GB" dirty="0" err="1"/>
              <a:t>everyone</a:t>
            </a:r>
            <a:r>
              <a:rPr lang="cy-GB" dirty="0"/>
              <a:t> </a:t>
            </a:r>
            <a:r>
              <a:rPr lang="cy-GB" dirty="0" err="1"/>
              <a:t>understood</a:t>
            </a:r>
            <a:r>
              <a:rPr lang="cy-GB" dirty="0"/>
              <a:t>? Do </a:t>
            </a:r>
            <a:r>
              <a:rPr lang="cy-GB" dirty="0" err="1"/>
              <a:t>they</a:t>
            </a:r>
            <a:r>
              <a:rPr lang="cy-GB" dirty="0"/>
              <a:t> </a:t>
            </a:r>
            <a:r>
              <a:rPr lang="cy-GB" dirty="0" err="1"/>
              <a:t>need</a:t>
            </a:r>
            <a:r>
              <a:rPr lang="cy-GB" dirty="0"/>
              <a:t> more </a:t>
            </a:r>
            <a:r>
              <a:rPr lang="cy-GB" dirty="0" err="1"/>
              <a:t>practise</a:t>
            </a:r>
            <a:r>
              <a:rPr lang="cy-GB" dirty="0"/>
              <a:t>?</a:t>
            </a:r>
          </a:p>
          <a:p>
            <a:r>
              <a:rPr lang="cy-GB" dirty="0"/>
              <a:t> </a:t>
            </a:r>
            <a:endParaRPr lang="en-GB" dirty="0"/>
          </a:p>
        </p:txBody>
      </p:sp>
      <p:sp>
        <p:nvSpPr>
          <p:cNvPr id="3" name="TextBox 2">
            <a:extLst>
              <a:ext uri="{FF2B5EF4-FFF2-40B4-BE49-F238E27FC236}">
                <a16:creationId xmlns:a16="http://schemas.microsoft.com/office/drawing/2014/main" xmlns="" id="{4DB7CA5A-D24E-49BC-BB8E-00A7371F5D80}"/>
              </a:ext>
            </a:extLst>
          </p:cNvPr>
          <p:cNvSpPr txBox="1"/>
          <p:nvPr/>
        </p:nvSpPr>
        <p:spPr>
          <a:xfrm>
            <a:off x="398281" y="1349213"/>
            <a:ext cx="8114522" cy="1200329"/>
          </a:xfrm>
          <a:prstGeom prst="rect">
            <a:avLst/>
          </a:prstGeom>
          <a:noFill/>
        </p:spPr>
        <p:txBody>
          <a:bodyPr wrap="square" lIns="91440" tIns="45720" rIns="91440" bIns="45720" rtlCol="0" anchor="t">
            <a:spAutoFit/>
          </a:bodyPr>
          <a:lstStyle/>
          <a:p>
            <a:r>
              <a:rPr lang="cy-GB" dirty="0" err="1"/>
              <a:t>How</a:t>
            </a:r>
            <a:r>
              <a:rPr lang="cy-GB" dirty="0"/>
              <a:t> did </a:t>
            </a:r>
            <a:r>
              <a:rPr lang="cy-GB" dirty="0" err="1"/>
              <a:t>you</a:t>
            </a:r>
            <a:r>
              <a:rPr lang="cy-GB" dirty="0"/>
              <a:t> </a:t>
            </a:r>
            <a:r>
              <a:rPr lang="cy-GB" dirty="0" err="1"/>
              <a:t>know</a:t>
            </a:r>
            <a:r>
              <a:rPr lang="cy-GB" dirty="0"/>
              <a:t> </a:t>
            </a:r>
            <a:r>
              <a:rPr lang="cy-GB" dirty="0" err="1"/>
              <a:t>during</a:t>
            </a:r>
            <a:r>
              <a:rPr lang="cy-GB" dirty="0"/>
              <a:t> PTE2 </a:t>
            </a:r>
            <a:r>
              <a:rPr lang="cy-GB" dirty="0" err="1"/>
              <a:t>that</a:t>
            </a:r>
            <a:r>
              <a:rPr lang="cy-GB" dirty="0"/>
              <a:t> the </a:t>
            </a:r>
            <a:r>
              <a:rPr lang="cy-GB" dirty="0" err="1"/>
              <a:t>learners</a:t>
            </a:r>
            <a:r>
              <a:rPr lang="cy-GB" dirty="0"/>
              <a:t> had </a:t>
            </a:r>
            <a:r>
              <a:rPr lang="cy-GB" dirty="0" err="1"/>
              <a:t>understanding</a:t>
            </a:r>
            <a:r>
              <a:rPr lang="cy-GB" dirty="0"/>
              <a:t>?</a:t>
            </a:r>
          </a:p>
          <a:p>
            <a:r>
              <a:rPr lang="cy-GB" dirty="0" err="1"/>
              <a:t>Which</a:t>
            </a:r>
            <a:r>
              <a:rPr lang="cy-GB" dirty="0"/>
              <a:t> </a:t>
            </a:r>
            <a:r>
              <a:rPr lang="cy-GB" dirty="0" err="1"/>
              <a:t>strategies</a:t>
            </a:r>
            <a:r>
              <a:rPr lang="cy-GB" dirty="0"/>
              <a:t> did </a:t>
            </a:r>
            <a:r>
              <a:rPr lang="cy-GB" dirty="0" err="1"/>
              <a:t>you</a:t>
            </a:r>
            <a:r>
              <a:rPr lang="cy-GB" dirty="0"/>
              <a:t> </a:t>
            </a:r>
            <a:r>
              <a:rPr lang="cy-GB" dirty="0" err="1"/>
              <a:t>use</a:t>
            </a:r>
            <a:r>
              <a:rPr lang="cy-GB" dirty="0"/>
              <a:t>?</a:t>
            </a:r>
            <a:endParaRPr lang="en-US" dirty="0"/>
          </a:p>
          <a:p>
            <a:endParaRPr lang="cy-GB" dirty="0">
              <a:cs typeface="Calibri"/>
            </a:endParaRPr>
          </a:p>
          <a:p>
            <a:endParaRPr lang="en-GB" dirty="0"/>
          </a:p>
        </p:txBody>
      </p:sp>
      <p:pic>
        <p:nvPicPr>
          <p:cNvPr id="10" name="Picture 9">
            <a:extLst>
              <a:ext uri="{FF2B5EF4-FFF2-40B4-BE49-F238E27FC236}">
                <a16:creationId xmlns:a16="http://schemas.microsoft.com/office/drawing/2014/main" xmlns="" id="{A8D835B3-3FC0-49C8-ABCA-6C9667F2800A}"/>
              </a:ext>
            </a:extLst>
          </p:cNvPr>
          <p:cNvPicPr>
            <a:picLocks noChangeAspect="1"/>
          </p:cNvPicPr>
          <p:nvPr/>
        </p:nvPicPr>
        <p:blipFill rotWithShape="1">
          <a:blip r:embed="rId6"/>
          <a:srcRect l="34949" t="23447" r="23031" b="37030"/>
          <a:stretch/>
        </p:blipFill>
        <p:spPr>
          <a:xfrm>
            <a:off x="613215" y="2979642"/>
            <a:ext cx="3842327" cy="2409322"/>
          </a:xfrm>
          <a:prstGeom prst="rect">
            <a:avLst/>
          </a:prstGeom>
        </p:spPr>
      </p:pic>
    </p:spTree>
    <p:extLst>
      <p:ext uri="{BB962C8B-B14F-4D97-AF65-F5344CB8AC3E}">
        <p14:creationId xmlns:p14="http://schemas.microsoft.com/office/powerpoint/2010/main" val="22603890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7F731775-2488-6B47-B600-0407708AEF4E}"/>
              </a:ext>
            </a:extLst>
          </p:cNvPr>
          <p:cNvPicPr>
            <a:picLocks noChangeAspect="1"/>
          </p:cNvPicPr>
          <p:nvPr/>
        </p:nvPicPr>
        <p:blipFill>
          <a:blip r:embed="rId2"/>
          <a:stretch>
            <a:fillRect/>
          </a:stretch>
        </p:blipFill>
        <p:spPr>
          <a:xfrm>
            <a:off x="107950" y="215900"/>
            <a:ext cx="8928100" cy="6426200"/>
          </a:xfrm>
          <a:prstGeom prst="rect">
            <a:avLst/>
          </a:prstGeom>
        </p:spPr>
      </p:pic>
    </p:spTree>
    <p:extLst>
      <p:ext uri="{BB962C8B-B14F-4D97-AF65-F5344CB8AC3E}">
        <p14:creationId xmlns:p14="http://schemas.microsoft.com/office/powerpoint/2010/main" val="16605648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14" ma:contentTypeDescription="Create a new document." ma:contentTypeScope="" ma:versionID="3669468d0daa56c27077c70378bf4316">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1a84f524a331075d087054cc50a7e8c7"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5A3812-31E9-4619-981E-BFCE2B0654EE}">
  <ds:schemaRefs>
    <ds:schemaRef ds:uri="http://schemas.microsoft.com/office/2006/metadata/properties"/>
    <ds:schemaRef ds:uri="http://purl.org/dc/elements/1.1/"/>
    <ds:schemaRef ds:uri="http://purl.org/dc/dcmitype/"/>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b0eec7eb-90c5-4dfa-b4c7-29fb51310a23"/>
    <ds:schemaRef ds:uri="86807d6d-212c-47c2-9ccb-06e47adbafa4"/>
    <ds:schemaRef ds:uri="http://purl.org/dc/terms/"/>
  </ds:schemaRefs>
</ds:datastoreItem>
</file>

<file path=customXml/itemProps2.xml><?xml version="1.0" encoding="utf-8"?>
<ds:datastoreItem xmlns:ds="http://schemas.openxmlformats.org/officeDocument/2006/customXml" ds:itemID="{9E626A91-FC6F-43F4-904F-DB5B4E1D1B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B8D2FC-B767-4243-8EEE-39F477836B4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172</TotalTime>
  <Words>1465</Words>
  <Application>Microsoft Macintosh PowerPoint</Application>
  <PresentationFormat>On-screen Show (4:3)</PresentationFormat>
  <Paragraphs>184</Paragraphs>
  <Slides>65</Slides>
  <Notes>36</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65</vt:i4>
      </vt:variant>
    </vt:vector>
  </HeadingPairs>
  <TitlesOfParts>
    <vt:vector size="73" baseType="lpstr">
      <vt:lpstr>American Typewriter</vt:lpstr>
      <vt:lpstr>Calibri</vt:lpstr>
      <vt:lpstr>Calibri Light</vt:lpstr>
      <vt:lpstr>inherit</vt:lpstr>
      <vt:lpstr>Ubuntu</vt:lpstr>
      <vt:lpstr>Wingdings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The Learning River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Which language should we use to encourage learning?  People’s beliefs, attitudes, values, and dispositions are contagious.  Children pick them up unwittingly from everyone around them...How we speak and behave in the presence of children matters.  Some of the most important things they learn, especially down in layer 3 in the river, the pick up intuitively through what they hear us saying and doing.  For example, consider the difference between asking a class, “What do we think might be happening in this picture?” and saying,  “What does this picture show?”   ...“we” makes it sound like a collaborative activity, one in which the teacher is involved as well as the children. and “might be” is more open-ended than “does”; it invites children to be speculative, to use their imaginations.   Claxton and Carlzon, (2019). Powering up children. The Learning Power Approach to Primary Teaching</vt:lpstr>
      <vt:lpstr>PowerPoint Presentation</vt:lpstr>
      <vt:lpstr>Scaffolding...</vt:lpstr>
      <vt:lpstr>Metawybyddiaeth a dysgu annibynnol</vt:lpstr>
      <vt:lpstr>Effective feedback. </vt:lpstr>
      <vt:lpstr>PowerPoint Presentation</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159</cp:revision>
  <dcterms:created xsi:type="dcterms:W3CDTF">2017-02-08T11:33:06Z</dcterms:created>
  <dcterms:modified xsi:type="dcterms:W3CDTF">2022-01-10T08:07:56Z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