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7" r:id="rId2"/>
    <p:sldId id="288" r:id="rId3"/>
    <p:sldId id="289" r:id="rId4"/>
    <p:sldId id="290" r:id="rId5"/>
    <p:sldId id="291" r:id="rId6"/>
    <p:sldId id="292" r:id="rId7"/>
    <p:sldId id="286" r:id="rId8"/>
    <p:sldId id="256" r:id="rId9"/>
    <p:sldId id="266" r:id="rId10"/>
    <p:sldId id="258" r:id="rId11"/>
    <p:sldId id="259" r:id="rId12"/>
    <p:sldId id="260" r:id="rId13"/>
    <p:sldId id="261" r:id="rId14"/>
    <p:sldId id="262" r:id="rId15"/>
    <p:sldId id="263" r:id="rId16"/>
    <p:sldId id="264" r:id="rId17"/>
    <p:sldId id="265" r:id="rId18"/>
    <p:sldId id="268" r:id="rId19"/>
    <p:sldId id="267" r:id="rId20"/>
    <p:sldId id="269" r:id="rId21"/>
    <p:sldId id="273" r:id="rId22"/>
    <p:sldId id="272" r:id="rId23"/>
    <p:sldId id="271" r:id="rId24"/>
    <p:sldId id="275" r:id="rId25"/>
    <p:sldId id="276" r:id="rId26"/>
    <p:sldId id="277" r:id="rId27"/>
    <p:sldId id="278" r:id="rId28"/>
    <p:sldId id="280" r:id="rId29"/>
    <p:sldId id="281" r:id="rId30"/>
    <p:sldId id="279" r:id="rId31"/>
    <p:sldId id="285" r:id="rId32"/>
    <p:sldId id="283"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1.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1.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54C2B-761C-4D81-8878-380EDC21118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CA2D8B4-0DB3-489E-AA9A-A6F54727E26F}">
      <dgm:prSet/>
      <dgm:spPr/>
      <dgm:t>
        <a:bodyPr/>
        <a:lstStyle/>
        <a:p>
          <a:r>
            <a:rPr lang="en-GB" dirty="0"/>
            <a:t>The Body varies according to the type of report. Basically, it answers the questions — Who? Why? Where? When? What? How? </a:t>
          </a:r>
          <a:endParaRPr lang="en-US" dirty="0"/>
        </a:p>
      </dgm:t>
    </dgm:pt>
    <dgm:pt modelId="{20794526-6FA4-4233-B5BB-1A9CD909705B}" type="parTrans" cxnId="{FAF99324-4F08-439B-A16F-C3150F13B345}">
      <dgm:prSet/>
      <dgm:spPr/>
      <dgm:t>
        <a:bodyPr/>
        <a:lstStyle/>
        <a:p>
          <a:endParaRPr lang="en-US"/>
        </a:p>
      </dgm:t>
    </dgm:pt>
    <dgm:pt modelId="{DACDCF2F-0EE8-421F-A9DB-DD88C1767577}" type="sibTrans" cxnId="{FAF99324-4F08-439B-A16F-C3150F13B345}">
      <dgm:prSet/>
      <dgm:spPr/>
      <dgm:t>
        <a:bodyPr/>
        <a:lstStyle/>
        <a:p>
          <a:endParaRPr lang="en-US"/>
        </a:p>
      </dgm:t>
    </dgm:pt>
    <dgm:pt modelId="{93E818C6-7D00-4D56-8E97-0543319BC6C9}">
      <dgm:prSet/>
      <dgm:spPr/>
      <dgm:t>
        <a:bodyPr/>
        <a:lstStyle/>
        <a:p>
          <a:r>
            <a:rPr lang="en-GB" dirty="0"/>
            <a:t>In an investigative report, it would consist of all the information required to convince the reader that the conclusions and recommendations are valid/reliable. This information must be presented in a systematic way. </a:t>
          </a:r>
          <a:endParaRPr lang="en-US" dirty="0"/>
        </a:p>
      </dgm:t>
    </dgm:pt>
    <dgm:pt modelId="{8BCFA890-72B5-4AC5-B930-96EA9C3B002C}" type="parTrans" cxnId="{4578B44E-EB6F-4FE9-B371-69672B64A5B0}">
      <dgm:prSet/>
      <dgm:spPr/>
      <dgm:t>
        <a:bodyPr/>
        <a:lstStyle/>
        <a:p>
          <a:endParaRPr lang="en-US"/>
        </a:p>
      </dgm:t>
    </dgm:pt>
    <dgm:pt modelId="{E530D00D-349F-4238-A22B-B2DBC7E3E39F}" type="sibTrans" cxnId="{4578B44E-EB6F-4FE9-B371-69672B64A5B0}">
      <dgm:prSet/>
      <dgm:spPr/>
      <dgm:t>
        <a:bodyPr/>
        <a:lstStyle/>
        <a:p>
          <a:endParaRPr lang="en-US"/>
        </a:p>
      </dgm:t>
    </dgm:pt>
    <dgm:pt modelId="{A5393F36-C992-462D-AB9A-C5AF0D2A7C6C}" type="pres">
      <dgm:prSet presAssocID="{CCB54C2B-761C-4D81-8878-380EDC21118F}" presName="hierChild1" presStyleCnt="0">
        <dgm:presLayoutVars>
          <dgm:chPref val="1"/>
          <dgm:dir/>
          <dgm:animOne val="branch"/>
          <dgm:animLvl val="lvl"/>
          <dgm:resizeHandles/>
        </dgm:presLayoutVars>
      </dgm:prSet>
      <dgm:spPr/>
      <dgm:t>
        <a:bodyPr/>
        <a:lstStyle/>
        <a:p>
          <a:endParaRPr lang="en-US"/>
        </a:p>
      </dgm:t>
    </dgm:pt>
    <dgm:pt modelId="{D15F2F1F-D144-49C1-89DE-BB87F8AA3B15}" type="pres">
      <dgm:prSet presAssocID="{1CA2D8B4-0DB3-489E-AA9A-A6F54727E26F}" presName="hierRoot1" presStyleCnt="0"/>
      <dgm:spPr/>
    </dgm:pt>
    <dgm:pt modelId="{4FCC9654-7646-4522-8CD7-2AC9B284D2D6}" type="pres">
      <dgm:prSet presAssocID="{1CA2D8B4-0DB3-489E-AA9A-A6F54727E26F}" presName="composite" presStyleCnt="0"/>
      <dgm:spPr/>
    </dgm:pt>
    <dgm:pt modelId="{84A4914E-9F21-4CE6-98BB-77256DB707DF}" type="pres">
      <dgm:prSet presAssocID="{1CA2D8B4-0DB3-489E-AA9A-A6F54727E26F}" presName="background" presStyleLbl="node0" presStyleIdx="0" presStyleCnt="2"/>
      <dgm:spPr/>
    </dgm:pt>
    <dgm:pt modelId="{23904D9E-A086-4A2C-9B4F-F3761187BAE6}" type="pres">
      <dgm:prSet presAssocID="{1CA2D8B4-0DB3-489E-AA9A-A6F54727E26F}" presName="text" presStyleLbl="fgAcc0" presStyleIdx="0" presStyleCnt="2">
        <dgm:presLayoutVars>
          <dgm:chPref val="3"/>
        </dgm:presLayoutVars>
      </dgm:prSet>
      <dgm:spPr/>
      <dgm:t>
        <a:bodyPr/>
        <a:lstStyle/>
        <a:p>
          <a:endParaRPr lang="en-US"/>
        </a:p>
      </dgm:t>
    </dgm:pt>
    <dgm:pt modelId="{80679CEF-6482-44DF-91A6-C77BCDF2B0F6}" type="pres">
      <dgm:prSet presAssocID="{1CA2D8B4-0DB3-489E-AA9A-A6F54727E26F}" presName="hierChild2" presStyleCnt="0"/>
      <dgm:spPr/>
    </dgm:pt>
    <dgm:pt modelId="{643E0029-237C-40CD-BE31-98800BDC107B}" type="pres">
      <dgm:prSet presAssocID="{93E818C6-7D00-4D56-8E97-0543319BC6C9}" presName="hierRoot1" presStyleCnt="0"/>
      <dgm:spPr/>
    </dgm:pt>
    <dgm:pt modelId="{40649AD3-7662-4B16-B038-A117CB2A3681}" type="pres">
      <dgm:prSet presAssocID="{93E818C6-7D00-4D56-8E97-0543319BC6C9}" presName="composite" presStyleCnt="0"/>
      <dgm:spPr/>
    </dgm:pt>
    <dgm:pt modelId="{543601B5-FAFD-4EC6-8A9B-6891E2CF7642}" type="pres">
      <dgm:prSet presAssocID="{93E818C6-7D00-4D56-8E97-0543319BC6C9}" presName="background" presStyleLbl="node0" presStyleIdx="1" presStyleCnt="2"/>
      <dgm:spPr/>
    </dgm:pt>
    <dgm:pt modelId="{E32B9CA6-5351-43D5-8D73-60C4D2593C32}" type="pres">
      <dgm:prSet presAssocID="{93E818C6-7D00-4D56-8E97-0543319BC6C9}" presName="text" presStyleLbl="fgAcc0" presStyleIdx="1" presStyleCnt="2">
        <dgm:presLayoutVars>
          <dgm:chPref val="3"/>
        </dgm:presLayoutVars>
      </dgm:prSet>
      <dgm:spPr/>
      <dgm:t>
        <a:bodyPr/>
        <a:lstStyle/>
        <a:p>
          <a:endParaRPr lang="en-US"/>
        </a:p>
      </dgm:t>
    </dgm:pt>
    <dgm:pt modelId="{FFCD7720-63D1-4896-BED7-F69942466743}" type="pres">
      <dgm:prSet presAssocID="{93E818C6-7D00-4D56-8E97-0543319BC6C9}" presName="hierChild2" presStyleCnt="0"/>
      <dgm:spPr/>
    </dgm:pt>
  </dgm:ptLst>
  <dgm:cxnLst>
    <dgm:cxn modelId="{9E6BECFD-1429-4384-81AA-6CCB2A9B932C}" type="presOf" srcId="{1CA2D8B4-0DB3-489E-AA9A-A6F54727E26F}" destId="{23904D9E-A086-4A2C-9B4F-F3761187BAE6}" srcOrd="0" destOrd="0" presId="urn:microsoft.com/office/officeart/2005/8/layout/hierarchy1"/>
    <dgm:cxn modelId="{92C3969A-9E29-4C25-9271-CE0B8610EB69}" type="presOf" srcId="{CCB54C2B-761C-4D81-8878-380EDC21118F}" destId="{A5393F36-C992-462D-AB9A-C5AF0D2A7C6C}" srcOrd="0" destOrd="0" presId="urn:microsoft.com/office/officeart/2005/8/layout/hierarchy1"/>
    <dgm:cxn modelId="{9CD0C7C5-ECCF-4CA3-B644-F0454A11DA54}" type="presOf" srcId="{93E818C6-7D00-4D56-8E97-0543319BC6C9}" destId="{E32B9CA6-5351-43D5-8D73-60C4D2593C32}" srcOrd="0" destOrd="0" presId="urn:microsoft.com/office/officeart/2005/8/layout/hierarchy1"/>
    <dgm:cxn modelId="{4578B44E-EB6F-4FE9-B371-69672B64A5B0}" srcId="{CCB54C2B-761C-4D81-8878-380EDC21118F}" destId="{93E818C6-7D00-4D56-8E97-0543319BC6C9}" srcOrd="1" destOrd="0" parTransId="{8BCFA890-72B5-4AC5-B930-96EA9C3B002C}" sibTransId="{E530D00D-349F-4238-A22B-B2DBC7E3E39F}"/>
    <dgm:cxn modelId="{FAF99324-4F08-439B-A16F-C3150F13B345}" srcId="{CCB54C2B-761C-4D81-8878-380EDC21118F}" destId="{1CA2D8B4-0DB3-489E-AA9A-A6F54727E26F}" srcOrd="0" destOrd="0" parTransId="{20794526-6FA4-4233-B5BB-1A9CD909705B}" sibTransId="{DACDCF2F-0EE8-421F-A9DB-DD88C1767577}"/>
    <dgm:cxn modelId="{770BA2DE-43B5-4752-9750-7E1E4AB842C6}" type="presParOf" srcId="{A5393F36-C992-462D-AB9A-C5AF0D2A7C6C}" destId="{D15F2F1F-D144-49C1-89DE-BB87F8AA3B15}" srcOrd="0" destOrd="0" presId="urn:microsoft.com/office/officeart/2005/8/layout/hierarchy1"/>
    <dgm:cxn modelId="{906C2BEB-9454-48DB-BFF5-4F0FB538CB88}" type="presParOf" srcId="{D15F2F1F-D144-49C1-89DE-BB87F8AA3B15}" destId="{4FCC9654-7646-4522-8CD7-2AC9B284D2D6}" srcOrd="0" destOrd="0" presId="urn:microsoft.com/office/officeart/2005/8/layout/hierarchy1"/>
    <dgm:cxn modelId="{A05823E9-F418-4473-AB51-17A1EB4DB9CF}" type="presParOf" srcId="{4FCC9654-7646-4522-8CD7-2AC9B284D2D6}" destId="{84A4914E-9F21-4CE6-98BB-77256DB707DF}" srcOrd="0" destOrd="0" presId="urn:microsoft.com/office/officeart/2005/8/layout/hierarchy1"/>
    <dgm:cxn modelId="{FD292D24-074F-435A-A3C7-0351BB5B4329}" type="presParOf" srcId="{4FCC9654-7646-4522-8CD7-2AC9B284D2D6}" destId="{23904D9E-A086-4A2C-9B4F-F3761187BAE6}" srcOrd="1" destOrd="0" presId="urn:microsoft.com/office/officeart/2005/8/layout/hierarchy1"/>
    <dgm:cxn modelId="{A5AE3E87-EFEC-4612-8071-C2CC7A3A0BD7}" type="presParOf" srcId="{D15F2F1F-D144-49C1-89DE-BB87F8AA3B15}" destId="{80679CEF-6482-44DF-91A6-C77BCDF2B0F6}" srcOrd="1" destOrd="0" presId="urn:microsoft.com/office/officeart/2005/8/layout/hierarchy1"/>
    <dgm:cxn modelId="{CBB19848-0C14-4905-8176-2927096EE137}" type="presParOf" srcId="{A5393F36-C992-462D-AB9A-C5AF0D2A7C6C}" destId="{643E0029-237C-40CD-BE31-98800BDC107B}" srcOrd="1" destOrd="0" presId="urn:microsoft.com/office/officeart/2005/8/layout/hierarchy1"/>
    <dgm:cxn modelId="{E4CE62C1-1A98-4772-886F-9D17ECEA16DF}" type="presParOf" srcId="{643E0029-237C-40CD-BE31-98800BDC107B}" destId="{40649AD3-7662-4B16-B038-A117CB2A3681}" srcOrd="0" destOrd="0" presId="urn:microsoft.com/office/officeart/2005/8/layout/hierarchy1"/>
    <dgm:cxn modelId="{76E8711F-2CBB-40A5-AC52-48DD8FFF2FDA}" type="presParOf" srcId="{40649AD3-7662-4B16-B038-A117CB2A3681}" destId="{543601B5-FAFD-4EC6-8A9B-6891E2CF7642}" srcOrd="0" destOrd="0" presId="urn:microsoft.com/office/officeart/2005/8/layout/hierarchy1"/>
    <dgm:cxn modelId="{B9996AFF-C14D-4D55-83AF-40468EDD6451}" type="presParOf" srcId="{40649AD3-7662-4B16-B038-A117CB2A3681}" destId="{E32B9CA6-5351-43D5-8D73-60C4D2593C32}" srcOrd="1" destOrd="0" presId="urn:microsoft.com/office/officeart/2005/8/layout/hierarchy1"/>
    <dgm:cxn modelId="{30D274F9-D7D6-491B-BD08-55C6B84A47C9}" type="presParOf" srcId="{643E0029-237C-40CD-BE31-98800BDC107B}" destId="{FFCD7720-63D1-4896-BED7-F699424667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F1031A-92AA-46B7-9E81-AE4BF61CCB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287366-5F03-445F-BEAA-E54DE2760B9C}">
      <dgm:prSet custT="1"/>
      <dgm:spPr/>
      <dgm:t>
        <a:bodyPr/>
        <a:lstStyle/>
        <a:p>
          <a:r>
            <a:rPr lang="en-GB" sz="1800" i="1" dirty="0"/>
            <a:t>“</a:t>
          </a:r>
          <a:r>
            <a:rPr lang="en-GB" sz="2000" i="1" dirty="0"/>
            <a:t>Reflection is an important human activity in which people recapture their experience, think about it, mull over &amp; evaluate it. It is this working with experience that is important in learning.”</a:t>
          </a:r>
          <a:r>
            <a:rPr lang="en-GB" sz="2000" dirty="0"/>
            <a:t> (</a:t>
          </a:r>
          <a:r>
            <a:rPr lang="en-GB" sz="2000" dirty="0" err="1"/>
            <a:t>Boud</a:t>
          </a:r>
          <a:r>
            <a:rPr lang="en-GB" sz="2000" dirty="0"/>
            <a:t> and Walker, 1985).</a:t>
          </a:r>
          <a:endParaRPr lang="en-US" sz="2000" dirty="0"/>
        </a:p>
      </dgm:t>
    </dgm:pt>
    <dgm:pt modelId="{7790CA1B-8443-4EE1-9CF3-23A30D846B33}" type="parTrans" cxnId="{F88F2852-F573-4125-892D-0564B9E3D6C1}">
      <dgm:prSet/>
      <dgm:spPr/>
      <dgm:t>
        <a:bodyPr/>
        <a:lstStyle/>
        <a:p>
          <a:endParaRPr lang="en-US"/>
        </a:p>
      </dgm:t>
    </dgm:pt>
    <dgm:pt modelId="{67600710-DB7F-4EEE-AA10-AD235250EEBA}" type="sibTrans" cxnId="{F88F2852-F573-4125-892D-0564B9E3D6C1}">
      <dgm:prSet/>
      <dgm:spPr/>
      <dgm:t>
        <a:bodyPr/>
        <a:lstStyle/>
        <a:p>
          <a:endParaRPr lang="en-US"/>
        </a:p>
      </dgm:t>
    </dgm:pt>
    <dgm:pt modelId="{41D31107-04AC-4F55-A839-529B9DF50744}">
      <dgm:prSet/>
      <dgm:spPr/>
      <dgm:t>
        <a:bodyPr/>
        <a:lstStyle/>
        <a:p>
          <a:r>
            <a:rPr lang="en-GB" i="1" dirty="0"/>
            <a:t>“We learn through critical reflection by putting ourselves into the experience &amp; exploring personal &amp; theoretical knowledge to understand it &amp; view it in different ways.” (Tate and Sills, 2004).</a:t>
          </a:r>
          <a:endParaRPr lang="en-US" dirty="0"/>
        </a:p>
      </dgm:t>
    </dgm:pt>
    <dgm:pt modelId="{DE54D48D-AB49-4068-859B-D0D931DA808C}" type="parTrans" cxnId="{C4983C2D-4BF6-4C94-B787-B655C960255A}">
      <dgm:prSet/>
      <dgm:spPr/>
      <dgm:t>
        <a:bodyPr/>
        <a:lstStyle/>
        <a:p>
          <a:endParaRPr lang="en-US"/>
        </a:p>
      </dgm:t>
    </dgm:pt>
    <dgm:pt modelId="{DA37A9A8-010E-4C18-8B14-1C84F9217425}" type="sibTrans" cxnId="{C4983C2D-4BF6-4C94-B787-B655C960255A}">
      <dgm:prSet/>
      <dgm:spPr/>
      <dgm:t>
        <a:bodyPr/>
        <a:lstStyle/>
        <a:p>
          <a:endParaRPr lang="en-US"/>
        </a:p>
      </dgm:t>
    </dgm:pt>
    <dgm:pt modelId="{E6A03DE8-F8C9-47F3-97F3-4AB290E7F11A}" type="pres">
      <dgm:prSet presAssocID="{57F1031A-92AA-46B7-9E81-AE4BF61CCB03}" presName="root" presStyleCnt="0">
        <dgm:presLayoutVars>
          <dgm:dir/>
          <dgm:resizeHandles val="exact"/>
        </dgm:presLayoutVars>
      </dgm:prSet>
      <dgm:spPr/>
      <dgm:t>
        <a:bodyPr/>
        <a:lstStyle/>
        <a:p>
          <a:endParaRPr lang="en-US"/>
        </a:p>
      </dgm:t>
    </dgm:pt>
    <dgm:pt modelId="{549E000A-B0E5-4DD6-AAA3-D51027969468}" type="pres">
      <dgm:prSet presAssocID="{B1287366-5F03-445F-BEAA-E54DE2760B9C}" presName="compNode" presStyleCnt="0"/>
      <dgm:spPr/>
    </dgm:pt>
    <dgm:pt modelId="{D3E5321A-B614-4C24-B0B3-9811C76EBC3E}" type="pres">
      <dgm:prSet presAssocID="{B1287366-5F03-445F-BEAA-E54DE2760B9C}" presName="bgRect" presStyleLbl="bgShp" presStyleIdx="0" presStyleCnt="2"/>
      <dgm:spPr/>
    </dgm:pt>
    <dgm:pt modelId="{3ACA3641-0142-44E8-BF75-FD43F9D58632}" type="pres">
      <dgm:prSet presAssocID="{B1287366-5F03-445F-BEAA-E54DE2760B9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Skeleton"/>
        </a:ext>
      </dgm:extLst>
    </dgm:pt>
    <dgm:pt modelId="{8F1669B3-8890-4DD7-984C-E52FFF57943E}" type="pres">
      <dgm:prSet presAssocID="{B1287366-5F03-445F-BEAA-E54DE2760B9C}" presName="spaceRect" presStyleCnt="0"/>
      <dgm:spPr/>
    </dgm:pt>
    <dgm:pt modelId="{73ADB567-47CE-44C6-A11E-A785AD2DA75A}" type="pres">
      <dgm:prSet presAssocID="{B1287366-5F03-445F-BEAA-E54DE2760B9C}" presName="parTx" presStyleLbl="revTx" presStyleIdx="0" presStyleCnt="2" custScaleX="102348" custScaleY="135877">
        <dgm:presLayoutVars>
          <dgm:chMax val="0"/>
          <dgm:chPref val="0"/>
        </dgm:presLayoutVars>
      </dgm:prSet>
      <dgm:spPr/>
      <dgm:t>
        <a:bodyPr/>
        <a:lstStyle/>
        <a:p>
          <a:endParaRPr lang="en-US"/>
        </a:p>
      </dgm:t>
    </dgm:pt>
    <dgm:pt modelId="{4AC99941-2331-4E63-9B8F-8D1C14F5FFE2}" type="pres">
      <dgm:prSet presAssocID="{67600710-DB7F-4EEE-AA10-AD235250EEBA}" presName="sibTrans" presStyleCnt="0"/>
      <dgm:spPr/>
    </dgm:pt>
    <dgm:pt modelId="{45DE266A-2E3C-422B-933B-5A52517708BF}" type="pres">
      <dgm:prSet presAssocID="{41D31107-04AC-4F55-A839-529B9DF50744}" presName="compNode" presStyleCnt="0"/>
      <dgm:spPr/>
    </dgm:pt>
    <dgm:pt modelId="{ABFD945C-335A-44A7-A43A-DEF90D1A4F45}" type="pres">
      <dgm:prSet presAssocID="{41D31107-04AC-4F55-A839-529B9DF50744}" presName="bgRect" presStyleLbl="bgShp" presStyleIdx="1" presStyleCnt="2"/>
      <dgm:spPr/>
    </dgm:pt>
    <dgm:pt modelId="{90E1671F-6C3E-4416-A510-F498F5CAFF3F}" type="pres">
      <dgm:prSet presAssocID="{41D31107-04AC-4F55-A839-529B9DF5074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6B8109C3-D031-4C66-A950-532EA582C152}" type="pres">
      <dgm:prSet presAssocID="{41D31107-04AC-4F55-A839-529B9DF50744}" presName="spaceRect" presStyleCnt="0"/>
      <dgm:spPr/>
    </dgm:pt>
    <dgm:pt modelId="{043C2B7B-BD02-44F0-AF6E-14B8384E661A}" type="pres">
      <dgm:prSet presAssocID="{41D31107-04AC-4F55-A839-529B9DF50744}" presName="parTx" presStyleLbl="revTx" presStyleIdx="1" presStyleCnt="2">
        <dgm:presLayoutVars>
          <dgm:chMax val="0"/>
          <dgm:chPref val="0"/>
        </dgm:presLayoutVars>
      </dgm:prSet>
      <dgm:spPr/>
      <dgm:t>
        <a:bodyPr/>
        <a:lstStyle/>
        <a:p>
          <a:endParaRPr lang="en-US"/>
        </a:p>
      </dgm:t>
    </dgm:pt>
  </dgm:ptLst>
  <dgm:cxnLst>
    <dgm:cxn modelId="{6615F0CB-E787-427D-A677-1B841C6D7232}" type="presOf" srcId="{B1287366-5F03-445F-BEAA-E54DE2760B9C}" destId="{73ADB567-47CE-44C6-A11E-A785AD2DA75A}" srcOrd="0" destOrd="0" presId="urn:microsoft.com/office/officeart/2018/2/layout/IconVerticalSolidList"/>
    <dgm:cxn modelId="{F88F2852-F573-4125-892D-0564B9E3D6C1}" srcId="{57F1031A-92AA-46B7-9E81-AE4BF61CCB03}" destId="{B1287366-5F03-445F-BEAA-E54DE2760B9C}" srcOrd="0" destOrd="0" parTransId="{7790CA1B-8443-4EE1-9CF3-23A30D846B33}" sibTransId="{67600710-DB7F-4EEE-AA10-AD235250EEBA}"/>
    <dgm:cxn modelId="{C4983C2D-4BF6-4C94-B787-B655C960255A}" srcId="{57F1031A-92AA-46B7-9E81-AE4BF61CCB03}" destId="{41D31107-04AC-4F55-A839-529B9DF50744}" srcOrd="1" destOrd="0" parTransId="{DE54D48D-AB49-4068-859B-D0D931DA808C}" sibTransId="{DA37A9A8-010E-4C18-8B14-1C84F9217425}"/>
    <dgm:cxn modelId="{94797730-3E94-48F2-9376-3A8806C0A67A}" type="presOf" srcId="{57F1031A-92AA-46B7-9E81-AE4BF61CCB03}" destId="{E6A03DE8-F8C9-47F3-97F3-4AB290E7F11A}" srcOrd="0" destOrd="0" presId="urn:microsoft.com/office/officeart/2018/2/layout/IconVerticalSolidList"/>
    <dgm:cxn modelId="{D49C8BE6-E6DB-4A64-8E3C-E1285822FD77}" type="presOf" srcId="{41D31107-04AC-4F55-A839-529B9DF50744}" destId="{043C2B7B-BD02-44F0-AF6E-14B8384E661A}" srcOrd="0" destOrd="0" presId="urn:microsoft.com/office/officeart/2018/2/layout/IconVerticalSolidList"/>
    <dgm:cxn modelId="{EF0AA414-F7BD-4D3E-AFB6-F0E78A9FEB25}" type="presParOf" srcId="{E6A03DE8-F8C9-47F3-97F3-4AB290E7F11A}" destId="{549E000A-B0E5-4DD6-AAA3-D51027969468}" srcOrd="0" destOrd="0" presId="urn:microsoft.com/office/officeart/2018/2/layout/IconVerticalSolidList"/>
    <dgm:cxn modelId="{9D415B43-84BE-4BE3-B8E5-6276CC0837B2}" type="presParOf" srcId="{549E000A-B0E5-4DD6-AAA3-D51027969468}" destId="{D3E5321A-B614-4C24-B0B3-9811C76EBC3E}" srcOrd="0" destOrd="0" presId="urn:microsoft.com/office/officeart/2018/2/layout/IconVerticalSolidList"/>
    <dgm:cxn modelId="{98E93FFE-5397-40E5-88FA-AB18C627E286}" type="presParOf" srcId="{549E000A-B0E5-4DD6-AAA3-D51027969468}" destId="{3ACA3641-0142-44E8-BF75-FD43F9D58632}" srcOrd="1" destOrd="0" presId="urn:microsoft.com/office/officeart/2018/2/layout/IconVerticalSolidList"/>
    <dgm:cxn modelId="{AD764AD1-B7A5-4E34-BEF2-39C0D8755337}" type="presParOf" srcId="{549E000A-B0E5-4DD6-AAA3-D51027969468}" destId="{8F1669B3-8890-4DD7-984C-E52FFF57943E}" srcOrd="2" destOrd="0" presId="urn:microsoft.com/office/officeart/2018/2/layout/IconVerticalSolidList"/>
    <dgm:cxn modelId="{4F4FC909-3433-4518-9733-A7B5C5A97FBC}" type="presParOf" srcId="{549E000A-B0E5-4DD6-AAA3-D51027969468}" destId="{73ADB567-47CE-44C6-A11E-A785AD2DA75A}" srcOrd="3" destOrd="0" presId="urn:microsoft.com/office/officeart/2018/2/layout/IconVerticalSolidList"/>
    <dgm:cxn modelId="{9932137B-0449-4FC0-8C4A-B261A2E77D6B}" type="presParOf" srcId="{E6A03DE8-F8C9-47F3-97F3-4AB290E7F11A}" destId="{4AC99941-2331-4E63-9B8F-8D1C14F5FFE2}" srcOrd="1" destOrd="0" presId="urn:microsoft.com/office/officeart/2018/2/layout/IconVerticalSolidList"/>
    <dgm:cxn modelId="{63B986E7-5DD9-4E08-B33A-9D8164A27B14}" type="presParOf" srcId="{E6A03DE8-F8C9-47F3-97F3-4AB290E7F11A}" destId="{45DE266A-2E3C-422B-933B-5A52517708BF}" srcOrd="2" destOrd="0" presId="urn:microsoft.com/office/officeart/2018/2/layout/IconVerticalSolidList"/>
    <dgm:cxn modelId="{F0672C9E-C8B3-47A4-A813-227468E905DF}" type="presParOf" srcId="{45DE266A-2E3C-422B-933B-5A52517708BF}" destId="{ABFD945C-335A-44A7-A43A-DEF90D1A4F45}" srcOrd="0" destOrd="0" presId="urn:microsoft.com/office/officeart/2018/2/layout/IconVerticalSolidList"/>
    <dgm:cxn modelId="{9079EF60-8F78-4C04-87BF-6DF639B6AB57}" type="presParOf" srcId="{45DE266A-2E3C-422B-933B-5A52517708BF}" destId="{90E1671F-6C3E-4416-A510-F498F5CAFF3F}" srcOrd="1" destOrd="0" presId="urn:microsoft.com/office/officeart/2018/2/layout/IconVerticalSolidList"/>
    <dgm:cxn modelId="{D3EC8EFF-B5D2-45A1-924D-847D32D79114}" type="presParOf" srcId="{45DE266A-2E3C-422B-933B-5A52517708BF}" destId="{6B8109C3-D031-4C66-A950-532EA582C152}" srcOrd="2" destOrd="0" presId="urn:microsoft.com/office/officeart/2018/2/layout/IconVerticalSolidList"/>
    <dgm:cxn modelId="{025BF7B4-8CFC-4F5E-AA4F-F747EDFDA053}" type="presParOf" srcId="{45DE266A-2E3C-422B-933B-5A52517708BF}" destId="{043C2B7B-BD02-44F0-AF6E-14B8384E66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1CB287-14F3-4671-B810-2A1BD13AFF8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8E3E3A1-F7DD-4C88-B335-FD0D3B226B05}">
      <dgm:prSet/>
      <dgm:spPr/>
      <dgm:t>
        <a:bodyPr/>
        <a:lstStyle/>
        <a:p>
          <a:r>
            <a:rPr lang="en-GB" dirty="0"/>
            <a:t>A reflective essay should be written in the first person as it involves the writer's </a:t>
          </a:r>
          <a:r>
            <a:rPr lang="en-GB" b="1" dirty="0"/>
            <a:t>views and feelings</a:t>
          </a:r>
          <a:r>
            <a:rPr lang="en-GB" dirty="0"/>
            <a:t> about a particular subject. The goal of a reflective essay is to not only discuss what was learned, but to convey the personal experiences and findings that resulted.</a:t>
          </a:r>
          <a:endParaRPr lang="en-US" dirty="0"/>
        </a:p>
      </dgm:t>
    </dgm:pt>
    <dgm:pt modelId="{9999A6A8-B32D-49D2-9EB2-F2418B3EDA29}" type="parTrans" cxnId="{357A6C07-000A-4F3C-ADB4-EB0C6A588A1B}">
      <dgm:prSet/>
      <dgm:spPr/>
      <dgm:t>
        <a:bodyPr/>
        <a:lstStyle/>
        <a:p>
          <a:endParaRPr lang="en-US"/>
        </a:p>
      </dgm:t>
    </dgm:pt>
    <dgm:pt modelId="{71DEA4E5-14B3-4503-8067-03DD1EEFC7CF}" type="sibTrans" cxnId="{357A6C07-000A-4F3C-ADB4-EB0C6A588A1B}">
      <dgm:prSet/>
      <dgm:spPr/>
      <dgm:t>
        <a:bodyPr/>
        <a:lstStyle/>
        <a:p>
          <a:endParaRPr lang="en-US"/>
        </a:p>
      </dgm:t>
    </dgm:pt>
    <dgm:pt modelId="{A6A59671-2FE4-4262-A37D-D10FFE89EF0A}">
      <dgm:prSet/>
      <dgm:spPr/>
      <dgm:t>
        <a:bodyPr/>
        <a:lstStyle/>
        <a:p>
          <a:r>
            <a:rPr lang="en-GB" dirty="0"/>
            <a:t>Reflective writing can be presented in various formats, but you’ll most often see it in a learning log format or diary entry. Diary entries in particular are used to convey how the author’s thoughts have developed and evolved over the course of a particular period.</a:t>
          </a:r>
          <a:endParaRPr lang="en-US" dirty="0"/>
        </a:p>
      </dgm:t>
    </dgm:pt>
    <dgm:pt modelId="{BF23A9B2-AF07-45CF-A4D5-F5A51CDAFAE4}" type="parTrans" cxnId="{BB211CB0-6674-4E83-8EED-F411B35DE7A9}">
      <dgm:prSet/>
      <dgm:spPr/>
      <dgm:t>
        <a:bodyPr/>
        <a:lstStyle/>
        <a:p>
          <a:endParaRPr lang="en-US"/>
        </a:p>
      </dgm:t>
    </dgm:pt>
    <dgm:pt modelId="{221071F2-CDFB-4A61-A625-CBE2F829E0FC}" type="sibTrans" cxnId="{BB211CB0-6674-4E83-8EED-F411B35DE7A9}">
      <dgm:prSet/>
      <dgm:spPr/>
      <dgm:t>
        <a:bodyPr/>
        <a:lstStyle/>
        <a:p>
          <a:endParaRPr lang="en-US"/>
        </a:p>
      </dgm:t>
    </dgm:pt>
    <dgm:pt modelId="{5E884B03-E4C5-49C9-9937-5CFF6CD7CC2B}" type="pres">
      <dgm:prSet presAssocID="{251CB287-14F3-4671-B810-2A1BD13AFF80}" presName="Name0" presStyleCnt="0">
        <dgm:presLayoutVars>
          <dgm:dir/>
          <dgm:animLvl val="lvl"/>
          <dgm:resizeHandles val="exact"/>
        </dgm:presLayoutVars>
      </dgm:prSet>
      <dgm:spPr/>
      <dgm:t>
        <a:bodyPr/>
        <a:lstStyle/>
        <a:p>
          <a:endParaRPr lang="en-US"/>
        </a:p>
      </dgm:t>
    </dgm:pt>
    <dgm:pt modelId="{967D2168-6CCA-4041-9244-57304F0F81E9}" type="pres">
      <dgm:prSet presAssocID="{A6A59671-2FE4-4262-A37D-D10FFE89EF0A}" presName="boxAndChildren" presStyleCnt="0"/>
      <dgm:spPr/>
    </dgm:pt>
    <dgm:pt modelId="{C31960DB-44D0-4103-9050-5F0B90A79FC8}" type="pres">
      <dgm:prSet presAssocID="{A6A59671-2FE4-4262-A37D-D10FFE89EF0A}" presName="parentTextBox" presStyleLbl="node1" presStyleIdx="0" presStyleCnt="2"/>
      <dgm:spPr/>
      <dgm:t>
        <a:bodyPr/>
        <a:lstStyle/>
        <a:p>
          <a:endParaRPr lang="en-US"/>
        </a:p>
      </dgm:t>
    </dgm:pt>
    <dgm:pt modelId="{EF928BFF-3B43-48A1-8275-545CB8DAAD00}" type="pres">
      <dgm:prSet presAssocID="{71DEA4E5-14B3-4503-8067-03DD1EEFC7CF}" presName="sp" presStyleCnt="0"/>
      <dgm:spPr/>
    </dgm:pt>
    <dgm:pt modelId="{7591C541-E047-4E2F-94CB-81CFFF1C1576}" type="pres">
      <dgm:prSet presAssocID="{D8E3E3A1-F7DD-4C88-B335-FD0D3B226B05}" presName="arrowAndChildren" presStyleCnt="0"/>
      <dgm:spPr/>
    </dgm:pt>
    <dgm:pt modelId="{8423A2BA-E2EE-440E-AF39-E04036474FB0}" type="pres">
      <dgm:prSet presAssocID="{D8E3E3A1-F7DD-4C88-B335-FD0D3B226B05}" presName="parentTextArrow" presStyleLbl="node1" presStyleIdx="1" presStyleCnt="2"/>
      <dgm:spPr/>
      <dgm:t>
        <a:bodyPr/>
        <a:lstStyle/>
        <a:p>
          <a:endParaRPr lang="en-US"/>
        </a:p>
      </dgm:t>
    </dgm:pt>
  </dgm:ptLst>
  <dgm:cxnLst>
    <dgm:cxn modelId="{A769B0C1-108D-4806-8851-C79B9D860EA7}" type="presOf" srcId="{D8E3E3A1-F7DD-4C88-B335-FD0D3B226B05}" destId="{8423A2BA-E2EE-440E-AF39-E04036474FB0}" srcOrd="0" destOrd="0" presId="urn:microsoft.com/office/officeart/2005/8/layout/process4"/>
    <dgm:cxn modelId="{357A6C07-000A-4F3C-ADB4-EB0C6A588A1B}" srcId="{251CB287-14F3-4671-B810-2A1BD13AFF80}" destId="{D8E3E3A1-F7DD-4C88-B335-FD0D3B226B05}" srcOrd="0" destOrd="0" parTransId="{9999A6A8-B32D-49D2-9EB2-F2418B3EDA29}" sibTransId="{71DEA4E5-14B3-4503-8067-03DD1EEFC7CF}"/>
    <dgm:cxn modelId="{A7C92E9E-47AB-4C59-AA97-348B8BD1EE86}" type="presOf" srcId="{A6A59671-2FE4-4262-A37D-D10FFE89EF0A}" destId="{C31960DB-44D0-4103-9050-5F0B90A79FC8}" srcOrd="0" destOrd="0" presId="urn:microsoft.com/office/officeart/2005/8/layout/process4"/>
    <dgm:cxn modelId="{0F3C808B-B262-42A8-9C0E-B528A105CC42}" type="presOf" srcId="{251CB287-14F3-4671-B810-2A1BD13AFF80}" destId="{5E884B03-E4C5-49C9-9937-5CFF6CD7CC2B}" srcOrd="0" destOrd="0" presId="urn:microsoft.com/office/officeart/2005/8/layout/process4"/>
    <dgm:cxn modelId="{BB211CB0-6674-4E83-8EED-F411B35DE7A9}" srcId="{251CB287-14F3-4671-B810-2A1BD13AFF80}" destId="{A6A59671-2FE4-4262-A37D-D10FFE89EF0A}" srcOrd="1" destOrd="0" parTransId="{BF23A9B2-AF07-45CF-A4D5-F5A51CDAFAE4}" sibTransId="{221071F2-CDFB-4A61-A625-CBE2F829E0FC}"/>
    <dgm:cxn modelId="{D9CC7232-5B78-4AA2-A2F1-D033EE88F5DB}" type="presParOf" srcId="{5E884B03-E4C5-49C9-9937-5CFF6CD7CC2B}" destId="{967D2168-6CCA-4041-9244-57304F0F81E9}" srcOrd="0" destOrd="0" presId="urn:microsoft.com/office/officeart/2005/8/layout/process4"/>
    <dgm:cxn modelId="{09C7808B-C312-445C-BD01-AE5799FDF336}" type="presParOf" srcId="{967D2168-6CCA-4041-9244-57304F0F81E9}" destId="{C31960DB-44D0-4103-9050-5F0B90A79FC8}" srcOrd="0" destOrd="0" presId="urn:microsoft.com/office/officeart/2005/8/layout/process4"/>
    <dgm:cxn modelId="{C2FE55DC-74B2-4434-A9B8-3157BA9AC743}" type="presParOf" srcId="{5E884B03-E4C5-49C9-9937-5CFF6CD7CC2B}" destId="{EF928BFF-3B43-48A1-8275-545CB8DAAD00}" srcOrd="1" destOrd="0" presId="urn:microsoft.com/office/officeart/2005/8/layout/process4"/>
    <dgm:cxn modelId="{C5D3A16A-2347-4CA9-8965-01F115595E43}" type="presParOf" srcId="{5E884B03-E4C5-49C9-9937-5CFF6CD7CC2B}" destId="{7591C541-E047-4E2F-94CB-81CFFF1C1576}" srcOrd="2" destOrd="0" presId="urn:microsoft.com/office/officeart/2005/8/layout/process4"/>
    <dgm:cxn modelId="{32FC5205-FEFF-4FA5-82D1-44A155BAD225}" type="presParOf" srcId="{7591C541-E047-4E2F-94CB-81CFFF1C1576}" destId="{8423A2BA-E2EE-440E-AF39-E04036474FB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4914E-9F21-4CE6-98BB-77256DB707DF}">
      <dsp:nvSpPr>
        <dsp:cNvPr id="0" name=""/>
        <dsp:cNvSpPr/>
      </dsp:nvSpPr>
      <dsp:spPr>
        <a:xfrm>
          <a:off x="12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904D9E-A086-4A2C-9B4F-F3761187BAE6}">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The Body varies according to the type of report. Basically, it answers the questions — Who? Why? Where? When? What? How? </a:t>
          </a:r>
          <a:endParaRPr lang="en-US" sz="2100" kern="1200" dirty="0"/>
        </a:p>
      </dsp:txBody>
      <dsp:txXfrm>
        <a:off x="560236" y="832323"/>
        <a:ext cx="4149382" cy="2576345"/>
      </dsp:txXfrm>
    </dsp:sp>
    <dsp:sp modelId="{543601B5-FAFD-4EC6-8A9B-6891E2CF7642}">
      <dsp:nvSpPr>
        <dsp:cNvPr id="0" name=""/>
        <dsp:cNvSpPr/>
      </dsp:nvSpPr>
      <dsp:spPr>
        <a:xfrm>
          <a:off x="52686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2B9CA6-5351-43D5-8D73-60C4D2593C32}">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In an investigative report, it would consist of all the information required to convince the reader that the conclusions and recommendations are valid/reliable. This information must be presented in a systematic way. </a:t>
          </a:r>
          <a:endParaRPr lang="en-US" sz="2100" kern="1200" dirty="0"/>
        </a:p>
      </dsp:txBody>
      <dsp:txXfrm>
        <a:off x="5827635" y="832323"/>
        <a:ext cx="4149382" cy="2576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E5321A-B614-4C24-B0B3-9811C76EBC3E}">
      <dsp:nvSpPr>
        <dsp:cNvPr id="0" name=""/>
        <dsp:cNvSpPr/>
      </dsp:nvSpPr>
      <dsp:spPr>
        <a:xfrm>
          <a:off x="-24624" y="805904"/>
          <a:ext cx="7086409" cy="21402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A3641-0142-44E8-BF75-FD43F9D58632}">
      <dsp:nvSpPr>
        <dsp:cNvPr id="0" name=""/>
        <dsp:cNvSpPr/>
      </dsp:nvSpPr>
      <dsp:spPr>
        <a:xfrm>
          <a:off x="622814" y="1287470"/>
          <a:ext cx="1179463" cy="11771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ADB567-47CE-44C6-A11E-A785AD2DA75A}">
      <dsp:nvSpPr>
        <dsp:cNvPr id="0" name=""/>
        <dsp:cNvSpPr/>
      </dsp:nvSpPr>
      <dsp:spPr>
        <a:xfrm>
          <a:off x="2395627" y="421592"/>
          <a:ext cx="4715405" cy="2911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6736" tIns="226736" rIns="226736" bIns="226736" numCol="1" spcCol="1270" anchor="ctr" anchorCtr="0">
          <a:noAutofit/>
        </a:bodyPr>
        <a:lstStyle/>
        <a:p>
          <a:pPr lvl="0" algn="l" defTabSz="800100">
            <a:lnSpc>
              <a:spcPct val="90000"/>
            </a:lnSpc>
            <a:spcBef>
              <a:spcPct val="0"/>
            </a:spcBef>
            <a:spcAft>
              <a:spcPct val="35000"/>
            </a:spcAft>
          </a:pPr>
          <a:r>
            <a:rPr lang="en-GB" sz="1800" i="1" kern="1200" dirty="0"/>
            <a:t>“</a:t>
          </a:r>
          <a:r>
            <a:rPr lang="en-GB" sz="2000" i="1" kern="1200" dirty="0"/>
            <a:t>Reflection is an important human activity in which people recapture their experience, think about it, mull over &amp; evaluate it. It is this working with experience that is important in learning.”</a:t>
          </a:r>
          <a:r>
            <a:rPr lang="en-GB" sz="2000" kern="1200" dirty="0"/>
            <a:t> (</a:t>
          </a:r>
          <a:r>
            <a:rPr lang="en-GB" sz="2000" kern="1200" dirty="0" err="1"/>
            <a:t>Boud</a:t>
          </a:r>
          <a:r>
            <a:rPr lang="en-GB" sz="2000" kern="1200" dirty="0"/>
            <a:t> and Walker, 1985).</a:t>
          </a:r>
          <a:endParaRPr lang="en-US" sz="2000" kern="1200" dirty="0"/>
        </a:p>
      </dsp:txBody>
      <dsp:txXfrm>
        <a:off x="2395627" y="421592"/>
        <a:ext cx="4715405" cy="2911008"/>
      </dsp:txXfrm>
    </dsp:sp>
    <dsp:sp modelId="{ABFD945C-335A-44A7-A43A-DEF90D1A4F45}">
      <dsp:nvSpPr>
        <dsp:cNvPr id="0" name=""/>
        <dsp:cNvSpPr/>
      </dsp:nvSpPr>
      <dsp:spPr>
        <a:xfrm>
          <a:off x="-24624" y="3808687"/>
          <a:ext cx="7086409" cy="21402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1671F-6C3E-4416-A510-F498F5CAFF3F}">
      <dsp:nvSpPr>
        <dsp:cNvPr id="0" name=""/>
        <dsp:cNvSpPr/>
      </dsp:nvSpPr>
      <dsp:spPr>
        <a:xfrm>
          <a:off x="622814" y="4290253"/>
          <a:ext cx="1179463" cy="11771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3C2B7B-BD02-44F0-AF6E-14B8384E661A}">
      <dsp:nvSpPr>
        <dsp:cNvPr id="0" name=""/>
        <dsp:cNvSpPr/>
      </dsp:nvSpPr>
      <dsp:spPr>
        <a:xfrm>
          <a:off x="2449716" y="3808687"/>
          <a:ext cx="4607228" cy="214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6736" tIns="226736" rIns="226736" bIns="226736" numCol="1" spcCol="1270" anchor="ctr" anchorCtr="0">
          <a:noAutofit/>
        </a:bodyPr>
        <a:lstStyle/>
        <a:p>
          <a:pPr lvl="0" algn="l" defTabSz="889000">
            <a:lnSpc>
              <a:spcPct val="90000"/>
            </a:lnSpc>
            <a:spcBef>
              <a:spcPct val="0"/>
            </a:spcBef>
            <a:spcAft>
              <a:spcPct val="35000"/>
            </a:spcAft>
          </a:pPr>
          <a:r>
            <a:rPr lang="en-GB" sz="2000" i="1" kern="1200" dirty="0"/>
            <a:t>“We learn through critical reflection by putting ourselves into the experience &amp; exploring personal &amp; theoretical knowledge to understand it &amp; view it in different ways.” (Tate and Sills, 2004).</a:t>
          </a:r>
          <a:endParaRPr lang="en-US" sz="2000" kern="1200" dirty="0"/>
        </a:p>
      </dsp:txBody>
      <dsp:txXfrm>
        <a:off x="2449716" y="3808687"/>
        <a:ext cx="4607228" cy="21423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960DB-44D0-4103-9050-5F0B90A79FC8}">
      <dsp:nvSpPr>
        <dsp:cNvPr id="0" name=""/>
        <dsp:cNvSpPr/>
      </dsp:nvSpPr>
      <dsp:spPr>
        <a:xfrm>
          <a:off x="0" y="3048802"/>
          <a:ext cx="6910387" cy="200034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a:t>Reflective writing can be presented in various formats, but you’ll most often see it in a learning log format or diary entry. Diary entries in particular are used to convey how the author’s thoughts have developed and evolved over the course of a particular period.</a:t>
          </a:r>
          <a:endParaRPr lang="en-US" sz="2300" kern="1200" dirty="0"/>
        </a:p>
      </dsp:txBody>
      <dsp:txXfrm>
        <a:off x="0" y="3048802"/>
        <a:ext cx="6910387" cy="2000344"/>
      </dsp:txXfrm>
    </dsp:sp>
    <dsp:sp modelId="{8423A2BA-E2EE-440E-AF39-E04036474FB0}">
      <dsp:nvSpPr>
        <dsp:cNvPr id="0" name=""/>
        <dsp:cNvSpPr/>
      </dsp:nvSpPr>
      <dsp:spPr>
        <a:xfrm rot="10800000">
          <a:off x="0" y="2277"/>
          <a:ext cx="6910387" cy="3076529"/>
        </a:xfrm>
        <a:prstGeom prst="upArrowCallou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a:t>A reflective essay should be written in the first person as it involves the writer's </a:t>
          </a:r>
          <a:r>
            <a:rPr lang="en-GB" sz="2300" b="1" kern="1200" dirty="0"/>
            <a:t>views and feelings</a:t>
          </a:r>
          <a:r>
            <a:rPr lang="en-GB" sz="2300" kern="1200" dirty="0"/>
            <a:t> about a particular subject. The goal of a reflective essay is to not only discuss what was learned, but to convey the personal experiences and findings that resulted.</a:t>
          </a:r>
          <a:endParaRPr lang="en-US" sz="2300" kern="1200" dirty="0"/>
        </a:p>
      </dsp:txBody>
      <dsp:txXfrm rot="10800000">
        <a:off x="0" y="2277"/>
        <a:ext cx="6910387" cy="19990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6530FC-0D55-4176-9F3C-3A5FFBDF9257}"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283A77-5525-4BE1-835E-BA82982ABDC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4884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6530FC-0D55-4176-9F3C-3A5FFBDF9257}"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969556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6530FC-0D55-4176-9F3C-3A5FFBDF9257}"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283A77-5525-4BE1-835E-BA82982ABDC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4050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6530FC-0D55-4176-9F3C-3A5FFBDF9257}"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365036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6530FC-0D55-4176-9F3C-3A5FFBDF9257}" type="datetimeFigureOut">
              <a:rPr lang="en-GB" smtClean="0"/>
              <a:t>19/09/2019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757526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6530FC-0D55-4176-9F3C-3A5FFBDF9257}" type="datetimeFigureOut">
              <a:rPr lang="en-GB" smtClean="0"/>
              <a:t>19/09/2019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221111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76530FC-0D55-4176-9F3C-3A5FFBDF9257}" type="datetimeFigureOut">
              <a:rPr lang="en-GB" smtClean="0"/>
              <a:t>19/09/2019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2164826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76530FC-0D55-4176-9F3C-3A5FFBDF9257}" type="datetimeFigureOut">
              <a:rPr lang="en-GB" smtClean="0"/>
              <a:t>19/09/2019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7283A77-5525-4BE1-835E-BA82982ABDC5}" type="slidenum">
              <a:rPr lang="en-GB" smtClean="0"/>
              <a:t>‹#›</a:t>
            </a:fld>
            <a:endParaRPr lang="en-GB"/>
          </a:p>
        </p:txBody>
      </p:sp>
    </p:spTree>
    <p:extLst>
      <p:ext uri="{BB962C8B-B14F-4D97-AF65-F5344CB8AC3E}">
        <p14:creationId xmlns:p14="http://schemas.microsoft.com/office/powerpoint/2010/main" val="998092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6530FC-0D55-4176-9F3C-3A5FFBDF9257}"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3707142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6530FC-0D55-4176-9F3C-3A5FFBDF9257}"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2412251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6530FC-0D55-4176-9F3C-3A5FFBDF9257}"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283A77-5525-4BE1-835E-BA82982ABDC5}" type="slidenum">
              <a:rPr lang="en-GB" smtClean="0"/>
              <a:t>‹#›</a:t>
            </a:fld>
            <a:endParaRPr lang="en-GB"/>
          </a:p>
        </p:txBody>
      </p:sp>
    </p:spTree>
    <p:extLst>
      <p:ext uri="{BB962C8B-B14F-4D97-AF65-F5344CB8AC3E}">
        <p14:creationId xmlns:p14="http://schemas.microsoft.com/office/powerpoint/2010/main" val="4279216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76530FC-0D55-4176-9F3C-3A5FFBDF9257}" type="datetimeFigureOut">
              <a:rPr lang="en-GB" smtClean="0"/>
              <a:t>19/09/2019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7283A77-5525-4BE1-835E-BA82982ABDC5}"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69515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 </a:t>
            </a:r>
            <a:endParaRPr lang="en-GB" dirty="0"/>
          </a:p>
        </p:txBody>
      </p:sp>
      <p:sp>
        <p:nvSpPr>
          <p:cNvPr id="3" name="Subtitle 2"/>
          <p:cNvSpPr>
            <a:spLocks noGrp="1"/>
          </p:cNvSpPr>
          <p:nvPr>
            <p:ph type="subTitle" idx="1"/>
          </p:nvPr>
        </p:nvSpPr>
        <p:spPr/>
        <p:txBody>
          <a:bodyPr/>
          <a:lstStyle/>
          <a:p>
            <a:r>
              <a:rPr lang="en-GB" dirty="0" smtClean="0"/>
              <a:t>Academic Skills</a:t>
            </a:r>
            <a:endParaRPr lang="en-GB" dirty="0"/>
          </a:p>
        </p:txBody>
      </p:sp>
    </p:spTree>
    <p:extLst>
      <p:ext uri="{BB962C8B-B14F-4D97-AF65-F5344CB8AC3E}">
        <p14:creationId xmlns:p14="http://schemas.microsoft.com/office/powerpoint/2010/main" val="1930736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Skills</a:t>
            </a:r>
            <a:endParaRPr lang="en-GB" dirty="0"/>
          </a:p>
        </p:txBody>
      </p:sp>
      <p:pic>
        <p:nvPicPr>
          <p:cNvPr id="4" name="Content Placeholder 3"/>
          <p:cNvPicPr>
            <a:picLocks noGrp="1" noChangeAspect="1"/>
          </p:cNvPicPr>
          <p:nvPr>
            <p:ph idx="1"/>
          </p:nvPr>
        </p:nvPicPr>
        <p:blipFill rotWithShape="1">
          <a:blip r:embed="rId2"/>
          <a:srcRect l="2078"/>
          <a:stretch/>
        </p:blipFill>
        <p:spPr>
          <a:xfrm>
            <a:off x="1201783" y="1669148"/>
            <a:ext cx="9849393" cy="4290142"/>
          </a:xfrm>
          <a:prstGeom prst="rect">
            <a:avLst/>
          </a:prstGeom>
        </p:spPr>
      </p:pic>
    </p:spTree>
    <p:extLst>
      <p:ext uri="{BB962C8B-B14F-4D97-AF65-F5344CB8AC3E}">
        <p14:creationId xmlns:p14="http://schemas.microsoft.com/office/powerpoint/2010/main" val="2995570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Skills</a:t>
            </a:r>
            <a:endParaRPr lang="en-GB" dirty="0"/>
          </a:p>
        </p:txBody>
      </p:sp>
      <p:pic>
        <p:nvPicPr>
          <p:cNvPr id="4" name="Content Placeholder 3"/>
          <p:cNvPicPr>
            <a:picLocks noGrp="1" noChangeAspect="1"/>
          </p:cNvPicPr>
          <p:nvPr>
            <p:ph idx="1"/>
          </p:nvPr>
        </p:nvPicPr>
        <p:blipFill rotWithShape="1">
          <a:blip r:embed="rId2"/>
          <a:srcRect b="15356"/>
          <a:stretch/>
        </p:blipFill>
        <p:spPr>
          <a:xfrm>
            <a:off x="1097280" y="1820137"/>
            <a:ext cx="9535886" cy="4420383"/>
          </a:xfrm>
          <a:prstGeom prst="rect">
            <a:avLst/>
          </a:prstGeom>
        </p:spPr>
      </p:pic>
    </p:spTree>
    <p:extLst>
      <p:ext uri="{BB962C8B-B14F-4D97-AF65-F5344CB8AC3E}">
        <p14:creationId xmlns:p14="http://schemas.microsoft.com/office/powerpoint/2010/main" val="286788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In-text Citations</a:t>
            </a:r>
            <a:endParaRPr lang="en-GB" dirty="0"/>
          </a:p>
        </p:txBody>
      </p:sp>
      <p:sp>
        <p:nvSpPr>
          <p:cNvPr id="3" name="Content Placeholder 2"/>
          <p:cNvSpPr>
            <a:spLocks noGrp="1"/>
          </p:cNvSpPr>
          <p:nvPr>
            <p:ph idx="1"/>
          </p:nvPr>
        </p:nvSpPr>
        <p:spPr>
          <a:xfrm>
            <a:off x="1097280" y="1845734"/>
            <a:ext cx="5617029" cy="4023360"/>
          </a:xfrm>
        </p:spPr>
        <p:txBody>
          <a:bodyPr>
            <a:normAutofit/>
          </a:bodyPr>
          <a:lstStyle/>
          <a:p>
            <a:r>
              <a:rPr lang="en-GB" sz="2800" dirty="0" smtClean="0"/>
              <a:t>The following activity is designed to allow you to practice citing evidence in the body of your assessment.</a:t>
            </a:r>
          </a:p>
          <a:p>
            <a:pPr>
              <a:buFont typeface="Wingdings" panose="05000000000000000000" pitchFamily="2" charset="2"/>
              <a:buChar char="§"/>
            </a:pPr>
            <a:r>
              <a:rPr lang="en-GB" sz="2800" dirty="0"/>
              <a:t> </a:t>
            </a:r>
            <a:r>
              <a:rPr lang="en-GB" sz="2800" dirty="0" smtClean="0"/>
              <a:t>Insert the correct citation format into the paragraph provided based on the numbered resources you have been provided.</a:t>
            </a:r>
          </a:p>
          <a:p>
            <a:pPr lvl="2">
              <a:buFont typeface="Wingdings" panose="05000000000000000000" pitchFamily="2" charset="2"/>
              <a:buChar char="§"/>
            </a:pPr>
            <a:r>
              <a:rPr lang="en-GB" sz="2400" dirty="0" smtClean="0"/>
              <a:t>Use the referencing guide to help you</a:t>
            </a:r>
          </a:p>
          <a:p>
            <a:pPr lvl="2">
              <a:buFont typeface="Wingdings" panose="05000000000000000000" pitchFamily="2" charset="2"/>
              <a:buChar char="§"/>
            </a:pPr>
            <a:r>
              <a:rPr lang="en-GB" sz="2400" dirty="0" smtClean="0"/>
              <a:t>You can discuss within your group</a:t>
            </a:r>
            <a:endParaRPr lang="en-GB" sz="2400" dirty="0"/>
          </a:p>
        </p:txBody>
      </p:sp>
      <p:pic>
        <p:nvPicPr>
          <p:cNvPr id="4" name="Picture 3"/>
          <p:cNvPicPr>
            <a:picLocks noChangeAspect="1"/>
          </p:cNvPicPr>
          <p:nvPr/>
        </p:nvPicPr>
        <p:blipFill>
          <a:blip r:embed="rId2"/>
          <a:stretch>
            <a:fillRect/>
          </a:stretch>
        </p:blipFill>
        <p:spPr>
          <a:xfrm>
            <a:off x="7011489" y="1845734"/>
            <a:ext cx="4648200" cy="4038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29134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Reference List</a:t>
            </a:r>
            <a:endParaRPr lang="en-GB" dirty="0"/>
          </a:p>
        </p:txBody>
      </p:sp>
      <p:sp>
        <p:nvSpPr>
          <p:cNvPr id="3" name="Content Placeholder 2"/>
          <p:cNvSpPr>
            <a:spLocks noGrp="1"/>
          </p:cNvSpPr>
          <p:nvPr>
            <p:ph idx="1"/>
          </p:nvPr>
        </p:nvSpPr>
        <p:spPr>
          <a:xfrm>
            <a:off x="1097280" y="1845734"/>
            <a:ext cx="6017623" cy="4023360"/>
          </a:xfrm>
        </p:spPr>
        <p:txBody>
          <a:bodyPr/>
          <a:lstStyle/>
          <a:p>
            <a:r>
              <a:rPr lang="en-GB" dirty="0" smtClean="0"/>
              <a:t>Now, individually create a reference list from the sources provided. </a:t>
            </a:r>
          </a:p>
          <a:p>
            <a:r>
              <a:rPr lang="en-GB" dirty="0" smtClean="0"/>
              <a:t>Remember the list should:</a:t>
            </a:r>
          </a:p>
          <a:p>
            <a:pPr>
              <a:buFont typeface="Wingdings" panose="05000000000000000000" pitchFamily="2" charset="2"/>
              <a:buChar char="§"/>
            </a:pPr>
            <a:r>
              <a:rPr lang="en-GB" dirty="0" smtClean="0"/>
              <a:t> be in alphabetical order of the authors surname.</a:t>
            </a:r>
          </a:p>
          <a:p>
            <a:pPr>
              <a:buFont typeface="Wingdings" panose="05000000000000000000" pitchFamily="2" charset="2"/>
              <a:buChar char="§"/>
            </a:pPr>
            <a:r>
              <a:rPr lang="en-GB" dirty="0"/>
              <a:t> </a:t>
            </a:r>
            <a:r>
              <a:rPr lang="en-GB" dirty="0" smtClean="0"/>
              <a:t>be consistent with the Harvard style as per the UWTSD guide – there are many version of Harvard so make sure you are consistent as this could mean the difference of a couple of marks.</a:t>
            </a:r>
          </a:p>
          <a:p>
            <a:pPr marL="0" indent="0">
              <a:buNone/>
            </a:pPr>
            <a:r>
              <a:rPr lang="en-GB" dirty="0" smtClean="0"/>
              <a:t>Pass your list onto the person sitting next to you – can you see any errors?  Give the attempt a mark out of 10. </a:t>
            </a:r>
            <a:endParaRPr lang="en-GB" dirty="0"/>
          </a:p>
        </p:txBody>
      </p:sp>
      <p:pic>
        <p:nvPicPr>
          <p:cNvPr id="4" name="Picture 3"/>
          <p:cNvPicPr>
            <a:picLocks noChangeAspect="1"/>
          </p:cNvPicPr>
          <p:nvPr/>
        </p:nvPicPr>
        <p:blipFill>
          <a:blip r:embed="rId2"/>
          <a:stretch>
            <a:fillRect/>
          </a:stretch>
        </p:blipFill>
        <p:spPr>
          <a:xfrm>
            <a:off x="7325622" y="408820"/>
            <a:ext cx="3570842" cy="5912378"/>
          </a:xfrm>
          <a:prstGeom prst="rect">
            <a:avLst/>
          </a:prstGeom>
        </p:spPr>
      </p:pic>
      <p:sp>
        <p:nvSpPr>
          <p:cNvPr id="6" name="Rectangle 5"/>
          <p:cNvSpPr/>
          <p:nvPr/>
        </p:nvSpPr>
        <p:spPr>
          <a:xfrm>
            <a:off x="7855131" y="844731"/>
            <a:ext cx="1132115" cy="9579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Callout 6"/>
          <p:cNvSpPr/>
          <p:nvPr/>
        </p:nvSpPr>
        <p:spPr>
          <a:xfrm>
            <a:off x="10628211" y="428507"/>
            <a:ext cx="957943" cy="583474"/>
          </a:xfrm>
          <a:prstGeom prst="wedgeEllipseCallout">
            <a:avLst>
              <a:gd name="adj1" fmla="val -217197"/>
              <a:gd name="adj2" fmla="val 2817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smtClean="0">
                <a:solidFill>
                  <a:schemeClr val="tx1"/>
                </a:solidFill>
              </a:rPr>
              <a:t>In UWTSD standard, this comes last.</a:t>
            </a:r>
            <a:endParaRPr lang="en-GB" sz="800" dirty="0">
              <a:solidFill>
                <a:schemeClr val="tx1"/>
              </a:solidFill>
            </a:endParaRPr>
          </a:p>
        </p:txBody>
      </p:sp>
    </p:spTree>
    <p:extLst>
      <p:ext uri="{BB962C8B-B14F-4D97-AF65-F5344CB8AC3E}">
        <p14:creationId xmlns:p14="http://schemas.microsoft.com/office/powerpoint/2010/main" val="3730120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 you knowledge</a:t>
            </a:r>
            <a:endParaRPr lang="en-GB" dirty="0"/>
          </a:p>
        </p:txBody>
      </p:sp>
      <p:sp>
        <p:nvSpPr>
          <p:cNvPr id="3" name="Content Placeholder 2"/>
          <p:cNvSpPr>
            <a:spLocks noGrp="1"/>
          </p:cNvSpPr>
          <p:nvPr>
            <p:ph idx="1"/>
          </p:nvPr>
        </p:nvSpPr>
        <p:spPr/>
        <p:txBody>
          <a:bodyPr/>
          <a:lstStyle/>
          <a:p>
            <a:r>
              <a:rPr lang="en-GB" dirty="0" smtClean="0"/>
              <a:t>Time for a quick assessment of your knowledge.</a:t>
            </a:r>
          </a:p>
          <a:p>
            <a:r>
              <a:rPr lang="en-GB" dirty="0" smtClean="0"/>
              <a:t>All participants will be award a mark 2 towards the module assessment.</a:t>
            </a:r>
          </a:p>
          <a:p>
            <a:endParaRPr lang="en-GB" dirty="0"/>
          </a:p>
          <a:p>
            <a:r>
              <a:rPr lang="en-GB" dirty="0" smtClean="0"/>
              <a:t>Top 3 scorers get a coffee voucher.</a:t>
            </a:r>
          </a:p>
          <a:p>
            <a:endParaRPr lang="en-GB" dirty="0"/>
          </a:p>
        </p:txBody>
      </p:sp>
      <p:pic>
        <p:nvPicPr>
          <p:cNvPr id="4" name="Picture 3"/>
          <p:cNvPicPr>
            <a:picLocks noChangeAspect="1"/>
          </p:cNvPicPr>
          <p:nvPr/>
        </p:nvPicPr>
        <p:blipFill>
          <a:blip r:embed="rId2"/>
          <a:stretch>
            <a:fillRect/>
          </a:stretch>
        </p:blipFill>
        <p:spPr>
          <a:xfrm>
            <a:off x="5643153" y="2862546"/>
            <a:ext cx="3656647" cy="3114922"/>
          </a:xfrm>
          <a:prstGeom prst="rect">
            <a:avLst/>
          </a:prstGeom>
        </p:spPr>
      </p:pic>
    </p:spTree>
    <p:extLst>
      <p:ext uri="{BB962C8B-B14F-4D97-AF65-F5344CB8AC3E}">
        <p14:creationId xmlns:p14="http://schemas.microsoft.com/office/powerpoint/2010/main" val="398861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Modes of Assessment</a:t>
            </a:r>
            <a:endParaRPr lang="en-GB" dirty="0"/>
          </a:p>
        </p:txBody>
      </p:sp>
      <p:sp>
        <p:nvSpPr>
          <p:cNvPr id="3" name="Subtitle 2"/>
          <p:cNvSpPr>
            <a:spLocks noGrp="1"/>
          </p:cNvSpPr>
          <p:nvPr>
            <p:ph type="subTitle" idx="1"/>
          </p:nvPr>
        </p:nvSpPr>
        <p:spPr/>
        <p:txBody>
          <a:bodyPr/>
          <a:lstStyle/>
          <a:p>
            <a:r>
              <a:rPr lang="en-GB" dirty="0" smtClean="0"/>
              <a:t>Academic Skills</a:t>
            </a:r>
            <a:endParaRPr lang="en-GB" dirty="0"/>
          </a:p>
        </p:txBody>
      </p:sp>
    </p:spTree>
    <p:extLst>
      <p:ext uri="{BB962C8B-B14F-4D97-AF65-F5344CB8AC3E}">
        <p14:creationId xmlns:p14="http://schemas.microsoft.com/office/powerpoint/2010/main" val="2449695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EE485-D6E7-41B8-92C9-0000171980FB}"/>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8000">
                <a:solidFill>
                  <a:schemeClr val="tx1">
                    <a:lumMod val="85000"/>
                    <a:lumOff val="15000"/>
                  </a:schemeClr>
                </a:solidFill>
              </a:rPr>
              <a:t>Report Format</a:t>
            </a:r>
          </a:p>
        </p:txBody>
      </p:sp>
      <p:sp>
        <p:nvSpPr>
          <p:cNvPr id="15" name="Rectangle 14">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F3985C0-E548-44D2-B30E-F3E42DADE1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94881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2AEB2A7-5B95-4B34-8694-D9E2AD0C36CD}"/>
              </a:ext>
            </a:extLst>
          </p:cNvPr>
          <p:cNvSpPr>
            <a:spLocks noGrp="1"/>
          </p:cNvSpPr>
          <p:nvPr>
            <p:ph type="title"/>
          </p:nvPr>
        </p:nvSpPr>
        <p:spPr>
          <a:xfrm>
            <a:off x="492370" y="605896"/>
            <a:ext cx="3084844" cy="5646208"/>
          </a:xfrm>
        </p:spPr>
        <p:txBody>
          <a:bodyPr anchor="ctr">
            <a:normAutofit/>
          </a:bodyPr>
          <a:lstStyle/>
          <a:p>
            <a:pPr algn="ctr"/>
            <a:r>
              <a:rPr lang="en-GB" sz="3600" dirty="0">
                <a:solidFill>
                  <a:srgbClr val="FFFFFF"/>
                </a:solidFill>
              </a:rPr>
              <a:t>Third Person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604FDBD-1C45-4469-BD05-E40EA4AA33CE}"/>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en-GB" sz="2400" dirty="0"/>
              <a:t>A formal report is usually written in the third person. This is because it gives your work a picture of objectivity rather than personal thoughts. This aspect of objectivity will make your work look more credible and less biased. The third person will allow you to focus your work on available facts rather than your thoughts.</a:t>
            </a:r>
          </a:p>
        </p:txBody>
      </p:sp>
    </p:spTree>
    <p:extLst>
      <p:ext uri="{BB962C8B-B14F-4D97-AF65-F5344CB8AC3E}">
        <p14:creationId xmlns:p14="http://schemas.microsoft.com/office/powerpoint/2010/main" val="2090037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4DFE8-49F4-4C33-A8C9-7DD8E0692326}"/>
              </a:ext>
            </a:extLst>
          </p:cNvPr>
          <p:cNvSpPr>
            <a:spLocks noGrp="1"/>
          </p:cNvSpPr>
          <p:nvPr>
            <p:ph type="title"/>
          </p:nvPr>
        </p:nvSpPr>
        <p:spPr>
          <a:xfrm>
            <a:off x="1097280" y="286603"/>
            <a:ext cx="10058400" cy="1450757"/>
          </a:xfrm>
        </p:spPr>
        <p:txBody>
          <a:bodyPr>
            <a:normAutofit/>
          </a:bodyPr>
          <a:lstStyle/>
          <a:p>
            <a:pPr algn="ctr"/>
            <a:r>
              <a:rPr lang="en-GB" dirty="0"/>
              <a:t>Title Page</a:t>
            </a:r>
          </a:p>
        </p:txBody>
      </p:sp>
      <p:sp>
        <p:nvSpPr>
          <p:cNvPr id="3" name="Content Placeholder 2">
            <a:extLst>
              <a:ext uri="{FF2B5EF4-FFF2-40B4-BE49-F238E27FC236}">
                <a16:creationId xmlns:a16="http://schemas.microsoft.com/office/drawing/2014/main" id="{92523570-6AA1-45C0-B4B2-977192804E56}"/>
              </a:ext>
            </a:extLst>
          </p:cNvPr>
          <p:cNvSpPr>
            <a:spLocks noGrp="1"/>
          </p:cNvSpPr>
          <p:nvPr>
            <p:ph idx="1"/>
          </p:nvPr>
        </p:nvSpPr>
        <p:spPr>
          <a:xfrm>
            <a:off x="1097279" y="1845734"/>
            <a:ext cx="6454987" cy="4023360"/>
          </a:xfrm>
        </p:spPr>
        <p:txBody>
          <a:bodyPr>
            <a:normAutofit/>
          </a:bodyPr>
          <a:lstStyle/>
          <a:p>
            <a:pPr>
              <a:buFont typeface="Wingdings" panose="05000000000000000000" pitchFamily="2" charset="2"/>
              <a:buChar char="§"/>
            </a:pPr>
            <a:r>
              <a:rPr lang="en-GB" dirty="0"/>
              <a:t> </a:t>
            </a:r>
            <a:r>
              <a:rPr lang="en-GB" sz="2400" dirty="0"/>
              <a:t>The Title Page must include the subject of the report, who the report is for, who the report is by and the date of submission. </a:t>
            </a:r>
          </a:p>
          <a:p>
            <a:pPr>
              <a:buFont typeface="Wingdings" panose="05000000000000000000" pitchFamily="2" charset="2"/>
              <a:buChar char="v"/>
            </a:pPr>
            <a:endParaRPr lang="en-GB" sz="2400" dirty="0"/>
          </a:p>
          <a:p>
            <a:endParaRPr lang="en-GB" dirty="0"/>
          </a:p>
        </p:txBody>
      </p:sp>
      <p:pic>
        <p:nvPicPr>
          <p:cNvPr id="7" name="Graphic 6" descr="Typewriter">
            <a:extLst>
              <a:ext uri="{FF2B5EF4-FFF2-40B4-BE49-F238E27FC236}">
                <a16:creationId xmlns:a16="http://schemas.microsoft.com/office/drawing/2014/main" id="{ABAAF24D-D23C-4D7B-96B6-58A9DBCE2D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3437944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D1B9588-1FA3-4B59-9D83-BB288E23D362}"/>
              </a:ext>
            </a:extLst>
          </p:cNvPr>
          <p:cNvSpPr>
            <a:spLocks noGrp="1"/>
          </p:cNvSpPr>
          <p:nvPr>
            <p:ph type="title"/>
          </p:nvPr>
        </p:nvSpPr>
        <p:spPr>
          <a:xfrm>
            <a:off x="492370" y="605896"/>
            <a:ext cx="3084844" cy="5646208"/>
          </a:xfrm>
        </p:spPr>
        <p:txBody>
          <a:bodyPr anchor="ctr">
            <a:normAutofit/>
          </a:bodyPr>
          <a:lstStyle/>
          <a:p>
            <a:pPr algn="ctr"/>
            <a:r>
              <a:rPr lang="en-GB" sz="3600" dirty="0">
                <a:solidFill>
                  <a:srgbClr val="FFFFFF"/>
                </a:solidFill>
              </a:rPr>
              <a:t>Executive Summary (Abstract)</a:t>
            </a:r>
          </a:p>
        </p:txBody>
      </p:sp>
      <p:sp>
        <p:nvSpPr>
          <p:cNvPr id="16"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6B691A4-DA77-45D6-9F22-C0041BF69AE1}"/>
              </a:ext>
            </a:extLst>
          </p:cNvPr>
          <p:cNvSpPr>
            <a:spLocks noGrp="1"/>
          </p:cNvSpPr>
          <p:nvPr>
            <p:ph idx="1"/>
          </p:nvPr>
        </p:nvSpPr>
        <p:spPr>
          <a:xfrm>
            <a:off x="4280452" y="159026"/>
            <a:ext cx="6875227" cy="6698974"/>
          </a:xfrm>
        </p:spPr>
        <p:txBody>
          <a:bodyPr anchor="ctr">
            <a:normAutofit/>
          </a:bodyPr>
          <a:lstStyle/>
          <a:p>
            <a:pPr marL="0" indent="0">
              <a:buNone/>
            </a:pPr>
            <a:r>
              <a:rPr lang="en-GB" sz="2400" dirty="0"/>
              <a:t>An executive summary is usually one </a:t>
            </a:r>
            <a:r>
              <a:rPr lang="en-GB" sz="2400" dirty="0" smtClean="0"/>
              <a:t>tenth (10%) of the </a:t>
            </a:r>
            <a:r>
              <a:rPr lang="en-GB" sz="2400" dirty="0"/>
              <a:t>length of the main report and should include the following: </a:t>
            </a:r>
          </a:p>
          <a:p>
            <a:pPr>
              <a:buFont typeface="Wingdings" panose="05000000000000000000" pitchFamily="2" charset="2"/>
              <a:buChar char="§"/>
            </a:pPr>
            <a:r>
              <a:rPr lang="en-GB" sz="2400" dirty="0"/>
              <a:t> Why the report has been written (i.e. what question or problem is it addressing?)</a:t>
            </a:r>
          </a:p>
          <a:p>
            <a:pPr>
              <a:buFont typeface="Wingdings" panose="05000000000000000000" pitchFamily="2" charset="2"/>
              <a:buChar char="§"/>
            </a:pPr>
            <a:r>
              <a:rPr lang="en-GB" sz="2400" dirty="0"/>
              <a:t> How the study was undertaken, what the main findings were.</a:t>
            </a:r>
          </a:p>
          <a:p>
            <a:pPr>
              <a:buFont typeface="Wingdings" panose="05000000000000000000" pitchFamily="2" charset="2"/>
              <a:buChar char="§"/>
            </a:pPr>
            <a:r>
              <a:rPr lang="en-GB" sz="2400" dirty="0"/>
              <a:t> The significance of the findings. Be specific and precise so that the reader can get a good understanding of the main points without having to read the whole report.</a:t>
            </a:r>
          </a:p>
          <a:p>
            <a:pPr>
              <a:buFont typeface="Wingdings" panose="05000000000000000000" pitchFamily="2" charset="2"/>
              <a:buChar char="§"/>
            </a:pPr>
            <a:r>
              <a:rPr lang="en-GB" sz="2400" dirty="0"/>
              <a:t> The executive summary should be on a separate page. It is usually written in a single paragraph with no indentation. </a:t>
            </a:r>
          </a:p>
          <a:p>
            <a:endParaRPr lang="en-GB" dirty="0"/>
          </a:p>
        </p:txBody>
      </p:sp>
    </p:spTree>
    <p:extLst>
      <p:ext uri="{BB962C8B-B14F-4D97-AF65-F5344CB8AC3E}">
        <p14:creationId xmlns:p14="http://schemas.microsoft.com/office/powerpoint/2010/main" val="516521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BCC3147-ED91-420D-99A0-3EC4F21FCD87}"/>
              </a:ext>
            </a:extLst>
          </p:cNvPr>
          <p:cNvSpPr>
            <a:spLocks noGrp="1"/>
          </p:cNvSpPr>
          <p:nvPr>
            <p:ph type="title"/>
          </p:nvPr>
        </p:nvSpPr>
        <p:spPr>
          <a:xfrm>
            <a:off x="492370" y="605896"/>
            <a:ext cx="3084844" cy="5646208"/>
          </a:xfrm>
        </p:spPr>
        <p:txBody>
          <a:bodyPr anchor="ctr">
            <a:normAutofit/>
          </a:bodyPr>
          <a:lstStyle/>
          <a:p>
            <a:pPr algn="ctr"/>
            <a:r>
              <a:rPr lang="en-GB" sz="3600" dirty="0">
                <a:solidFill>
                  <a:srgbClr val="FFFFFF"/>
                </a:solidFill>
              </a:rPr>
              <a:t>TABLE OF CONTENTS</a:t>
            </a:r>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9834999-F1F3-457D-BDF5-19E4821728EA}"/>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en-GB" sz="2400" dirty="0"/>
              <a:t>The Table of Contents should be on a separate page. It helps the reader to find specific information and indicates how the information has been organised and what topics are covered. The table of contents should also include a list of figures and a list of tables if any are used in the report. </a:t>
            </a:r>
          </a:p>
          <a:p>
            <a:endParaRPr lang="en-GB" dirty="0"/>
          </a:p>
        </p:txBody>
      </p:sp>
    </p:spTree>
    <p:extLst>
      <p:ext uri="{BB962C8B-B14F-4D97-AF65-F5344CB8AC3E}">
        <p14:creationId xmlns:p14="http://schemas.microsoft.com/office/powerpoint/2010/main" val="321121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11A9-834E-406D-9905-8FF868EF975F}"/>
              </a:ext>
            </a:extLst>
          </p:cNvPr>
          <p:cNvSpPr>
            <a:spLocks noGrp="1"/>
          </p:cNvSpPr>
          <p:nvPr>
            <p:ph type="title"/>
          </p:nvPr>
        </p:nvSpPr>
        <p:spPr>
          <a:xfrm>
            <a:off x="1066800" y="187865"/>
            <a:ext cx="10058400" cy="1450757"/>
          </a:xfrm>
        </p:spPr>
        <p:txBody>
          <a:bodyPr>
            <a:normAutofit/>
          </a:bodyPr>
          <a:lstStyle/>
          <a:p>
            <a:pPr algn="ctr"/>
            <a:r>
              <a:rPr lang="en-GB" dirty="0"/>
              <a:t>Introduction</a:t>
            </a:r>
          </a:p>
        </p:txBody>
      </p:sp>
      <p:sp>
        <p:nvSpPr>
          <p:cNvPr id="3" name="Content Placeholder 2">
            <a:extLst>
              <a:ext uri="{FF2B5EF4-FFF2-40B4-BE49-F238E27FC236}">
                <a16:creationId xmlns:a16="http://schemas.microsoft.com/office/drawing/2014/main" id="{8B057B07-450B-4FD4-B571-3AAA8F83668D}"/>
              </a:ext>
            </a:extLst>
          </p:cNvPr>
          <p:cNvSpPr>
            <a:spLocks noGrp="1"/>
          </p:cNvSpPr>
          <p:nvPr>
            <p:ph idx="1"/>
          </p:nvPr>
        </p:nvSpPr>
        <p:spPr>
          <a:xfrm>
            <a:off x="145775" y="1737360"/>
            <a:ext cx="7406492" cy="4131734"/>
          </a:xfrm>
        </p:spPr>
        <p:txBody>
          <a:bodyPr>
            <a:normAutofit/>
          </a:bodyPr>
          <a:lstStyle/>
          <a:p>
            <a:pPr marL="0" indent="0">
              <a:buNone/>
            </a:pPr>
            <a:endParaRPr lang="en-GB" sz="2400" dirty="0"/>
          </a:p>
          <a:p>
            <a:pPr marL="0" indent="0">
              <a:buNone/>
            </a:pPr>
            <a:r>
              <a:rPr lang="en-GB" sz="2400" dirty="0"/>
              <a:t>The Introduction has three main components:</a:t>
            </a:r>
          </a:p>
          <a:p>
            <a:pPr>
              <a:buFont typeface="Wingdings" panose="05000000000000000000" pitchFamily="2" charset="2"/>
              <a:buChar char="§"/>
            </a:pPr>
            <a:r>
              <a:rPr lang="en-GB" sz="2400" dirty="0"/>
              <a:t> </a:t>
            </a:r>
            <a:r>
              <a:rPr lang="en-GB" sz="2400" b="1" dirty="0"/>
              <a:t>The Background </a:t>
            </a:r>
            <a:r>
              <a:rPr lang="en-GB" sz="2400" dirty="0"/>
              <a:t>which describes events leading up to the existing situation, what projects have been done previously, and why the project or study is necessary.</a:t>
            </a:r>
          </a:p>
          <a:p>
            <a:pPr>
              <a:buFont typeface="Wingdings" panose="05000000000000000000" pitchFamily="2" charset="2"/>
              <a:buChar char="§"/>
            </a:pPr>
            <a:r>
              <a:rPr lang="en-GB" sz="2400" dirty="0"/>
              <a:t> </a:t>
            </a:r>
            <a:r>
              <a:rPr lang="en-GB" sz="2400" b="1" dirty="0"/>
              <a:t>The Purpose </a:t>
            </a:r>
            <a:r>
              <a:rPr lang="en-GB" sz="2400" dirty="0"/>
              <a:t>which defines what the project or study is to achieve, who authorised it and the specific terms of reference.</a:t>
            </a:r>
          </a:p>
          <a:p>
            <a:pPr>
              <a:buFont typeface="Wingdings" panose="05000000000000000000" pitchFamily="2" charset="2"/>
              <a:buChar char="§"/>
            </a:pPr>
            <a:r>
              <a:rPr lang="en-GB" sz="2400" b="1" dirty="0"/>
              <a:t>The Scope </a:t>
            </a:r>
            <a:r>
              <a:rPr lang="en-GB" sz="2400" dirty="0"/>
              <a:t>which outlines any limitations imposed on the project such as cost, time etc. </a:t>
            </a:r>
          </a:p>
          <a:p>
            <a:endParaRPr lang="en-GB" dirty="0"/>
          </a:p>
        </p:txBody>
      </p:sp>
      <p:pic>
        <p:nvPicPr>
          <p:cNvPr id="18" name="Graphic 6" descr="Presentation with Checklist">
            <a:extLst>
              <a:ext uri="{FF2B5EF4-FFF2-40B4-BE49-F238E27FC236}">
                <a16:creationId xmlns:a16="http://schemas.microsoft.com/office/drawing/2014/main" id="{887A9EEC-858A-4F2F-B1C5-662ACCF1E6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2696749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B376-D33E-4671-AD60-9E567AA6C317}"/>
              </a:ext>
            </a:extLst>
          </p:cNvPr>
          <p:cNvSpPr>
            <a:spLocks noGrp="1"/>
          </p:cNvSpPr>
          <p:nvPr>
            <p:ph type="title"/>
          </p:nvPr>
        </p:nvSpPr>
        <p:spPr>
          <a:xfrm>
            <a:off x="1097280" y="286603"/>
            <a:ext cx="10058400" cy="1450757"/>
          </a:xfrm>
        </p:spPr>
        <p:txBody>
          <a:bodyPr>
            <a:normAutofit/>
          </a:bodyPr>
          <a:lstStyle/>
          <a:p>
            <a:pPr algn="ctr"/>
            <a:r>
              <a:rPr lang="en-GB" dirty="0"/>
              <a:t>Main Body</a:t>
            </a:r>
          </a:p>
        </p:txBody>
      </p:sp>
      <p:graphicFrame>
        <p:nvGraphicFramePr>
          <p:cNvPr id="5" name="Content Placeholder 2">
            <a:extLst>
              <a:ext uri="{FF2B5EF4-FFF2-40B4-BE49-F238E27FC236}">
                <a16:creationId xmlns:a16="http://schemas.microsoft.com/office/drawing/2014/main" id="{22236FBC-83EF-4423-931A-694FD0536FBE}"/>
              </a:ext>
            </a:extLst>
          </p:cNvPr>
          <p:cNvGraphicFramePr>
            <a:graphicFrameLocks noGrp="1"/>
          </p:cNvGraphicFramePr>
          <p:nvPr>
            <p:ph idx="1"/>
            <p:extLst>
              <p:ext uri="{D42A27DB-BD31-4B8C-83A1-F6EECF244321}">
                <p14:modId xmlns:p14="http://schemas.microsoft.com/office/powerpoint/2010/main" val="144576775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7857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43AFC8-D8D0-4784-B08C-6324FA88E6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54B1A56-8AFB-4D4F-8D98-1E832D6FFE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3473B-EDF7-492D-82FC-394DAD9B5825}"/>
              </a:ext>
            </a:extLst>
          </p:cNvPr>
          <p:cNvSpPr>
            <a:spLocks noGrp="1"/>
          </p:cNvSpPr>
          <p:nvPr>
            <p:ph type="title"/>
          </p:nvPr>
        </p:nvSpPr>
        <p:spPr>
          <a:xfrm>
            <a:off x="1901163" y="1111753"/>
            <a:ext cx="3720353" cy="4634494"/>
          </a:xfrm>
          <a:ln w="25400" cap="sq">
            <a:noFill/>
            <a:miter lim="800000"/>
          </a:ln>
        </p:spPr>
        <p:txBody>
          <a:bodyPr anchor="ctr">
            <a:normAutofit/>
          </a:bodyPr>
          <a:lstStyle/>
          <a:p>
            <a:pPr algn="ctr"/>
            <a:r>
              <a:rPr lang="en-GB" sz="3600" dirty="0">
                <a:solidFill>
                  <a:srgbClr val="FFFFFF"/>
                </a:solidFill>
              </a:rPr>
              <a:t>Conclusion</a:t>
            </a:r>
          </a:p>
        </p:txBody>
      </p:sp>
      <p:sp>
        <p:nvSpPr>
          <p:cNvPr id="12" name="Rectangle 11">
            <a:extLst>
              <a:ext uri="{FF2B5EF4-FFF2-40B4-BE49-F238E27FC236}">
                <a16:creationId xmlns:a16="http://schemas.microsoft.com/office/drawing/2014/main" id="{F8E828FC-05B4-4BA4-92D3-3DF79D42D8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81801A-F3E8-4FD5-8475-CBA0EE344B52}"/>
              </a:ext>
            </a:extLst>
          </p:cNvPr>
          <p:cNvSpPr>
            <a:spLocks noGrp="1"/>
          </p:cNvSpPr>
          <p:nvPr>
            <p:ph idx="1"/>
          </p:nvPr>
        </p:nvSpPr>
        <p:spPr>
          <a:xfrm>
            <a:off x="6570206" y="1111753"/>
            <a:ext cx="5057396" cy="4628275"/>
          </a:xfrm>
        </p:spPr>
        <p:txBody>
          <a:bodyPr anchor="ctr">
            <a:normAutofit/>
          </a:bodyPr>
          <a:lstStyle/>
          <a:p>
            <a:pPr>
              <a:buFont typeface="Wingdings" panose="05000000000000000000" pitchFamily="2" charset="2"/>
              <a:buChar char="§"/>
            </a:pPr>
            <a:r>
              <a:rPr lang="en-GB" sz="2400" dirty="0">
                <a:solidFill>
                  <a:schemeClr val="tx1">
                    <a:lumMod val="85000"/>
                    <a:lumOff val="15000"/>
                  </a:schemeClr>
                </a:solidFill>
              </a:rPr>
              <a:t>The Conclusion should be as brief as possible. It should be presented in descending order of importance and should not suggest action. Conclusions should be free from speculation (i.e. ideas for which you have presented no evidence), have no new thoughts or references introduced and contain no further discussion of points raised. </a:t>
            </a:r>
          </a:p>
          <a:p>
            <a:endParaRPr lang="en-GB" dirty="0">
              <a:solidFill>
                <a:schemeClr val="tx1">
                  <a:lumMod val="85000"/>
                  <a:lumOff val="15000"/>
                </a:schemeClr>
              </a:solidFill>
            </a:endParaRPr>
          </a:p>
        </p:txBody>
      </p:sp>
    </p:spTree>
    <p:extLst>
      <p:ext uri="{BB962C8B-B14F-4D97-AF65-F5344CB8AC3E}">
        <p14:creationId xmlns:p14="http://schemas.microsoft.com/office/powerpoint/2010/main" val="2336219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B3561B-6E89-477F-8C26-45DF0049BFF9}"/>
              </a:ext>
            </a:extLst>
          </p:cNvPr>
          <p:cNvSpPr>
            <a:spLocks noGrp="1"/>
          </p:cNvSpPr>
          <p:nvPr>
            <p:ph type="title"/>
          </p:nvPr>
        </p:nvSpPr>
        <p:spPr>
          <a:xfrm>
            <a:off x="172278" y="605896"/>
            <a:ext cx="3580340" cy="5646208"/>
          </a:xfrm>
        </p:spPr>
        <p:txBody>
          <a:bodyPr anchor="ctr">
            <a:normAutofit/>
          </a:bodyPr>
          <a:lstStyle/>
          <a:p>
            <a:pPr algn="ctr"/>
            <a:r>
              <a:rPr lang="en-GB" sz="3600" dirty="0">
                <a:solidFill>
                  <a:srgbClr val="FFFFFF"/>
                </a:solidFill>
              </a:rPr>
              <a:t>Recommendations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02DA484-760B-4E09-81AA-23FA8EC8CC18}"/>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en-GB" sz="2400" dirty="0"/>
              <a:t> The Recommendations should follow naturally from the conclusions. They should be offered in descending order of importance and may be in point form when several recommendations are being made. </a:t>
            </a:r>
          </a:p>
          <a:p>
            <a:endParaRPr lang="en-GB" dirty="0"/>
          </a:p>
        </p:txBody>
      </p:sp>
    </p:spTree>
    <p:extLst>
      <p:ext uri="{BB962C8B-B14F-4D97-AF65-F5344CB8AC3E}">
        <p14:creationId xmlns:p14="http://schemas.microsoft.com/office/powerpoint/2010/main" val="1408695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93B3E-295D-4294-8D1B-0F5BDE168416}"/>
              </a:ext>
            </a:extLst>
          </p:cNvPr>
          <p:cNvSpPr>
            <a:spLocks noGrp="1"/>
          </p:cNvSpPr>
          <p:nvPr>
            <p:ph type="title"/>
          </p:nvPr>
        </p:nvSpPr>
        <p:spPr>
          <a:xfrm>
            <a:off x="1097280" y="286603"/>
            <a:ext cx="10058400" cy="1450757"/>
          </a:xfrm>
        </p:spPr>
        <p:txBody>
          <a:bodyPr>
            <a:normAutofit/>
          </a:bodyPr>
          <a:lstStyle/>
          <a:p>
            <a:pPr algn="ctr"/>
            <a:r>
              <a:rPr lang="en-GB" dirty="0"/>
              <a:t>References </a:t>
            </a:r>
          </a:p>
        </p:txBody>
      </p:sp>
      <p:sp>
        <p:nvSpPr>
          <p:cNvPr id="3" name="Content Placeholder 2">
            <a:extLst>
              <a:ext uri="{FF2B5EF4-FFF2-40B4-BE49-F238E27FC236}">
                <a16:creationId xmlns:a16="http://schemas.microsoft.com/office/drawing/2014/main" id="{F5CFC4F4-425F-4F95-A92A-46A38D7C966A}"/>
              </a:ext>
            </a:extLst>
          </p:cNvPr>
          <p:cNvSpPr>
            <a:spLocks noGrp="1"/>
          </p:cNvSpPr>
          <p:nvPr>
            <p:ph idx="1"/>
          </p:nvPr>
        </p:nvSpPr>
        <p:spPr>
          <a:xfrm>
            <a:off x="1097279" y="1845734"/>
            <a:ext cx="6454987" cy="4023360"/>
          </a:xfrm>
        </p:spPr>
        <p:txBody>
          <a:bodyPr>
            <a:normAutofit/>
          </a:bodyPr>
          <a:lstStyle/>
          <a:p>
            <a:pPr>
              <a:buFont typeface="Wingdings" panose="05000000000000000000" pitchFamily="2" charset="2"/>
              <a:buChar char="§"/>
            </a:pPr>
            <a:r>
              <a:rPr lang="en-GB" sz="2400" dirty="0"/>
              <a:t> The list of References is an accurate listing, in strict alphabetical order, of all the sources referred to. (Harvard reference guide can be accessed via Moodle).</a:t>
            </a:r>
          </a:p>
          <a:p>
            <a:endParaRPr lang="en-GB" dirty="0"/>
          </a:p>
        </p:txBody>
      </p:sp>
      <p:pic>
        <p:nvPicPr>
          <p:cNvPr id="7" name="Graphic 6" descr="Books">
            <a:extLst>
              <a:ext uri="{FF2B5EF4-FFF2-40B4-BE49-F238E27FC236}">
                <a16:creationId xmlns:a16="http://schemas.microsoft.com/office/drawing/2014/main" id="{E2A02C2B-1E3B-4C59-B01D-27B68A6C06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612887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52C0B2E1-0268-42EC-ABD3-94F81A05BC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7D2256B4-48EA-40FC-BBC0-AA1EE6E008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3D44BCCA-102D-4A9D-B1E4-2450CAF0B05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EE485-D6E7-41B8-92C9-0000171980FB}"/>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8000" dirty="0">
                <a:solidFill>
                  <a:schemeClr val="tx1">
                    <a:lumMod val="85000"/>
                    <a:lumOff val="15000"/>
                  </a:schemeClr>
                </a:solidFill>
              </a:rPr>
              <a:t>Essay Format</a:t>
            </a:r>
          </a:p>
        </p:txBody>
      </p:sp>
      <p:sp>
        <p:nvSpPr>
          <p:cNvPr id="37" name="Rectangle 36">
            <a:extLst>
              <a:ext uri="{FF2B5EF4-FFF2-40B4-BE49-F238E27FC236}">
                <a16:creationId xmlns:a16="http://schemas.microsoft.com/office/drawing/2014/main"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a16="http://schemas.microsoft.com/office/drawing/2014/main" id="{1F3985C0-E548-44D2-B30E-F3E42DADE1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6580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8EE989-8A0A-46F5-814F-3A531D12E920}"/>
              </a:ext>
            </a:extLst>
          </p:cNvPr>
          <p:cNvSpPr>
            <a:spLocks noGrp="1"/>
          </p:cNvSpPr>
          <p:nvPr>
            <p:ph type="title"/>
          </p:nvPr>
        </p:nvSpPr>
        <p:spPr>
          <a:xfrm>
            <a:off x="198783" y="605896"/>
            <a:ext cx="3378431" cy="5646208"/>
          </a:xfrm>
        </p:spPr>
        <p:txBody>
          <a:bodyPr anchor="ctr">
            <a:normAutofit/>
          </a:bodyPr>
          <a:lstStyle/>
          <a:p>
            <a:pPr algn="ctr"/>
            <a:r>
              <a:rPr lang="en-GB" sz="3600" dirty="0">
                <a:solidFill>
                  <a:srgbClr val="FFFFFF"/>
                </a:solidFill>
              </a:rPr>
              <a:t>Academic Essays</a:t>
            </a:r>
            <a:r>
              <a:rPr lang="en-GB" sz="3200" b="1" dirty="0">
                <a:solidFill>
                  <a:srgbClr val="FFFFFF"/>
                </a:solidFill>
              </a:rPr>
              <a:t/>
            </a:r>
            <a:br>
              <a:rPr lang="en-GB" sz="3200" b="1" dirty="0">
                <a:solidFill>
                  <a:srgbClr val="FFFFFF"/>
                </a:solidFill>
              </a:rPr>
            </a:br>
            <a:endParaRPr lang="en-GB" sz="3200" dirty="0">
              <a:solidFill>
                <a:srgbClr val="FFFFFF"/>
              </a:solidFill>
            </a:endParaRPr>
          </a:p>
        </p:txBody>
      </p:sp>
      <p:sp>
        <p:nvSpPr>
          <p:cNvPr id="16"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96A0941-FE7B-4AC0-A7AD-F884A749D6AB}"/>
              </a:ext>
            </a:extLst>
          </p:cNvPr>
          <p:cNvSpPr>
            <a:spLocks noGrp="1"/>
          </p:cNvSpPr>
          <p:nvPr>
            <p:ph idx="1"/>
          </p:nvPr>
        </p:nvSpPr>
        <p:spPr>
          <a:xfrm>
            <a:off x="4513664" y="605896"/>
            <a:ext cx="6642015" cy="5646208"/>
          </a:xfrm>
        </p:spPr>
        <p:txBody>
          <a:bodyPr anchor="ctr">
            <a:normAutofit/>
          </a:bodyPr>
          <a:lstStyle/>
          <a:p>
            <a:pPr>
              <a:buFont typeface="Wingdings" panose="05000000000000000000" pitchFamily="2" charset="2"/>
              <a:buChar char="§"/>
            </a:pPr>
            <a:r>
              <a:rPr lang="en-GB" sz="2400" dirty="0"/>
              <a:t> Academic essays should be written in the third person. Writing an academic essay means fashioning a coherent set of ideas into an argument. Because essays are essentially linear—they offer one idea at a time—they must present their ideas in the order that makes most sense to a reader. Successfully structuring an essay means attending to a reader's logic.</a:t>
            </a:r>
          </a:p>
        </p:txBody>
      </p:sp>
    </p:spTree>
    <p:extLst>
      <p:ext uri="{BB962C8B-B14F-4D97-AF65-F5344CB8AC3E}">
        <p14:creationId xmlns:p14="http://schemas.microsoft.com/office/powerpoint/2010/main" val="1275032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5A7766B-8CDB-4247-B86C-DC87880034FB}"/>
              </a:ext>
            </a:extLst>
          </p:cNvPr>
          <p:cNvSpPr>
            <a:spLocks noGrp="1"/>
          </p:cNvSpPr>
          <p:nvPr>
            <p:ph type="title"/>
          </p:nvPr>
        </p:nvSpPr>
        <p:spPr>
          <a:xfrm>
            <a:off x="492370" y="605896"/>
            <a:ext cx="3084844" cy="5646208"/>
          </a:xfrm>
        </p:spPr>
        <p:txBody>
          <a:bodyPr anchor="ctr">
            <a:normAutofit/>
          </a:bodyPr>
          <a:lstStyle/>
          <a:p>
            <a:pPr algn="ctr"/>
            <a:r>
              <a:rPr lang="en-GB" sz="3600" dirty="0">
                <a:solidFill>
                  <a:srgbClr val="FFFFFF"/>
                </a:solidFill>
              </a:rPr>
              <a:t>Introduction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B8A987A-51F1-4907-A891-B5BACBA97A3C}"/>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en-GB" sz="2400" dirty="0"/>
              <a:t>The beginning lets your readers know what the essay is about, the </a:t>
            </a:r>
            <a:r>
              <a:rPr lang="en-GB" sz="2400" i="1" dirty="0"/>
              <a:t>topic</a:t>
            </a:r>
            <a:r>
              <a:rPr lang="en-GB" sz="2400" dirty="0"/>
              <a:t>. The essay's topic does not exist in a vacuum, however; part of letting readers know what your essay is about means establishing the essay's </a:t>
            </a:r>
            <a:r>
              <a:rPr lang="en-GB" sz="2400" i="1" dirty="0"/>
              <a:t>context</a:t>
            </a:r>
            <a:r>
              <a:rPr lang="en-GB" sz="2400" dirty="0"/>
              <a:t>, the frame within which you will approach your topic. </a:t>
            </a:r>
          </a:p>
        </p:txBody>
      </p:sp>
    </p:spTree>
    <p:extLst>
      <p:ext uri="{BB962C8B-B14F-4D97-AF65-F5344CB8AC3E}">
        <p14:creationId xmlns:p14="http://schemas.microsoft.com/office/powerpoint/2010/main" val="12901489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633F5CF-9467-4432-BA1F-7F128E3E1821}"/>
              </a:ext>
            </a:extLst>
          </p:cNvPr>
          <p:cNvSpPr>
            <a:spLocks noGrp="1"/>
          </p:cNvSpPr>
          <p:nvPr>
            <p:ph type="title"/>
          </p:nvPr>
        </p:nvSpPr>
        <p:spPr>
          <a:xfrm>
            <a:off x="492370" y="605896"/>
            <a:ext cx="3084844" cy="5646208"/>
          </a:xfrm>
        </p:spPr>
        <p:txBody>
          <a:bodyPr anchor="ctr">
            <a:normAutofit/>
          </a:bodyPr>
          <a:lstStyle/>
          <a:p>
            <a:pPr algn="ctr"/>
            <a:r>
              <a:rPr lang="en-GB" sz="3600" dirty="0">
                <a:solidFill>
                  <a:srgbClr val="FFFFFF"/>
                </a:solidFill>
              </a:rPr>
              <a:t>Main body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68997D8-E9FB-4CE8-9039-8B8992D8BAF6}"/>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en-GB" sz="2400" dirty="0"/>
              <a:t>Write out the body of the essay, to back up what you stated in the introduction. The thesis should provide examples and explanations to illustrate the answer you provided in your first sentence. Raise important and vital points in the thesis, specifically answering anything you previously mentioned.</a:t>
            </a:r>
            <a:endParaRPr lang="en-US" sz="2400" dirty="0"/>
          </a:p>
          <a:p>
            <a:endParaRPr lang="en-GB" dirty="0"/>
          </a:p>
        </p:txBody>
      </p:sp>
    </p:spTree>
    <p:extLst>
      <p:ext uri="{BB962C8B-B14F-4D97-AF65-F5344CB8AC3E}">
        <p14:creationId xmlns:p14="http://schemas.microsoft.com/office/powerpoint/2010/main" val="3405085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FE31F8-45B7-47CE-AE93-07A887E5A286}"/>
              </a:ext>
            </a:extLst>
          </p:cNvPr>
          <p:cNvSpPr>
            <a:spLocks noGrp="1"/>
          </p:cNvSpPr>
          <p:nvPr>
            <p:ph type="title"/>
          </p:nvPr>
        </p:nvSpPr>
        <p:spPr>
          <a:xfrm>
            <a:off x="492370" y="605896"/>
            <a:ext cx="3084844" cy="5646208"/>
          </a:xfrm>
        </p:spPr>
        <p:txBody>
          <a:bodyPr anchor="ctr">
            <a:normAutofit/>
          </a:bodyPr>
          <a:lstStyle/>
          <a:p>
            <a:pPr algn="ctr"/>
            <a:r>
              <a:rPr lang="en-GB" sz="3600" dirty="0">
                <a:solidFill>
                  <a:srgbClr val="FFFFFF"/>
                </a:solidFill>
              </a:rPr>
              <a:t>Main body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A49D162-307E-4083-875D-99596D5BF2C3}"/>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en-GB" sz="2400" dirty="0"/>
              <a:t>Formulate each paragraph in your essay with a pattern to stay cohesive. Start the first sentence of each paragraph with a topic relevant to the question you are answering and provide your argument. You should also illustrate your claims with documentation or statistics and conclude each paragraph before moving on to the next one.</a:t>
            </a:r>
            <a:endParaRPr lang="en-US" sz="2400" dirty="0"/>
          </a:p>
          <a:p>
            <a:endParaRPr lang="en-GB" dirty="0"/>
          </a:p>
        </p:txBody>
      </p:sp>
    </p:spTree>
    <p:extLst>
      <p:ext uri="{BB962C8B-B14F-4D97-AF65-F5344CB8AC3E}">
        <p14:creationId xmlns:p14="http://schemas.microsoft.com/office/powerpoint/2010/main" val="2585089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5739180-8FC8-4647-85FA-56E1C254C7F5}"/>
              </a:ext>
            </a:extLst>
          </p:cNvPr>
          <p:cNvSpPr>
            <a:spLocks noGrp="1"/>
          </p:cNvSpPr>
          <p:nvPr>
            <p:ph type="title"/>
          </p:nvPr>
        </p:nvSpPr>
        <p:spPr>
          <a:xfrm>
            <a:off x="492370" y="605896"/>
            <a:ext cx="3084844" cy="5646208"/>
          </a:xfrm>
        </p:spPr>
        <p:txBody>
          <a:bodyPr anchor="ctr">
            <a:normAutofit/>
          </a:bodyPr>
          <a:lstStyle/>
          <a:p>
            <a:pPr algn="ctr"/>
            <a:r>
              <a:rPr lang="en-GB" sz="3600" dirty="0">
                <a:solidFill>
                  <a:srgbClr val="FFFFFF"/>
                </a:solidFill>
              </a:rPr>
              <a:t>Conclusion</a:t>
            </a:r>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ACC6F24-C652-46CE-A68D-89F5D31C31A0}"/>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en-GB" sz="2400" dirty="0"/>
              <a:t>Finish the essay with a conclusion and tie up everything you stated in the essay. Explain how you came to the conclusion you did and tie it in with your introduction. Once you are finished, proofread to make sure it reads well, features all of the proper documentation and is free of grammar, spelling and punctuation mistakes.</a:t>
            </a:r>
          </a:p>
          <a:p>
            <a:endParaRPr lang="en-GB" dirty="0"/>
          </a:p>
        </p:txBody>
      </p:sp>
    </p:spTree>
    <p:extLst>
      <p:ext uri="{BB962C8B-B14F-4D97-AF65-F5344CB8AC3E}">
        <p14:creationId xmlns:p14="http://schemas.microsoft.com/office/powerpoint/2010/main" val="28693704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93B3E-295D-4294-8D1B-0F5BDE168416}"/>
              </a:ext>
            </a:extLst>
          </p:cNvPr>
          <p:cNvSpPr>
            <a:spLocks noGrp="1"/>
          </p:cNvSpPr>
          <p:nvPr>
            <p:ph type="title"/>
          </p:nvPr>
        </p:nvSpPr>
        <p:spPr>
          <a:xfrm>
            <a:off x="1097280" y="286603"/>
            <a:ext cx="10058400" cy="1450757"/>
          </a:xfrm>
        </p:spPr>
        <p:txBody>
          <a:bodyPr>
            <a:normAutofit/>
          </a:bodyPr>
          <a:lstStyle/>
          <a:p>
            <a:pPr algn="ctr"/>
            <a:r>
              <a:rPr lang="en-GB" dirty="0"/>
              <a:t>References </a:t>
            </a:r>
          </a:p>
        </p:txBody>
      </p:sp>
      <p:sp>
        <p:nvSpPr>
          <p:cNvPr id="3" name="Content Placeholder 2">
            <a:extLst>
              <a:ext uri="{FF2B5EF4-FFF2-40B4-BE49-F238E27FC236}">
                <a16:creationId xmlns:a16="http://schemas.microsoft.com/office/drawing/2014/main" id="{F5CFC4F4-425F-4F95-A92A-46A38D7C966A}"/>
              </a:ext>
            </a:extLst>
          </p:cNvPr>
          <p:cNvSpPr>
            <a:spLocks noGrp="1"/>
          </p:cNvSpPr>
          <p:nvPr>
            <p:ph idx="1"/>
          </p:nvPr>
        </p:nvSpPr>
        <p:spPr>
          <a:xfrm>
            <a:off x="1097279" y="1845734"/>
            <a:ext cx="6454987" cy="4023360"/>
          </a:xfrm>
        </p:spPr>
        <p:txBody>
          <a:bodyPr>
            <a:normAutofit/>
          </a:bodyPr>
          <a:lstStyle/>
          <a:p>
            <a:pPr>
              <a:buFont typeface="Wingdings" panose="05000000000000000000" pitchFamily="2" charset="2"/>
              <a:buChar char="§"/>
            </a:pPr>
            <a:r>
              <a:rPr lang="en-GB" sz="2400" dirty="0"/>
              <a:t> The list of References is an accurate listing, in strict alphabetical order, of all the sources referred to. (Harvard reference guide can be accessed via Moodle).</a:t>
            </a:r>
          </a:p>
          <a:p>
            <a:endParaRPr lang="en-GB" dirty="0"/>
          </a:p>
        </p:txBody>
      </p:sp>
      <p:pic>
        <p:nvPicPr>
          <p:cNvPr id="7" name="Graphic 6" descr="Books">
            <a:extLst>
              <a:ext uri="{FF2B5EF4-FFF2-40B4-BE49-F238E27FC236}">
                <a16:creationId xmlns:a16="http://schemas.microsoft.com/office/drawing/2014/main" id="{E2A02C2B-1E3B-4C59-B01D-27B68A6C06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617399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EB1836F0-F9E0-4D93-9BDD-7EEC6EA05F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CFB0E-BE54-4869-9281-F2E45E9866FC}"/>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8000">
                <a:solidFill>
                  <a:schemeClr val="tx1">
                    <a:lumMod val="85000"/>
                    <a:lumOff val="15000"/>
                  </a:schemeClr>
                </a:solidFill>
              </a:rPr>
              <a:t>Reflective Essay Format</a:t>
            </a:r>
          </a:p>
        </p:txBody>
      </p:sp>
      <p:pic>
        <p:nvPicPr>
          <p:cNvPr id="7" name="Graphic 6" descr="Pencil">
            <a:extLst>
              <a:ext uri="{FF2B5EF4-FFF2-40B4-BE49-F238E27FC236}">
                <a16:creationId xmlns:a16="http://schemas.microsoft.com/office/drawing/2014/main" id="{CA566CDA-BD51-4AF2-9983-6719684BFF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33999" y="1163529"/>
            <a:ext cx="4001315" cy="4001315"/>
          </a:xfrm>
          <a:prstGeom prst="rect">
            <a:avLst/>
          </a:prstGeom>
        </p:spPr>
      </p:pic>
      <p:cxnSp>
        <p:nvCxnSpPr>
          <p:cNvPr id="18" name="Straight Connector 17">
            <a:extLst>
              <a:ext uri="{FF2B5EF4-FFF2-40B4-BE49-F238E27FC236}">
                <a16:creationId xmlns:a16="http://schemas.microsoft.com/office/drawing/2014/main" id="{7A49EFD3-A806-4D59-99F1-AA9AFAE4EF7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D2F28D1-82F9-40FE-935C-85ECF7660D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4B670E93-2F53-48FC-AB6C-E99E22D17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3511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CEBDB87-AFA4-46B1-8E96-01F873347D6A}"/>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Definitions of Reflection</a:t>
            </a:r>
            <a:r>
              <a:rPr lang="en-GB" sz="3600" i="1" dirty="0">
                <a:solidFill>
                  <a:srgbClr val="FFFFFF"/>
                </a:solidFill>
              </a:rPr>
              <a:t/>
            </a:r>
            <a:br>
              <a:rPr lang="en-GB" sz="3600" i="1" dirty="0">
                <a:solidFill>
                  <a:srgbClr val="FFFFFF"/>
                </a:solidFill>
              </a:rPr>
            </a:br>
            <a:endParaRPr lang="en-GB" sz="3600" dirty="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725BEB68-108B-404B-BF4D-779024CE474F}"/>
              </a:ext>
            </a:extLst>
          </p:cNvPr>
          <p:cNvGraphicFramePr>
            <a:graphicFrameLocks noGrp="1"/>
          </p:cNvGraphicFramePr>
          <p:nvPr>
            <p:ph idx="1"/>
            <p:extLst>
              <p:ext uri="{D42A27DB-BD31-4B8C-83A1-F6EECF244321}">
                <p14:modId xmlns:p14="http://schemas.microsoft.com/office/powerpoint/2010/main" val="2380482138"/>
              </p:ext>
            </p:extLst>
          </p:nvPr>
        </p:nvGraphicFramePr>
        <p:xfrm>
          <a:off x="4453129" y="309488"/>
          <a:ext cx="7086409" cy="6372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58212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B16355-27FB-445B-B646-02AB736374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48696-4D50-4086-B2E6-6D153C3496F2}"/>
              </a:ext>
            </a:extLst>
          </p:cNvPr>
          <p:cNvSpPr>
            <a:spLocks noGrp="1"/>
          </p:cNvSpPr>
          <p:nvPr>
            <p:ph type="title"/>
          </p:nvPr>
        </p:nvSpPr>
        <p:spPr>
          <a:xfrm>
            <a:off x="8177212" y="634946"/>
            <a:ext cx="3372529" cy="5055904"/>
          </a:xfrm>
        </p:spPr>
        <p:txBody>
          <a:bodyPr anchor="ctr">
            <a:normAutofit/>
          </a:bodyPr>
          <a:lstStyle/>
          <a:p>
            <a:pPr algn="ctr"/>
            <a:r>
              <a:rPr lang="en-GB" dirty="0"/>
              <a:t>Reflection Essays</a:t>
            </a:r>
          </a:p>
        </p:txBody>
      </p:sp>
      <p:cxnSp>
        <p:nvCxnSpPr>
          <p:cNvPr id="12" name="Straight Connector 11">
            <a:extLst>
              <a:ext uri="{FF2B5EF4-FFF2-40B4-BE49-F238E27FC236}">
                <a16:creationId xmlns:a16="http://schemas.microsoft.com/office/drawing/2014/main" id="{06DA680F-F6AC-453E-A8BF-C5BDED2851D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B3BF2E5-C3AB-441F-A430-491119C56D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5">
            <a:extLst>
              <a:ext uri="{FF2B5EF4-FFF2-40B4-BE49-F238E27FC236}">
                <a16:creationId xmlns:a16="http://schemas.microsoft.com/office/drawing/2014/main" id="{DD07C90B-B81A-473B-8919-CA924E61FF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E3A1A4D-7D00-424B-B234-F695F375CC6A}"/>
              </a:ext>
            </a:extLst>
          </p:cNvPr>
          <p:cNvGraphicFramePr>
            <a:graphicFrameLocks noGrp="1"/>
          </p:cNvGraphicFramePr>
          <p:nvPr>
            <p:ph idx="1"/>
            <p:extLst>
              <p:ext uri="{D42A27DB-BD31-4B8C-83A1-F6EECF244321}">
                <p14:modId xmlns:p14="http://schemas.microsoft.com/office/powerpoint/2010/main" val="879146180"/>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83231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4490D0-3672-446A-AC12-B4830333BD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A4CD5CB-D209-4D70-8CA4-629731C592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7EB4F-7605-424F-8241-27CB59ED8E92}"/>
              </a:ext>
            </a:extLst>
          </p:cNvPr>
          <p:cNvSpPr>
            <a:spLocks noGrp="1"/>
          </p:cNvSpPr>
          <p:nvPr>
            <p:ph type="title"/>
          </p:nvPr>
        </p:nvSpPr>
        <p:spPr>
          <a:xfrm>
            <a:off x="7744046" y="628079"/>
            <a:ext cx="3799024" cy="3686015"/>
          </a:xfrm>
        </p:spPr>
        <p:txBody>
          <a:bodyPr vert="horz" lIns="91440" tIns="45720" rIns="91440" bIns="45720" rtlCol="0" anchor="b">
            <a:normAutofit/>
          </a:bodyPr>
          <a:lstStyle/>
          <a:p>
            <a:pPr algn="ctr"/>
            <a:r>
              <a:rPr lang="en-US" dirty="0">
                <a:solidFill>
                  <a:schemeClr val="tx1">
                    <a:lumMod val="85000"/>
                    <a:lumOff val="15000"/>
                  </a:schemeClr>
                </a:solidFill>
              </a:rPr>
              <a:t/>
            </a:r>
            <a:br>
              <a:rPr lang="en-US" dirty="0">
                <a:solidFill>
                  <a:schemeClr val="tx1">
                    <a:lumMod val="85000"/>
                    <a:lumOff val="15000"/>
                  </a:schemeClr>
                </a:solidFill>
              </a:rPr>
            </a:br>
            <a:r>
              <a:rPr lang="en-US" dirty="0">
                <a:solidFill>
                  <a:schemeClr val="tx1">
                    <a:lumMod val="85000"/>
                    <a:lumOff val="15000"/>
                  </a:schemeClr>
                </a:solidFill>
              </a:rPr>
              <a:t>Models of Reflection: </a:t>
            </a:r>
            <a:r>
              <a:rPr lang="en-US" sz="4000" dirty="0">
                <a:solidFill>
                  <a:schemeClr val="tx1">
                    <a:lumMod val="85000"/>
                    <a:lumOff val="15000"/>
                  </a:schemeClr>
                </a:solidFill>
              </a:rPr>
              <a:t>Examples</a:t>
            </a:r>
          </a:p>
        </p:txBody>
      </p:sp>
      <p:pic>
        <p:nvPicPr>
          <p:cNvPr id="6" name="Graphic 5" descr="Thought bubble">
            <a:extLst>
              <a:ext uri="{FF2B5EF4-FFF2-40B4-BE49-F238E27FC236}">
                <a16:creationId xmlns:a16="http://schemas.microsoft.com/office/drawing/2014/main" id="{F391D792-44F8-4D22-B37F-2F8767943A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48930" y="284710"/>
            <a:ext cx="5968256" cy="5968256"/>
          </a:xfrm>
          <a:prstGeom prst="rect">
            <a:avLst/>
          </a:prstGeom>
        </p:spPr>
      </p:pic>
      <p:cxnSp>
        <p:nvCxnSpPr>
          <p:cNvPr id="17" name="Straight Connector 16">
            <a:extLst>
              <a:ext uri="{FF2B5EF4-FFF2-40B4-BE49-F238E27FC236}">
                <a16:creationId xmlns:a16="http://schemas.microsoft.com/office/drawing/2014/main" id="{5C6A2BAE-B461-4B55-8E1F-0722ABDD139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4C27B90-DF2B-4D00-BA07-18ED774CD2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593ACC25-C262-417A-8AA9-0641C772BD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Arrow: Right 2">
            <a:extLst>
              <a:ext uri="{FF2B5EF4-FFF2-40B4-BE49-F238E27FC236}">
                <a16:creationId xmlns:a16="http://schemas.microsoft.com/office/drawing/2014/main" id="{A00F8E8F-DEE3-49F1-B9BC-90006B499FAC}"/>
              </a:ext>
            </a:extLst>
          </p:cNvPr>
          <p:cNvSpPr/>
          <p:nvPr/>
        </p:nvSpPr>
        <p:spPr>
          <a:xfrm flipV="1">
            <a:off x="8209305" y="4909681"/>
            <a:ext cx="3333766" cy="2883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246470-3ABE-4CD6-9EA8-323091E7F54D}"/>
              </a:ext>
            </a:extLst>
          </p:cNvPr>
          <p:cNvSpPr/>
          <p:nvPr/>
        </p:nvSpPr>
        <p:spPr>
          <a:xfrm>
            <a:off x="1775791" y="2180208"/>
            <a:ext cx="4320209" cy="923330"/>
          </a:xfrm>
          <a:prstGeom prst="rect">
            <a:avLst/>
          </a:prstGeom>
        </p:spPr>
        <p:txBody>
          <a:bodyPr wrap="square">
            <a:spAutoFit/>
          </a:bodyPr>
          <a:lstStyle/>
          <a:p>
            <a:r>
              <a:rPr lang="en-GB" b="1" dirty="0">
                <a:solidFill>
                  <a:schemeClr val="bg1"/>
                </a:solidFill>
                <a:latin typeface="Roboto"/>
              </a:rPr>
              <a:t>Models of reflection</a:t>
            </a:r>
            <a:r>
              <a:rPr lang="en-GB" dirty="0">
                <a:solidFill>
                  <a:schemeClr val="bg1"/>
                </a:solidFill>
                <a:latin typeface="Roboto"/>
              </a:rPr>
              <a:t> </a:t>
            </a:r>
            <a:r>
              <a:rPr lang="en-GB" b="1" dirty="0">
                <a:solidFill>
                  <a:schemeClr val="bg1"/>
                </a:solidFill>
                <a:latin typeface="Roboto"/>
              </a:rPr>
              <a:t>can</a:t>
            </a:r>
            <a:r>
              <a:rPr lang="en-GB" dirty="0">
                <a:solidFill>
                  <a:schemeClr val="bg1"/>
                </a:solidFill>
                <a:latin typeface="Roboto"/>
              </a:rPr>
              <a:t> be really useful in making you think through all the phases of an experience or activity.</a:t>
            </a:r>
            <a:endParaRPr lang="en-GB" dirty="0">
              <a:solidFill>
                <a:schemeClr val="bg1"/>
              </a:solidFill>
            </a:endParaRPr>
          </a:p>
        </p:txBody>
      </p:sp>
    </p:spTree>
    <p:extLst>
      <p:ext uri="{BB962C8B-B14F-4D97-AF65-F5344CB8AC3E}">
        <p14:creationId xmlns:p14="http://schemas.microsoft.com/office/powerpoint/2010/main" val="6282361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0" name="Rectangle 152">
            <a:extLst>
              <a:ext uri="{FF2B5EF4-FFF2-40B4-BE49-F238E27FC236}">
                <a16:creationId xmlns:a16="http://schemas.microsoft.com/office/drawing/2014/main" id="{4E4490D0-3672-446A-AC12-B4830333BD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5" name="Rectangle 154">
            <a:extLst>
              <a:ext uri="{FF2B5EF4-FFF2-40B4-BE49-F238E27FC236}">
                <a16:creationId xmlns:a16="http://schemas.microsoft.com/office/drawing/2014/main" id="{39CB82C2-DF65-4EC1-8280-F201D50F57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7" name="Straight Connector 156">
            <a:extLst>
              <a:ext uri="{FF2B5EF4-FFF2-40B4-BE49-F238E27FC236}">
                <a16:creationId xmlns:a16="http://schemas.microsoft.com/office/drawing/2014/main" id="{7E1D4427-852B-4B37-8E76-0E9F1810BA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9" name="Rectangle 158">
            <a:extLst>
              <a:ext uri="{FF2B5EF4-FFF2-40B4-BE49-F238E27FC236}">
                <a16:creationId xmlns:a16="http://schemas.microsoft.com/office/drawing/2014/main" id="{5A1B47C8-47A0-4A88-8830-6DEA3B5DE3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2056" name="Picture 8" descr="https://www.pugetsound.edu/files/resources/kolb-learning-cycle.jpg">
            <a:extLst>
              <a:ext uri="{FF2B5EF4-FFF2-40B4-BE49-F238E27FC236}">
                <a16:creationId xmlns:a16="http://schemas.microsoft.com/office/drawing/2014/main" id="{CF2F1F0C-AD49-40AB-A5E5-F78B0027125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3999" y="1028557"/>
            <a:ext cx="6275667" cy="4800885"/>
          </a:xfrm>
          <a:prstGeom prst="rect">
            <a:avLst/>
          </a:prstGeom>
          <a:noFill/>
          <a:extLst>
            <a:ext uri="{909E8E84-426E-40DD-AFC4-6F175D3DCCD1}">
              <a14:hiddenFill xmlns:a14="http://schemas.microsoft.com/office/drawing/2010/main">
                <a:solidFill>
                  <a:srgbClr val="FFFFFF"/>
                </a:solidFill>
              </a14:hiddenFill>
            </a:ext>
          </a:extLst>
        </p:spPr>
      </p:pic>
      <p:sp>
        <p:nvSpPr>
          <p:cNvPr id="161" name="Rectangle 160">
            <a:extLst>
              <a:ext uri="{FF2B5EF4-FFF2-40B4-BE49-F238E27FC236}">
                <a16:creationId xmlns:a16="http://schemas.microsoft.com/office/drawing/2014/main" id="{984BBFDD-E720-4805-A9C8-129FBBF6DD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81A7B93-37F0-4EFE-A6EB-E6336EFD0EB4}"/>
              </a:ext>
            </a:extLst>
          </p:cNvPr>
          <p:cNvSpPr>
            <a:spLocks noGrp="1"/>
          </p:cNvSpPr>
          <p:nvPr>
            <p:ph type="title"/>
          </p:nvPr>
        </p:nvSpPr>
        <p:spPr>
          <a:xfrm>
            <a:off x="8076230" y="1222939"/>
            <a:ext cx="3659246" cy="2926080"/>
          </a:xfrm>
        </p:spPr>
        <p:txBody>
          <a:bodyPr vert="horz" lIns="91440" tIns="45720" rIns="91440" bIns="45720" rtlCol="0" anchor="b">
            <a:normAutofit/>
          </a:bodyPr>
          <a:lstStyle/>
          <a:p>
            <a:r>
              <a:rPr lang="en-US" sz="4400" dirty="0">
                <a:solidFill>
                  <a:srgbClr val="FFFFFF"/>
                </a:solidFill>
              </a:rPr>
              <a:t>Kolb’s Learning Cycle (1984)</a:t>
            </a:r>
          </a:p>
        </p:txBody>
      </p:sp>
      <p:sp>
        <p:nvSpPr>
          <p:cNvPr id="163" name="Rectangle 162">
            <a:extLst>
              <a:ext uri="{FF2B5EF4-FFF2-40B4-BE49-F238E27FC236}">
                <a16:creationId xmlns:a16="http://schemas.microsoft.com/office/drawing/2014/main" id="{5AC4BE46-4A77-42FE-9D15-065CDB2F84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9729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3">
            <a:extLst>
              <a:ext uri="{FF2B5EF4-FFF2-40B4-BE49-F238E27FC236}">
                <a16:creationId xmlns:a16="http://schemas.microsoft.com/office/drawing/2014/main" id="{4E4490D0-3672-446A-AC12-B4830333BD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25">
            <a:extLst>
              <a:ext uri="{FF2B5EF4-FFF2-40B4-BE49-F238E27FC236}">
                <a16:creationId xmlns:a16="http://schemas.microsoft.com/office/drawing/2014/main" id="{39CB82C2-DF65-4EC1-8280-F201D50F57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0" name="Straight Connector 27">
            <a:extLst>
              <a:ext uri="{FF2B5EF4-FFF2-40B4-BE49-F238E27FC236}">
                <a16:creationId xmlns:a16="http://schemas.microsoft.com/office/drawing/2014/main" id="{7E1D4427-852B-4B37-8E76-0E9F1810BA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1" name="Rectangle 29">
            <a:extLst>
              <a:ext uri="{FF2B5EF4-FFF2-40B4-BE49-F238E27FC236}">
                <a16:creationId xmlns:a16="http://schemas.microsoft.com/office/drawing/2014/main" id="{5A1B47C8-47A0-4A88-8830-6DEA3B5DE3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4" name="Content Placeholder 3" descr="Screen Clipping">
            <a:extLst>
              <a:ext uri="{FF2B5EF4-FFF2-40B4-BE49-F238E27FC236}">
                <a16:creationId xmlns:a16="http://schemas.microsoft.com/office/drawing/2014/main" id="{2EB6B569-8868-48F8-8DF3-6E6EC3D4CC20}"/>
              </a:ext>
            </a:extLst>
          </p:cNvPr>
          <p:cNvPicPr>
            <a:picLocks noGrp="1"/>
          </p:cNvPicPr>
          <p:nvPr>
            <p:ph idx="1"/>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10417"/>
          <a:stretch/>
        </p:blipFill>
        <p:spPr bwMode="auto">
          <a:xfrm>
            <a:off x="435869" y="704088"/>
            <a:ext cx="6473797" cy="5341156"/>
          </a:xfrm>
          <a:prstGeom prst="rect">
            <a:avLst/>
          </a:prstGeom>
          <a:extLst>
            <a:ext uri="{53640926-AAD7-44D8-BBD7-CCE9431645EC}">
              <a14:shadowObscured xmlns:a14="http://schemas.microsoft.com/office/drawing/2010/main"/>
            </a:ext>
          </a:extLst>
        </p:spPr>
      </p:pic>
      <p:sp>
        <p:nvSpPr>
          <p:cNvPr id="42" name="Rectangle 31">
            <a:extLst>
              <a:ext uri="{FF2B5EF4-FFF2-40B4-BE49-F238E27FC236}">
                <a16:creationId xmlns:a16="http://schemas.microsoft.com/office/drawing/2014/main" id="{984BBFDD-E720-4805-A9C8-129FBBF6DD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6DCB380-6C94-4D19-90F5-36EADEB1205C}"/>
              </a:ext>
            </a:extLst>
          </p:cNvPr>
          <p:cNvSpPr>
            <a:spLocks noGrp="1"/>
          </p:cNvSpPr>
          <p:nvPr>
            <p:ph type="title"/>
          </p:nvPr>
        </p:nvSpPr>
        <p:spPr>
          <a:xfrm>
            <a:off x="8076230" y="1416082"/>
            <a:ext cx="3659246" cy="2926080"/>
          </a:xfrm>
        </p:spPr>
        <p:txBody>
          <a:bodyPr vert="horz" lIns="91440" tIns="45720" rIns="91440" bIns="45720" rtlCol="0" anchor="b">
            <a:normAutofit/>
          </a:bodyPr>
          <a:lstStyle/>
          <a:p>
            <a:pPr algn="ctr"/>
            <a:r>
              <a:rPr lang="en-US" sz="4400" dirty="0">
                <a:solidFill>
                  <a:srgbClr val="FFFFFF"/>
                </a:solidFill>
              </a:rPr>
              <a:t> The Reflective Cycle (Gibbs 1988) </a:t>
            </a:r>
          </a:p>
        </p:txBody>
      </p:sp>
      <p:sp>
        <p:nvSpPr>
          <p:cNvPr id="43" name="Rectangle 33">
            <a:extLst>
              <a:ext uri="{FF2B5EF4-FFF2-40B4-BE49-F238E27FC236}">
                <a16:creationId xmlns:a16="http://schemas.microsoft.com/office/drawing/2014/main" id="{5AC4BE46-4A77-42FE-9D15-065CDB2F84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3507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93B3E-295D-4294-8D1B-0F5BDE168416}"/>
              </a:ext>
            </a:extLst>
          </p:cNvPr>
          <p:cNvSpPr>
            <a:spLocks noGrp="1"/>
          </p:cNvSpPr>
          <p:nvPr>
            <p:ph type="title"/>
          </p:nvPr>
        </p:nvSpPr>
        <p:spPr>
          <a:xfrm>
            <a:off x="1097280" y="286603"/>
            <a:ext cx="10058400" cy="1450757"/>
          </a:xfrm>
        </p:spPr>
        <p:txBody>
          <a:bodyPr>
            <a:normAutofit/>
          </a:bodyPr>
          <a:lstStyle/>
          <a:p>
            <a:pPr algn="ctr"/>
            <a:r>
              <a:rPr lang="en-GB" dirty="0"/>
              <a:t>References </a:t>
            </a:r>
          </a:p>
        </p:txBody>
      </p:sp>
      <p:sp>
        <p:nvSpPr>
          <p:cNvPr id="3" name="Content Placeholder 2">
            <a:extLst>
              <a:ext uri="{FF2B5EF4-FFF2-40B4-BE49-F238E27FC236}">
                <a16:creationId xmlns:a16="http://schemas.microsoft.com/office/drawing/2014/main" id="{F5CFC4F4-425F-4F95-A92A-46A38D7C966A}"/>
              </a:ext>
            </a:extLst>
          </p:cNvPr>
          <p:cNvSpPr>
            <a:spLocks noGrp="1"/>
          </p:cNvSpPr>
          <p:nvPr>
            <p:ph idx="1"/>
          </p:nvPr>
        </p:nvSpPr>
        <p:spPr>
          <a:xfrm>
            <a:off x="1097279" y="1845734"/>
            <a:ext cx="6454987" cy="4023360"/>
          </a:xfrm>
        </p:spPr>
        <p:txBody>
          <a:bodyPr>
            <a:normAutofit/>
          </a:bodyPr>
          <a:lstStyle/>
          <a:p>
            <a:pPr>
              <a:buFont typeface="Wingdings" panose="05000000000000000000" pitchFamily="2" charset="2"/>
              <a:buChar char="§"/>
            </a:pPr>
            <a:r>
              <a:rPr lang="en-GB" sz="2400" dirty="0"/>
              <a:t> The list of References is an accurate listing, in strict alphabetical order, of all the sources referred to. (Harvard reference guide can be accessed via Moodle).</a:t>
            </a:r>
          </a:p>
          <a:p>
            <a:endParaRPr lang="en-GB" dirty="0"/>
          </a:p>
        </p:txBody>
      </p:sp>
      <p:pic>
        <p:nvPicPr>
          <p:cNvPr id="7" name="Graphic 6" descr="Books">
            <a:extLst>
              <a:ext uri="{FF2B5EF4-FFF2-40B4-BE49-F238E27FC236}">
                <a16:creationId xmlns:a16="http://schemas.microsoft.com/office/drawing/2014/main" id="{E2A02C2B-1E3B-4C59-B01D-27B68A6C06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11171566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EE15-D6D1-43F1-A51B-73F644CA2E2E}"/>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8AC1F6B5-541A-4403-BF18-583EE674A184}"/>
              </a:ext>
            </a:extLst>
          </p:cNvPr>
          <p:cNvSpPr>
            <a:spLocks noGrp="1"/>
          </p:cNvSpPr>
          <p:nvPr>
            <p:ph idx="1"/>
          </p:nvPr>
        </p:nvSpPr>
        <p:spPr/>
        <p:txBody>
          <a:bodyPr/>
          <a:lstStyle/>
          <a:p>
            <a:r>
              <a:rPr lang="en-GB" dirty="0" err="1"/>
              <a:t>Boud</a:t>
            </a:r>
            <a:r>
              <a:rPr lang="en-GB" dirty="0"/>
              <a:t>, D., Keogh, R. &amp; Walker, D. (1985) p 43 </a:t>
            </a:r>
            <a:r>
              <a:rPr lang="en-GB" i="1" dirty="0"/>
              <a:t>Reflection: Turning Experience into Learning. </a:t>
            </a:r>
            <a:r>
              <a:rPr lang="en-GB" dirty="0"/>
              <a:t>London: Kogan Page</a:t>
            </a:r>
            <a:r>
              <a:rPr lang="en-GB" i="1" dirty="0"/>
              <a:t>.</a:t>
            </a:r>
          </a:p>
          <a:p>
            <a:r>
              <a:rPr lang="en-GB" dirty="0"/>
              <a:t>Gibbs, G. (1988) </a:t>
            </a:r>
            <a:r>
              <a:rPr lang="en-GB" i="1" dirty="0"/>
              <a:t>Learning by doing: A guide to teaching and learning methods.</a:t>
            </a:r>
            <a:r>
              <a:rPr lang="en-GB" dirty="0"/>
              <a:t> Oxford: Oxford Brookes Further Education Unit.</a:t>
            </a:r>
          </a:p>
          <a:p>
            <a:r>
              <a:rPr lang="en-GB" dirty="0"/>
              <a:t>Kolb, D. (1984) </a:t>
            </a:r>
            <a:r>
              <a:rPr lang="en-GB" i="1" dirty="0"/>
              <a:t>Experiential Learning. </a:t>
            </a:r>
            <a:r>
              <a:rPr lang="en-GB" dirty="0"/>
              <a:t>New Jersey: Prentice Hall</a:t>
            </a:r>
          </a:p>
          <a:p>
            <a:r>
              <a:rPr lang="en-GB" dirty="0"/>
              <a:t>Tate, S. &amp; Sills, M. (eds) (2004) p 126 </a:t>
            </a:r>
            <a:r>
              <a:rPr lang="en-GB" i="1" dirty="0"/>
              <a:t>The Development of Critical Reflection in the Health Professions. </a:t>
            </a:r>
            <a:r>
              <a:rPr lang="en-GB" dirty="0"/>
              <a:t>London; Higher Education Authority.</a:t>
            </a:r>
          </a:p>
        </p:txBody>
      </p:sp>
    </p:spTree>
    <p:extLst>
      <p:ext uri="{BB962C8B-B14F-4D97-AF65-F5344CB8AC3E}">
        <p14:creationId xmlns:p14="http://schemas.microsoft.com/office/powerpoint/2010/main" val="2411951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93</TotalTime>
  <Words>1369</Words>
  <Application>Microsoft Office PowerPoint</Application>
  <PresentationFormat>Widescreen</PresentationFormat>
  <Paragraphs>82</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Calibri</vt:lpstr>
      <vt:lpstr>Calibri Light</vt:lpstr>
      <vt:lpstr>Roboto</vt:lpstr>
      <vt:lpstr>Wingdings</vt:lpstr>
      <vt:lpstr>Retrospect</vt:lpstr>
      <vt:lpstr>Referencing </vt:lpstr>
      <vt:lpstr>Referencing Skills</vt:lpstr>
      <vt:lpstr>Referencing Skills</vt:lpstr>
      <vt:lpstr>In-text Citations</vt:lpstr>
      <vt:lpstr>Creating a Reference List</vt:lpstr>
      <vt:lpstr>Test you knowledge</vt:lpstr>
      <vt:lpstr>Modes of Assessment</vt:lpstr>
      <vt:lpstr>Report Format</vt:lpstr>
      <vt:lpstr>Third Person</vt:lpstr>
      <vt:lpstr>Title Page</vt:lpstr>
      <vt:lpstr>Executive Summary (Abstract)</vt:lpstr>
      <vt:lpstr>TABLE OF CONTENTS</vt:lpstr>
      <vt:lpstr>Introduction</vt:lpstr>
      <vt:lpstr>Main Body</vt:lpstr>
      <vt:lpstr>Conclusion</vt:lpstr>
      <vt:lpstr>Recommendations</vt:lpstr>
      <vt:lpstr>References </vt:lpstr>
      <vt:lpstr>Essay Format</vt:lpstr>
      <vt:lpstr>Academic Essays </vt:lpstr>
      <vt:lpstr>Introduction</vt:lpstr>
      <vt:lpstr>Main body</vt:lpstr>
      <vt:lpstr>Main body</vt:lpstr>
      <vt:lpstr>Conclusion</vt:lpstr>
      <vt:lpstr>References </vt:lpstr>
      <vt:lpstr>Reflective Essay Format</vt:lpstr>
      <vt:lpstr>Definitions of Reflection </vt:lpstr>
      <vt:lpstr>Reflection Essays</vt:lpstr>
      <vt:lpstr> Models of Reflection: Examples</vt:lpstr>
      <vt:lpstr>Kolb’s Learning Cycle (1984)</vt:lpstr>
      <vt:lpstr> The Reflective Cycle (Gibbs 1988)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Format</dc:title>
  <dc:creator>Deborah Lloyd</dc:creator>
  <cp:lastModifiedBy>Julie Hayward</cp:lastModifiedBy>
  <cp:revision>8</cp:revision>
  <dcterms:created xsi:type="dcterms:W3CDTF">2019-08-29T11:26:38Z</dcterms:created>
  <dcterms:modified xsi:type="dcterms:W3CDTF">2019-09-19T14:40:42Z</dcterms:modified>
</cp:coreProperties>
</file>