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1" r:id="rId3"/>
    <p:sldId id="270" r:id="rId4"/>
    <p:sldId id="274" r:id="rId5"/>
    <p:sldId id="275" r:id="rId6"/>
    <p:sldId id="269" r:id="rId7"/>
    <p:sldId id="271" r:id="rId8"/>
    <p:sldId id="264" r:id="rId9"/>
    <p:sldId id="266" r:id="rId10"/>
    <p:sldId id="272" r:id="rId11"/>
    <p:sldId id="267" r:id="rId12"/>
    <p:sldId id="265" r:id="rId13"/>
    <p:sldId id="268" r:id="rId14"/>
    <p:sldId id="258" r:id="rId15"/>
    <p:sldId id="259" r:id="rId16"/>
    <p:sldId id="260" r:id="rId17"/>
    <p:sldId id="278" r:id="rId18"/>
    <p:sldId id="281" r:id="rId19"/>
    <p:sldId id="280" r:id="rId20"/>
    <p:sldId id="279" r:id="rId21"/>
    <p:sldId id="277" r:id="rId22"/>
    <p:sldId id="276" r:id="rId23"/>
    <p:sldId id="262" r:id="rId24"/>
    <p:sldId id="263" r:id="rId25"/>
    <p:sldId id="273"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80" autoAdjust="0"/>
    <p:restoredTop sz="94660"/>
  </p:normalViewPr>
  <p:slideViewPr>
    <p:cSldViewPr snapToGrid="0">
      <p:cViewPr varScale="1">
        <p:scale>
          <a:sx n="60" d="100"/>
          <a:sy n="60" d="100"/>
        </p:scale>
        <p:origin x="43" y="89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8885DA-1846-4DED-8D89-C3B591BD539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E59BFF0-01F9-446D-A6D5-D39FDB18B86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C636490-C9A6-4D5E-998B-0BBA06CF773C}"/>
              </a:ext>
            </a:extLst>
          </p:cNvPr>
          <p:cNvSpPr>
            <a:spLocks noGrp="1"/>
          </p:cNvSpPr>
          <p:nvPr>
            <p:ph type="dt" sz="half" idx="10"/>
          </p:nvPr>
        </p:nvSpPr>
        <p:spPr/>
        <p:txBody>
          <a:bodyPr/>
          <a:lstStyle/>
          <a:p>
            <a:fld id="{3F421B0D-2677-4D97-9254-18EF9FDD1A5A}" type="datetimeFigureOut">
              <a:rPr lang="en-GB" smtClean="0"/>
              <a:t>07/05/2020</a:t>
            </a:fld>
            <a:endParaRPr lang="en-GB"/>
          </a:p>
        </p:txBody>
      </p:sp>
      <p:sp>
        <p:nvSpPr>
          <p:cNvPr id="5" name="Footer Placeholder 4">
            <a:extLst>
              <a:ext uri="{FF2B5EF4-FFF2-40B4-BE49-F238E27FC236}">
                <a16:creationId xmlns:a16="http://schemas.microsoft.com/office/drawing/2014/main" id="{CCE85043-3452-41C6-AD93-FE3646F133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A8BCA69-B897-41B8-B873-20AD99CEA005}"/>
              </a:ext>
            </a:extLst>
          </p:cNvPr>
          <p:cNvSpPr>
            <a:spLocks noGrp="1"/>
          </p:cNvSpPr>
          <p:nvPr>
            <p:ph type="sldNum" sz="quarter" idx="12"/>
          </p:nvPr>
        </p:nvSpPr>
        <p:spPr/>
        <p:txBody>
          <a:bodyPr/>
          <a:lstStyle/>
          <a:p>
            <a:fld id="{59284508-8236-4A44-A7A2-AB5C9F486AAA}" type="slidenum">
              <a:rPr lang="en-GB" smtClean="0"/>
              <a:t>‹#›</a:t>
            </a:fld>
            <a:endParaRPr lang="en-GB"/>
          </a:p>
        </p:txBody>
      </p:sp>
    </p:spTree>
    <p:extLst>
      <p:ext uri="{BB962C8B-B14F-4D97-AF65-F5344CB8AC3E}">
        <p14:creationId xmlns:p14="http://schemas.microsoft.com/office/powerpoint/2010/main" val="5402143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86A46-AC25-4D03-9926-6C9CC1358A8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30EF849-6888-4079-BAA3-EB86217EBD7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4F9A73B-6998-4798-8DB2-7B956768A886}"/>
              </a:ext>
            </a:extLst>
          </p:cNvPr>
          <p:cNvSpPr>
            <a:spLocks noGrp="1"/>
          </p:cNvSpPr>
          <p:nvPr>
            <p:ph type="dt" sz="half" idx="10"/>
          </p:nvPr>
        </p:nvSpPr>
        <p:spPr/>
        <p:txBody>
          <a:bodyPr/>
          <a:lstStyle/>
          <a:p>
            <a:fld id="{3F421B0D-2677-4D97-9254-18EF9FDD1A5A}" type="datetimeFigureOut">
              <a:rPr lang="en-GB" smtClean="0"/>
              <a:t>07/05/2020</a:t>
            </a:fld>
            <a:endParaRPr lang="en-GB"/>
          </a:p>
        </p:txBody>
      </p:sp>
      <p:sp>
        <p:nvSpPr>
          <p:cNvPr id="5" name="Footer Placeholder 4">
            <a:extLst>
              <a:ext uri="{FF2B5EF4-FFF2-40B4-BE49-F238E27FC236}">
                <a16:creationId xmlns:a16="http://schemas.microsoft.com/office/drawing/2014/main" id="{75D61BE1-4671-4B5F-86EC-7978F433FF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25A2FA9-2C27-44A8-9320-366600494768}"/>
              </a:ext>
            </a:extLst>
          </p:cNvPr>
          <p:cNvSpPr>
            <a:spLocks noGrp="1"/>
          </p:cNvSpPr>
          <p:nvPr>
            <p:ph type="sldNum" sz="quarter" idx="12"/>
          </p:nvPr>
        </p:nvSpPr>
        <p:spPr/>
        <p:txBody>
          <a:bodyPr/>
          <a:lstStyle/>
          <a:p>
            <a:fld id="{59284508-8236-4A44-A7A2-AB5C9F486AAA}" type="slidenum">
              <a:rPr lang="en-GB" smtClean="0"/>
              <a:t>‹#›</a:t>
            </a:fld>
            <a:endParaRPr lang="en-GB"/>
          </a:p>
        </p:txBody>
      </p:sp>
    </p:spTree>
    <p:extLst>
      <p:ext uri="{BB962C8B-B14F-4D97-AF65-F5344CB8AC3E}">
        <p14:creationId xmlns:p14="http://schemas.microsoft.com/office/powerpoint/2010/main" val="22422563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BBFAFD-EFE6-4B98-AB6A-4F3F60116D7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E25D14F-2390-415B-9DA0-53E58078F24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4AB97E1-6097-47D6-8369-A5ECF7CC0981}"/>
              </a:ext>
            </a:extLst>
          </p:cNvPr>
          <p:cNvSpPr>
            <a:spLocks noGrp="1"/>
          </p:cNvSpPr>
          <p:nvPr>
            <p:ph type="dt" sz="half" idx="10"/>
          </p:nvPr>
        </p:nvSpPr>
        <p:spPr/>
        <p:txBody>
          <a:bodyPr/>
          <a:lstStyle/>
          <a:p>
            <a:fld id="{3F421B0D-2677-4D97-9254-18EF9FDD1A5A}" type="datetimeFigureOut">
              <a:rPr lang="en-GB" smtClean="0"/>
              <a:t>07/05/2020</a:t>
            </a:fld>
            <a:endParaRPr lang="en-GB"/>
          </a:p>
        </p:txBody>
      </p:sp>
      <p:sp>
        <p:nvSpPr>
          <p:cNvPr id="5" name="Footer Placeholder 4">
            <a:extLst>
              <a:ext uri="{FF2B5EF4-FFF2-40B4-BE49-F238E27FC236}">
                <a16:creationId xmlns:a16="http://schemas.microsoft.com/office/drawing/2014/main" id="{AA4F054F-A105-47B1-BBB9-FA74C96208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1FB794C-3468-4C50-8BD1-140C8A56B453}"/>
              </a:ext>
            </a:extLst>
          </p:cNvPr>
          <p:cNvSpPr>
            <a:spLocks noGrp="1"/>
          </p:cNvSpPr>
          <p:nvPr>
            <p:ph type="sldNum" sz="quarter" idx="12"/>
          </p:nvPr>
        </p:nvSpPr>
        <p:spPr/>
        <p:txBody>
          <a:bodyPr/>
          <a:lstStyle/>
          <a:p>
            <a:fld id="{59284508-8236-4A44-A7A2-AB5C9F486AAA}" type="slidenum">
              <a:rPr lang="en-GB" smtClean="0"/>
              <a:t>‹#›</a:t>
            </a:fld>
            <a:endParaRPr lang="en-GB"/>
          </a:p>
        </p:txBody>
      </p:sp>
    </p:spTree>
    <p:extLst>
      <p:ext uri="{BB962C8B-B14F-4D97-AF65-F5344CB8AC3E}">
        <p14:creationId xmlns:p14="http://schemas.microsoft.com/office/powerpoint/2010/main" val="782305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77A30-5453-43A5-8C76-39C1AD379C2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BB384A6-F892-44BD-A1E4-3C4F1AFEC04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CF335AF-5334-42C7-AE69-5FC374EC414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0DC75A3-E990-492C-AEE6-901A84BA3A2C}"/>
              </a:ext>
            </a:extLst>
          </p:cNvPr>
          <p:cNvSpPr>
            <a:spLocks noGrp="1"/>
          </p:cNvSpPr>
          <p:nvPr>
            <p:ph type="dt" sz="half" idx="10"/>
          </p:nvPr>
        </p:nvSpPr>
        <p:spPr/>
        <p:txBody>
          <a:bodyPr/>
          <a:lstStyle/>
          <a:p>
            <a:fld id="{3F421B0D-2677-4D97-9254-18EF9FDD1A5A}" type="datetimeFigureOut">
              <a:rPr lang="en-GB" smtClean="0"/>
              <a:t>07/05/2020</a:t>
            </a:fld>
            <a:endParaRPr lang="en-GB"/>
          </a:p>
        </p:txBody>
      </p:sp>
      <p:sp>
        <p:nvSpPr>
          <p:cNvPr id="6" name="Footer Placeholder 5">
            <a:extLst>
              <a:ext uri="{FF2B5EF4-FFF2-40B4-BE49-F238E27FC236}">
                <a16:creationId xmlns:a16="http://schemas.microsoft.com/office/drawing/2014/main" id="{0F9A778C-FF4B-42EF-B931-41C04AE9534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C08B989-A753-4C6D-BE6F-62893B302282}"/>
              </a:ext>
            </a:extLst>
          </p:cNvPr>
          <p:cNvSpPr>
            <a:spLocks noGrp="1"/>
          </p:cNvSpPr>
          <p:nvPr>
            <p:ph type="sldNum" sz="quarter" idx="12"/>
          </p:nvPr>
        </p:nvSpPr>
        <p:spPr/>
        <p:txBody>
          <a:bodyPr/>
          <a:lstStyle/>
          <a:p>
            <a:fld id="{59284508-8236-4A44-A7A2-AB5C9F486AAA}" type="slidenum">
              <a:rPr lang="en-GB" smtClean="0"/>
              <a:t>‹#›</a:t>
            </a:fld>
            <a:endParaRPr lang="en-GB"/>
          </a:p>
        </p:txBody>
      </p:sp>
    </p:spTree>
    <p:extLst>
      <p:ext uri="{BB962C8B-B14F-4D97-AF65-F5344CB8AC3E}">
        <p14:creationId xmlns:p14="http://schemas.microsoft.com/office/powerpoint/2010/main" val="19396751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5A66F6-4250-4F36-8DC2-FD81B775FE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6A03456-2CCD-4960-9E70-E5BDFE66AAA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04AB98C-B2B7-422F-A0DA-2A3EEE23B09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11F8437-0A8C-4A61-A2C6-37FA4CDF5B8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2C76B67-B32F-4D34-BB10-F8A960E7AEC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A64BC67-4BEF-40AB-B21F-E1E305087CFA}"/>
              </a:ext>
            </a:extLst>
          </p:cNvPr>
          <p:cNvSpPr>
            <a:spLocks noGrp="1"/>
          </p:cNvSpPr>
          <p:nvPr>
            <p:ph type="dt" sz="half" idx="10"/>
          </p:nvPr>
        </p:nvSpPr>
        <p:spPr/>
        <p:txBody>
          <a:bodyPr/>
          <a:lstStyle/>
          <a:p>
            <a:fld id="{3F421B0D-2677-4D97-9254-18EF9FDD1A5A}" type="datetimeFigureOut">
              <a:rPr lang="en-GB" smtClean="0"/>
              <a:t>07/05/2020</a:t>
            </a:fld>
            <a:endParaRPr lang="en-GB"/>
          </a:p>
        </p:txBody>
      </p:sp>
      <p:sp>
        <p:nvSpPr>
          <p:cNvPr id="8" name="Footer Placeholder 7">
            <a:extLst>
              <a:ext uri="{FF2B5EF4-FFF2-40B4-BE49-F238E27FC236}">
                <a16:creationId xmlns:a16="http://schemas.microsoft.com/office/drawing/2014/main" id="{766BA2BD-ADAF-42F0-9EF6-B987345520C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ED9A6B7-EBDC-4A54-9FE0-2164507203DE}"/>
              </a:ext>
            </a:extLst>
          </p:cNvPr>
          <p:cNvSpPr>
            <a:spLocks noGrp="1"/>
          </p:cNvSpPr>
          <p:nvPr>
            <p:ph type="sldNum" sz="quarter" idx="12"/>
          </p:nvPr>
        </p:nvSpPr>
        <p:spPr/>
        <p:txBody>
          <a:bodyPr/>
          <a:lstStyle/>
          <a:p>
            <a:fld id="{59284508-8236-4A44-A7A2-AB5C9F486AAA}" type="slidenum">
              <a:rPr lang="en-GB" smtClean="0"/>
              <a:t>‹#›</a:t>
            </a:fld>
            <a:endParaRPr lang="en-GB"/>
          </a:p>
        </p:txBody>
      </p:sp>
    </p:spTree>
    <p:extLst>
      <p:ext uri="{BB962C8B-B14F-4D97-AF65-F5344CB8AC3E}">
        <p14:creationId xmlns:p14="http://schemas.microsoft.com/office/powerpoint/2010/main" val="11322466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C69F67-83E7-45ED-AC22-BB59DAEA343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AFD0630-68D6-4AB8-B8A4-C78FCB2BFB43}"/>
              </a:ext>
            </a:extLst>
          </p:cNvPr>
          <p:cNvSpPr>
            <a:spLocks noGrp="1"/>
          </p:cNvSpPr>
          <p:nvPr>
            <p:ph type="dt" sz="half" idx="10"/>
          </p:nvPr>
        </p:nvSpPr>
        <p:spPr/>
        <p:txBody>
          <a:bodyPr/>
          <a:lstStyle/>
          <a:p>
            <a:fld id="{3F421B0D-2677-4D97-9254-18EF9FDD1A5A}" type="datetimeFigureOut">
              <a:rPr lang="en-GB" smtClean="0"/>
              <a:t>07/05/2020</a:t>
            </a:fld>
            <a:endParaRPr lang="en-GB"/>
          </a:p>
        </p:txBody>
      </p:sp>
      <p:sp>
        <p:nvSpPr>
          <p:cNvPr id="4" name="Footer Placeholder 3">
            <a:extLst>
              <a:ext uri="{FF2B5EF4-FFF2-40B4-BE49-F238E27FC236}">
                <a16:creationId xmlns:a16="http://schemas.microsoft.com/office/drawing/2014/main" id="{70FBD00E-B4F9-4AEA-9225-ED0CCD1667D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1CFE26B-E4C5-4412-8CB7-0F1B37D71B58}"/>
              </a:ext>
            </a:extLst>
          </p:cNvPr>
          <p:cNvSpPr>
            <a:spLocks noGrp="1"/>
          </p:cNvSpPr>
          <p:nvPr>
            <p:ph type="sldNum" sz="quarter" idx="12"/>
          </p:nvPr>
        </p:nvSpPr>
        <p:spPr/>
        <p:txBody>
          <a:bodyPr/>
          <a:lstStyle/>
          <a:p>
            <a:fld id="{59284508-8236-4A44-A7A2-AB5C9F486AAA}" type="slidenum">
              <a:rPr lang="en-GB" smtClean="0"/>
              <a:t>‹#›</a:t>
            </a:fld>
            <a:endParaRPr lang="en-GB"/>
          </a:p>
        </p:txBody>
      </p:sp>
    </p:spTree>
    <p:extLst>
      <p:ext uri="{BB962C8B-B14F-4D97-AF65-F5344CB8AC3E}">
        <p14:creationId xmlns:p14="http://schemas.microsoft.com/office/powerpoint/2010/main" val="27845134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6176EB5-CE2F-4CFD-875E-DDFD1560A5C1}"/>
              </a:ext>
            </a:extLst>
          </p:cNvPr>
          <p:cNvSpPr>
            <a:spLocks noGrp="1"/>
          </p:cNvSpPr>
          <p:nvPr>
            <p:ph type="dt" sz="half" idx="10"/>
          </p:nvPr>
        </p:nvSpPr>
        <p:spPr/>
        <p:txBody>
          <a:bodyPr/>
          <a:lstStyle/>
          <a:p>
            <a:fld id="{3F421B0D-2677-4D97-9254-18EF9FDD1A5A}" type="datetimeFigureOut">
              <a:rPr lang="en-GB" smtClean="0"/>
              <a:t>07/05/2020</a:t>
            </a:fld>
            <a:endParaRPr lang="en-GB"/>
          </a:p>
        </p:txBody>
      </p:sp>
      <p:sp>
        <p:nvSpPr>
          <p:cNvPr id="3" name="Footer Placeholder 2">
            <a:extLst>
              <a:ext uri="{FF2B5EF4-FFF2-40B4-BE49-F238E27FC236}">
                <a16:creationId xmlns:a16="http://schemas.microsoft.com/office/drawing/2014/main" id="{AE01EA47-4953-487D-88FE-7E160A52FA4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1BC8476-AF06-4E2B-8AA2-0480CEE16111}"/>
              </a:ext>
            </a:extLst>
          </p:cNvPr>
          <p:cNvSpPr>
            <a:spLocks noGrp="1"/>
          </p:cNvSpPr>
          <p:nvPr>
            <p:ph type="sldNum" sz="quarter" idx="12"/>
          </p:nvPr>
        </p:nvSpPr>
        <p:spPr/>
        <p:txBody>
          <a:bodyPr/>
          <a:lstStyle/>
          <a:p>
            <a:fld id="{59284508-8236-4A44-A7A2-AB5C9F486AAA}" type="slidenum">
              <a:rPr lang="en-GB" smtClean="0"/>
              <a:t>‹#›</a:t>
            </a:fld>
            <a:endParaRPr lang="en-GB"/>
          </a:p>
        </p:txBody>
      </p:sp>
    </p:spTree>
    <p:extLst>
      <p:ext uri="{BB962C8B-B14F-4D97-AF65-F5344CB8AC3E}">
        <p14:creationId xmlns:p14="http://schemas.microsoft.com/office/powerpoint/2010/main" val="31722163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E29A24-0F2C-45A2-96CD-05CA40D5156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E273589-D0FA-437D-A11D-F6E9AAD88A1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CEB8B61-943B-406B-87FC-1ED675B1023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50C15F0-DBC9-4B31-AB0E-5DBD383E92CF}"/>
              </a:ext>
            </a:extLst>
          </p:cNvPr>
          <p:cNvSpPr>
            <a:spLocks noGrp="1"/>
          </p:cNvSpPr>
          <p:nvPr>
            <p:ph type="dt" sz="half" idx="10"/>
          </p:nvPr>
        </p:nvSpPr>
        <p:spPr/>
        <p:txBody>
          <a:bodyPr/>
          <a:lstStyle/>
          <a:p>
            <a:fld id="{3F421B0D-2677-4D97-9254-18EF9FDD1A5A}" type="datetimeFigureOut">
              <a:rPr lang="en-GB" smtClean="0"/>
              <a:t>07/05/2020</a:t>
            </a:fld>
            <a:endParaRPr lang="en-GB"/>
          </a:p>
        </p:txBody>
      </p:sp>
      <p:sp>
        <p:nvSpPr>
          <p:cNvPr id="6" name="Footer Placeholder 5">
            <a:extLst>
              <a:ext uri="{FF2B5EF4-FFF2-40B4-BE49-F238E27FC236}">
                <a16:creationId xmlns:a16="http://schemas.microsoft.com/office/drawing/2014/main" id="{0A22F4C2-6763-4B62-B2BC-8460D76070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AB39158-CEE4-404F-960D-9D2BD04AB90F}"/>
              </a:ext>
            </a:extLst>
          </p:cNvPr>
          <p:cNvSpPr>
            <a:spLocks noGrp="1"/>
          </p:cNvSpPr>
          <p:nvPr>
            <p:ph type="sldNum" sz="quarter" idx="12"/>
          </p:nvPr>
        </p:nvSpPr>
        <p:spPr/>
        <p:txBody>
          <a:bodyPr/>
          <a:lstStyle/>
          <a:p>
            <a:fld id="{59284508-8236-4A44-A7A2-AB5C9F486AAA}" type="slidenum">
              <a:rPr lang="en-GB" smtClean="0"/>
              <a:t>‹#›</a:t>
            </a:fld>
            <a:endParaRPr lang="en-GB"/>
          </a:p>
        </p:txBody>
      </p:sp>
    </p:spTree>
    <p:extLst>
      <p:ext uri="{BB962C8B-B14F-4D97-AF65-F5344CB8AC3E}">
        <p14:creationId xmlns:p14="http://schemas.microsoft.com/office/powerpoint/2010/main" val="22346962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D3B533-B2A3-43F5-89C7-4AA79B25E5E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1576F50-3B59-4A33-8516-B37BB7F5E78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9142AE0-7ED5-4A4B-AE13-37727FD0613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888F1F7-C249-48BD-BBFA-9D7F1A7FA634}"/>
              </a:ext>
            </a:extLst>
          </p:cNvPr>
          <p:cNvSpPr>
            <a:spLocks noGrp="1"/>
          </p:cNvSpPr>
          <p:nvPr>
            <p:ph type="dt" sz="half" idx="10"/>
          </p:nvPr>
        </p:nvSpPr>
        <p:spPr/>
        <p:txBody>
          <a:bodyPr/>
          <a:lstStyle/>
          <a:p>
            <a:fld id="{3F421B0D-2677-4D97-9254-18EF9FDD1A5A}" type="datetimeFigureOut">
              <a:rPr lang="en-GB" smtClean="0"/>
              <a:t>07/05/2020</a:t>
            </a:fld>
            <a:endParaRPr lang="en-GB"/>
          </a:p>
        </p:txBody>
      </p:sp>
      <p:sp>
        <p:nvSpPr>
          <p:cNvPr id="6" name="Footer Placeholder 5">
            <a:extLst>
              <a:ext uri="{FF2B5EF4-FFF2-40B4-BE49-F238E27FC236}">
                <a16:creationId xmlns:a16="http://schemas.microsoft.com/office/drawing/2014/main" id="{419ED781-6AA9-4B4F-BB2F-4C34DDB302B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59B1FC2-6F6C-4E4B-9759-1C0ADBB528D3}"/>
              </a:ext>
            </a:extLst>
          </p:cNvPr>
          <p:cNvSpPr>
            <a:spLocks noGrp="1"/>
          </p:cNvSpPr>
          <p:nvPr>
            <p:ph type="sldNum" sz="quarter" idx="12"/>
          </p:nvPr>
        </p:nvSpPr>
        <p:spPr/>
        <p:txBody>
          <a:bodyPr/>
          <a:lstStyle/>
          <a:p>
            <a:fld id="{59284508-8236-4A44-A7A2-AB5C9F486AAA}" type="slidenum">
              <a:rPr lang="en-GB" smtClean="0"/>
              <a:t>‹#›</a:t>
            </a:fld>
            <a:endParaRPr lang="en-GB"/>
          </a:p>
        </p:txBody>
      </p:sp>
    </p:spTree>
    <p:extLst>
      <p:ext uri="{BB962C8B-B14F-4D97-AF65-F5344CB8AC3E}">
        <p14:creationId xmlns:p14="http://schemas.microsoft.com/office/powerpoint/2010/main" val="31018760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84483A-E073-415E-909B-7215B7ACAF7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1B33950-6AF6-4FD9-8C41-E6F4536C91A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795F727-DB25-47A1-93E5-7693E66E550D}"/>
              </a:ext>
            </a:extLst>
          </p:cNvPr>
          <p:cNvSpPr>
            <a:spLocks noGrp="1"/>
          </p:cNvSpPr>
          <p:nvPr>
            <p:ph type="dt" sz="half" idx="10"/>
          </p:nvPr>
        </p:nvSpPr>
        <p:spPr/>
        <p:txBody>
          <a:bodyPr/>
          <a:lstStyle/>
          <a:p>
            <a:fld id="{3F421B0D-2677-4D97-9254-18EF9FDD1A5A}" type="datetimeFigureOut">
              <a:rPr lang="en-GB" smtClean="0"/>
              <a:t>07/05/2020</a:t>
            </a:fld>
            <a:endParaRPr lang="en-GB"/>
          </a:p>
        </p:txBody>
      </p:sp>
      <p:sp>
        <p:nvSpPr>
          <p:cNvPr id="5" name="Footer Placeholder 4">
            <a:extLst>
              <a:ext uri="{FF2B5EF4-FFF2-40B4-BE49-F238E27FC236}">
                <a16:creationId xmlns:a16="http://schemas.microsoft.com/office/drawing/2014/main" id="{703AF523-DDBE-43EC-81E1-AA7C34BA877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C173EA-4EDE-4AFA-9B52-80E37ED9AA8D}"/>
              </a:ext>
            </a:extLst>
          </p:cNvPr>
          <p:cNvSpPr>
            <a:spLocks noGrp="1"/>
          </p:cNvSpPr>
          <p:nvPr>
            <p:ph type="sldNum" sz="quarter" idx="12"/>
          </p:nvPr>
        </p:nvSpPr>
        <p:spPr/>
        <p:txBody>
          <a:bodyPr/>
          <a:lstStyle/>
          <a:p>
            <a:fld id="{59284508-8236-4A44-A7A2-AB5C9F486AAA}" type="slidenum">
              <a:rPr lang="en-GB" smtClean="0"/>
              <a:t>‹#›</a:t>
            </a:fld>
            <a:endParaRPr lang="en-GB"/>
          </a:p>
        </p:txBody>
      </p:sp>
    </p:spTree>
    <p:extLst>
      <p:ext uri="{BB962C8B-B14F-4D97-AF65-F5344CB8AC3E}">
        <p14:creationId xmlns:p14="http://schemas.microsoft.com/office/powerpoint/2010/main" val="19074238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409B94C-35B4-41C8-B556-BF21BE40EF7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BF2EAA9-D33F-4183-952B-4A7C973F94E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1711960-65B5-48AC-AC7F-D93C74DC7B30}"/>
              </a:ext>
            </a:extLst>
          </p:cNvPr>
          <p:cNvSpPr>
            <a:spLocks noGrp="1"/>
          </p:cNvSpPr>
          <p:nvPr>
            <p:ph type="dt" sz="half" idx="10"/>
          </p:nvPr>
        </p:nvSpPr>
        <p:spPr/>
        <p:txBody>
          <a:bodyPr/>
          <a:lstStyle/>
          <a:p>
            <a:fld id="{3F421B0D-2677-4D97-9254-18EF9FDD1A5A}" type="datetimeFigureOut">
              <a:rPr lang="en-GB" smtClean="0"/>
              <a:t>07/05/2020</a:t>
            </a:fld>
            <a:endParaRPr lang="en-GB"/>
          </a:p>
        </p:txBody>
      </p:sp>
      <p:sp>
        <p:nvSpPr>
          <p:cNvPr id="5" name="Footer Placeholder 4">
            <a:extLst>
              <a:ext uri="{FF2B5EF4-FFF2-40B4-BE49-F238E27FC236}">
                <a16:creationId xmlns:a16="http://schemas.microsoft.com/office/drawing/2014/main" id="{5B9B9891-F06E-4DC2-85AD-4636813DB32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ACEE1C9-0EDC-437C-A6CB-564E1AC6E265}"/>
              </a:ext>
            </a:extLst>
          </p:cNvPr>
          <p:cNvSpPr>
            <a:spLocks noGrp="1"/>
          </p:cNvSpPr>
          <p:nvPr>
            <p:ph type="sldNum" sz="quarter" idx="12"/>
          </p:nvPr>
        </p:nvSpPr>
        <p:spPr/>
        <p:txBody>
          <a:bodyPr/>
          <a:lstStyle/>
          <a:p>
            <a:fld id="{59284508-8236-4A44-A7A2-AB5C9F486AAA}" type="slidenum">
              <a:rPr lang="en-GB" smtClean="0"/>
              <a:t>‹#›</a:t>
            </a:fld>
            <a:endParaRPr lang="en-GB"/>
          </a:p>
        </p:txBody>
      </p:sp>
    </p:spTree>
    <p:extLst>
      <p:ext uri="{BB962C8B-B14F-4D97-AF65-F5344CB8AC3E}">
        <p14:creationId xmlns:p14="http://schemas.microsoft.com/office/powerpoint/2010/main" val="1736807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A600CDD-EA17-40C2-9560-B6BA62B9D4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6B54BDB-2C8A-4048-97D0-129E20400D1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3AE54D-EEDE-4CE1-8422-5800F9129EB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F421B0D-2677-4D97-9254-18EF9FDD1A5A}" type="datetimeFigureOut">
              <a:rPr lang="en-GB" smtClean="0"/>
              <a:t>07/05/2020</a:t>
            </a:fld>
            <a:endParaRPr lang="en-GB"/>
          </a:p>
        </p:txBody>
      </p:sp>
      <p:sp>
        <p:nvSpPr>
          <p:cNvPr id="5" name="Footer Placeholder 4">
            <a:extLst>
              <a:ext uri="{FF2B5EF4-FFF2-40B4-BE49-F238E27FC236}">
                <a16:creationId xmlns:a16="http://schemas.microsoft.com/office/drawing/2014/main" id="{357C4EEA-B88E-4E94-9E3E-84600A2A636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CBB5178-F5A3-4046-848E-583012871EF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9284508-8236-4A44-A7A2-AB5C9F486AAA}" type="slidenum">
              <a:rPr lang="en-GB" smtClean="0"/>
              <a:t>‹#›</a:t>
            </a:fld>
            <a:endParaRPr lang="en-GB"/>
          </a:p>
        </p:txBody>
      </p:sp>
    </p:spTree>
    <p:extLst>
      <p:ext uri="{BB962C8B-B14F-4D97-AF65-F5344CB8AC3E}">
        <p14:creationId xmlns:p14="http://schemas.microsoft.com/office/powerpoint/2010/main" val="28191276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9.jpg"/><Relationship Id="rId1" Type="http://schemas.openxmlformats.org/officeDocument/2006/relationships/slideLayout" Target="../slideLayouts/slideLayout7.xml"/><Relationship Id="rId4" Type="http://schemas.openxmlformats.org/officeDocument/2006/relationships/image" Target="../media/image11.jp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2.jpg"/><Relationship Id="rId1" Type="http://schemas.openxmlformats.org/officeDocument/2006/relationships/slideLayout" Target="../slideLayouts/slideLayout7.xml"/><Relationship Id="rId4" Type="http://schemas.openxmlformats.org/officeDocument/2006/relationships/image" Target="../media/image14.jp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image" Target="../media/image17.jpg"/><Relationship Id="rId1" Type="http://schemas.openxmlformats.org/officeDocument/2006/relationships/slideLayout" Target="../slideLayouts/slideLayout7.xml"/><Relationship Id="rId4" Type="http://schemas.openxmlformats.org/officeDocument/2006/relationships/image" Target="../media/image19.jp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theguardian.com/society/2019/nov/04/age-of-criminal-responsibility-must-be-raised-say-experts" TargetMode="External"/><Relationship Id="rId7" Type="http://schemas.openxmlformats.org/officeDocument/2006/relationships/hyperlink" Target="https://www.cycj.org.uk/" TargetMode="External"/><Relationship Id="rId2" Type="http://schemas.openxmlformats.org/officeDocument/2006/relationships/hyperlink" Target="https://www.bbc.co.uk/news/uk-scotland-scotland-politics-46179880" TargetMode="External"/><Relationship Id="rId1" Type="http://schemas.openxmlformats.org/officeDocument/2006/relationships/slideLayout" Target="../slideLayouts/slideLayout2.xml"/><Relationship Id="rId6" Type="http://schemas.openxmlformats.org/officeDocument/2006/relationships/hyperlink" Target="https://www.stuartmillersolicitors.co.uk/the-age-of-criminal-responsibility-might-be-changing-heres-why-it-matters/" TargetMode="External"/><Relationship Id="rId5" Type="http://schemas.openxmlformats.org/officeDocument/2006/relationships/hyperlink" Target="https://www.bbc.co.uk/news/uk-scotland-scotland-politics-48191211" TargetMode="External"/><Relationship Id="rId4" Type="http://schemas.openxmlformats.org/officeDocument/2006/relationships/hyperlink" Target="https://www.gov.uk/age-of-criminal-responsibilit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F40FBDA-CEB1-40F0-9AB9-BD9C402D70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person, outdoor, standing, man&#10;&#10;Description automatically generated">
            <a:extLst>
              <a:ext uri="{FF2B5EF4-FFF2-40B4-BE49-F238E27FC236}">
                <a16:creationId xmlns:a16="http://schemas.microsoft.com/office/drawing/2014/main" id="{1F341C3E-631F-4F74-B828-84BC4A0022FC}"/>
              </a:ext>
            </a:extLst>
          </p:cNvPr>
          <p:cNvPicPr>
            <a:picLocks noChangeAspect="1"/>
          </p:cNvPicPr>
          <p:nvPr/>
        </p:nvPicPr>
        <p:blipFill rotWithShape="1">
          <a:blip r:embed="rId2">
            <a:alphaModFix amt="45000"/>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12" name="Rectangle 11">
            <a:extLst>
              <a:ext uri="{FF2B5EF4-FFF2-40B4-BE49-F238E27FC236}">
                <a16:creationId xmlns:a16="http://schemas.microsoft.com/office/drawing/2014/main" id="{0344D4FE-ABEF-4230-9E4E-AD5782FC7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noFill/>
          <a:ln w="9525" cap="sq" cmpd="sng" algn="ctr">
            <a:solidFill>
              <a:schemeClr val="tx1">
                <a:lumMod val="75000"/>
                <a:lumOff val="25000"/>
              </a:schemeClr>
            </a:solidFill>
            <a:prstDash val="solid"/>
            <a:miter lim="800000"/>
          </a:ln>
          <a:effectLst>
            <a:softEdge rad="0"/>
          </a:effectLst>
        </p:spPr>
      </p:sp>
      <p:sp>
        <p:nvSpPr>
          <p:cNvPr id="2" name="Title 1">
            <a:extLst>
              <a:ext uri="{FF2B5EF4-FFF2-40B4-BE49-F238E27FC236}">
                <a16:creationId xmlns:a16="http://schemas.microsoft.com/office/drawing/2014/main" id="{6BFE9189-E286-4457-85A7-9B029665A22C}"/>
              </a:ext>
            </a:extLst>
          </p:cNvPr>
          <p:cNvSpPr>
            <a:spLocks noGrp="1"/>
          </p:cNvSpPr>
          <p:nvPr>
            <p:ph type="ctrTitle"/>
          </p:nvPr>
        </p:nvSpPr>
        <p:spPr>
          <a:xfrm>
            <a:off x="1769532" y="1695576"/>
            <a:ext cx="8652938" cy="2857191"/>
          </a:xfrm>
        </p:spPr>
        <p:txBody>
          <a:bodyPr anchor="ctr">
            <a:normAutofit/>
          </a:bodyPr>
          <a:lstStyle/>
          <a:p>
            <a:r>
              <a:rPr lang="en-GB" sz="8000"/>
              <a:t>Age &amp; Criminal Responsibility</a:t>
            </a:r>
          </a:p>
        </p:txBody>
      </p:sp>
      <p:sp>
        <p:nvSpPr>
          <p:cNvPr id="3" name="Subtitle 2">
            <a:extLst>
              <a:ext uri="{FF2B5EF4-FFF2-40B4-BE49-F238E27FC236}">
                <a16:creationId xmlns:a16="http://schemas.microsoft.com/office/drawing/2014/main" id="{3EB46997-AB78-462C-8C5C-A09AD5BFABD7}"/>
              </a:ext>
            </a:extLst>
          </p:cNvPr>
          <p:cNvSpPr>
            <a:spLocks noGrp="1"/>
          </p:cNvSpPr>
          <p:nvPr>
            <p:ph type="subTitle" idx="1"/>
          </p:nvPr>
        </p:nvSpPr>
        <p:spPr>
          <a:xfrm>
            <a:off x="1769532" y="4623127"/>
            <a:ext cx="8655200" cy="457201"/>
          </a:xfrm>
        </p:spPr>
        <p:txBody>
          <a:bodyPr>
            <a:normAutofit/>
          </a:bodyPr>
          <a:lstStyle/>
          <a:p>
            <a:r>
              <a:rPr lang="en-GB" dirty="0"/>
              <a:t>Dr Claudine Young</a:t>
            </a:r>
          </a:p>
        </p:txBody>
      </p:sp>
      <p:sp>
        <p:nvSpPr>
          <p:cNvPr id="14" name="Rectangle 13">
            <a:extLst>
              <a:ext uri="{FF2B5EF4-FFF2-40B4-BE49-F238E27FC236}">
                <a16:creationId xmlns:a16="http://schemas.microsoft.com/office/drawing/2014/main" id="{9325F979-D3F9-4926-81B7-7ACCB31A50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9525" cap="sq" cmpd="sng" algn="ctr">
            <a:solidFill>
              <a:schemeClr val="tx1">
                <a:lumMod val="75000"/>
                <a:lumOff val="25000"/>
                <a:alpha val="80000"/>
              </a:schemeClr>
            </a:solidFill>
            <a:prstDash val="solid"/>
            <a:miter lim="800000"/>
          </a:ln>
          <a:effectLst/>
        </p:spPr>
      </p:sp>
    </p:spTree>
    <p:extLst>
      <p:ext uri="{BB962C8B-B14F-4D97-AF65-F5344CB8AC3E}">
        <p14:creationId xmlns:p14="http://schemas.microsoft.com/office/powerpoint/2010/main" val="1304589003"/>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4BE99EFF-0D93-4E44-8A4B-4342E26D2CDB}"/>
              </a:ext>
            </a:extLst>
          </p:cNvPr>
          <p:cNvSpPr>
            <a:spLocks noGrp="1"/>
          </p:cNvSpPr>
          <p:nvPr>
            <p:ph type="title"/>
          </p:nvPr>
        </p:nvSpPr>
        <p:spPr>
          <a:xfrm>
            <a:off x="1014141" y="1450655"/>
            <a:ext cx="3932030" cy="3956690"/>
          </a:xfrm>
        </p:spPr>
        <p:txBody>
          <a:bodyPr anchor="ctr">
            <a:normAutofit/>
          </a:bodyPr>
          <a:lstStyle/>
          <a:p>
            <a:r>
              <a:rPr lang="en-GB" sz="5000">
                <a:solidFill>
                  <a:schemeClr val="bg1"/>
                </a:solidFill>
              </a:rPr>
              <a:t>Criminal Responsibility</a:t>
            </a:r>
          </a:p>
        </p:txBody>
      </p:sp>
      <p:cxnSp>
        <p:nvCxnSpPr>
          <p:cNvPr id="10" name="Straight Connector 9">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90A09DA-9DF4-4EDF-A98A-22DD4878C06B}"/>
              </a:ext>
            </a:extLst>
          </p:cNvPr>
          <p:cNvSpPr>
            <a:spLocks noGrp="1"/>
          </p:cNvSpPr>
          <p:nvPr>
            <p:ph idx="1"/>
          </p:nvPr>
        </p:nvSpPr>
        <p:spPr>
          <a:xfrm>
            <a:off x="6096000" y="226148"/>
            <a:ext cx="5810865" cy="6322136"/>
          </a:xfrm>
        </p:spPr>
        <p:txBody>
          <a:bodyPr anchor="ctr">
            <a:normAutofit/>
          </a:bodyPr>
          <a:lstStyle/>
          <a:p>
            <a:r>
              <a:rPr lang="en-GB" dirty="0">
                <a:solidFill>
                  <a:schemeClr val="bg1"/>
                </a:solidFill>
              </a:rPr>
              <a:t>Individuals are responsible for their actions and must be held accountable for them (Criminal Law)</a:t>
            </a:r>
          </a:p>
          <a:p>
            <a:r>
              <a:rPr lang="en-GB" dirty="0">
                <a:solidFill>
                  <a:schemeClr val="bg1"/>
                </a:solidFill>
              </a:rPr>
              <a:t>Some individuals lack the capacity to understand what is wrong and what the consequences of their actions might be (e.g. children)</a:t>
            </a:r>
          </a:p>
          <a:p>
            <a:r>
              <a:rPr lang="en-GB" dirty="0">
                <a:solidFill>
                  <a:schemeClr val="bg1"/>
                </a:solidFill>
              </a:rPr>
              <a:t>Criminal acts may be perpetrated due to factors outside an individual’s control </a:t>
            </a:r>
          </a:p>
          <a:p>
            <a:r>
              <a:rPr lang="en-GB" dirty="0">
                <a:solidFill>
                  <a:schemeClr val="bg1"/>
                </a:solidFill>
              </a:rPr>
              <a:t>Some ordinarily criminal acts may be justified (e.g. self defence)</a:t>
            </a:r>
          </a:p>
          <a:p>
            <a:endParaRPr lang="en-GB" sz="2000" dirty="0">
              <a:solidFill>
                <a:schemeClr val="bg1"/>
              </a:solidFill>
            </a:endParaRPr>
          </a:p>
        </p:txBody>
      </p:sp>
    </p:spTree>
    <p:extLst>
      <p:ext uri="{BB962C8B-B14F-4D97-AF65-F5344CB8AC3E}">
        <p14:creationId xmlns:p14="http://schemas.microsoft.com/office/powerpoint/2010/main" val="14343711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icture containing outdoor, building, person, riding&#10;&#10;Description automatically generated">
            <a:extLst>
              <a:ext uri="{FF2B5EF4-FFF2-40B4-BE49-F238E27FC236}">
                <a16:creationId xmlns:a16="http://schemas.microsoft.com/office/drawing/2014/main" id="{77141E8C-7117-4038-8DB3-672EF27F7A71}"/>
              </a:ext>
            </a:extLst>
          </p:cNvPr>
          <p:cNvPicPr>
            <a:picLocks noChangeAspect="1"/>
          </p:cNvPicPr>
          <p:nvPr/>
        </p:nvPicPr>
        <p:blipFill rotWithShape="1">
          <a:blip r:embed="rId2">
            <a:alphaModFix amt="50000"/>
            <a:extLst>
              <a:ext uri="{28A0092B-C50C-407E-A947-70E740481C1C}">
                <a14:useLocalDpi xmlns:a14="http://schemas.microsoft.com/office/drawing/2010/main" val="0"/>
              </a:ext>
            </a:extLst>
          </a:blip>
          <a:srcRect l="1333"/>
          <a:stretch/>
        </p:blipFill>
        <p:spPr>
          <a:xfrm>
            <a:off x="20" y="1"/>
            <a:ext cx="12191980" cy="6857999"/>
          </a:xfrm>
          <a:prstGeom prst="rect">
            <a:avLst/>
          </a:prstGeom>
        </p:spPr>
      </p:pic>
      <p:sp>
        <p:nvSpPr>
          <p:cNvPr id="2" name="TextBox 1">
            <a:extLst>
              <a:ext uri="{FF2B5EF4-FFF2-40B4-BE49-F238E27FC236}">
                <a16:creationId xmlns:a16="http://schemas.microsoft.com/office/drawing/2014/main" id="{27CFE6AC-FFBA-45E8-9BD4-B50D62224CAD}"/>
              </a:ext>
            </a:extLst>
          </p:cNvPr>
          <p:cNvSpPr txBox="1"/>
          <p:nvPr/>
        </p:nvSpPr>
        <p:spPr>
          <a:xfrm>
            <a:off x="1524000" y="1122362"/>
            <a:ext cx="9144000" cy="2900518"/>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6000">
                <a:solidFill>
                  <a:srgbClr val="FFFFFF"/>
                </a:solidFill>
                <a:latin typeface="+mj-lt"/>
                <a:ea typeface="+mj-ea"/>
                <a:cs typeface="+mj-cs"/>
              </a:rPr>
              <a:t>What do we mean by the age of criminal responsibility?</a:t>
            </a:r>
          </a:p>
        </p:txBody>
      </p:sp>
    </p:spTree>
    <p:extLst>
      <p:ext uri="{BB962C8B-B14F-4D97-AF65-F5344CB8AC3E}">
        <p14:creationId xmlns:p14="http://schemas.microsoft.com/office/powerpoint/2010/main" val="284798331"/>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8B68380A-A870-4641-8D60-CE87566ADBC5}"/>
              </a:ext>
            </a:extLst>
          </p:cNvPr>
          <p:cNvSpPr>
            <a:spLocks noGrp="1"/>
          </p:cNvSpPr>
          <p:nvPr>
            <p:ph type="title"/>
          </p:nvPr>
        </p:nvSpPr>
        <p:spPr>
          <a:xfrm>
            <a:off x="285135" y="669925"/>
            <a:ext cx="6892413" cy="1325563"/>
          </a:xfrm>
        </p:spPr>
        <p:txBody>
          <a:bodyPr anchor="b">
            <a:normAutofit/>
          </a:bodyPr>
          <a:lstStyle/>
          <a:p>
            <a:pPr algn="r"/>
            <a:r>
              <a:rPr lang="en-GB" dirty="0">
                <a:solidFill>
                  <a:schemeClr val="bg1"/>
                </a:solidFill>
              </a:rPr>
              <a:t>Age of Criminal Responsibility England &amp; Wales</a:t>
            </a:r>
          </a:p>
        </p:txBody>
      </p:sp>
      <p:cxnSp>
        <p:nvCxnSpPr>
          <p:cNvPr id="10" name="Straight Connector 9">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6210" y="2026340"/>
            <a:ext cx="5220936"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151E81B-A293-4BF2-B3EC-2E01547E4EFF}"/>
              </a:ext>
            </a:extLst>
          </p:cNvPr>
          <p:cNvSpPr>
            <a:spLocks noGrp="1"/>
          </p:cNvSpPr>
          <p:nvPr>
            <p:ph idx="1"/>
          </p:nvPr>
        </p:nvSpPr>
        <p:spPr>
          <a:xfrm>
            <a:off x="1392667" y="2222096"/>
            <a:ext cx="9406666" cy="4551558"/>
          </a:xfrm>
        </p:spPr>
        <p:txBody>
          <a:bodyPr>
            <a:normAutofit lnSpcReduction="10000"/>
          </a:bodyPr>
          <a:lstStyle/>
          <a:p>
            <a:r>
              <a:rPr lang="en-GB" sz="2200" dirty="0">
                <a:solidFill>
                  <a:schemeClr val="bg1"/>
                </a:solidFill>
              </a:rPr>
              <a:t>This means that children under 10 can’t be arrested or charged with a crime. There are other punishments that can be given to children under 10 who break the law. </a:t>
            </a:r>
          </a:p>
          <a:p>
            <a:r>
              <a:rPr lang="en-GB" sz="2200" dirty="0">
                <a:solidFill>
                  <a:schemeClr val="bg1"/>
                </a:solidFill>
              </a:rPr>
              <a:t>Children between 10 and 17 can be arrested and taken to court if they commit a crime.</a:t>
            </a:r>
          </a:p>
          <a:p>
            <a:r>
              <a:rPr lang="en-GB" sz="2200" dirty="0">
                <a:solidFill>
                  <a:schemeClr val="bg1"/>
                </a:solidFill>
              </a:rPr>
              <a:t>They are treated differently from adults and are:</a:t>
            </a:r>
          </a:p>
          <a:p>
            <a:r>
              <a:rPr lang="en-GB" sz="2200" dirty="0">
                <a:solidFill>
                  <a:schemeClr val="bg1"/>
                </a:solidFill>
              </a:rPr>
              <a:t>dealt with by youth courts</a:t>
            </a:r>
          </a:p>
          <a:p>
            <a:r>
              <a:rPr lang="en-GB" sz="2200" dirty="0">
                <a:solidFill>
                  <a:schemeClr val="bg1"/>
                </a:solidFill>
              </a:rPr>
              <a:t>given different sentences</a:t>
            </a:r>
          </a:p>
          <a:p>
            <a:r>
              <a:rPr lang="en-GB" sz="2200" dirty="0">
                <a:solidFill>
                  <a:schemeClr val="bg1"/>
                </a:solidFill>
              </a:rPr>
              <a:t>sent to special secure centres for young people, not adult prisons</a:t>
            </a:r>
          </a:p>
          <a:p>
            <a:r>
              <a:rPr lang="en-GB" sz="2200" dirty="0">
                <a:solidFill>
                  <a:schemeClr val="bg1"/>
                </a:solidFill>
              </a:rPr>
              <a:t>Young people aged 18 are treated as an adult by the law.</a:t>
            </a:r>
          </a:p>
          <a:p>
            <a:r>
              <a:rPr lang="en-GB" sz="2200" dirty="0">
                <a:solidFill>
                  <a:schemeClr val="bg1"/>
                </a:solidFill>
              </a:rPr>
              <a:t>If they’re sent to prison, they’ll be sent to a place that holds 18 to 25-year-olds, not a full adult prison.</a:t>
            </a:r>
          </a:p>
          <a:p>
            <a:endParaRPr lang="en-GB" sz="1700" dirty="0">
              <a:solidFill>
                <a:schemeClr val="bg1"/>
              </a:solidFill>
            </a:endParaRPr>
          </a:p>
        </p:txBody>
      </p:sp>
      <p:sp>
        <p:nvSpPr>
          <p:cNvPr id="12" name="Rectangle 11">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860488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descr="A person holding a sign in front of a brick building&#10;&#10;Description automatically generated">
            <a:extLst>
              <a:ext uri="{FF2B5EF4-FFF2-40B4-BE49-F238E27FC236}">
                <a16:creationId xmlns:a16="http://schemas.microsoft.com/office/drawing/2014/main" id="{DE2E90AF-EB3C-44F5-9BBA-DA76F041198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97530" y="502175"/>
            <a:ext cx="9996939" cy="5853649"/>
          </a:xfrm>
          <a:prstGeom prst="rect">
            <a:avLst/>
          </a:prstGeom>
        </p:spPr>
      </p:pic>
    </p:spTree>
    <p:extLst>
      <p:ext uri="{BB962C8B-B14F-4D97-AF65-F5344CB8AC3E}">
        <p14:creationId xmlns:p14="http://schemas.microsoft.com/office/powerpoint/2010/main" val="14548877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9D03681E-1A72-47BD-8CF2-054D998DE5EB}"/>
              </a:ext>
            </a:extLst>
          </p:cNvPr>
          <p:cNvSpPr>
            <a:spLocks noGrp="1"/>
          </p:cNvSpPr>
          <p:nvPr>
            <p:ph type="title"/>
          </p:nvPr>
        </p:nvSpPr>
        <p:spPr>
          <a:xfrm>
            <a:off x="640079" y="2053641"/>
            <a:ext cx="3669161" cy="2760098"/>
          </a:xfrm>
        </p:spPr>
        <p:txBody>
          <a:bodyPr>
            <a:normAutofit/>
          </a:bodyPr>
          <a:lstStyle/>
          <a:p>
            <a:r>
              <a:rPr lang="en-GB">
                <a:solidFill>
                  <a:srgbClr val="FFFFFF"/>
                </a:solidFill>
              </a:rPr>
              <a:t>History…</a:t>
            </a:r>
          </a:p>
        </p:txBody>
      </p:sp>
      <p:sp>
        <p:nvSpPr>
          <p:cNvPr id="3" name="Content Placeholder 2">
            <a:extLst>
              <a:ext uri="{FF2B5EF4-FFF2-40B4-BE49-F238E27FC236}">
                <a16:creationId xmlns:a16="http://schemas.microsoft.com/office/drawing/2014/main" id="{86C2C820-C289-4175-9CC0-B0F7A37C4112}"/>
              </a:ext>
            </a:extLst>
          </p:cNvPr>
          <p:cNvSpPr>
            <a:spLocks noGrp="1"/>
          </p:cNvSpPr>
          <p:nvPr>
            <p:ph idx="1"/>
          </p:nvPr>
        </p:nvSpPr>
        <p:spPr>
          <a:xfrm>
            <a:off x="6090574" y="801866"/>
            <a:ext cx="5306084" cy="5230634"/>
          </a:xfrm>
        </p:spPr>
        <p:txBody>
          <a:bodyPr anchor="ctr">
            <a:normAutofit/>
          </a:bodyPr>
          <a:lstStyle/>
          <a:p>
            <a:r>
              <a:rPr lang="en-GB" sz="3200" dirty="0">
                <a:solidFill>
                  <a:srgbClr val="000000"/>
                </a:solidFill>
              </a:rPr>
              <a:t>Children and Young Persons Act 1933 = 8 years</a:t>
            </a:r>
          </a:p>
          <a:p>
            <a:r>
              <a:rPr lang="en-GB" sz="3200" dirty="0">
                <a:solidFill>
                  <a:srgbClr val="000000"/>
                </a:solidFill>
              </a:rPr>
              <a:t>Criminal Justice Act 1963 = 10 years </a:t>
            </a:r>
          </a:p>
          <a:p>
            <a:r>
              <a:rPr lang="en-GB" sz="3200" dirty="0">
                <a:solidFill>
                  <a:srgbClr val="000000"/>
                </a:solidFill>
              </a:rPr>
              <a:t>Children and Young Persons Act 1969 = suggested an amendment to raise to 14 years of age but this did not become law</a:t>
            </a:r>
          </a:p>
        </p:txBody>
      </p:sp>
    </p:spTree>
    <p:extLst>
      <p:ext uri="{BB962C8B-B14F-4D97-AF65-F5344CB8AC3E}">
        <p14:creationId xmlns:p14="http://schemas.microsoft.com/office/powerpoint/2010/main" val="7765284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FAFD3BCE-E7E5-4B44-B07E-2D656DEFBABC}"/>
              </a:ext>
            </a:extLst>
          </p:cNvPr>
          <p:cNvSpPr>
            <a:spLocks noGrp="1"/>
          </p:cNvSpPr>
          <p:nvPr>
            <p:ph type="title"/>
          </p:nvPr>
        </p:nvSpPr>
        <p:spPr>
          <a:xfrm>
            <a:off x="1014141" y="1450655"/>
            <a:ext cx="3932030" cy="3956690"/>
          </a:xfrm>
        </p:spPr>
        <p:txBody>
          <a:bodyPr anchor="ctr">
            <a:normAutofit/>
          </a:bodyPr>
          <a:lstStyle/>
          <a:p>
            <a:r>
              <a:rPr lang="en-GB" sz="5600">
                <a:solidFill>
                  <a:schemeClr val="bg1"/>
                </a:solidFill>
              </a:rPr>
              <a:t>‘No More Excuses’ White Paper (1997)</a:t>
            </a:r>
          </a:p>
        </p:txBody>
      </p:sp>
      <p:cxnSp>
        <p:nvCxnSpPr>
          <p:cNvPr id="10" name="Straight Connector 9">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C59AC3F-AA54-42B5-82F2-C97DB12CDFAC}"/>
              </a:ext>
            </a:extLst>
          </p:cNvPr>
          <p:cNvSpPr>
            <a:spLocks noGrp="1"/>
          </p:cNvSpPr>
          <p:nvPr>
            <p:ph idx="1"/>
          </p:nvPr>
        </p:nvSpPr>
        <p:spPr>
          <a:xfrm>
            <a:off x="6095999" y="412958"/>
            <a:ext cx="5899355" cy="5928847"/>
          </a:xfrm>
        </p:spPr>
        <p:txBody>
          <a:bodyPr anchor="ctr">
            <a:normAutofit/>
          </a:bodyPr>
          <a:lstStyle/>
          <a:p>
            <a:r>
              <a:rPr lang="en-GB" dirty="0">
                <a:solidFill>
                  <a:schemeClr val="bg1"/>
                </a:solidFill>
              </a:rPr>
              <a:t>…’</a:t>
            </a:r>
            <a:r>
              <a:rPr lang="en-GB" dirty="0" err="1">
                <a:solidFill>
                  <a:schemeClr val="bg1"/>
                </a:solidFill>
              </a:rPr>
              <a:t>doli</a:t>
            </a:r>
            <a:r>
              <a:rPr lang="en-GB" dirty="0">
                <a:solidFill>
                  <a:schemeClr val="bg1"/>
                </a:solidFill>
              </a:rPr>
              <a:t> incapax is contrary to common sense’……it is not in the interests of justice or victims or young people themselves……’ </a:t>
            </a:r>
          </a:p>
          <a:p>
            <a:r>
              <a:rPr lang="en-GB" dirty="0">
                <a:solidFill>
                  <a:schemeClr val="bg1"/>
                </a:solidFill>
              </a:rPr>
              <a:t>Led to s34 Crime and Disorder Act 1998</a:t>
            </a:r>
          </a:p>
          <a:p>
            <a:r>
              <a:rPr lang="en-GB" dirty="0">
                <a:solidFill>
                  <a:schemeClr val="bg1"/>
                </a:solidFill>
              </a:rPr>
              <a:t>Child aged 10 can now be considered as legally responsible for their actions as an adult </a:t>
            </a:r>
          </a:p>
          <a:p>
            <a:r>
              <a:rPr lang="en-GB" dirty="0">
                <a:solidFill>
                  <a:schemeClr val="bg1"/>
                </a:solidFill>
              </a:rPr>
              <a:t>completely responsible 10 + </a:t>
            </a:r>
          </a:p>
          <a:p>
            <a:r>
              <a:rPr lang="en-GB" dirty="0">
                <a:solidFill>
                  <a:schemeClr val="bg1"/>
                </a:solidFill>
              </a:rPr>
              <a:t>completely irresponsible 9 and below</a:t>
            </a:r>
          </a:p>
        </p:txBody>
      </p:sp>
    </p:spTree>
    <p:extLst>
      <p:ext uri="{BB962C8B-B14F-4D97-AF65-F5344CB8AC3E}">
        <p14:creationId xmlns:p14="http://schemas.microsoft.com/office/powerpoint/2010/main" val="15509310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264F718-7FAC-4056-9FA9-A603EC682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0"/>
            <a:ext cx="1219047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AD98D1C-F2EB-49D5-899B-086F7E26F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059849" y="-479"/>
            <a:ext cx="9132151" cy="6858478"/>
          </a:xfrm>
          <a:custGeom>
            <a:avLst/>
            <a:gdLst>
              <a:gd name="connsiteX0" fmla="*/ 5955776 w 9132151"/>
              <a:gd name="connsiteY0" fmla="*/ 0 h 6858478"/>
              <a:gd name="connsiteX1" fmla="*/ 5950199 w 9132151"/>
              <a:gd name="connsiteY1" fmla="*/ 0 h 6858478"/>
              <a:gd name="connsiteX2" fmla="*/ 4883971 w 9132151"/>
              <a:gd name="connsiteY2" fmla="*/ 0 h 6858478"/>
              <a:gd name="connsiteX3" fmla="*/ 0 w 9132151"/>
              <a:gd name="connsiteY3" fmla="*/ 0 h 6858478"/>
              <a:gd name="connsiteX4" fmla="*/ 0 w 9132151"/>
              <a:gd name="connsiteY4" fmla="*/ 6857916 h 6858478"/>
              <a:gd name="connsiteX5" fmla="*/ 1707856 w 9132151"/>
              <a:gd name="connsiteY5" fmla="*/ 6857916 h 6858478"/>
              <a:gd name="connsiteX6" fmla="*/ 1707596 w 9132151"/>
              <a:gd name="connsiteY6" fmla="*/ 6858478 h 6858478"/>
              <a:gd name="connsiteX7" fmla="*/ 9132151 w 9132151"/>
              <a:gd name="connsiteY7" fmla="*/ 6858478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132151" h="6858478">
                <a:moveTo>
                  <a:pt x="5955776" y="0"/>
                </a:moveTo>
                <a:lnTo>
                  <a:pt x="5950199" y="0"/>
                </a:lnTo>
                <a:lnTo>
                  <a:pt x="4883971" y="0"/>
                </a:lnTo>
                <a:lnTo>
                  <a:pt x="0" y="0"/>
                </a:lnTo>
                <a:lnTo>
                  <a:pt x="0" y="6857916"/>
                </a:lnTo>
                <a:lnTo>
                  <a:pt x="1707856" y="6857916"/>
                </a:lnTo>
                <a:lnTo>
                  <a:pt x="1707596" y="6858478"/>
                </a:lnTo>
                <a:lnTo>
                  <a:pt x="9132151" y="6858478"/>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7B4CA2D6-8008-4CEE-8D65-E6BE5477FC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69312" y="-3325"/>
            <a:ext cx="8722688" cy="6861324"/>
          </a:xfrm>
          <a:custGeom>
            <a:avLst/>
            <a:gdLst>
              <a:gd name="connsiteX0" fmla="*/ 5560897 w 8722688"/>
              <a:gd name="connsiteY0" fmla="*/ 0 h 6861324"/>
              <a:gd name="connsiteX1" fmla="*/ 5555346 w 8722688"/>
              <a:gd name="connsiteY1" fmla="*/ 0 h 6861324"/>
              <a:gd name="connsiteX2" fmla="*/ 4494013 w 8722688"/>
              <a:gd name="connsiteY2" fmla="*/ 0 h 6861324"/>
              <a:gd name="connsiteX3" fmla="*/ 681726 w 8722688"/>
              <a:gd name="connsiteY3" fmla="*/ 0 h 6861324"/>
              <a:gd name="connsiteX4" fmla="*/ 681726 w 8722688"/>
              <a:gd name="connsiteY4" fmla="*/ 479 h 6861324"/>
              <a:gd name="connsiteX5" fmla="*/ 0 w 8722688"/>
              <a:gd name="connsiteY5" fmla="*/ 479 h 6861324"/>
              <a:gd name="connsiteX6" fmla="*/ 0 w 8722688"/>
              <a:gd name="connsiteY6" fmla="*/ 6861324 h 6861324"/>
              <a:gd name="connsiteX7" fmla="*/ 2429574 w 8722688"/>
              <a:gd name="connsiteY7" fmla="*/ 6861324 h 6861324"/>
              <a:gd name="connsiteX8" fmla="*/ 2429574 w 8722688"/>
              <a:gd name="connsiteY8" fmla="*/ 6861323 h 6861324"/>
              <a:gd name="connsiteX9" fmla="*/ 8368134 w 8722688"/>
              <a:gd name="connsiteY9" fmla="*/ 6861323 h 6861324"/>
              <a:gd name="connsiteX10" fmla="*/ 8366822 w 8722688"/>
              <a:gd name="connsiteY10" fmla="*/ 6858478 h 6861324"/>
              <a:gd name="connsiteX11" fmla="*/ 8722688 w 8722688"/>
              <a:gd name="connsiteY11" fmla="*/ 6858478 h 6861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722688" h="6861324">
                <a:moveTo>
                  <a:pt x="5560897" y="0"/>
                </a:moveTo>
                <a:lnTo>
                  <a:pt x="5555346" y="0"/>
                </a:lnTo>
                <a:lnTo>
                  <a:pt x="4494013" y="0"/>
                </a:lnTo>
                <a:lnTo>
                  <a:pt x="681726" y="0"/>
                </a:lnTo>
                <a:lnTo>
                  <a:pt x="681726" y="479"/>
                </a:lnTo>
                <a:lnTo>
                  <a:pt x="0" y="479"/>
                </a:lnTo>
                <a:lnTo>
                  <a:pt x="0" y="6861324"/>
                </a:lnTo>
                <a:lnTo>
                  <a:pt x="2429574" y="6861324"/>
                </a:lnTo>
                <a:lnTo>
                  <a:pt x="2429574" y="6861323"/>
                </a:lnTo>
                <a:lnTo>
                  <a:pt x="8368134" y="6861323"/>
                </a:lnTo>
                <a:lnTo>
                  <a:pt x="8366822" y="6858478"/>
                </a:lnTo>
                <a:lnTo>
                  <a:pt x="8722688" y="6858478"/>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A86A233-8CEE-4442-BE82-30D60E8DC154}"/>
              </a:ext>
            </a:extLst>
          </p:cNvPr>
          <p:cNvSpPr>
            <a:spLocks noGrp="1"/>
          </p:cNvSpPr>
          <p:nvPr>
            <p:ph type="title"/>
          </p:nvPr>
        </p:nvSpPr>
        <p:spPr>
          <a:xfrm>
            <a:off x="841248" y="704850"/>
            <a:ext cx="3751697" cy="2978150"/>
          </a:xfrm>
        </p:spPr>
        <p:txBody>
          <a:bodyPr anchor="b">
            <a:normAutofit/>
          </a:bodyPr>
          <a:lstStyle/>
          <a:p>
            <a:r>
              <a:rPr lang="en-GB">
                <a:solidFill>
                  <a:schemeClr val="bg1"/>
                </a:solidFill>
              </a:rPr>
              <a:t>Crime &amp; Disorder Act 1998</a:t>
            </a:r>
          </a:p>
        </p:txBody>
      </p:sp>
      <p:sp>
        <p:nvSpPr>
          <p:cNvPr id="3" name="Content Placeholder 2">
            <a:extLst>
              <a:ext uri="{FF2B5EF4-FFF2-40B4-BE49-F238E27FC236}">
                <a16:creationId xmlns:a16="http://schemas.microsoft.com/office/drawing/2014/main" id="{07A670DF-E68A-4711-B3BC-8FE6049BC69E}"/>
              </a:ext>
            </a:extLst>
          </p:cNvPr>
          <p:cNvSpPr>
            <a:spLocks noGrp="1"/>
          </p:cNvSpPr>
          <p:nvPr>
            <p:ph idx="1"/>
          </p:nvPr>
        </p:nvSpPr>
        <p:spPr>
          <a:xfrm>
            <a:off x="6121400" y="704850"/>
            <a:ext cx="5903452" cy="5931924"/>
          </a:xfrm>
        </p:spPr>
        <p:txBody>
          <a:bodyPr anchor="ctr">
            <a:normAutofit/>
          </a:bodyPr>
          <a:lstStyle/>
          <a:p>
            <a:r>
              <a:rPr lang="en-GB" dirty="0"/>
              <a:t>Shift during 1990s back to ‘populist punitiveness’ (see Newburn 2002)</a:t>
            </a:r>
          </a:p>
          <a:p>
            <a:r>
              <a:rPr lang="en-GB" dirty="0"/>
              <a:t>“has a central objective to prevent offending by children and young people…. addressing offending behaviour; with early intervention on the basis of risk assessments related to known criminogenic factors; with the systematic use of evidence-based practice; with reparation and, therefore, the needs of victims; and with the promotion of crime prevention measures.” </a:t>
            </a:r>
            <a:r>
              <a:rPr lang="en-GB" dirty="0" err="1"/>
              <a:t>Holdaway</a:t>
            </a:r>
            <a:r>
              <a:rPr lang="en-GB" dirty="0"/>
              <a:t> et al (2001)</a:t>
            </a:r>
          </a:p>
        </p:txBody>
      </p:sp>
    </p:spTree>
    <p:extLst>
      <p:ext uri="{BB962C8B-B14F-4D97-AF65-F5344CB8AC3E}">
        <p14:creationId xmlns:p14="http://schemas.microsoft.com/office/powerpoint/2010/main" val="3783119213"/>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264F718-7FAC-4056-9FA9-A603EC682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0"/>
            <a:ext cx="1219047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74639F7-E3C7-4165-A83E-6386A86BA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6356349" cy="6858000"/>
          </a:xfrm>
          <a:custGeom>
            <a:avLst/>
            <a:gdLst>
              <a:gd name="connsiteX0" fmla="*/ 7539895 w 7539895"/>
              <a:gd name="connsiteY0" fmla="*/ 6858000 h 6858000"/>
              <a:gd name="connsiteX1" fmla="*/ 0 w 7539895"/>
              <a:gd name="connsiteY1" fmla="*/ 6858000 h 6858000"/>
              <a:gd name="connsiteX2" fmla="*/ 0 w 7539895"/>
              <a:gd name="connsiteY2" fmla="*/ 0 h 6858000"/>
              <a:gd name="connsiteX3" fmla="*/ 4363741 w 7539895"/>
              <a:gd name="connsiteY3" fmla="*/ 0 h 6858000"/>
            </a:gdLst>
            <a:ahLst/>
            <a:cxnLst>
              <a:cxn ang="0">
                <a:pos x="connsiteX0" y="connsiteY0"/>
              </a:cxn>
              <a:cxn ang="0">
                <a:pos x="connsiteX1" y="connsiteY1"/>
              </a:cxn>
              <a:cxn ang="0">
                <a:pos x="connsiteX2" y="connsiteY2"/>
              </a:cxn>
              <a:cxn ang="0">
                <a:pos x="connsiteX3" y="connsiteY3"/>
              </a:cxn>
            </a:cxnLst>
            <a:rect l="l" t="t" r="r" b="b"/>
            <a:pathLst>
              <a:path w="7539895" h="6858000">
                <a:moveTo>
                  <a:pt x="7539895" y="6858000"/>
                </a:moveTo>
                <a:lnTo>
                  <a:pt x="0" y="6858000"/>
                </a:lnTo>
                <a:lnTo>
                  <a:pt x="0" y="0"/>
                </a:lnTo>
                <a:lnTo>
                  <a:pt x="4363741"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8B3AF0F1-707A-463E-B5EE-33C63A40CF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5979591" cy="6858000"/>
          </a:xfrm>
          <a:custGeom>
            <a:avLst/>
            <a:gdLst>
              <a:gd name="connsiteX0" fmla="*/ 7092985 w 7092985"/>
              <a:gd name="connsiteY0" fmla="*/ 6858000 h 6858000"/>
              <a:gd name="connsiteX1" fmla="*/ 0 w 7092985"/>
              <a:gd name="connsiteY1" fmla="*/ 6858000 h 6858000"/>
              <a:gd name="connsiteX2" fmla="*/ 0 w 7092985"/>
              <a:gd name="connsiteY2" fmla="*/ 0 h 6858000"/>
              <a:gd name="connsiteX3" fmla="*/ 3916831 w 7092985"/>
              <a:gd name="connsiteY3" fmla="*/ 0 h 6858000"/>
            </a:gdLst>
            <a:ahLst/>
            <a:cxnLst>
              <a:cxn ang="0">
                <a:pos x="connsiteX0" y="connsiteY0"/>
              </a:cxn>
              <a:cxn ang="0">
                <a:pos x="connsiteX1" y="connsiteY1"/>
              </a:cxn>
              <a:cxn ang="0">
                <a:pos x="connsiteX2" y="connsiteY2"/>
              </a:cxn>
              <a:cxn ang="0">
                <a:pos x="connsiteX3" y="connsiteY3"/>
              </a:cxn>
            </a:cxnLst>
            <a:rect l="l" t="t" r="r" b="b"/>
            <a:pathLst>
              <a:path w="7092985" h="6858000">
                <a:moveTo>
                  <a:pt x="7092985" y="6858000"/>
                </a:moveTo>
                <a:lnTo>
                  <a:pt x="0" y="6858000"/>
                </a:lnTo>
                <a:lnTo>
                  <a:pt x="0" y="0"/>
                </a:lnTo>
                <a:lnTo>
                  <a:pt x="3916831"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5B472A7-4554-4CED-B124-7EB457E00ADA}"/>
              </a:ext>
            </a:extLst>
          </p:cNvPr>
          <p:cNvSpPr>
            <a:spLocks noGrp="1"/>
          </p:cNvSpPr>
          <p:nvPr>
            <p:ph type="title"/>
          </p:nvPr>
        </p:nvSpPr>
        <p:spPr>
          <a:xfrm>
            <a:off x="841248" y="704850"/>
            <a:ext cx="3785616" cy="2978150"/>
          </a:xfrm>
        </p:spPr>
        <p:txBody>
          <a:bodyPr anchor="b">
            <a:normAutofit/>
          </a:bodyPr>
          <a:lstStyle/>
          <a:p>
            <a:r>
              <a:rPr lang="en-GB" dirty="0"/>
              <a:t>Crime &amp; Disorder Act 1998</a:t>
            </a:r>
          </a:p>
        </p:txBody>
      </p:sp>
      <p:sp>
        <p:nvSpPr>
          <p:cNvPr id="3" name="Content Placeholder 2">
            <a:extLst>
              <a:ext uri="{FF2B5EF4-FFF2-40B4-BE49-F238E27FC236}">
                <a16:creationId xmlns:a16="http://schemas.microsoft.com/office/drawing/2014/main" id="{8332B7B8-247F-4889-BD4F-93F91CCBD1B8}"/>
              </a:ext>
            </a:extLst>
          </p:cNvPr>
          <p:cNvSpPr>
            <a:spLocks noGrp="1"/>
          </p:cNvSpPr>
          <p:nvPr>
            <p:ph idx="1"/>
          </p:nvPr>
        </p:nvSpPr>
        <p:spPr>
          <a:xfrm>
            <a:off x="6038849" y="704849"/>
            <a:ext cx="5979591" cy="5823769"/>
          </a:xfrm>
        </p:spPr>
        <p:txBody>
          <a:bodyPr anchor="ctr">
            <a:normAutofit/>
          </a:bodyPr>
          <a:lstStyle/>
          <a:p>
            <a:r>
              <a:rPr lang="en-GB" sz="2400" dirty="0">
                <a:solidFill>
                  <a:schemeClr val="bg1"/>
                </a:solidFill>
              </a:rPr>
              <a:t>Prevention of offending (and re-offending) </a:t>
            </a:r>
          </a:p>
          <a:p>
            <a:r>
              <a:rPr lang="en-GB" sz="2400" dirty="0">
                <a:solidFill>
                  <a:schemeClr val="bg1"/>
                </a:solidFill>
              </a:rPr>
              <a:t>Reparation – sentencing should enable young offenders to understand the harm done to others (hence restorative justice)</a:t>
            </a:r>
          </a:p>
          <a:p>
            <a:r>
              <a:rPr lang="en-GB" sz="2400" dirty="0">
                <a:solidFill>
                  <a:schemeClr val="bg1"/>
                </a:solidFill>
              </a:rPr>
              <a:t>Efficiency – ‘fast-tracking’ of cases and statutory time limits</a:t>
            </a:r>
          </a:p>
          <a:p>
            <a:r>
              <a:rPr lang="en-GB" sz="2400" dirty="0">
                <a:solidFill>
                  <a:schemeClr val="bg1"/>
                </a:solidFill>
              </a:rPr>
              <a:t>parenting orders</a:t>
            </a:r>
          </a:p>
          <a:p>
            <a:r>
              <a:rPr lang="en-GB" sz="2400" dirty="0">
                <a:solidFill>
                  <a:schemeClr val="bg1"/>
                </a:solidFill>
              </a:rPr>
              <a:t>child curfews</a:t>
            </a:r>
          </a:p>
          <a:p>
            <a:r>
              <a:rPr lang="en-GB" sz="2400" dirty="0">
                <a:solidFill>
                  <a:schemeClr val="bg1"/>
                </a:solidFill>
              </a:rPr>
              <a:t>ASBOs</a:t>
            </a:r>
          </a:p>
          <a:p>
            <a:r>
              <a:rPr lang="en-GB" sz="2400" dirty="0">
                <a:solidFill>
                  <a:schemeClr val="bg1"/>
                </a:solidFill>
              </a:rPr>
              <a:t>Responsibility, e.g. abolition of </a:t>
            </a:r>
            <a:r>
              <a:rPr lang="en-GB" sz="2400" dirty="0" err="1">
                <a:solidFill>
                  <a:schemeClr val="bg1"/>
                </a:solidFill>
              </a:rPr>
              <a:t>doli</a:t>
            </a:r>
            <a:r>
              <a:rPr lang="en-GB" sz="2400" dirty="0">
                <a:solidFill>
                  <a:schemeClr val="bg1"/>
                </a:solidFill>
              </a:rPr>
              <a:t> incapax assumption (10-13 </a:t>
            </a:r>
            <a:r>
              <a:rPr lang="en-GB" sz="2400" dirty="0" err="1">
                <a:solidFill>
                  <a:schemeClr val="bg1"/>
                </a:solidFill>
              </a:rPr>
              <a:t>yr</a:t>
            </a:r>
            <a:r>
              <a:rPr lang="en-GB" sz="2400" dirty="0">
                <a:solidFill>
                  <a:schemeClr val="bg1"/>
                </a:solidFill>
              </a:rPr>
              <a:t> olds) *MOST SIGNIFICANT ASPECT FOR THE PURPOSES OF THIS TOPIC*</a:t>
            </a:r>
          </a:p>
          <a:p>
            <a:endParaRPr lang="en-GB" sz="2100" dirty="0">
              <a:solidFill>
                <a:schemeClr val="bg1"/>
              </a:solidFill>
            </a:endParaRPr>
          </a:p>
        </p:txBody>
      </p:sp>
    </p:spTree>
    <p:extLst>
      <p:ext uri="{BB962C8B-B14F-4D97-AF65-F5344CB8AC3E}">
        <p14:creationId xmlns:p14="http://schemas.microsoft.com/office/powerpoint/2010/main" val="1786333500"/>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17F7DAB-0BCF-4CF8-A7A2-B1CBF14CDA33}"/>
              </a:ext>
            </a:extLst>
          </p:cNvPr>
          <p:cNvSpPr txBox="1"/>
          <p:nvPr/>
        </p:nvSpPr>
        <p:spPr>
          <a:xfrm>
            <a:off x="6746628" y="1783959"/>
            <a:ext cx="4645250" cy="2889114"/>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6000">
                <a:latin typeface="+mj-lt"/>
                <a:ea typeface="+mj-ea"/>
                <a:cs typeface="+mj-cs"/>
              </a:rPr>
              <a:t>What is doli incapax?</a:t>
            </a:r>
          </a:p>
        </p:txBody>
      </p:sp>
      <p:sp>
        <p:nvSpPr>
          <p:cNvPr id="9" name="Freeform: Shape 8">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Picture 2" descr="A close up of a logo&#10;&#10;Description automatically generated">
            <a:extLst>
              <a:ext uri="{FF2B5EF4-FFF2-40B4-BE49-F238E27FC236}">
                <a16:creationId xmlns:a16="http://schemas.microsoft.com/office/drawing/2014/main" id="{18365E59-1971-47CA-96EE-B7D89159780D}"/>
              </a:ext>
            </a:extLst>
          </p:cNvPr>
          <p:cNvPicPr>
            <a:picLocks noChangeAspect="1"/>
          </p:cNvPicPr>
          <p:nvPr/>
        </p:nvPicPr>
        <p:blipFill rotWithShape="1">
          <a:blip r:embed="rId2">
            <a:extLst>
              <a:ext uri="{28A0092B-C50C-407E-A947-70E740481C1C}">
                <a14:useLocalDpi xmlns:a14="http://schemas.microsoft.com/office/drawing/2010/main" val="0"/>
              </a:ext>
            </a:extLst>
          </a:blip>
          <a:srcRect l="2486"/>
          <a:stretch/>
        </p:blipFill>
        <p:spPr>
          <a:xfrm>
            <a:off x="20" y="10"/>
            <a:ext cx="6024134" cy="6857990"/>
          </a:xfrm>
          <a:custGeom>
            <a:avLst/>
            <a:gdLst/>
            <a:ahLst/>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p:spPr>
      </p:pic>
    </p:spTree>
    <p:extLst>
      <p:ext uri="{BB962C8B-B14F-4D97-AF65-F5344CB8AC3E}">
        <p14:creationId xmlns:p14="http://schemas.microsoft.com/office/powerpoint/2010/main" val="801085090"/>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14" name="Rectangle 7">
            <a:extLst>
              <a:ext uri="{FF2B5EF4-FFF2-40B4-BE49-F238E27FC236}">
                <a16:creationId xmlns:a16="http://schemas.microsoft.com/office/drawing/2014/main" id="{EA67B5B4-3A24-436E-B663-1B2EBFF8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13">
            <a:extLst>
              <a:ext uri="{FF2B5EF4-FFF2-40B4-BE49-F238E27FC236}">
                <a16:creationId xmlns:a16="http://schemas.microsoft.com/office/drawing/2014/main" id="{987FDF89-C993-41F4-A1B8-DBAFF1600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1">
            <a:extLst>
              <a:ext uri="{FF2B5EF4-FFF2-40B4-BE49-F238E27FC236}">
                <a16:creationId xmlns:a16="http://schemas.microsoft.com/office/drawing/2014/main" id="{D1D7179B-FF7C-482F-B3D9-2BE9ED1139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10300" cy="6858000"/>
          </a:xfrm>
          <a:custGeom>
            <a:avLst/>
            <a:gdLst>
              <a:gd name="connsiteX0" fmla="*/ 0 w 6210300"/>
              <a:gd name="connsiteY0" fmla="*/ 0 h 6858000"/>
              <a:gd name="connsiteX1" fmla="*/ 2628900 w 6210300"/>
              <a:gd name="connsiteY1" fmla="*/ 0 h 6858000"/>
              <a:gd name="connsiteX2" fmla="*/ 3034146 w 6210300"/>
              <a:gd name="connsiteY2" fmla="*/ 0 h 6858000"/>
              <a:gd name="connsiteX3" fmla="*/ 6210300 w 6210300"/>
              <a:gd name="connsiteY3" fmla="*/ 6858000 h 6858000"/>
              <a:gd name="connsiteX4" fmla="*/ 2628900 w 6210300"/>
              <a:gd name="connsiteY4" fmla="*/ 6858000 h 6858000"/>
              <a:gd name="connsiteX5" fmla="*/ 0 w 6210300"/>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10300" h="6858000">
                <a:moveTo>
                  <a:pt x="0" y="0"/>
                </a:moveTo>
                <a:lnTo>
                  <a:pt x="2628900" y="0"/>
                </a:lnTo>
                <a:lnTo>
                  <a:pt x="3034146" y="0"/>
                </a:lnTo>
                <a:lnTo>
                  <a:pt x="6210300" y="6858000"/>
                </a:lnTo>
                <a:lnTo>
                  <a:pt x="2628900"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A03AF08-3928-4415-B770-ACFDC373941C}"/>
              </a:ext>
            </a:extLst>
          </p:cNvPr>
          <p:cNvSpPr>
            <a:spLocks noGrp="1"/>
          </p:cNvSpPr>
          <p:nvPr>
            <p:ph type="title"/>
          </p:nvPr>
        </p:nvSpPr>
        <p:spPr>
          <a:xfrm>
            <a:off x="833002" y="365125"/>
            <a:ext cx="3973667" cy="5811837"/>
          </a:xfrm>
        </p:spPr>
        <p:txBody>
          <a:bodyPr>
            <a:normAutofit/>
          </a:bodyPr>
          <a:lstStyle/>
          <a:p>
            <a:r>
              <a:rPr lang="en-GB" dirty="0" err="1">
                <a:solidFill>
                  <a:srgbClr val="FFFFFF"/>
                </a:solidFill>
              </a:rPr>
              <a:t>Doli</a:t>
            </a:r>
            <a:r>
              <a:rPr lang="en-GB" dirty="0">
                <a:solidFill>
                  <a:srgbClr val="FFFFFF"/>
                </a:solidFill>
              </a:rPr>
              <a:t> incapax</a:t>
            </a:r>
          </a:p>
        </p:txBody>
      </p:sp>
      <p:sp>
        <p:nvSpPr>
          <p:cNvPr id="3" name="Content Placeholder 2">
            <a:extLst>
              <a:ext uri="{FF2B5EF4-FFF2-40B4-BE49-F238E27FC236}">
                <a16:creationId xmlns:a16="http://schemas.microsoft.com/office/drawing/2014/main" id="{8D8B124E-D9E4-46DF-927D-F711D72B937C}"/>
              </a:ext>
            </a:extLst>
          </p:cNvPr>
          <p:cNvSpPr>
            <a:spLocks noGrp="1"/>
          </p:cNvSpPr>
          <p:nvPr>
            <p:ph idx="1"/>
          </p:nvPr>
        </p:nvSpPr>
        <p:spPr>
          <a:xfrm>
            <a:off x="4070555" y="365125"/>
            <a:ext cx="8052619" cy="6360140"/>
          </a:xfrm>
        </p:spPr>
        <p:txBody>
          <a:bodyPr anchor="ctr">
            <a:normAutofit/>
          </a:bodyPr>
          <a:lstStyle/>
          <a:p>
            <a:r>
              <a:rPr lang="en-GB" sz="2400" dirty="0">
                <a:solidFill>
                  <a:srgbClr val="FFFFFF"/>
                </a:solidFill>
              </a:rPr>
              <a:t>Children did not become FULLY criminal responsible when they reached the age of 10. ONLY held responsible if the prosecution could prove that the child knew that what they were doing was SERIOUSLY WRONG</a:t>
            </a:r>
          </a:p>
          <a:p>
            <a:r>
              <a:rPr lang="en-GB" sz="2400" dirty="0">
                <a:solidFill>
                  <a:srgbClr val="FFFFFF"/>
                </a:solidFill>
              </a:rPr>
              <a:t>So Prosecution would need to prove BEYOND REASONABLE DOUBT: • 1) Actus Reus • 2) </a:t>
            </a:r>
            <a:r>
              <a:rPr lang="en-GB" sz="2400" dirty="0" err="1">
                <a:solidFill>
                  <a:srgbClr val="FFFFFF"/>
                </a:solidFill>
              </a:rPr>
              <a:t>Mens</a:t>
            </a:r>
            <a:r>
              <a:rPr lang="en-GB" sz="2400" dirty="0">
                <a:solidFill>
                  <a:srgbClr val="FFFFFF"/>
                </a:solidFill>
              </a:rPr>
              <a:t> Rea • 3) that the child knew that what they were doing was SERIOUSLY WRONG</a:t>
            </a:r>
          </a:p>
          <a:p>
            <a:r>
              <a:rPr lang="en-GB" sz="2400" dirty="0">
                <a:solidFill>
                  <a:srgbClr val="FFFFFF"/>
                </a:solidFill>
              </a:rPr>
              <a:t>At common law a child below 7 was considered </a:t>
            </a:r>
            <a:r>
              <a:rPr lang="en-GB" sz="2400" dirty="0" err="1">
                <a:solidFill>
                  <a:srgbClr val="FFFFFF"/>
                </a:solidFill>
              </a:rPr>
              <a:t>doli</a:t>
            </a:r>
            <a:r>
              <a:rPr lang="en-GB" sz="2400" dirty="0">
                <a:solidFill>
                  <a:srgbClr val="FFFFFF"/>
                </a:solidFill>
              </a:rPr>
              <a:t> incapax • At common law a child between the age of 7-14 was PRESUMED </a:t>
            </a:r>
            <a:r>
              <a:rPr lang="en-GB" sz="2400" dirty="0" err="1">
                <a:solidFill>
                  <a:srgbClr val="FFFFFF"/>
                </a:solidFill>
              </a:rPr>
              <a:t>doli</a:t>
            </a:r>
            <a:r>
              <a:rPr lang="en-GB" sz="2400" dirty="0">
                <a:solidFill>
                  <a:srgbClr val="FFFFFF"/>
                </a:solidFill>
              </a:rPr>
              <a:t> incapax • They were incapable of identifying right from wrong • Therefore lacked any criminal intent</a:t>
            </a:r>
          </a:p>
          <a:p>
            <a:r>
              <a:rPr lang="en-GB" sz="2400" dirty="0">
                <a:solidFill>
                  <a:srgbClr val="FFFFFF"/>
                </a:solidFill>
              </a:rPr>
              <a:t>BUT…. • Prosecution can prove beyond reasonable doubt that the child, at the time of the alleged act, was aware that what they were doing was seriously wrong as opposed to being naughty</a:t>
            </a:r>
          </a:p>
        </p:txBody>
      </p:sp>
    </p:spTree>
    <p:extLst>
      <p:ext uri="{BB962C8B-B14F-4D97-AF65-F5344CB8AC3E}">
        <p14:creationId xmlns:p14="http://schemas.microsoft.com/office/powerpoint/2010/main" val="1567671479"/>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51DFE40-9CA2-41AA-849C-FD486B43B19E}"/>
              </a:ext>
            </a:extLst>
          </p:cNvPr>
          <p:cNvSpPr/>
          <p:nvPr/>
        </p:nvSpPr>
        <p:spPr>
          <a:xfrm>
            <a:off x="1209367" y="993058"/>
            <a:ext cx="9881419" cy="4401205"/>
          </a:xfrm>
          <a:prstGeom prst="rect">
            <a:avLst/>
          </a:prstGeom>
        </p:spPr>
        <p:txBody>
          <a:bodyPr wrap="square">
            <a:spAutoFit/>
          </a:bodyPr>
          <a:lstStyle/>
          <a:p>
            <a:pPr algn="just"/>
            <a:r>
              <a:rPr lang="en-GB" sz="2800" b="0" i="0" u="none" strike="noStrike" dirty="0">
                <a:solidFill>
                  <a:schemeClr val="bg1"/>
                </a:solidFill>
                <a:effectLst/>
                <a:latin typeface="Open Sans"/>
              </a:rPr>
              <a:t>“In the UK, our notions about criminal responsibility are meaningless. We set the age of criminal responsibility too low because adult society does not have the collective capacity to imagine a system for dealing humanely with children and young people who break laws created by adults, largely to police the behaviour of adults. We prefer to punish children and young people, so relieving ourselves of the responsibility of thinking seriously about what it should mean to treat children and young people with compassion, dignity and respect.” </a:t>
            </a:r>
            <a:r>
              <a:rPr lang="en-GB" sz="2800" b="0" i="1" u="none" strike="noStrike" dirty="0">
                <a:solidFill>
                  <a:schemeClr val="bg1"/>
                </a:solidFill>
                <a:effectLst/>
                <a:latin typeface="Open Sans"/>
              </a:rPr>
              <a:t>Richard Garside (The Guardian, 5th February 2009)</a:t>
            </a:r>
            <a:endParaRPr lang="en-GB" sz="2800" i="1" dirty="0">
              <a:solidFill>
                <a:schemeClr val="bg1"/>
              </a:solidFill>
            </a:endParaRPr>
          </a:p>
        </p:txBody>
      </p:sp>
    </p:spTree>
    <p:extLst>
      <p:ext uri="{BB962C8B-B14F-4D97-AF65-F5344CB8AC3E}">
        <p14:creationId xmlns:p14="http://schemas.microsoft.com/office/powerpoint/2010/main" val="30183546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A67B5B4-3A24-436E-B663-1B2EBFF8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13">
            <a:extLst>
              <a:ext uri="{FF2B5EF4-FFF2-40B4-BE49-F238E27FC236}">
                <a16:creationId xmlns:a16="http://schemas.microsoft.com/office/drawing/2014/main" id="{987FDF89-C993-41F4-A1B8-DBAFF1600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1">
            <a:extLst>
              <a:ext uri="{FF2B5EF4-FFF2-40B4-BE49-F238E27FC236}">
                <a16:creationId xmlns:a16="http://schemas.microsoft.com/office/drawing/2014/main" id="{64E585EA-75FD-4025-8270-F66A58A15C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A4B8A0C-228F-4C40-89C4-69C6BC5C8770}"/>
              </a:ext>
            </a:extLst>
          </p:cNvPr>
          <p:cNvSpPr>
            <a:spLocks noGrp="1"/>
          </p:cNvSpPr>
          <p:nvPr>
            <p:ph type="title"/>
          </p:nvPr>
        </p:nvSpPr>
        <p:spPr>
          <a:xfrm>
            <a:off x="833002" y="365125"/>
            <a:ext cx="10520702" cy="1325563"/>
          </a:xfrm>
        </p:spPr>
        <p:txBody>
          <a:bodyPr>
            <a:normAutofit/>
          </a:bodyPr>
          <a:lstStyle/>
          <a:p>
            <a:r>
              <a:rPr lang="en-GB" dirty="0">
                <a:solidFill>
                  <a:srgbClr val="FFFFFF"/>
                </a:solidFill>
              </a:rPr>
              <a:t>International Perspective</a:t>
            </a:r>
          </a:p>
        </p:txBody>
      </p:sp>
      <p:sp>
        <p:nvSpPr>
          <p:cNvPr id="3" name="Content Placeholder 2">
            <a:extLst>
              <a:ext uri="{FF2B5EF4-FFF2-40B4-BE49-F238E27FC236}">
                <a16:creationId xmlns:a16="http://schemas.microsoft.com/office/drawing/2014/main" id="{1D54968F-5CDE-47BF-9B87-B4245CF53C06}"/>
              </a:ext>
            </a:extLst>
          </p:cNvPr>
          <p:cNvSpPr>
            <a:spLocks noGrp="1"/>
          </p:cNvSpPr>
          <p:nvPr>
            <p:ph idx="1"/>
          </p:nvPr>
        </p:nvSpPr>
        <p:spPr>
          <a:xfrm>
            <a:off x="838201" y="2022601"/>
            <a:ext cx="10515598" cy="4154361"/>
          </a:xfrm>
        </p:spPr>
        <p:txBody>
          <a:bodyPr>
            <a:normAutofit/>
          </a:bodyPr>
          <a:lstStyle/>
          <a:p>
            <a:r>
              <a:rPr lang="en-GB" dirty="0">
                <a:solidFill>
                  <a:srgbClr val="FFFFFF"/>
                </a:solidFill>
              </a:rPr>
              <a:t>UN Convention on the Rights of the Child – Article 40 </a:t>
            </a:r>
          </a:p>
          <a:p>
            <a:r>
              <a:rPr lang="en-GB" dirty="0">
                <a:solidFill>
                  <a:srgbClr val="FFFFFF"/>
                </a:solidFill>
              </a:rPr>
              <a:t>Reasonable minimum age </a:t>
            </a:r>
          </a:p>
          <a:p>
            <a:r>
              <a:rPr lang="en-GB" dirty="0">
                <a:solidFill>
                  <a:srgbClr val="FFFFFF"/>
                </a:solidFill>
              </a:rPr>
              <a:t>Beijing Rules </a:t>
            </a:r>
          </a:p>
          <a:p>
            <a:r>
              <a:rPr lang="en-GB" dirty="0">
                <a:solidFill>
                  <a:srgbClr val="FFFFFF"/>
                </a:solidFill>
              </a:rPr>
              <a:t>Bear in mind their emotional, mental and intellectual capacity</a:t>
            </a:r>
          </a:p>
          <a:p>
            <a:r>
              <a:rPr lang="en-GB" dirty="0">
                <a:solidFill>
                  <a:srgbClr val="FFFFFF"/>
                </a:solidFill>
              </a:rPr>
              <a:t>UN Committee on the Rights of the Child - concerned about the abolition of </a:t>
            </a:r>
            <a:r>
              <a:rPr lang="en-GB" dirty="0" err="1">
                <a:solidFill>
                  <a:srgbClr val="FFFFFF"/>
                </a:solidFill>
              </a:rPr>
              <a:t>doli</a:t>
            </a:r>
            <a:r>
              <a:rPr lang="en-GB" dirty="0">
                <a:solidFill>
                  <a:srgbClr val="FFFFFF"/>
                </a:solidFill>
              </a:rPr>
              <a:t> incapax </a:t>
            </a:r>
          </a:p>
          <a:p>
            <a:r>
              <a:rPr lang="en-GB" dirty="0">
                <a:solidFill>
                  <a:srgbClr val="FFFFFF"/>
                </a:solidFill>
              </a:rPr>
              <a:t>ECHR in V and T v UK (2000) 3 EHRR 121 </a:t>
            </a:r>
          </a:p>
          <a:p>
            <a:r>
              <a:rPr lang="en-GB" dirty="0">
                <a:solidFill>
                  <a:srgbClr val="FFFFFF"/>
                </a:solidFill>
              </a:rPr>
              <a:t>10, not so young as to differ disproportionately to the rest of Europe</a:t>
            </a:r>
          </a:p>
        </p:txBody>
      </p:sp>
    </p:spTree>
    <p:extLst>
      <p:ext uri="{BB962C8B-B14F-4D97-AF65-F5344CB8AC3E}">
        <p14:creationId xmlns:p14="http://schemas.microsoft.com/office/powerpoint/2010/main" val="1246772237"/>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ee the source image">
            <a:extLst>
              <a:ext uri="{FF2B5EF4-FFF2-40B4-BE49-F238E27FC236}">
                <a16:creationId xmlns:a16="http://schemas.microsoft.com/office/drawing/2014/main" id="{2AECB1CB-A8F3-4405-BD5B-90ECDE617AA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414767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A9A85D46-D42E-4393-84B0-14D4A1DEE790}"/>
              </a:ext>
            </a:extLst>
          </p:cNvPr>
          <p:cNvPicPr>
            <a:picLocks noChangeAspect="1"/>
          </p:cNvPicPr>
          <p:nvPr/>
        </p:nvPicPr>
        <p:blipFill>
          <a:blip r:embed="rId2"/>
          <a:stretch>
            <a:fillRect/>
          </a:stretch>
        </p:blipFill>
        <p:spPr>
          <a:xfrm>
            <a:off x="2867414" y="643467"/>
            <a:ext cx="6457172" cy="5571066"/>
          </a:xfrm>
          <a:prstGeom prst="rect">
            <a:avLst/>
          </a:prstGeom>
        </p:spPr>
      </p:pic>
    </p:spTree>
    <p:extLst>
      <p:ext uri="{BB962C8B-B14F-4D97-AF65-F5344CB8AC3E}">
        <p14:creationId xmlns:p14="http://schemas.microsoft.com/office/powerpoint/2010/main" val="14704226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94A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black sign with white text&#10;&#10;Description automatically generated">
            <a:extLst>
              <a:ext uri="{FF2B5EF4-FFF2-40B4-BE49-F238E27FC236}">
                <a16:creationId xmlns:a16="http://schemas.microsoft.com/office/drawing/2014/main" id="{1DFED51F-6379-4B07-927D-D088CBE8C69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86480" y="643467"/>
            <a:ext cx="7819040" cy="5571066"/>
          </a:xfrm>
          <a:prstGeom prst="rect">
            <a:avLst/>
          </a:prstGeom>
        </p:spPr>
      </p:pic>
    </p:spTree>
    <p:extLst>
      <p:ext uri="{BB962C8B-B14F-4D97-AF65-F5344CB8AC3E}">
        <p14:creationId xmlns:p14="http://schemas.microsoft.com/office/powerpoint/2010/main" val="718729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6413C5-992B-475E-97C2-7058D711CDDF}"/>
              </a:ext>
            </a:extLst>
          </p:cNvPr>
          <p:cNvSpPr>
            <a:spLocks noGrp="1"/>
          </p:cNvSpPr>
          <p:nvPr>
            <p:ph type="title"/>
          </p:nvPr>
        </p:nvSpPr>
        <p:spPr>
          <a:solidFill>
            <a:schemeClr val="tx1"/>
          </a:solidFill>
        </p:spPr>
        <p:txBody>
          <a:bodyPr/>
          <a:lstStyle/>
          <a:p>
            <a:r>
              <a:rPr lang="en-GB" dirty="0">
                <a:solidFill>
                  <a:schemeClr val="bg1"/>
                </a:solidFill>
              </a:rPr>
              <a:t>The social construction of childhood?</a:t>
            </a:r>
          </a:p>
        </p:txBody>
      </p:sp>
      <p:sp>
        <p:nvSpPr>
          <p:cNvPr id="3" name="Content Placeholder 2">
            <a:extLst>
              <a:ext uri="{FF2B5EF4-FFF2-40B4-BE49-F238E27FC236}">
                <a16:creationId xmlns:a16="http://schemas.microsoft.com/office/drawing/2014/main" id="{B234F9BA-F9E8-497B-9223-A704F773A9B0}"/>
              </a:ext>
            </a:extLst>
          </p:cNvPr>
          <p:cNvSpPr>
            <a:spLocks noGrp="1"/>
          </p:cNvSpPr>
          <p:nvPr>
            <p:ph idx="1"/>
          </p:nvPr>
        </p:nvSpPr>
        <p:spPr>
          <a:solidFill>
            <a:schemeClr val="tx1"/>
          </a:solidFill>
        </p:spPr>
        <p:txBody>
          <a:bodyPr>
            <a:normAutofit fontScale="92500" lnSpcReduction="10000"/>
          </a:bodyPr>
          <a:lstStyle/>
          <a:p>
            <a:r>
              <a:rPr lang="en-GB" dirty="0">
                <a:solidFill>
                  <a:schemeClr val="bg1"/>
                </a:solidFill>
              </a:rPr>
              <a:t>Is childhood universal?</a:t>
            </a:r>
          </a:p>
          <a:p>
            <a:r>
              <a:rPr lang="en-GB" dirty="0">
                <a:solidFill>
                  <a:schemeClr val="bg1"/>
                </a:solidFill>
              </a:rPr>
              <a:t>Is childhood fixed and objectively observed/witnessed?</a:t>
            </a:r>
          </a:p>
          <a:p>
            <a:r>
              <a:rPr lang="en-GB" dirty="0">
                <a:solidFill>
                  <a:schemeClr val="bg1"/>
                </a:solidFill>
              </a:rPr>
              <a:t>Is childhood a natural state for a specific age group?</a:t>
            </a:r>
          </a:p>
          <a:p>
            <a:r>
              <a:rPr lang="en-GB" dirty="0">
                <a:solidFill>
                  <a:schemeClr val="bg1"/>
                </a:solidFill>
              </a:rPr>
              <a:t>Is childhood is created and defined by society?</a:t>
            </a:r>
          </a:p>
          <a:p>
            <a:r>
              <a:rPr lang="en-GB" dirty="0">
                <a:solidFill>
                  <a:schemeClr val="bg1"/>
                </a:solidFill>
              </a:rPr>
              <a:t>How are children constructed as different from adults? E.g. dependent vs independent </a:t>
            </a:r>
          </a:p>
          <a:p>
            <a:r>
              <a:rPr lang="en-GB" dirty="0">
                <a:solidFill>
                  <a:schemeClr val="bg1"/>
                </a:solidFill>
              </a:rPr>
              <a:t>Are children just miniature adults?</a:t>
            </a:r>
          </a:p>
          <a:p>
            <a:r>
              <a:rPr lang="en-GB" dirty="0">
                <a:solidFill>
                  <a:schemeClr val="bg1"/>
                </a:solidFill>
              </a:rPr>
              <a:t>What expectations are there attached to the status of ‘child’?</a:t>
            </a:r>
          </a:p>
          <a:p>
            <a:r>
              <a:rPr lang="en-GB" dirty="0">
                <a:solidFill>
                  <a:schemeClr val="bg1"/>
                </a:solidFill>
              </a:rPr>
              <a:t>Are children vulnerable and in need of protection?</a:t>
            </a:r>
          </a:p>
          <a:p>
            <a:r>
              <a:rPr lang="en-GB" dirty="0">
                <a:solidFill>
                  <a:schemeClr val="bg1"/>
                </a:solidFill>
              </a:rPr>
              <a:t>Power relations - who do the social constructions of childhood serve?</a:t>
            </a:r>
          </a:p>
        </p:txBody>
      </p:sp>
    </p:spTree>
    <p:extLst>
      <p:ext uri="{BB962C8B-B14F-4D97-AF65-F5344CB8AC3E}">
        <p14:creationId xmlns:p14="http://schemas.microsoft.com/office/powerpoint/2010/main" val="20769481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7383B190-6BFB-422F-B667-06B7B25F0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708357" y="3509963"/>
            <a:ext cx="7092215" cy="2967839"/>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3A2C57A6-C44D-47ED-A417-52F180AC752D}"/>
              </a:ext>
            </a:extLst>
          </p:cNvPr>
          <p:cNvSpPr txBox="1"/>
          <p:nvPr/>
        </p:nvSpPr>
        <p:spPr>
          <a:xfrm>
            <a:off x="5021821" y="3812954"/>
            <a:ext cx="6465287" cy="1516014"/>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1900" kern="1200">
                <a:solidFill>
                  <a:srgbClr val="FFFFFF"/>
                </a:solidFill>
                <a:latin typeface="+mj-lt"/>
                <a:ea typeface="+mj-ea"/>
                <a:cs typeface="+mj-cs"/>
              </a:rPr>
              <a:t>Concepts of children:</a:t>
            </a:r>
          </a:p>
          <a:p>
            <a:pPr>
              <a:lnSpc>
                <a:spcPct val="90000"/>
              </a:lnSpc>
              <a:spcBef>
                <a:spcPct val="0"/>
              </a:spcBef>
              <a:spcAft>
                <a:spcPts val="600"/>
              </a:spcAft>
            </a:pPr>
            <a:r>
              <a:rPr lang="en-US" sz="1900" kern="1200">
                <a:solidFill>
                  <a:srgbClr val="FFFFFF"/>
                </a:solidFill>
                <a:latin typeface="+mj-lt"/>
                <a:ea typeface="+mj-ea"/>
                <a:cs typeface="+mj-cs"/>
              </a:rPr>
              <a:t>Children as good</a:t>
            </a:r>
          </a:p>
          <a:p>
            <a:pPr>
              <a:lnSpc>
                <a:spcPct val="90000"/>
              </a:lnSpc>
              <a:spcBef>
                <a:spcPct val="0"/>
              </a:spcBef>
              <a:spcAft>
                <a:spcPts val="600"/>
              </a:spcAft>
            </a:pPr>
            <a:r>
              <a:rPr lang="en-US" sz="1900" kern="1200">
                <a:solidFill>
                  <a:srgbClr val="FFFFFF"/>
                </a:solidFill>
                <a:latin typeface="+mj-lt"/>
                <a:ea typeface="+mj-ea"/>
                <a:cs typeface="+mj-cs"/>
              </a:rPr>
              <a:t>Children as innocent</a:t>
            </a:r>
          </a:p>
          <a:p>
            <a:pPr>
              <a:lnSpc>
                <a:spcPct val="90000"/>
              </a:lnSpc>
              <a:spcBef>
                <a:spcPct val="0"/>
              </a:spcBef>
              <a:spcAft>
                <a:spcPts val="600"/>
              </a:spcAft>
            </a:pPr>
            <a:r>
              <a:rPr lang="en-US" sz="1900" kern="1200">
                <a:solidFill>
                  <a:srgbClr val="FFFFFF"/>
                </a:solidFill>
                <a:latin typeface="+mj-lt"/>
                <a:ea typeface="+mj-ea"/>
                <a:cs typeface="+mj-cs"/>
              </a:rPr>
              <a:t>Children as evil/immoral</a:t>
            </a:r>
          </a:p>
        </p:txBody>
      </p:sp>
      <p:pic>
        <p:nvPicPr>
          <p:cNvPr id="8" name="Picture 7" descr="A person posing for the camera&#10;&#10;Description automatically generated">
            <a:extLst>
              <a:ext uri="{FF2B5EF4-FFF2-40B4-BE49-F238E27FC236}">
                <a16:creationId xmlns:a16="http://schemas.microsoft.com/office/drawing/2014/main" id="{AD041148-E0F6-4D92-9BB3-D2E3D6F21791}"/>
              </a:ext>
            </a:extLst>
          </p:cNvPr>
          <p:cNvPicPr>
            <a:picLocks noChangeAspect="1"/>
          </p:cNvPicPr>
          <p:nvPr/>
        </p:nvPicPr>
        <p:blipFill rotWithShape="1">
          <a:blip r:embed="rId2">
            <a:extLst>
              <a:ext uri="{28A0092B-C50C-407E-A947-70E740481C1C}">
                <a14:useLocalDpi xmlns:a14="http://schemas.microsoft.com/office/drawing/2010/main" val="0"/>
              </a:ext>
            </a:extLst>
          </a:blip>
          <a:srcRect l="8924" r="-2" b="-2"/>
          <a:stretch/>
        </p:blipFill>
        <p:spPr>
          <a:xfrm>
            <a:off x="317635" y="299363"/>
            <a:ext cx="4160452" cy="3049204"/>
          </a:xfrm>
          <a:prstGeom prst="rect">
            <a:avLst/>
          </a:prstGeom>
        </p:spPr>
      </p:pic>
      <p:pic>
        <p:nvPicPr>
          <p:cNvPr id="2" name="Picture 1" descr="A person wearing a military uniform&#10;&#10;Description automatically generated">
            <a:extLst>
              <a:ext uri="{FF2B5EF4-FFF2-40B4-BE49-F238E27FC236}">
                <a16:creationId xmlns:a16="http://schemas.microsoft.com/office/drawing/2014/main" id="{BBDF3652-A67A-477F-967B-54C0B531A11F}"/>
              </a:ext>
            </a:extLst>
          </p:cNvPr>
          <p:cNvPicPr>
            <a:picLocks noChangeAspect="1"/>
          </p:cNvPicPr>
          <p:nvPr/>
        </p:nvPicPr>
        <p:blipFill rotWithShape="1">
          <a:blip r:embed="rId3">
            <a:extLst>
              <a:ext uri="{28A0092B-C50C-407E-A947-70E740481C1C}">
                <a14:useLocalDpi xmlns:a14="http://schemas.microsoft.com/office/drawing/2010/main" val="0"/>
              </a:ext>
            </a:extLst>
          </a:blip>
          <a:srcRect t="28664" r="2" b="8183"/>
          <a:stretch/>
        </p:blipFill>
        <p:spPr>
          <a:xfrm>
            <a:off x="4654296" y="299363"/>
            <a:ext cx="7217085" cy="3008188"/>
          </a:xfrm>
          <a:prstGeom prst="rect">
            <a:avLst/>
          </a:prstGeom>
        </p:spPr>
      </p:pic>
      <p:cxnSp>
        <p:nvCxnSpPr>
          <p:cNvPr id="15" name="Straight Connector 14">
            <a:extLst>
              <a:ext uri="{FF2B5EF4-FFF2-40B4-BE49-F238E27FC236}">
                <a16:creationId xmlns:a16="http://schemas.microsoft.com/office/drawing/2014/main" id="{ED28E597-4AF8-4D69-A9AB-A1EDC6156B0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38287" y="5443086"/>
            <a:ext cx="64008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6" name="Picture 5" descr="A person in a blue shirt&#10;&#10;Description automatically generated">
            <a:extLst>
              <a:ext uri="{FF2B5EF4-FFF2-40B4-BE49-F238E27FC236}">
                <a16:creationId xmlns:a16="http://schemas.microsoft.com/office/drawing/2014/main" id="{13C87A1F-543D-451E-AB16-8099AFC33C67}"/>
              </a:ext>
            </a:extLst>
          </p:cNvPr>
          <p:cNvPicPr>
            <a:picLocks noChangeAspect="1"/>
          </p:cNvPicPr>
          <p:nvPr/>
        </p:nvPicPr>
        <p:blipFill rotWithShape="1">
          <a:blip r:embed="rId4">
            <a:extLst>
              <a:ext uri="{28A0092B-C50C-407E-A947-70E740481C1C}">
                <a14:useLocalDpi xmlns:a14="http://schemas.microsoft.com/office/drawing/2010/main" val="0"/>
              </a:ext>
            </a:extLst>
          </a:blip>
          <a:srcRect l="51" r="3057" b="1"/>
          <a:stretch/>
        </p:blipFill>
        <p:spPr>
          <a:xfrm>
            <a:off x="317635" y="3509433"/>
            <a:ext cx="4160452" cy="3026833"/>
          </a:xfrm>
          <a:prstGeom prst="rect">
            <a:avLst/>
          </a:prstGeom>
        </p:spPr>
      </p:pic>
    </p:spTree>
    <p:extLst>
      <p:ext uri="{BB962C8B-B14F-4D97-AF65-F5344CB8AC3E}">
        <p14:creationId xmlns:p14="http://schemas.microsoft.com/office/powerpoint/2010/main" val="14732092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42D11DF-DC6D-4FD1-AA8B-65CE9BEEA2DA}"/>
              </a:ext>
            </a:extLst>
          </p:cNvPr>
          <p:cNvSpPr/>
          <p:nvPr/>
        </p:nvSpPr>
        <p:spPr>
          <a:xfrm>
            <a:off x="1268361" y="1565220"/>
            <a:ext cx="9655277" cy="3539430"/>
          </a:xfrm>
          <a:prstGeom prst="rect">
            <a:avLst/>
          </a:prstGeom>
          <a:solidFill>
            <a:schemeClr val="tx1">
              <a:lumMod val="75000"/>
              <a:lumOff val="25000"/>
            </a:schemeClr>
          </a:solidFill>
        </p:spPr>
        <p:txBody>
          <a:bodyPr wrap="square">
            <a:spAutoFit/>
          </a:bodyPr>
          <a:lstStyle/>
          <a:p>
            <a:pPr algn="just"/>
            <a:r>
              <a:rPr lang="en-GB" sz="3200" dirty="0">
                <a:solidFill>
                  <a:schemeClr val="bg1"/>
                </a:solidFill>
              </a:rPr>
              <a:t>The child is conceived of as a person, a status, a course of action, a set of needs, rights or differences–in sum, as a social actor …. This new phenomenon, the “being” child, can be understood in its own right. It does not have to be approached from an assumed shortfall of competence, reason or significance. </a:t>
            </a:r>
          </a:p>
          <a:p>
            <a:r>
              <a:rPr lang="en-GB" sz="3200" i="1" dirty="0">
                <a:solidFill>
                  <a:schemeClr val="bg1"/>
                </a:solidFill>
              </a:rPr>
              <a:t>(James, Jenks &amp; </a:t>
            </a:r>
            <a:r>
              <a:rPr lang="en-GB" sz="3200" i="1" dirty="0" err="1">
                <a:solidFill>
                  <a:schemeClr val="bg1"/>
                </a:solidFill>
              </a:rPr>
              <a:t>Prout</a:t>
            </a:r>
            <a:r>
              <a:rPr lang="en-GB" sz="3200" i="1" dirty="0">
                <a:solidFill>
                  <a:schemeClr val="bg1"/>
                </a:solidFill>
              </a:rPr>
              <a:t> 1998: 207) </a:t>
            </a:r>
          </a:p>
        </p:txBody>
      </p:sp>
    </p:spTree>
    <p:extLst>
      <p:ext uri="{BB962C8B-B14F-4D97-AF65-F5344CB8AC3E}">
        <p14:creationId xmlns:p14="http://schemas.microsoft.com/office/powerpoint/2010/main" val="33327178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7383B190-6BFB-422F-B667-06B7B25F0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708357" y="3509963"/>
            <a:ext cx="7092215" cy="2967839"/>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3C8BA261-29BD-4745-9C6D-2CCD2CAD605B}"/>
              </a:ext>
            </a:extLst>
          </p:cNvPr>
          <p:cNvSpPr txBox="1"/>
          <p:nvPr/>
        </p:nvSpPr>
        <p:spPr>
          <a:xfrm>
            <a:off x="5021821" y="3812954"/>
            <a:ext cx="6465287" cy="1516014"/>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400" kern="1200">
                <a:solidFill>
                  <a:srgbClr val="FFFFFF"/>
                </a:solidFill>
                <a:latin typeface="+mj-lt"/>
                <a:ea typeface="+mj-ea"/>
                <a:cs typeface="+mj-cs"/>
              </a:rPr>
              <a:t>The concept or idea of childhood differs between times, places and cultures</a:t>
            </a:r>
          </a:p>
        </p:txBody>
      </p:sp>
      <p:pic>
        <p:nvPicPr>
          <p:cNvPr id="8" name="Picture 7" descr="A vintage photo of a person and person posing for a picture&#10;&#10;Description automatically generated">
            <a:extLst>
              <a:ext uri="{FF2B5EF4-FFF2-40B4-BE49-F238E27FC236}">
                <a16:creationId xmlns:a16="http://schemas.microsoft.com/office/drawing/2014/main" id="{2F12BBCE-167B-4328-9E94-0B1DD22F6771}"/>
              </a:ext>
            </a:extLst>
          </p:cNvPr>
          <p:cNvPicPr>
            <a:picLocks noChangeAspect="1"/>
          </p:cNvPicPr>
          <p:nvPr/>
        </p:nvPicPr>
        <p:blipFill rotWithShape="1">
          <a:blip r:embed="rId2">
            <a:extLst>
              <a:ext uri="{28A0092B-C50C-407E-A947-70E740481C1C}">
                <a14:useLocalDpi xmlns:a14="http://schemas.microsoft.com/office/drawing/2010/main" val="0"/>
              </a:ext>
            </a:extLst>
          </a:blip>
          <a:srcRect l="3083" r="3449" b="-4"/>
          <a:stretch/>
        </p:blipFill>
        <p:spPr>
          <a:xfrm>
            <a:off x="317635" y="299363"/>
            <a:ext cx="4160452" cy="3049204"/>
          </a:xfrm>
          <a:prstGeom prst="rect">
            <a:avLst/>
          </a:prstGeom>
        </p:spPr>
      </p:pic>
      <p:pic>
        <p:nvPicPr>
          <p:cNvPr id="6" name="Picture 5" descr="A group of people standing next to a person&#10;&#10;Description automatically generated">
            <a:extLst>
              <a:ext uri="{FF2B5EF4-FFF2-40B4-BE49-F238E27FC236}">
                <a16:creationId xmlns:a16="http://schemas.microsoft.com/office/drawing/2014/main" id="{9F075826-7498-4267-A4A3-0F1BACCC5232}"/>
              </a:ext>
            </a:extLst>
          </p:cNvPr>
          <p:cNvPicPr>
            <a:picLocks noChangeAspect="1"/>
          </p:cNvPicPr>
          <p:nvPr/>
        </p:nvPicPr>
        <p:blipFill rotWithShape="1">
          <a:blip r:embed="rId3">
            <a:extLst>
              <a:ext uri="{28A0092B-C50C-407E-A947-70E740481C1C}">
                <a14:useLocalDpi xmlns:a14="http://schemas.microsoft.com/office/drawing/2010/main" val="0"/>
              </a:ext>
            </a:extLst>
          </a:blip>
          <a:srcRect t="34621" r="2" b="11248"/>
          <a:stretch/>
        </p:blipFill>
        <p:spPr>
          <a:xfrm>
            <a:off x="4654296" y="299363"/>
            <a:ext cx="7217085" cy="3008188"/>
          </a:xfrm>
          <a:prstGeom prst="rect">
            <a:avLst/>
          </a:prstGeom>
        </p:spPr>
      </p:pic>
      <p:cxnSp>
        <p:nvCxnSpPr>
          <p:cNvPr id="15" name="Straight Connector 14">
            <a:extLst>
              <a:ext uri="{FF2B5EF4-FFF2-40B4-BE49-F238E27FC236}">
                <a16:creationId xmlns:a16="http://schemas.microsoft.com/office/drawing/2014/main" id="{ED28E597-4AF8-4D69-A9AB-A1EDC6156B0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38287" y="5443086"/>
            <a:ext cx="64008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4" name="Picture 3" descr="A person holding a pair of people posing for the camera&#10;&#10;Description automatically generated">
            <a:extLst>
              <a:ext uri="{FF2B5EF4-FFF2-40B4-BE49-F238E27FC236}">
                <a16:creationId xmlns:a16="http://schemas.microsoft.com/office/drawing/2014/main" id="{75A92834-2AA0-49B4-BAD5-5FF6919DDF5C}"/>
              </a:ext>
            </a:extLst>
          </p:cNvPr>
          <p:cNvPicPr>
            <a:picLocks noChangeAspect="1"/>
          </p:cNvPicPr>
          <p:nvPr/>
        </p:nvPicPr>
        <p:blipFill rotWithShape="1">
          <a:blip r:embed="rId4">
            <a:extLst>
              <a:ext uri="{28A0092B-C50C-407E-A947-70E740481C1C}">
                <a14:useLocalDpi xmlns:a14="http://schemas.microsoft.com/office/drawing/2010/main" val="0"/>
              </a:ext>
            </a:extLst>
          </a:blip>
          <a:srcRect r="8247" b="-4"/>
          <a:stretch/>
        </p:blipFill>
        <p:spPr>
          <a:xfrm>
            <a:off x="317635" y="3509433"/>
            <a:ext cx="4160452" cy="3026833"/>
          </a:xfrm>
          <a:prstGeom prst="rect">
            <a:avLst/>
          </a:prstGeom>
        </p:spPr>
      </p:pic>
    </p:spTree>
    <p:extLst>
      <p:ext uri="{BB962C8B-B14F-4D97-AF65-F5344CB8AC3E}">
        <p14:creationId xmlns:p14="http://schemas.microsoft.com/office/powerpoint/2010/main" val="196142052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tx1">
            <a:lumMod val="65000"/>
            <a:lumOff val="3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75029-3A1A-416E-B70F-68E404492797}"/>
              </a:ext>
            </a:extLst>
          </p:cNvPr>
          <p:cNvSpPr>
            <a:spLocks noGrp="1"/>
          </p:cNvSpPr>
          <p:nvPr>
            <p:ph type="title"/>
          </p:nvPr>
        </p:nvSpPr>
        <p:spPr/>
        <p:txBody>
          <a:bodyPr/>
          <a:lstStyle/>
          <a:p>
            <a:r>
              <a:rPr lang="en-GB" dirty="0">
                <a:solidFill>
                  <a:schemeClr val="bg1"/>
                </a:solidFill>
              </a:rPr>
              <a:t>Things to consider?</a:t>
            </a:r>
          </a:p>
        </p:txBody>
      </p:sp>
      <p:sp>
        <p:nvSpPr>
          <p:cNvPr id="3" name="Content Placeholder 2">
            <a:extLst>
              <a:ext uri="{FF2B5EF4-FFF2-40B4-BE49-F238E27FC236}">
                <a16:creationId xmlns:a16="http://schemas.microsoft.com/office/drawing/2014/main" id="{97122615-23F9-4514-BFE7-576F122B88B2}"/>
              </a:ext>
            </a:extLst>
          </p:cNvPr>
          <p:cNvSpPr>
            <a:spLocks noGrp="1"/>
          </p:cNvSpPr>
          <p:nvPr>
            <p:ph idx="1"/>
          </p:nvPr>
        </p:nvSpPr>
        <p:spPr/>
        <p:txBody>
          <a:bodyPr>
            <a:normAutofit lnSpcReduction="10000"/>
          </a:bodyPr>
          <a:lstStyle/>
          <a:p>
            <a:r>
              <a:rPr lang="en-GB" dirty="0">
                <a:solidFill>
                  <a:schemeClr val="bg1"/>
                </a:solidFill>
              </a:rPr>
              <a:t>Should MACR change based of type of crime?</a:t>
            </a:r>
          </a:p>
          <a:p>
            <a:r>
              <a:rPr lang="en-GB" dirty="0">
                <a:solidFill>
                  <a:schemeClr val="bg1"/>
                </a:solidFill>
              </a:rPr>
              <a:t>What are our age-related expectations in relation to various criminal offences e.g. theft, assault, murder?</a:t>
            </a:r>
          </a:p>
          <a:p>
            <a:r>
              <a:rPr lang="en-GB" dirty="0">
                <a:solidFill>
                  <a:schemeClr val="bg1"/>
                </a:solidFill>
              </a:rPr>
              <a:t>Does the type of offence impact upon consideration of age and/or maturity?</a:t>
            </a:r>
          </a:p>
          <a:p>
            <a:r>
              <a:rPr lang="en-GB" dirty="0">
                <a:solidFill>
                  <a:schemeClr val="bg1"/>
                </a:solidFill>
              </a:rPr>
              <a:t>Are responsibility and criminal responsibility different things?</a:t>
            </a:r>
          </a:p>
          <a:p>
            <a:r>
              <a:rPr lang="en-GB" dirty="0">
                <a:solidFill>
                  <a:schemeClr val="bg1"/>
                </a:solidFill>
              </a:rPr>
              <a:t>Can you have responsibility without criminalization?</a:t>
            </a:r>
          </a:p>
          <a:p>
            <a:r>
              <a:rPr lang="en-GB" dirty="0">
                <a:solidFill>
                  <a:schemeClr val="bg1"/>
                </a:solidFill>
              </a:rPr>
              <a:t>Does removing a child from the CJS limit the ability to hold them responsible?</a:t>
            </a:r>
          </a:p>
          <a:p>
            <a:r>
              <a:rPr lang="en-GB" dirty="0">
                <a:solidFill>
                  <a:schemeClr val="bg1"/>
                </a:solidFill>
              </a:rPr>
              <a:t>Should there be the concept of </a:t>
            </a:r>
            <a:r>
              <a:rPr lang="en-GB" i="1" dirty="0" err="1">
                <a:solidFill>
                  <a:schemeClr val="bg1"/>
                </a:solidFill>
              </a:rPr>
              <a:t>doli</a:t>
            </a:r>
            <a:r>
              <a:rPr lang="en-GB" i="1" dirty="0">
                <a:solidFill>
                  <a:schemeClr val="bg1"/>
                </a:solidFill>
              </a:rPr>
              <a:t> incapax </a:t>
            </a:r>
            <a:r>
              <a:rPr lang="en-GB" dirty="0">
                <a:solidFill>
                  <a:schemeClr val="bg1"/>
                </a:solidFill>
              </a:rPr>
              <a:t>enshrined in law?</a:t>
            </a:r>
          </a:p>
          <a:p>
            <a:endParaRPr lang="en-GB" dirty="0"/>
          </a:p>
        </p:txBody>
      </p:sp>
    </p:spTree>
    <p:extLst>
      <p:ext uri="{BB962C8B-B14F-4D97-AF65-F5344CB8AC3E}">
        <p14:creationId xmlns:p14="http://schemas.microsoft.com/office/powerpoint/2010/main" val="174185184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215E83C-7FB5-4A70-B12C-34945F126AEF}"/>
              </a:ext>
            </a:extLst>
          </p:cNvPr>
          <p:cNvSpPr/>
          <p:nvPr/>
        </p:nvSpPr>
        <p:spPr>
          <a:xfrm>
            <a:off x="1002890" y="583193"/>
            <a:ext cx="6096000" cy="2126864"/>
          </a:xfrm>
          <a:prstGeom prst="rect">
            <a:avLst/>
          </a:prstGeom>
          <a:solidFill>
            <a:schemeClr val="tx1"/>
          </a:solidFill>
        </p:spPr>
        <p:txBody>
          <a:bodyPr>
            <a:spAutoFit/>
          </a:bodyPr>
          <a:lstStyle/>
          <a:p>
            <a:pPr>
              <a:lnSpc>
                <a:spcPct val="200000"/>
              </a:lnSpc>
            </a:pPr>
            <a:r>
              <a:rPr lang="en-GB" b="1" dirty="0">
                <a:solidFill>
                  <a:schemeClr val="bg1"/>
                </a:solidFill>
              </a:rPr>
              <a:t>‘The evidence indicates strongly that the current low MACR in England and Wales is unsafe, unjust and harmful to wider society’ </a:t>
            </a:r>
          </a:p>
          <a:p>
            <a:pPr algn="ctr">
              <a:lnSpc>
                <a:spcPct val="150000"/>
              </a:lnSpc>
            </a:pPr>
            <a:r>
              <a:rPr lang="en-GB" b="1" cap="small" dirty="0">
                <a:solidFill>
                  <a:schemeClr val="bg1"/>
                </a:solidFill>
              </a:rPr>
              <a:t>- Centre for Social Justice, 2012: 210</a:t>
            </a:r>
          </a:p>
        </p:txBody>
      </p:sp>
      <p:sp>
        <p:nvSpPr>
          <p:cNvPr id="3" name="Rectangle 2">
            <a:extLst>
              <a:ext uri="{FF2B5EF4-FFF2-40B4-BE49-F238E27FC236}">
                <a16:creationId xmlns:a16="http://schemas.microsoft.com/office/drawing/2014/main" id="{2C5B34BE-EFF1-4126-83C5-1A753F25217B}"/>
              </a:ext>
            </a:extLst>
          </p:cNvPr>
          <p:cNvSpPr/>
          <p:nvPr/>
        </p:nvSpPr>
        <p:spPr>
          <a:xfrm>
            <a:off x="1002890" y="3429000"/>
            <a:ext cx="6096000" cy="880369"/>
          </a:xfrm>
          <a:prstGeom prst="rect">
            <a:avLst/>
          </a:prstGeom>
          <a:solidFill>
            <a:schemeClr val="tx1"/>
          </a:solidFill>
        </p:spPr>
        <p:txBody>
          <a:bodyPr>
            <a:spAutoFit/>
          </a:bodyPr>
          <a:lstStyle/>
          <a:p>
            <a:pPr algn="ctr">
              <a:lnSpc>
                <a:spcPct val="150000"/>
              </a:lnSpc>
            </a:pPr>
            <a:r>
              <a:rPr lang="en-GB" dirty="0">
                <a:solidFill>
                  <a:schemeClr val="bg1"/>
                </a:solidFill>
              </a:rPr>
              <a:t>They therefore recommended that the MACR should be raised to 12…</a:t>
            </a:r>
          </a:p>
        </p:txBody>
      </p:sp>
      <p:sp>
        <p:nvSpPr>
          <p:cNvPr id="4" name="Rectangle 3">
            <a:extLst>
              <a:ext uri="{FF2B5EF4-FFF2-40B4-BE49-F238E27FC236}">
                <a16:creationId xmlns:a16="http://schemas.microsoft.com/office/drawing/2014/main" id="{73659AF0-9353-4510-A5C5-615EBB95A6E8}"/>
              </a:ext>
            </a:extLst>
          </p:cNvPr>
          <p:cNvSpPr/>
          <p:nvPr/>
        </p:nvSpPr>
        <p:spPr>
          <a:xfrm>
            <a:off x="1002890" y="4342894"/>
            <a:ext cx="6096000" cy="880369"/>
          </a:xfrm>
          <a:prstGeom prst="rect">
            <a:avLst/>
          </a:prstGeom>
        </p:spPr>
        <p:txBody>
          <a:bodyPr>
            <a:spAutoFit/>
          </a:bodyPr>
          <a:lstStyle/>
          <a:p>
            <a:pPr algn="ctr">
              <a:lnSpc>
                <a:spcPct val="150000"/>
              </a:lnSpc>
            </a:pPr>
            <a:r>
              <a:rPr lang="en-GB" dirty="0">
                <a:solidFill>
                  <a:schemeClr val="bg1"/>
                </a:solidFill>
              </a:rPr>
              <a:t>…but not for the most grave offences (murder, rape, manslaughter, aggravated sexual assault, etc.)</a:t>
            </a:r>
          </a:p>
        </p:txBody>
      </p:sp>
      <p:pic>
        <p:nvPicPr>
          <p:cNvPr id="1026" name="Picture 2" descr="Image result for children crime">
            <a:extLst>
              <a:ext uri="{FF2B5EF4-FFF2-40B4-BE49-F238E27FC236}">
                <a16:creationId xmlns:a16="http://schemas.microsoft.com/office/drawing/2014/main" id="{6DD0E8F3-1EAB-43FB-BFCF-020CB86C338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58329" y="800100"/>
            <a:ext cx="3030781" cy="2126864"/>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descr="A person standing in front of a window&#10;&#10;Description automatically generated">
            <a:extLst>
              <a:ext uri="{FF2B5EF4-FFF2-40B4-BE49-F238E27FC236}">
                <a16:creationId xmlns:a16="http://schemas.microsoft.com/office/drawing/2014/main" id="{065110F5-C9D2-4DC4-BF79-6828D91828F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54912" y="3488939"/>
            <a:ext cx="3838575" cy="2562225"/>
          </a:xfrm>
          <a:prstGeom prst="rect">
            <a:avLst/>
          </a:prstGeom>
        </p:spPr>
      </p:pic>
    </p:spTree>
    <p:extLst>
      <p:ext uri="{BB962C8B-B14F-4D97-AF65-F5344CB8AC3E}">
        <p14:creationId xmlns:p14="http://schemas.microsoft.com/office/powerpoint/2010/main" val="379569250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descr="A screenshot of a cell phone&#10;&#10;Description automatically generated">
            <a:extLst>
              <a:ext uri="{FF2B5EF4-FFF2-40B4-BE49-F238E27FC236}">
                <a16:creationId xmlns:a16="http://schemas.microsoft.com/office/drawing/2014/main" id="{B55F1570-6C59-47A9-87EB-34875170D10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1604" y="619865"/>
            <a:ext cx="3540362" cy="5316798"/>
          </a:xfrm>
          <a:prstGeom prst="rect">
            <a:avLst/>
          </a:prstGeom>
        </p:spPr>
      </p:pic>
      <p:pic>
        <p:nvPicPr>
          <p:cNvPr id="6" name="Picture 5" descr="A close up of a logo&#10;&#10;Description automatically generated">
            <a:extLst>
              <a:ext uri="{FF2B5EF4-FFF2-40B4-BE49-F238E27FC236}">
                <a16:creationId xmlns:a16="http://schemas.microsoft.com/office/drawing/2014/main" id="{66747DB5-E668-4563-B2DD-54491EE15B9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23734" y="619865"/>
            <a:ext cx="3544532" cy="5316798"/>
          </a:xfrm>
          <a:prstGeom prst="rect">
            <a:avLst/>
          </a:prstGeom>
        </p:spPr>
      </p:pic>
      <p:pic>
        <p:nvPicPr>
          <p:cNvPr id="8" name="Picture 7" descr="A person smoking a cigarette&#10;&#10;Description automatically generated">
            <a:extLst>
              <a:ext uri="{FF2B5EF4-FFF2-40B4-BE49-F238E27FC236}">
                <a16:creationId xmlns:a16="http://schemas.microsoft.com/office/drawing/2014/main" id="{4DC14374-62BA-423E-82AD-B4B1967523B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180034" y="638328"/>
            <a:ext cx="3540362" cy="5298335"/>
          </a:xfrm>
          <a:prstGeom prst="rect">
            <a:avLst/>
          </a:prstGeom>
        </p:spPr>
      </p:pic>
    </p:spTree>
    <p:extLst>
      <p:ext uri="{BB962C8B-B14F-4D97-AF65-F5344CB8AC3E}">
        <p14:creationId xmlns:p14="http://schemas.microsoft.com/office/powerpoint/2010/main" val="221605482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525E89-C2A4-4768-9758-C955E364588E}"/>
              </a:ext>
            </a:extLst>
          </p:cNvPr>
          <p:cNvSpPr>
            <a:spLocks noGrp="1"/>
          </p:cNvSpPr>
          <p:nvPr>
            <p:ph type="title"/>
          </p:nvPr>
        </p:nvSpPr>
        <p:spPr/>
        <p:txBody>
          <a:bodyPr/>
          <a:lstStyle/>
          <a:p>
            <a:r>
              <a:rPr lang="en-GB" dirty="0">
                <a:solidFill>
                  <a:schemeClr val="bg1"/>
                </a:solidFill>
              </a:rPr>
              <a:t>Criminal Justice and Licensing Scotland Bill</a:t>
            </a:r>
          </a:p>
        </p:txBody>
      </p:sp>
      <p:sp>
        <p:nvSpPr>
          <p:cNvPr id="3" name="Content Placeholder 2">
            <a:extLst>
              <a:ext uri="{FF2B5EF4-FFF2-40B4-BE49-F238E27FC236}">
                <a16:creationId xmlns:a16="http://schemas.microsoft.com/office/drawing/2014/main" id="{1870E0E9-C79A-430D-B31E-2BE8AA2C37A4}"/>
              </a:ext>
            </a:extLst>
          </p:cNvPr>
          <p:cNvSpPr>
            <a:spLocks noGrp="1"/>
          </p:cNvSpPr>
          <p:nvPr>
            <p:ph idx="1"/>
          </p:nvPr>
        </p:nvSpPr>
        <p:spPr>
          <a:solidFill>
            <a:schemeClr val="tx1">
              <a:lumMod val="75000"/>
              <a:lumOff val="25000"/>
            </a:schemeClr>
          </a:solidFill>
        </p:spPr>
        <p:txBody>
          <a:bodyPr>
            <a:normAutofit lnSpcReduction="10000"/>
          </a:bodyPr>
          <a:lstStyle/>
          <a:p>
            <a:r>
              <a:rPr lang="en-GB" dirty="0">
                <a:solidFill>
                  <a:schemeClr val="bg1"/>
                </a:solidFill>
              </a:rPr>
              <a:t>38 Prosecution of children (1) The 1995 Act is amended as follows. (2) After section 41 insert— “41A Prosecution of children under 12 10 (1) A child under the age of 12 years may not be prosecuted for an offence. (2) A person aged 12 years or more may not be prosecuted for an offence which was committed at a time when the person was under the age of 12 years.”. (3) In section 42 (prosecution of children), in subsection (1)— (a) for “No child under the age of 16 years shall” substitute “A child aged 12 years or 15 more but under 16 years may not”, (b) for “his instance” substitute “the instance of the Lord Advocate”, and (c) for “a child under the age of 16 years” substitute “such a child”. (4) In section 234AA (antisocial behaviour order), in subsection (2), paragraph (b) is repealed.</a:t>
            </a:r>
          </a:p>
        </p:txBody>
      </p:sp>
    </p:spTree>
    <p:extLst>
      <p:ext uri="{BB962C8B-B14F-4D97-AF65-F5344CB8AC3E}">
        <p14:creationId xmlns:p14="http://schemas.microsoft.com/office/powerpoint/2010/main" val="2203610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B1BE4F-8BC8-4764-9C86-6F01C3EDD345}"/>
              </a:ext>
            </a:extLst>
          </p:cNvPr>
          <p:cNvSpPr>
            <a:spLocks noGrp="1"/>
          </p:cNvSpPr>
          <p:nvPr>
            <p:ph type="title"/>
          </p:nvPr>
        </p:nvSpPr>
        <p:spPr/>
        <p:txBody>
          <a:bodyPr/>
          <a:lstStyle/>
          <a:p>
            <a:r>
              <a:rPr lang="en-GB" dirty="0">
                <a:solidFill>
                  <a:schemeClr val="bg1"/>
                </a:solidFill>
              </a:rPr>
              <a:t>Resources</a:t>
            </a:r>
          </a:p>
        </p:txBody>
      </p:sp>
      <p:sp>
        <p:nvSpPr>
          <p:cNvPr id="3" name="Content Placeholder 2">
            <a:extLst>
              <a:ext uri="{FF2B5EF4-FFF2-40B4-BE49-F238E27FC236}">
                <a16:creationId xmlns:a16="http://schemas.microsoft.com/office/drawing/2014/main" id="{52CD8E8A-64F0-4C01-B6BC-AB24230AA604}"/>
              </a:ext>
            </a:extLst>
          </p:cNvPr>
          <p:cNvSpPr>
            <a:spLocks noGrp="1"/>
          </p:cNvSpPr>
          <p:nvPr>
            <p:ph idx="1"/>
          </p:nvPr>
        </p:nvSpPr>
        <p:spPr/>
        <p:txBody>
          <a:bodyPr/>
          <a:lstStyle/>
          <a:p>
            <a:r>
              <a:rPr lang="en-GB" dirty="0">
                <a:hlinkClick r:id="rId2"/>
              </a:rPr>
              <a:t>https://www.bbc.co.uk/news/uk-scotland-scotland-politics-46179880</a:t>
            </a:r>
            <a:endParaRPr lang="en-GB" dirty="0"/>
          </a:p>
          <a:p>
            <a:r>
              <a:rPr lang="en-GB" dirty="0">
                <a:hlinkClick r:id="rId3"/>
              </a:rPr>
              <a:t>https://www.theguardian.com/society/2019/nov/04/age-of-criminal-responsibility-must-be-raised-say-experts</a:t>
            </a:r>
            <a:endParaRPr lang="en-GB" dirty="0"/>
          </a:p>
          <a:p>
            <a:r>
              <a:rPr lang="en-GB" dirty="0">
                <a:hlinkClick r:id="rId4"/>
              </a:rPr>
              <a:t>https://www.gov.uk/age-of-criminal-responsibility</a:t>
            </a:r>
            <a:endParaRPr lang="en-GB" dirty="0"/>
          </a:p>
          <a:p>
            <a:r>
              <a:rPr lang="en-GB" dirty="0">
                <a:hlinkClick r:id="rId5"/>
              </a:rPr>
              <a:t>https://www.bbc.co.uk/news/uk-scotland-scotland-politics-48191211</a:t>
            </a:r>
            <a:endParaRPr lang="en-GB" dirty="0"/>
          </a:p>
          <a:p>
            <a:r>
              <a:rPr lang="en-GB" dirty="0">
                <a:hlinkClick r:id="rId6"/>
              </a:rPr>
              <a:t>https://www.stuartmillersolicitors.co.uk/the-age-of-criminal-responsibility-might-be-changing-heres-why-it-matters/</a:t>
            </a:r>
            <a:endParaRPr lang="en-GB" dirty="0"/>
          </a:p>
          <a:p>
            <a:r>
              <a:rPr lang="en-GB" u="sng" dirty="0">
                <a:hlinkClick r:id="rId7"/>
              </a:rPr>
              <a:t>https://www.cycj.org.uk</a:t>
            </a:r>
            <a:endParaRPr lang="en-GB" dirty="0"/>
          </a:p>
          <a:p>
            <a:endParaRPr lang="en-GB" dirty="0"/>
          </a:p>
          <a:p>
            <a:endParaRPr lang="en-GB" dirty="0"/>
          </a:p>
        </p:txBody>
      </p:sp>
    </p:spTree>
    <p:extLst>
      <p:ext uri="{BB962C8B-B14F-4D97-AF65-F5344CB8AC3E}">
        <p14:creationId xmlns:p14="http://schemas.microsoft.com/office/powerpoint/2010/main" val="115392192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TotalTime>
  <Words>1442</Words>
  <Application>Microsoft Office PowerPoint</Application>
  <PresentationFormat>Widescreen</PresentationFormat>
  <Paragraphs>91</Paragraphs>
  <Slides>25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Arial</vt:lpstr>
      <vt:lpstr>Calibri</vt:lpstr>
      <vt:lpstr>Calibri Light</vt:lpstr>
      <vt:lpstr>Open Sans</vt:lpstr>
      <vt:lpstr>Office Theme</vt:lpstr>
      <vt:lpstr>Age &amp; Criminal Responsibility</vt:lpstr>
      <vt:lpstr>Criminal Responsibility</vt:lpstr>
      <vt:lpstr>PowerPoint Presentation</vt:lpstr>
      <vt:lpstr>Age of Criminal Responsibility England &amp; Wales</vt:lpstr>
      <vt:lpstr>PowerPoint Presentation</vt:lpstr>
      <vt:lpstr>History…</vt:lpstr>
      <vt:lpstr>‘No More Excuses’ White Paper (1997)</vt:lpstr>
      <vt:lpstr>Crime &amp; Disorder Act 1998</vt:lpstr>
      <vt:lpstr>Crime &amp; Disorder Act 1998</vt:lpstr>
      <vt:lpstr>PowerPoint Presentation</vt:lpstr>
      <vt:lpstr>Doli incapax</vt:lpstr>
      <vt:lpstr>PowerPoint Presentation</vt:lpstr>
      <vt:lpstr>International Perspective</vt:lpstr>
      <vt:lpstr>PowerPoint Presentation</vt:lpstr>
      <vt:lpstr>PowerPoint Presentation</vt:lpstr>
      <vt:lpstr>PowerPoint Presentation</vt:lpstr>
      <vt:lpstr>The social construction of childhood?</vt:lpstr>
      <vt:lpstr>PowerPoint Presentation</vt:lpstr>
      <vt:lpstr>PowerPoint Presentation</vt:lpstr>
      <vt:lpstr>PowerPoint Presentation</vt:lpstr>
      <vt:lpstr>Things to consider?</vt:lpstr>
      <vt:lpstr>PowerPoint Presentation</vt:lpstr>
      <vt:lpstr>PowerPoint Presentation</vt:lpstr>
      <vt:lpstr>Criminal Justice and Licensing Scotland Bill</vt:lpstr>
      <vt:lpstr>Resources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Age &amp; Criminal Responsibility</dc:title>
  <dc:creator>Claudine Young</dc:creator>
  <cp:lastModifiedBy>Claudine Young</cp:lastModifiedBy>
  <cp:revision>8</cp:revision>
  <dcterms:created xsi:type="dcterms:W3CDTF">2020-05-07T20:47:50Z</dcterms:created>
  <dcterms:modified xsi:type="dcterms:W3CDTF">2020-05-07T21:09:26Z</dcterms:modified>
</cp:coreProperties>
</file>