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60"/>
  </p:notesMasterIdLst>
  <p:sldIdLst>
    <p:sldId id="256" r:id="rId2"/>
    <p:sldId id="257" r:id="rId3"/>
    <p:sldId id="261" r:id="rId4"/>
    <p:sldId id="260" r:id="rId5"/>
    <p:sldId id="262" r:id="rId6"/>
    <p:sldId id="263" r:id="rId7"/>
    <p:sldId id="264" r:id="rId8"/>
    <p:sldId id="265" r:id="rId9"/>
    <p:sldId id="266" r:id="rId10"/>
    <p:sldId id="270" r:id="rId11"/>
    <p:sldId id="271" r:id="rId12"/>
    <p:sldId id="272" r:id="rId13"/>
    <p:sldId id="273" r:id="rId14"/>
    <p:sldId id="274" r:id="rId15"/>
    <p:sldId id="275" r:id="rId16"/>
    <p:sldId id="276" r:id="rId17"/>
    <p:sldId id="277" r:id="rId18"/>
    <p:sldId id="278" r:id="rId19"/>
    <p:sldId id="279" r:id="rId20"/>
    <p:sldId id="267" r:id="rId21"/>
    <p:sldId id="280" r:id="rId22"/>
    <p:sldId id="281" r:id="rId23"/>
    <p:sldId id="282" r:id="rId24"/>
    <p:sldId id="283" r:id="rId25"/>
    <p:sldId id="284" r:id="rId26"/>
    <p:sldId id="268" r:id="rId27"/>
    <p:sldId id="269" r:id="rId28"/>
    <p:sldId id="285" r:id="rId29"/>
    <p:sldId id="286" r:id="rId30"/>
    <p:sldId id="287" r:id="rId31"/>
    <p:sldId id="288" r:id="rId32"/>
    <p:sldId id="289" r:id="rId33"/>
    <p:sldId id="291" r:id="rId34"/>
    <p:sldId id="320" r:id="rId35"/>
    <p:sldId id="292" r:id="rId36"/>
    <p:sldId id="293" r:id="rId37"/>
    <p:sldId id="294" r:id="rId38"/>
    <p:sldId id="295" r:id="rId39"/>
    <p:sldId id="321" r:id="rId40"/>
    <p:sldId id="322" r:id="rId41"/>
    <p:sldId id="323" r:id="rId42"/>
    <p:sldId id="324" r:id="rId43"/>
    <p:sldId id="329" r:id="rId44"/>
    <p:sldId id="325" r:id="rId45"/>
    <p:sldId id="328" r:id="rId46"/>
    <p:sldId id="330" r:id="rId47"/>
    <p:sldId id="327" r:id="rId48"/>
    <p:sldId id="332" r:id="rId49"/>
    <p:sldId id="333" r:id="rId50"/>
    <p:sldId id="334" r:id="rId51"/>
    <p:sldId id="335" r:id="rId52"/>
    <p:sldId id="336" r:id="rId53"/>
    <p:sldId id="339" r:id="rId54"/>
    <p:sldId id="340" r:id="rId55"/>
    <p:sldId id="337" r:id="rId56"/>
    <p:sldId id="338" r:id="rId57"/>
    <p:sldId id="318" r:id="rId58"/>
    <p:sldId id="290" r:id="rId5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5F5F44-663A-3C7A-078C-FC17996983A9}" v="1" dt="2022-11-22T12:20:19.508"/>
    <p1510:client id="{048A3FC3-0842-2BBE-DA31-0A60493FD36B}" v="242" dt="2022-11-19T18:31:48.425"/>
    <p1510:client id="{6C2628ED-BDD7-8AA6-D06D-9034B1FA10ED}" v="320" dt="2022-11-20T11:22:08.406"/>
    <p1510:client id="{6CFD3036-4689-C569-03F3-1E334BFA09A9}" v="1" dt="2022-11-29T08:44:05.536"/>
    <p1510:client id="{8B645FB7-AA0E-F90E-4D72-78BB3BDB91A2}" v="92" dt="2022-11-29T12:26:14.773"/>
    <p1510:client id="{A71FD9C6-FCF2-B1CA-B4B3-9413C307EBA7}" v="585" dt="2022-11-19T19:45:48.775"/>
    <p1510:client id="{AD536307-86A8-F622-169D-48841FB1A2BE}" v="1116" dt="2022-11-19T11:44:21.068"/>
    <p1510:client id="{B40D4F90-DD2C-47A5-9C8B-0BC05651DD7B}" v="890" dt="2022-11-18T13:36:53.3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5033" autoAdjust="0"/>
  </p:normalViewPr>
  <p:slideViewPr>
    <p:cSldViewPr snapToGrid="0">
      <p:cViewPr varScale="1">
        <p:scale>
          <a:sx n="78" d="100"/>
          <a:sy n="78" d="100"/>
        </p:scale>
        <p:origin x="653"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FCD309-1276-4BF0-8425-4CA0390597E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01CB22D-4DEA-4DF9-92C6-79D7449E7B92}">
      <dgm:prSet/>
      <dgm:spPr/>
      <dgm:t>
        <a:bodyPr/>
        <a:lstStyle/>
        <a:p>
          <a:r>
            <a:rPr lang="en-GB"/>
            <a:t>- Occupiers Liability Act 1957- Visitors. </a:t>
          </a:r>
          <a:endParaRPr lang="en-US"/>
        </a:p>
      </dgm:t>
    </dgm:pt>
    <dgm:pt modelId="{196A7507-8D29-4EC6-B986-5DDFD709DDA7}" type="parTrans" cxnId="{27DB1C3E-08BA-4DD7-92E4-CD659139B7CE}">
      <dgm:prSet/>
      <dgm:spPr/>
      <dgm:t>
        <a:bodyPr/>
        <a:lstStyle/>
        <a:p>
          <a:endParaRPr lang="en-US"/>
        </a:p>
      </dgm:t>
    </dgm:pt>
    <dgm:pt modelId="{CB556355-01FF-4D93-AEAE-C99CDD1F5BF4}" type="sibTrans" cxnId="{27DB1C3E-08BA-4DD7-92E4-CD659139B7CE}">
      <dgm:prSet/>
      <dgm:spPr/>
      <dgm:t>
        <a:bodyPr/>
        <a:lstStyle/>
        <a:p>
          <a:endParaRPr lang="en-US"/>
        </a:p>
      </dgm:t>
    </dgm:pt>
    <dgm:pt modelId="{395E6226-A7C1-46AC-AEE9-758B9EBDBA87}">
      <dgm:prSet/>
      <dgm:spPr/>
      <dgm:t>
        <a:bodyPr/>
        <a:lstStyle/>
        <a:p>
          <a:r>
            <a:rPr lang="en-GB"/>
            <a:t>- Occupiers Liability Act 1984- people who are not visitors. </a:t>
          </a:r>
          <a:endParaRPr lang="en-US"/>
        </a:p>
      </dgm:t>
    </dgm:pt>
    <dgm:pt modelId="{700C770F-DB5E-46C2-B7F9-2157866C0DD8}" type="parTrans" cxnId="{A6BA9500-FD8F-4131-BF91-5A3043A42C58}">
      <dgm:prSet/>
      <dgm:spPr/>
      <dgm:t>
        <a:bodyPr/>
        <a:lstStyle/>
        <a:p>
          <a:endParaRPr lang="en-US"/>
        </a:p>
      </dgm:t>
    </dgm:pt>
    <dgm:pt modelId="{B7B4EFAD-CDCD-497B-ACCB-F358F598949C}" type="sibTrans" cxnId="{A6BA9500-FD8F-4131-BF91-5A3043A42C58}">
      <dgm:prSet/>
      <dgm:spPr/>
      <dgm:t>
        <a:bodyPr/>
        <a:lstStyle/>
        <a:p>
          <a:endParaRPr lang="en-US"/>
        </a:p>
      </dgm:t>
    </dgm:pt>
    <dgm:pt modelId="{3953A814-5DC7-4CBD-A2E0-73AFA96D093D}">
      <dgm:prSet/>
      <dgm:spPr/>
      <dgm:t>
        <a:bodyPr/>
        <a:lstStyle/>
        <a:p>
          <a:r>
            <a:rPr lang="en-GB"/>
            <a:t>- Compensation Culture. </a:t>
          </a:r>
          <a:endParaRPr lang="en-US"/>
        </a:p>
      </dgm:t>
    </dgm:pt>
    <dgm:pt modelId="{F9748C10-BC15-4CFF-8307-872EC13FA601}" type="parTrans" cxnId="{AB1058A7-8FBE-4E47-9E6E-D58B36528EA9}">
      <dgm:prSet/>
      <dgm:spPr/>
      <dgm:t>
        <a:bodyPr/>
        <a:lstStyle/>
        <a:p>
          <a:endParaRPr lang="en-US"/>
        </a:p>
      </dgm:t>
    </dgm:pt>
    <dgm:pt modelId="{DC072E80-C0F1-4D1A-8F2B-E15265D940AE}" type="sibTrans" cxnId="{AB1058A7-8FBE-4E47-9E6E-D58B36528EA9}">
      <dgm:prSet/>
      <dgm:spPr/>
      <dgm:t>
        <a:bodyPr/>
        <a:lstStyle/>
        <a:p>
          <a:endParaRPr lang="en-US"/>
        </a:p>
      </dgm:t>
    </dgm:pt>
    <dgm:pt modelId="{B655164D-1624-4173-B4BC-2C4EC8DCB162}" type="pres">
      <dgm:prSet presAssocID="{DEFCD309-1276-4BF0-8425-4CA0390597E8}" presName="linear" presStyleCnt="0">
        <dgm:presLayoutVars>
          <dgm:animLvl val="lvl"/>
          <dgm:resizeHandles val="exact"/>
        </dgm:presLayoutVars>
      </dgm:prSet>
      <dgm:spPr/>
    </dgm:pt>
    <dgm:pt modelId="{F32FEBA0-4B27-4F06-BDD8-4FF6B9EEC042}" type="pres">
      <dgm:prSet presAssocID="{E01CB22D-4DEA-4DF9-92C6-79D7449E7B92}" presName="parentText" presStyleLbl="node1" presStyleIdx="0" presStyleCnt="3">
        <dgm:presLayoutVars>
          <dgm:chMax val="0"/>
          <dgm:bulletEnabled val="1"/>
        </dgm:presLayoutVars>
      </dgm:prSet>
      <dgm:spPr/>
    </dgm:pt>
    <dgm:pt modelId="{DB4FCA65-E2A7-477B-91B1-865C5C63C2E7}" type="pres">
      <dgm:prSet presAssocID="{CB556355-01FF-4D93-AEAE-C99CDD1F5BF4}" presName="spacer" presStyleCnt="0"/>
      <dgm:spPr/>
    </dgm:pt>
    <dgm:pt modelId="{8A10F132-AAE0-46A6-BDEB-ECAF18AA8C04}" type="pres">
      <dgm:prSet presAssocID="{395E6226-A7C1-46AC-AEE9-758B9EBDBA87}" presName="parentText" presStyleLbl="node1" presStyleIdx="1" presStyleCnt="3">
        <dgm:presLayoutVars>
          <dgm:chMax val="0"/>
          <dgm:bulletEnabled val="1"/>
        </dgm:presLayoutVars>
      </dgm:prSet>
      <dgm:spPr/>
    </dgm:pt>
    <dgm:pt modelId="{BCC1160C-2C35-4906-8511-9A84D26BEDAC}" type="pres">
      <dgm:prSet presAssocID="{B7B4EFAD-CDCD-497B-ACCB-F358F598949C}" presName="spacer" presStyleCnt="0"/>
      <dgm:spPr/>
    </dgm:pt>
    <dgm:pt modelId="{003A960C-D82C-434C-AC6B-FD1B682FAD32}" type="pres">
      <dgm:prSet presAssocID="{3953A814-5DC7-4CBD-A2E0-73AFA96D093D}" presName="parentText" presStyleLbl="node1" presStyleIdx="2" presStyleCnt="3">
        <dgm:presLayoutVars>
          <dgm:chMax val="0"/>
          <dgm:bulletEnabled val="1"/>
        </dgm:presLayoutVars>
      </dgm:prSet>
      <dgm:spPr/>
    </dgm:pt>
  </dgm:ptLst>
  <dgm:cxnLst>
    <dgm:cxn modelId="{A6BA9500-FD8F-4131-BF91-5A3043A42C58}" srcId="{DEFCD309-1276-4BF0-8425-4CA0390597E8}" destId="{395E6226-A7C1-46AC-AEE9-758B9EBDBA87}" srcOrd="1" destOrd="0" parTransId="{700C770F-DB5E-46C2-B7F9-2157866C0DD8}" sibTransId="{B7B4EFAD-CDCD-497B-ACCB-F358F598949C}"/>
    <dgm:cxn modelId="{27DB1C3E-08BA-4DD7-92E4-CD659139B7CE}" srcId="{DEFCD309-1276-4BF0-8425-4CA0390597E8}" destId="{E01CB22D-4DEA-4DF9-92C6-79D7449E7B92}" srcOrd="0" destOrd="0" parTransId="{196A7507-8D29-4EC6-B986-5DDFD709DDA7}" sibTransId="{CB556355-01FF-4D93-AEAE-C99CDD1F5BF4}"/>
    <dgm:cxn modelId="{24758B44-9059-49D5-83D7-D2EBDF411AEE}" type="presOf" srcId="{E01CB22D-4DEA-4DF9-92C6-79D7449E7B92}" destId="{F32FEBA0-4B27-4F06-BDD8-4FF6B9EEC042}" srcOrd="0" destOrd="0" presId="urn:microsoft.com/office/officeart/2005/8/layout/vList2"/>
    <dgm:cxn modelId="{078C376C-16B9-403D-B455-E22285B498AD}" type="presOf" srcId="{DEFCD309-1276-4BF0-8425-4CA0390597E8}" destId="{B655164D-1624-4173-B4BC-2C4EC8DCB162}" srcOrd="0" destOrd="0" presId="urn:microsoft.com/office/officeart/2005/8/layout/vList2"/>
    <dgm:cxn modelId="{AB1058A7-8FBE-4E47-9E6E-D58B36528EA9}" srcId="{DEFCD309-1276-4BF0-8425-4CA0390597E8}" destId="{3953A814-5DC7-4CBD-A2E0-73AFA96D093D}" srcOrd="2" destOrd="0" parTransId="{F9748C10-BC15-4CFF-8307-872EC13FA601}" sibTransId="{DC072E80-C0F1-4D1A-8F2B-E15265D940AE}"/>
    <dgm:cxn modelId="{911C55BC-3C8D-4F6E-8D97-40E73F64484E}" type="presOf" srcId="{395E6226-A7C1-46AC-AEE9-758B9EBDBA87}" destId="{8A10F132-AAE0-46A6-BDEB-ECAF18AA8C04}" srcOrd="0" destOrd="0" presId="urn:microsoft.com/office/officeart/2005/8/layout/vList2"/>
    <dgm:cxn modelId="{E7AB24E3-7B8E-4ECA-B93F-562EBDFCA60B}" type="presOf" srcId="{3953A814-5DC7-4CBD-A2E0-73AFA96D093D}" destId="{003A960C-D82C-434C-AC6B-FD1B682FAD32}" srcOrd="0" destOrd="0" presId="urn:microsoft.com/office/officeart/2005/8/layout/vList2"/>
    <dgm:cxn modelId="{570A667E-C6B2-446A-AA8E-FABD02D6C0FD}" type="presParOf" srcId="{B655164D-1624-4173-B4BC-2C4EC8DCB162}" destId="{F32FEBA0-4B27-4F06-BDD8-4FF6B9EEC042}" srcOrd="0" destOrd="0" presId="urn:microsoft.com/office/officeart/2005/8/layout/vList2"/>
    <dgm:cxn modelId="{01E3DE82-DBF1-448D-BFDF-D32F72D7D05D}" type="presParOf" srcId="{B655164D-1624-4173-B4BC-2C4EC8DCB162}" destId="{DB4FCA65-E2A7-477B-91B1-865C5C63C2E7}" srcOrd="1" destOrd="0" presId="urn:microsoft.com/office/officeart/2005/8/layout/vList2"/>
    <dgm:cxn modelId="{99E35CD7-C380-4071-A2C3-093DA3349A4E}" type="presParOf" srcId="{B655164D-1624-4173-B4BC-2C4EC8DCB162}" destId="{8A10F132-AAE0-46A6-BDEB-ECAF18AA8C04}" srcOrd="2" destOrd="0" presId="urn:microsoft.com/office/officeart/2005/8/layout/vList2"/>
    <dgm:cxn modelId="{CA0BDDA2-ADC5-48D8-89C7-15C56F8C81F4}" type="presParOf" srcId="{B655164D-1624-4173-B4BC-2C4EC8DCB162}" destId="{BCC1160C-2C35-4906-8511-9A84D26BEDAC}" srcOrd="3" destOrd="0" presId="urn:microsoft.com/office/officeart/2005/8/layout/vList2"/>
    <dgm:cxn modelId="{E39FD358-8297-4A7F-BE95-FF9533F1BA6C}" type="presParOf" srcId="{B655164D-1624-4173-B4BC-2C4EC8DCB162}" destId="{003A960C-D82C-434C-AC6B-FD1B682FAD3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2FEBA0-4B27-4F06-BDD8-4FF6B9EEC042}">
      <dsp:nvSpPr>
        <dsp:cNvPr id="0" name=""/>
        <dsp:cNvSpPr/>
      </dsp:nvSpPr>
      <dsp:spPr>
        <a:xfrm>
          <a:off x="0" y="63424"/>
          <a:ext cx="5296964" cy="11325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Occupiers Liability Act 1957- Visitors. </a:t>
          </a:r>
          <a:endParaRPr lang="en-US" sz="2200" kern="1200"/>
        </a:p>
      </dsp:txBody>
      <dsp:txXfrm>
        <a:off x="55287" y="118711"/>
        <a:ext cx="5186390" cy="1021986"/>
      </dsp:txXfrm>
    </dsp:sp>
    <dsp:sp modelId="{8A10F132-AAE0-46A6-BDEB-ECAF18AA8C04}">
      <dsp:nvSpPr>
        <dsp:cNvPr id="0" name=""/>
        <dsp:cNvSpPr/>
      </dsp:nvSpPr>
      <dsp:spPr>
        <a:xfrm>
          <a:off x="0" y="1259345"/>
          <a:ext cx="5296964" cy="11325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Occupiers Liability Act 1984- people who are not visitors. </a:t>
          </a:r>
          <a:endParaRPr lang="en-US" sz="2200" kern="1200"/>
        </a:p>
      </dsp:txBody>
      <dsp:txXfrm>
        <a:off x="55287" y="1314632"/>
        <a:ext cx="5186390" cy="1021986"/>
      </dsp:txXfrm>
    </dsp:sp>
    <dsp:sp modelId="{003A960C-D82C-434C-AC6B-FD1B682FAD32}">
      <dsp:nvSpPr>
        <dsp:cNvPr id="0" name=""/>
        <dsp:cNvSpPr/>
      </dsp:nvSpPr>
      <dsp:spPr>
        <a:xfrm>
          <a:off x="0" y="2455265"/>
          <a:ext cx="5296964" cy="11325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Compensation Culture. </a:t>
          </a:r>
          <a:endParaRPr lang="en-US" sz="2200" kern="1200"/>
        </a:p>
      </dsp:txBody>
      <dsp:txXfrm>
        <a:off x="55287" y="2510552"/>
        <a:ext cx="5186390" cy="10219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225D38-24C0-4E6F-A864-4CB8737A6A0D}" type="datetimeFigureOut">
              <a:t>10/21/2024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F1189-5EAE-4ECA-BB19-3CA6D01E5048}" type="slidenum">
              <a:t>‹#›</a:t>
            </a:fld>
            <a:endParaRPr lang="en-GB"/>
          </a:p>
        </p:txBody>
      </p:sp>
    </p:spTree>
    <p:extLst>
      <p:ext uri="{BB962C8B-B14F-4D97-AF65-F5344CB8AC3E}">
        <p14:creationId xmlns:p14="http://schemas.microsoft.com/office/powerpoint/2010/main" val="2472785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''Bunker v Charles Brand [1969]''</a:t>
            </a:r>
          </a:p>
          <a:p>
            <a:endParaRPr lang="en-US" dirty="0">
              <a:cs typeface="Calibri"/>
            </a:endParaRPr>
          </a:p>
          <a:p>
            <a:r>
              <a:rPr lang="en-US" dirty="0">
                <a:cs typeface="Calibri"/>
              </a:rPr>
              <a:t>''</a:t>
            </a:r>
            <a:r>
              <a:rPr lang="en-US" dirty="0"/>
              <a:t>Jolley v Sutton London Borough Council [2000]''</a:t>
            </a:r>
            <a:endParaRPr lang="en-US" dirty="0">
              <a:cs typeface="Calibri"/>
            </a:endParaRPr>
          </a:p>
        </p:txBody>
      </p:sp>
      <p:sp>
        <p:nvSpPr>
          <p:cNvPr id="4" name="Slide Number Placeholder 3"/>
          <p:cNvSpPr>
            <a:spLocks noGrp="1"/>
          </p:cNvSpPr>
          <p:nvPr>
            <p:ph type="sldNum" sz="quarter" idx="5"/>
          </p:nvPr>
        </p:nvSpPr>
        <p:spPr/>
        <p:txBody>
          <a:bodyPr/>
          <a:lstStyle/>
          <a:p>
            <a:fld id="{9CAF1189-5EAE-4ECA-BB19-3CA6D01E5048}" type="slidenum">
              <a:t>20</a:t>
            </a:fld>
            <a:endParaRPr lang="en-GB"/>
          </a:p>
        </p:txBody>
      </p:sp>
    </p:spTree>
    <p:extLst>
      <p:ext uri="{BB962C8B-B14F-4D97-AF65-F5344CB8AC3E}">
        <p14:creationId xmlns:p14="http://schemas.microsoft.com/office/powerpoint/2010/main" val="2681490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anyone tell me about the facts of these cases?</a:t>
            </a:r>
          </a:p>
        </p:txBody>
      </p:sp>
      <p:sp>
        <p:nvSpPr>
          <p:cNvPr id="4" name="Slide Number Placeholder 3"/>
          <p:cNvSpPr>
            <a:spLocks noGrp="1"/>
          </p:cNvSpPr>
          <p:nvPr>
            <p:ph type="sldNum" sz="quarter" idx="5"/>
          </p:nvPr>
        </p:nvSpPr>
        <p:spPr/>
        <p:txBody>
          <a:bodyPr/>
          <a:lstStyle/>
          <a:p>
            <a:fld id="{9CAF1189-5EAE-4ECA-BB19-3CA6D01E5048}" type="slidenum">
              <a:rPr lang="en-GB" smtClean="0"/>
              <a:t>22</a:t>
            </a:fld>
            <a:endParaRPr lang="en-GB"/>
          </a:p>
        </p:txBody>
      </p:sp>
    </p:spTree>
    <p:extLst>
      <p:ext uri="{BB962C8B-B14F-4D97-AF65-F5344CB8AC3E}">
        <p14:creationId xmlns:p14="http://schemas.microsoft.com/office/powerpoint/2010/main" val="2246573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facts do we know about these cases?</a:t>
            </a:r>
          </a:p>
        </p:txBody>
      </p:sp>
      <p:sp>
        <p:nvSpPr>
          <p:cNvPr id="4" name="Slide Number Placeholder 3"/>
          <p:cNvSpPr>
            <a:spLocks noGrp="1"/>
          </p:cNvSpPr>
          <p:nvPr>
            <p:ph type="sldNum" sz="quarter" idx="5"/>
          </p:nvPr>
        </p:nvSpPr>
        <p:spPr/>
        <p:txBody>
          <a:bodyPr/>
          <a:lstStyle/>
          <a:p>
            <a:fld id="{9CAF1189-5EAE-4ECA-BB19-3CA6D01E5048}" type="slidenum">
              <a:rPr lang="en-GB" smtClean="0"/>
              <a:t>23</a:t>
            </a:fld>
            <a:endParaRPr lang="en-GB"/>
          </a:p>
        </p:txBody>
      </p:sp>
    </p:spTree>
    <p:extLst>
      <p:ext uri="{BB962C8B-B14F-4D97-AF65-F5344CB8AC3E}">
        <p14:creationId xmlns:p14="http://schemas.microsoft.com/office/powerpoint/2010/main" val="2556913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Rhind v Astbury Water Park - It was held that since evidence clearly indicated that the fibre glass was not known of by the defendants, nor were they expected to regularly undertake underwater inspections, the requirements of s1(3)(a) of the 1984 Act were not satisfied and the defendant was not liable.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Ratcliff v McConnell and Another - In applying s1(3), Stuart Smith LJ identified the relevant danger as the risk of a diver hitting his head on the bottom of the pool. This was a danger obvious to an adult using the pool and common to all swimming pools; therefore, the defendants were under no duty to warn the claimant of it specifically.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55</a:t>
            </a:fld>
            <a:endParaRPr lang="en-GB"/>
          </a:p>
        </p:txBody>
      </p:sp>
    </p:spTree>
    <p:extLst>
      <p:ext uri="{BB962C8B-B14F-4D97-AF65-F5344CB8AC3E}">
        <p14:creationId xmlns:p14="http://schemas.microsoft.com/office/powerpoint/2010/main" val="2304197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claimant who is injured as a result of the defective condition of premises may have a claim against the occupier of those premises under either the Occupiers’ Liability Act 1957 (claimant is a visitor) or the Occupiers’ Liability Act 1984 (claimant is a person other than a visitor).</a:t>
            </a:r>
          </a:p>
          <a:p>
            <a:endParaRPr lang="en-GB" dirty="0"/>
          </a:p>
          <a:p>
            <a:r>
              <a:rPr lang="en-GB" dirty="0"/>
              <a:t>(2)   If the claimant is injured on the defendant’s premises by the defendant’s activity, rather than the state of the premises themselves, the claim is more likely to be argued as common law negligence.</a:t>
            </a:r>
          </a:p>
          <a:p>
            <a:endParaRPr lang="en-GB" dirty="0"/>
          </a:p>
          <a:p>
            <a:r>
              <a:rPr lang="en-GB" dirty="0"/>
              <a:t>(3)   Claimants who are lawfully on the defendant’s premises are owed the common duty of care created by s2 OLA 1957. Lawful visitors have the permission, express or implied, of the occupier to be there or they are there by virtue of separate legal authority, such as a police officer with a valid search warrant. Claimants who come into the category of persons other than visitors must prove that a duty of care is owed to them by the occupier of the premises by satisfying all three criteria set out in s1(3) OLA 1984. The biggest group of people other than visitors is that of trespassers but the phrase can also include authorised ramblers.</a:t>
            </a:r>
          </a:p>
          <a:p>
            <a:endParaRPr lang="en-GB" dirty="0"/>
          </a:p>
          <a:p>
            <a:r>
              <a:rPr lang="en-GB" dirty="0"/>
              <a:t>(4)   An occupier is a person with sufficient control over the premises to be able to reasonably foresee that failure to exercise that control could lead to harm to people coming onto the premises. There is no definition of occupier in either OLA 1957 or OLA 1984.</a:t>
            </a:r>
          </a:p>
          <a:p>
            <a:endParaRPr lang="en-GB" dirty="0"/>
          </a:p>
          <a:p>
            <a:r>
              <a:rPr lang="en-GB" dirty="0"/>
              <a:t>(5)   “Premises” includes land, buildings and any fixed or moveable structure, as well as vessels, vehicles and aircraft.</a:t>
            </a:r>
          </a:p>
          <a:p>
            <a:endParaRPr lang="en-GB" dirty="0"/>
          </a:p>
          <a:p>
            <a:r>
              <a:rPr lang="en-GB" dirty="0"/>
              <a:t>(6)   Both statutes base occupiers’ liability on principles of negligence and liability which depend upon proof that reasonable care has not been taken by the occupier. OLA 1957 provides specific examples relating to children who are visitors and people who come onto the premises in the exercise of their calling. What is reasonable care will vary with the relevant circumstances.</a:t>
            </a:r>
          </a:p>
          <a:p>
            <a:endParaRPr lang="en-GB" dirty="0"/>
          </a:p>
          <a:p>
            <a:r>
              <a:rPr lang="en-GB" dirty="0"/>
              <a:t>(7)   OLA 1957 permits the occupier, where the option exists, to exclude the common duty of care but there is no equivalent provision in OLA 1984. The biggest restriction is on an occupier of premises for business purposes who cannot legally exclude liability for death and personal injury suffered by visitors (UCTA 1977).</a:t>
            </a:r>
          </a:p>
          <a:p>
            <a:endParaRPr lang="en-GB" dirty="0"/>
          </a:p>
          <a:p>
            <a:r>
              <a:rPr lang="en-GB" dirty="0"/>
              <a:t>(8)   OLA 1957 covers personal and property damage whereas OLA 1984 applies to personal injury only.</a:t>
            </a:r>
          </a:p>
          <a:p>
            <a:endParaRPr lang="en-GB" dirty="0"/>
          </a:p>
          <a:p>
            <a:r>
              <a:rPr lang="en-GB" dirty="0"/>
              <a:t>(9)   Both statutes acknowledge the possibility of a warning to the claimant, which may be enough to discharge the duty of care owed, and also the possibility that the defence of </a:t>
            </a:r>
            <a:r>
              <a:rPr lang="en-GB" dirty="0" err="1"/>
              <a:t>volenti</a:t>
            </a:r>
            <a:r>
              <a:rPr lang="en-GB" dirty="0"/>
              <a:t> can be used by the defendant occupier.</a:t>
            </a:r>
          </a:p>
        </p:txBody>
      </p:sp>
      <p:sp>
        <p:nvSpPr>
          <p:cNvPr id="4" name="Slide Number Placeholder 3"/>
          <p:cNvSpPr>
            <a:spLocks noGrp="1"/>
          </p:cNvSpPr>
          <p:nvPr>
            <p:ph type="sldNum" sz="quarter" idx="5"/>
          </p:nvPr>
        </p:nvSpPr>
        <p:spPr/>
        <p:txBody>
          <a:bodyPr/>
          <a:lstStyle/>
          <a:p>
            <a:fld id="{9CAF1189-5EAE-4ECA-BB19-3CA6D01E5048}" type="slidenum">
              <a:rPr lang="en-GB" smtClean="0"/>
              <a:t>57</a:t>
            </a:fld>
            <a:endParaRPr lang="en-GB"/>
          </a:p>
        </p:txBody>
      </p:sp>
    </p:spTree>
    <p:extLst>
      <p:ext uri="{BB962C8B-B14F-4D97-AF65-F5344CB8AC3E}">
        <p14:creationId xmlns:p14="http://schemas.microsoft.com/office/powerpoint/2010/main" val="3438016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10/21/2024</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82031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10/21/2024</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29885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10/21/2024</a:t>
            </a:fld>
            <a:endParaRPr lang="en-US" dirty="0"/>
          </a:p>
        </p:txBody>
      </p:sp>
    </p:spTree>
    <p:extLst>
      <p:ext uri="{BB962C8B-B14F-4D97-AF65-F5344CB8AC3E}">
        <p14:creationId xmlns:p14="http://schemas.microsoft.com/office/powerpoint/2010/main" val="2637896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10/21/2024</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90485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10/21/2024</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07548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10/21/2024</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012987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10/21/2024</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29304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10/21/2024</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71185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10/21/2024</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06084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10/21/2024</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6799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10/21/2024</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0865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10/21/2024</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60045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www.flickr.com/photos/johnbullas/9922564555/"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pngall.com/concept-car-png" TargetMode="External"/><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flickr.com/photos/mdpettitt/2521401465/" TargetMode="External"/><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pngimg.com/download/93526"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foodieling.com/2015/12/lindt-chocolate-shop-opens-in-south.html" TargetMode="External"/><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pngall.com/caravan-pn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emdocs.net/palliative-care-in-the-emergency-department-a-practical-overview-of-why-and-how/"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flickr.com/photos/167863103@N02/47970919738" TargetMode="External"/><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sourcewatch.org/index.php/Wage_Theft" TargetMode="External"/><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elshahawkscribblins.blogspot.com/2015/07/when-writing-give-yourself-break.html" TargetMode="External"/><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commons.wikimedia.org/wiki/File:Warning_icon.svg" TargetMode="External"/><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2.xml"/><Relationship Id="rId5" Type="http://schemas.openxmlformats.org/officeDocument/2006/relationships/image" Target="../media/image52.svg"/><Relationship Id="rId4" Type="http://schemas.openxmlformats.org/officeDocument/2006/relationships/image" Target="../media/image51.png"/></Relationships>
</file>

<file path=ppt/slides/_rels/slide46.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geograph.org.uk/photo/1443335" TargetMode="External"/><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3.sv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3.svg"/></Relationships>
</file>

<file path=ppt/slides/_rels/slide58.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Gradient pastel colours on a top view">
            <a:extLst>
              <a:ext uri="{FF2B5EF4-FFF2-40B4-BE49-F238E27FC236}">
                <a16:creationId xmlns:a16="http://schemas.microsoft.com/office/drawing/2014/main" id="{60D54491-F449-4E0A-0B0F-4ADE1C2BFC44}"/>
              </a:ext>
            </a:extLst>
          </p:cNvPr>
          <p:cNvPicPr>
            <a:picLocks noChangeAspect="1"/>
          </p:cNvPicPr>
          <p:nvPr/>
        </p:nvPicPr>
        <p:blipFill rotWithShape="1">
          <a:blip r:embed="rId2"/>
          <a:srcRect t="6032" r="6" b="9557"/>
          <a:stretch/>
        </p:blipFill>
        <p:spPr>
          <a:xfrm>
            <a:off x="1524" y="10"/>
            <a:ext cx="12188952" cy="6857990"/>
          </a:xfrm>
          <a:prstGeom prst="rect">
            <a:avLst/>
          </a:prstGeom>
        </p:spPr>
      </p:pic>
      <p:grpSp>
        <p:nvGrpSpPr>
          <p:cNvPr id="11" name="Group 10">
            <a:extLst>
              <a:ext uri="{FF2B5EF4-FFF2-40B4-BE49-F238E27FC236}">
                <a16:creationId xmlns:a16="http://schemas.microsoft.com/office/drawing/2014/main" id="{FB8CE58F-407C-497E-B723-21FD8C6D35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937" y="721297"/>
            <a:ext cx="5565913" cy="5415406"/>
            <a:chOff x="797792" y="912854"/>
            <a:chExt cx="5298208" cy="5032292"/>
          </a:xfrm>
        </p:grpSpPr>
        <p:sp>
          <p:nvSpPr>
            <p:cNvPr id="12" name="Freeform: Shape 11">
              <a:extLst>
                <a:ext uri="{FF2B5EF4-FFF2-40B4-BE49-F238E27FC236}">
                  <a16:creationId xmlns:a16="http://schemas.microsoft.com/office/drawing/2014/main" id="{1BE70332-ECAF-47BB-8C7B-BD049452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439" y="1056388"/>
              <a:ext cx="4968823" cy="474806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716D9361-A35A-4DC8-AAB9-04FD2D6FEE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7792" y="912854"/>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7FC31AD-FBB3-4219-A758-D6F7594A0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671" y="1232452"/>
              <a:ext cx="4715122" cy="443990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1471463" y="1685677"/>
            <a:ext cx="4181444" cy="2362673"/>
          </a:xfrm>
        </p:spPr>
        <p:txBody>
          <a:bodyPr anchor="b">
            <a:normAutofit/>
          </a:bodyPr>
          <a:lstStyle/>
          <a:p>
            <a:pPr algn="ctr"/>
            <a:r>
              <a:rPr lang="en-GB" sz="4800" i="1" u="sng" dirty="0">
                <a:solidFill>
                  <a:schemeClr val="tx1">
                    <a:lumMod val="75000"/>
                    <a:lumOff val="25000"/>
                  </a:schemeClr>
                </a:solidFill>
                <a:ea typeface="Meiryo"/>
              </a:rPr>
              <a:t>Occupiers' liability </a:t>
            </a:r>
            <a:endParaRPr lang="en-GB" sz="4800" i="1" dirty="0">
              <a:solidFill>
                <a:schemeClr val="tx1">
                  <a:lumMod val="75000"/>
                  <a:lumOff val="25000"/>
                </a:schemeClr>
              </a:solidFill>
              <a:ea typeface="Meiryo"/>
            </a:endParaRPr>
          </a:p>
        </p:txBody>
      </p:sp>
      <p:sp>
        <p:nvSpPr>
          <p:cNvPr id="3" name="Subtitle 2"/>
          <p:cNvSpPr>
            <a:spLocks noGrp="1"/>
          </p:cNvSpPr>
          <p:nvPr>
            <p:ph type="subTitle" idx="1"/>
          </p:nvPr>
        </p:nvSpPr>
        <p:spPr>
          <a:xfrm>
            <a:off x="1920240" y="4048350"/>
            <a:ext cx="3283888" cy="816301"/>
          </a:xfrm>
        </p:spPr>
        <p:txBody>
          <a:bodyPr anchor="t">
            <a:normAutofit/>
          </a:bodyPr>
          <a:lstStyle/>
          <a:p>
            <a:pPr algn="ctr"/>
            <a:endParaRPr lang="en-GB" sz="2000" dirty="0">
              <a:solidFill>
                <a:schemeClr val="tx1">
                  <a:lumMod val="75000"/>
                  <a:lumOff val="25000"/>
                </a:schemeClr>
              </a:solidFill>
              <a:ea typeface="Meiryo"/>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n arrow hitting a bull's eye target">
            <a:extLst>
              <a:ext uri="{FF2B5EF4-FFF2-40B4-BE49-F238E27FC236}">
                <a16:creationId xmlns:a16="http://schemas.microsoft.com/office/drawing/2014/main" id="{60D78F50-1335-5ED3-DE94-B34E2B796478}"/>
              </a:ext>
            </a:extLst>
          </p:cNvPr>
          <p:cNvPicPr>
            <a:picLocks noChangeAspect="1"/>
          </p:cNvPicPr>
          <p:nvPr/>
        </p:nvPicPr>
        <p:blipFill rotWithShape="1">
          <a:blip r:embed="rId2"/>
          <a:srcRect t="15440" r="1" b="15616"/>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C4591AE-98F9-24D2-0358-8F079EB3C351}"/>
              </a:ext>
            </a:extLst>
          </p:cNvPr>
          <p:cNvSpPr>
            <a:spLocks noGrp="1"/>
          </p:cNvSpPr>
          <p:nvPr>
            <p:ph type="title"/>
          </p:nvPr>
        </p:nvSpPr>
        <p:spPr>
          <a:xfrm>
            <a:off x="8046720" y="1045596"/>
            <a:ext cx="3689406" cy="1944371"/>
          </a:xfrm>
        </p:spPr>
        <p:txBody>
          <a:bodyPr anchor="b">
            <a:normAutofit/>
          </a:bodyPr>
          <a:lstStyle/>
          <a:p>
            <a:r>
              <a:rPr lang="en-GB" i="1" u="sng">
                <a:ea typeface="Meiryo"/>
              </a:rPr>
              <a:t>Content</a:t>
            </a:r>
            <a:r>
              <a:rPr lang="en-GB" dirty="0">
                <a:ea typeface="Meiryo"/>
              </a:rPr>
              <a:t> </a:t>
            </a:r>
            <a:endParaRPr lang="en-GB">
              <a:ea typeface="Meiryo"/>
            </a:endParaRPr>
          </a:p>
        </p:txBody>
      </p:sp>
      <p:sp>
        <p:nvSpPr>
          <p:cNvPr id="3" name="Content Placeholder 2">
            <a:extLst>
              <a:ext uri="{FF2B5EF4-FFF2-40B4-BE49-F238E27FC236}">
                <a16:creationId xmlns:a16="http://schemas.microsoft.com/office/drawing/2014/main" id="{69D42EF1-1647-04CD-891D-A11906770F41}"/>
              </a:ext>
            </a:extLst>
          </p:cNvPr>
          <p:cNvSpPr>
            <a:spLocks noGrp="1"/>
          </p:cNvSpPr>
          <p:nvPr>
            <p:ph idx="1"/>
          </p:nvPr>
        </p:nvSpPr>
        <p:spPr>
          <a:xfrm>
            <a:off x="8046719" y="3220278"/>
            <a:ext cx="3633747" cy="2592125"/>
          </a:xfrm>
        </p:spPr>
        <p:txBody>
          <a:bodyPr vert="horz" lIns="109728" tIns="109728" rIns="109728" bIns="91440" rtlCol="0">
            <a:normAutofit/>
          </a:bodyPr>
          <a:lstStyle/>
          <a:p>
            <a:pPr>
              <a:lnSpc>
                <a:spcPct val="130000"/>
              </a:lnSpc>
              <a:spcBef>
                <a:spcPts val="900"/>
              </a:spcBef>
            </a:pPr>
            <a:r>
              <a:rPr lang="en-GB" sz="1300">
                <a:ea typeface="Meiryo"/>
              </a:rPr>
              <a:t>- Aims and Learning Objectives. </a:t>
            </a:r>
            <a:endParaRPr lang="en-US" sz="1300"/>
          </a:p>
          <a:p>
            <a:pPr>
              <a:lnSpc>
                <a:spcPct val="130000"/>
              </a:lnSpc>
              <a:spcBef>
                <a:spcPts val="900"/>
              </a:spcBef>
            </a:pPr>
            <a:r>
              <a:rPr lang="en-GB" sz="1300">
                <a:ea typeface="Meiryo"/>
              </a:rPr>
              <a:t>- Occupiers liability. </a:t>
            </a:r>
          </a:p>
          <a:p>
            <a:pPr marL="285750" indent="-285750">
              <a:lnSpc>
                <a:spcPct val="130000"/>
              </a:lnSpc>
              <a:spcBef>
                <a:spcPts val="900"/>
              </a:spcBef>
              <a:buFontTx/>
              <a:buChar char="-"/>
            </a:pPr>
            <a:r>
              <a:rPr lang="en-GB" sz="1300">
                <a:ea typeface="Meiryo"/>
              </a:rPr>
              <a:t>Activities.</a:t>
            </a:r>
          </a:p>
          <a:p>
            <a:pPr marL="285750" indent="-285750">
              <a:lnSpc>
                <a:spcPct val="130000"/>
              </a:lnSpc>
              <a:spcBef>
                <a:spcPts val="900"/>
              </a:spcBef>
              <a:buFontTx/>
              <a:buChar char="-"/>
            </a:pPr>
            <a:r>
              <a:rPr lang="en-GB" sz="1300">
                <a:ea typeface="Meiryo"/>
              </a:rPr>
              <a:t>Remedies in tort law. </a:t>
            </a:r>
          </a:p>
          <a:p>
            <a:pPr>
              <a:lnSpc>
                <a:spcPct val="130000"/>
              </a:lnSpc>
              <a:spcBef>
                <a:spcPts val="900"/>
              </a:spcBef>
            </a:pPr>
            <a:r>
              <a:rPr lang="en-GB" sz="1300">
                <a:ea typeface="Meiryo"/>
              </a:rPr>
              <a:t>- Summary. </a:t>
            </a:r>
          </a:p>
          <a:p>
            <a:pPr>
              <a:lnSpc>
                <a:spcPct val="130000"/>
              </a:lnSpc>
              <a:spcBef>
                <a:spcPts val="900"/>
              </a:spcBef>
            </a:pPr>
            <a:r>
              <a:rPr lang="en-GB" sz="1300">
                <a:ea typeface="Meiryo"/>
              </a:rPr>
              <a:t>- Thank you, any questions? </a:t>
            </a:r>
          </a:p>
        </p:txBody>
      </p:sp>
    </p:spTree>
    <p:extLst>
      <p:ext uri="{BB962C8B-B14F-4D97-AF65-F5344CB8AC3E}">
        <p14:creationId xmlns:p14="http://schemas.microsoft.com/office/powerpoint/2010/main" val="2039792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n arrow hitting a bull's eye target">
            <a:extLst>
              <a:ext uri="{FF2B5EF4-FFF2-40B4-BE49-F238E27FC236}">
                <a16:creationId xmlns:a16="http://schemas.microsoft.com/office/drawing/2014/main" id="{ADB89E9D-FEAC-B6EC-3935-DF725F4E31D4}"/>
              </a:ext>
            </a:extLst>
          </p:cNvPr>
          <p:cNvPicPr>
            <a:picLocks noChangeAspect="1"/>
          </p:cNvPicPr>
          <p:nvPr/>
        </p:nvPicPr>
        <p:blipFill rotWithShape="1">
          <a:blip r:embed="rId2"/>
          <a:srcRect t="4198" r="-1" b="437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4" name="Freeform: Shape 1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E093D22-3AD7-D2A4-C157-6D3BDC873C0B}"/>
              </a:ext>
            </a:extLst>
          </p:cNvPr>
          <p:cNvSpPr>
            <a:spLocks noGrp="1"/>
          </p:cNvSpPr>
          <p:nvPr>
            <p:ph type="title"/>
          </p:nvPr>
        </p:nvSpPr>
        <p:spPr>
          <a:xfrm>
            <a:off x="992518" y="442913"/>
            <a:ext cx="4780129" cy="1639888"/>
          </a:xfrm>
        </p:spPr>
        <p:txBody>
          <a:bodyPr anchor="b">
            <a:normAutofit/>
          </a:bodyPr>
          <a:lstStyle/>
          <a:p>
            <a:pPr algn="ctr"/>
            <a:r>
              <a:rPr lang="en-GB" i="1" u="sng" dirty="0">
                <a:ea typeface="Meiryo"/>
              </a:rPr>
              <a:t>Aims and Learning Objectives </a:t>
            </a:r>
          </a:p>
        </p:txBody>
      </p:sp>
      <p:sp>
        <p:nvSpPr>
          <p:cNvPr id="3" name="Content Placeholder 2">
            <a:extLst>
              <a:ext uri="{FF2B5EF4-FFF2-40B4-BE49-F238E27FC236}">
                <a16:creationId xmlns:a16="http://schemas.microsoft.com/office/drawing/2014/main" id="{0DEFFB82-4B1D-D059-2BCD-82A98DAE3168}"/>
              </a:ext>
            </a:extLst>
          </p:cNvPr>
          <p:cNvSpPr>
            <a:spLocks noGrp="1"/>
          </p:cNvSpPr>
          <p:nvPr>
            <p:ph idx="1"/>
          </p:nvPr>
        </p:nvSpPr>
        <p:spPr>
          <a:xfrm>
            <a:off x="992518" y="2312988"/>
            <a:ext cx="5368525" cy="3651250"/>
          </a:xfrm>
        </p:spPr>
        <p:txBody>
          <a:bodyPr vert="horz" lIns="109728" tIns="109728" rIns="109728" bIns="91440" rtlCol="0">
            <a:normAutofit fontScale="62500" lnSpcReduction="20000"/>
          </a:bodyPr>
          <a:lstStyle/>
          <a:p>
            <a:pPr marL="285750" indent="-285750">
              <a:buFontTx/>
              <a:buChar char="-"/>
            </a:pPr>
            <a:r>
              <a:rPr lang="en-GB" dirty="0">
                <a:ea typeface="Meiryo"/>
              </a:rPr>
              <a:t>The aim of today's lesson is to:</a:t>
            </a:r>
          </a:p>
          <a:p>
            <a:pPr marL="285750" indent="-285750">
              <a:buFontTx/>
              <a:buChar char="-"/>
            </a:pPr>
            <a:r>
              <a:rPr lang="en-GB" dirty="0">
                <a:ea typeface="Meiryo"/>
              </a:rPr>
              <a:t>Understand the nature of the statutory regime for liability of occupiers in relation to defective premises</a:t>
            </a:r>
          </a:p>
          <a:p>
            <a:pPr marL="285750" indent="-285750">
              <a:buFontTx/>
              <a:buChar char="-"/>
            </a:pPr>
            <a:r>
              <a:rPr lang="en-GB" dirty="0">
                <a:ea typeface="Meiryo"/>
              </a:rPr>
              <a:t>Explain and apply the law in relation to occupiers’ liability towards visitors, and</a:t>
            </a:r>
          </a:p>
          <a:p>
            <a:pPr marL="285750" indent="-285750">
              <a:buFontTx/>
              <a:buChar char="-"/>
            </a:pPr>
            <a:r>
              <a:rPr lang="en-GB" dirty="0">
                <a:ea typeface="Meiryo"/>
              </a:rPr>
              <a:t>Explain and apply the law in relation to occupiers’ liability towards trespassers and other non-visitors.</a:t>
            </a:r>
          </a:p>
          <a:p>
            <a:endParaRPr lang="en-GB" dirty="0">
              <a:ea typeface="Meiryo"/>
            </a:endParaRPr>
          </a:p>
          <a:p>
            <a:r>
              <a:rPr lang="en-GB" dirty="0">
                <a:ea typeface="Meiryo"/>
              </a:rPr>
              <a:t>- By the end of today's lesson student should be able to demonstrate that they understand occupiers' liability and remedies in tort law. </a:t>
            </a:r>
          </a:p>
        </p:txBody>
      </p:sp>
    </p:spTree>
    <p:extLst>
      <p:ext uri="{BB962C8B-B14F-4D97-AF65-F5344CB8AC3E}">
        <p14:creationId xmlns:p14="http://schemas.microsoft.com/office/powerpoint/2010/main" val="1709943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Person handing over keys">
            <a:extLst>
              <a:ext uri="{FF2B5EF4-FFF2-40B4-BE49-F238E27FC236}">
                <a16:creationId xmlns:a16="http://schemas.microsoft.com/office/drawing/2014/main" id="{24BE4118-DD91-A6C5-473C-495D7B325997}"/>
              </a:ext>
            </a:extLst>
          </p:cNvPr>
          <p:cNvPicPr>
            <a:picLocks noChangeAspect="1"/>
          </p:cNvPicPr>
          <p:nvPr/>
        </p:nvPicPr>
        <p:blipFill rotWithShape="1">
          <a:blip r:embed="rId2"/>
          <a:srcRect r="3182" b="-1"/>
          <a:stretch/>
        </p:blipFill>
        <p:spPr>
          <a:xfrm>
            <a:off x="20" y="10"/>
            <a:ext cx="9947062" cy="6857990"/>
          </a:xfrm>
          <a:prstGeom prst="rect">
            <a:avLst/>
          </a:prstGeom>
        </p:spPr>
      </p:pic>
      <p:sp>
        <p:nvSpPr>
          <p:cNvPr id="22" name="Freeform: Shape 2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4" name="Freeform: Shape 23">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1CB56FB-3398-F860-1979-DAD7418F63B3}"/>
              </a:ext>
            </a:extLst>
          </p:cNvPr>
          <p:cNvSpPr>
            <a:spLocks noGrp="1"/>
          </p:cNvSpPr>
          <p:nvPr>
            <p:ph type="title"/>
          </p:nvPr>
        </p:nvSpPr>
        <p:spPr>
          <a:xfrm>
            <a:off x="8046720" y="1045596"/>
            <a:ext cx="3689406" cy="1944371"/>
          </a:xfrm>
        </p:spPr>
        <p:txBody>
          <a:bodyPr anchor="b">
            <a:normAutofit/>
          </a:bodyPr>
          <a:lstStyle/>
          <a:p>
            <a:r>
              <a:rPr lang="en-GB" i="1" u="sng">
                <a:ea typeface="Meiryo"/>
              </a:rPr>
              <a:t>Occupiers' liability </a:t>
            </a:r>
            <a:endParaRPr lang="en-GB">
              <a:ea typeface="Meiryo"/>
            </a:endParaRPr>
          </a:p>
        </p:txBody>
      </p:sp>
      <p:sp>
        <p:nvSpPr>
          <p:cNvPr id="3" name="Content Placeholder 2">
            <a:extLst>
              <a:ext uri="{FF2B5EF4-FFF2-40B4-BE49-F238E27FC236}">
                <a16:creationId xmlns:a16="http://schemas.microsoft.com/office/drawing/2014/main" id="{6C3B3DC1-527A-FFA9-B242-0FD2DC368363}"/>
              </a:ext>
            </a:extLst>
          </p:cNvPr>
          <p:cNvSpPr>
            <a:spLocks noGrp="1"/>
          </p:cNvSpPr>
          <p:nvPr>
            <p:ph idx="1"/>
          </p:nvPr>
        </p:nvSpPr>
        <p:spPr>
          <a:xfrm>
            <a:off x="8046719" y="3220278"/>
            <a:ext cx="3633747" cy="2592125"/>
          </a:xfrm>
        </p:spPr>
        <p:txBody>
          <a:bodyPr vert="horz" lIns="109728" tIns="109728" rIns="109728" bIns="91440" rtlCol="0">
            <a:normAutofit/>
          </a:bodyPr>
          <a:lstStyle/>
          <a:p>
            <a:pPr marL="285750" indent="-285750">
              <a:lnSpc>
                <a:spcPct val="130000"/>
              </a:lnSpc>
              <a:spcBef>
                <a:spcPts val="900"/>
              </a:spcBef>
              <a:buFont typeface="Wingdings" panose="020B0503020204020204" pitchFamily="34" charset="0"/>
              <a:buChar char="v"/>
            </a:pPr>
            <a:r>
              <a:rPr lang="en-GB" sz="1700">
                <a:ea typeface="Meiryo"/>
              </a:rPr>
              <a:t> Defendant only. </a:t>
            </a:r>
            <a:endParaRPr lang="en-US" sz="1700">
              <a:ea typeface="Meiryo"/>
            </a:endParaRPr>
          </a:p>
          <a:p>
            <a:pPr marL="285750" indent="-285750">
              <a:lnSpc>
                <a:spcPct val="130000"/>
              </a:lnSpc>
              <a:spcBef>
                <a:spcPts val="900"/>
              </a:spcBef>
              <a:buFont typeface="Wingdings" panose="020B0503020204020204" pitchFamily="34" charset="0"/>
              <a:buChar char="v"/>
            </a:pPr>
            <a:r>
              <a:rPr lang="en-GB" sz="1700">
                <a:ea typeface="Meiryo"/>
              </a:rPr>
              <a:t> The defendant property</a:t>
            </a:r>
          </a:p>
          <a:p>
            <a:pPr marL="285750" indent="-285750">
              <a:lnSpc>
                <a:spcPct val="130000"/>
              </a:lnSpc>
              <a:spcBef>
                <a:spcPts val="900"/>
              </a:spcBef>
              <a:buFont typeface="Wingdings" panose="020B0503020204020204" pitchFamily="34" charset="0"/>
              <a:buChar char="v"/>
            </a:pPr>
            <a:r>
              <a:rPr lang="en-GB" sz="1700">
                <a:ea typeface="Meiryo"/>
              </a:rPr>
              <a:t>'' Was the premises defective?''</a:t>
            </a:r>
          </a:p>
          <a:p>
            <a:pPr marL="285750" indent="-285750">
              <a:lnSpc>
                <a:spcPct val="130000"/>
              </a:lnSpc>
              <a:spcBef>
                <a:spcPts val="900"/>
              </a:spcBef>
              <a:buFont typeface="Wingdings" panose="020B0503020204020204" pitchFamily="34" charset="0"/>
              <a:buChar char="v"/>
            </a:pPr>
            <a:r>
              <a:rPr lang="en-GB" sz="1700">
                <a:ea typeface="Meiryo"/>
              </a:rPr>
              <a:t> What does defective mean?</a:t>
            </a:r>
          </a:p>
        </p:txBody>
      </p:sp>
    </p:spTree>
    <p:extLst>
      <p:ext uri="{BB962C8B-B14F-4D97-AF65-F5344CB8AC3E}">
        <p14:creationId xmlns:p14="http://schemas.microsoft.com/office/powerpoint/2010/main" val="1965287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Men working at the port">
            <a:extLst>
              <a:ext uri="{FF2B5EF4-FFF2-40B4-BE49-F238E27FC236}">
                <a16:creationId xmlns:a16="http://schemas.microsoft.com/office/drawing/2014/main" id="{4467E39B-FA2C-0706-E97C-D593A9DC2A68}"/>
              </a:ext>
            </a:extLst>
          </p:cNvPr>
          <p:cNvPicPr>
            <a:picLocks noChangeAspect="1"/>
          </p:cNvPicPr>
          <p:nvPr/>
        </p:nvPicPr>
        <p:blipFill rotWithShape="1">
          <a:blip r:embed="rId2"/>
          <a:srcRect r="26992" b="-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CD03854-D5B2-DBFD-7320-77A3EDF9775E}"/>
              </a:ext>
            </a:extLst>
          </p:cNvPr>
          <p:cNvSpPr>
            <a:spLocks noGrp="1"/>
          </p:cNvSpPr>
          <p:nvPr>
            <p:ph type="title"/>
          </p:nvPr>
        </p:nvSpPr>
        <p:spPr>
          <a:xfrm>
            <a:off x="992518" y="442913"/>
            <a:ext cx="4780129" cy="1639888"/>
          </a:xfrm>
        </p:spPr>
        <p:txBody>
          <a:bodyPr anchor="b">
            <a:normAutofit/>
          </a:bodyPr>
          <a:lstStyle/>
          <a:p>
            <a:r>
              <a:rPr lang="en-GB" i="1" u="sng">
                <a:ea typeface="Meiryo"/>
              </a:rPr>
              <a:t>What is included?</a:t>
            </a:r>
            <a:endParaRPr lang="en-GB" i="1">
              <a:ea typeface="Meiryo"/>
            </a:endParaRPr>
          </a:p>
        </p:txBody>
      </p:sp>
      <p:sp>
        <p:nvSpPr>
          <p:cNvPr id="3" name="Content Placeholder 2">
            <a:extLst>
              <a:ext uri="{FF2B5EF4-FFF2-40B4-BE49-F238E27FC236}">
                <a16:creationId xmlns:a16="http://schemas.microsoft.com/office/drawing/2014/main" id="{114C2427-91BB-FE9F-53F5-CD358F2076F0}"/>
              </a:ext>
            </a:extLst>
          </p:cNvPr>
          <p:cNvSpPr>
            <a:spLocks noGrp="1"/>
          </p:cNvSpPr>
          <p:nvPr>
            <p:ph idx="1"/>
          </p:nvPr>
        </p:nvSpPr>
        <p:spPr>
          <a:xfrm>
            <a:off x="992518" y="2312988"/>
            <a:ext cx="5368525" cy="3651250"/>
          </a:xfrm>
        </p:spPr>
        <p:txBody>
          <a:bodyPr vert="horz" lIns="109728" tIns="109728" rIns="109728" bIns="91440" rtlCol="0">
            <a:normAutofit/>
          </a:bodyPr>
          <a:lstStyle/>
          <a:p>
            <a:pPr>
              <a:spcBef>
                <a:spcPts val="900"/>
              </a:spcBef>
            </a:pPr>
            <a:r>
              <a:rPr lang="en-GB" dirty="0">
                <a:ea typeface="Meiryo"/>
              </a:rPr>
              <a:t>- Has to be the fault on D's premises. </a:t>
            </a:r>
            <a:endParaRPr lang="en-US"/>
          </a:p>
          <a:p>
            <a:pPr>
              <a:spcBef>
                <a:spcPts val="900"/>
              </a:spcBef>
            </a:pPr>
            <a:r>
              <a:rPr lang="en-GB" dirty="0">
                <a:ea typeface="Meiryo"/>
              </a:rPr>
              <a:t>- If they were injured because of D's actions on his property this is a common law duty of care, and no claim can be brought in Occupiers liability. </a:t>
            </a:r>
            <a:endParaRPr lang="en-GB">
              <a:ea typeface="Meiryo"/>
            </a:endParaRPr>
          </a:p>
        </p:txBody>
      </p:sp>
    </p:spTree>
    <p:extLst>
      <p:ext uri="{BB962C8B-B14F-4D97-AF65-F5344CB8AC3E}">
        <p14:creationId xmlns:p14="http://schemas.microsoft.com/office/powerpoint/2010/main" val="2123557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8B96E57-C648-B357-9CBF-4F158537037C}"/>
              </a:ext>
            </a:extLst>
          </p:cNvPr>
          <p:cNvSpPr>
            <a:spLocks noGrp="1"/>
          </p:cNvSpPr>
          <p:nvPr>
            <p:ph type="title"/>
          </p:nvPr>
        </p:nvSpPr>
        <p:spPr>
          <a:xfrm>
            <a:off x="992518" y="442913"/>
            <a:ext cx="5185645" cy="1639888"/>
          </a:xfrm>
        </p:spPr>
        <p:txBody>
          <a:bodyPr anchor="b">
            <a:normAutofit/>
          </a:bodyPr>
          <a:lstStyle/>
          <a:p>
            <a:pPr algn="ctr"/>
            <a:r>
              <a:rPr lang="en-GB" sz="4800" i="1" u="sng" dirty="0">
                <a:ea typeface="Meiryo"/>
              </a:rPr>
              <a:t>Legislation</a:t>
            </a:r>
            <a:endParaRPr lang="en-GB" sz="4800">
              <a:ea typeface="Meiryo"/>
            </a:endParaRPr>
          </a:p>
        </p:txBody>
      </p:sp>
      <p:graphicFrame>
        <p:nvGraphicFramePr>
          <p:cNvPr id="17" name="Content Placeholder 2">
            <a:extLst>
              <a:ext uri="{FF2B5EF4-FFF2-40B4-BE49-F238E27FC236}">
                <a16:creationId xmlns:a16="http://schemas.microsoft.com/office/drawing/2014/main" id="{F82CBC13-2189-2401-4BEB-09AD103B672C}"/>
              </a:ext>
            </a:extLst>
          </p:cNvPr>
          <p:cNvGraphicFramePr>
            <a:graphicFrameLocks noGrp="1"/>
          </p:cNvGraphicFramePr>
          <p:nvPr>
            <p:ph idx="1"/>
          </p:nvPr>
        </p:nvGraphicFramePr>
        <p:xfrm>
          <a:off x="992519" y="2312988"/>
          <a:ext cx="5296964"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Graphic 4" descr="Gavel with solid fill">
            <a:extLst>
              <a:ext uri="{FF2B5EF4-FFF2-40B4-BE49-F238E27FC236}">
                <a16:creationId xmlns:a16="http://schemas.microsoft.com/office/drawing/2014/main" id="{EF423352-0CC1-B093-5C30-9FBAFEBE8B6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2289389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watch&#10;&#10;Description automatically generated">
            <a:extLst>
              <a:ext uri="{FF2B5EF4-FFF2-40B4-BE49-F238E27FC236}">
                <a16:creationId xmlns:a16="http://schemas.microsoft.com/office/drawing/2014/main" id="{5C2DFA17-2DE3-A442-DE31-E013830C92D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899" r="12999" b="-1"/>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4" name="Freeform: Shape 1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FA6DC93-455F-F56E-569C-A829AB4458DD}"/>
              </a:ext>
            </a:extLst>
          </p:cNvPr>
          <p:cNvSpPr>
            <a:spLocks noGrp="1"/>
          </p:cNvSpPr>
          <p:nvPr>
            <p:ph type="title"/>
          </p:nvPr>
        </p:nvSpPr>
        <p:spPr>
          <a:xfrm>
            <a:off x="992518" y="442913"/>
            <a:ext cx="4780129" cy="1639888"/>
          </a:xfrm>
        </p:spPr>
        <p:txBody>
          <a:bodyPr anchor="b">
            <a:normAutofit/>
          </a:bodyPr>
          <a:lstStyle/>
          <a:p>
            <a:pPr algn="ctr"/>
            <a:r>
              <a:rPr lang="en-GB" sz="3600" i="1" u="sng" dirty="0">
                <a:ea typeface="Meiryo"/>
              </a:rPr>
              <a:t>Occupiers' Liability Act 1957</a:t>
            </a:r>
            <a:endParaRPr lang="en-GB" sz="3600" i="1" dirty="0">
              <a:ea typeface="Meiryo"/>
            </a:endParaRPr>
          </a:p>
        </p:txBody>
      </p:sp>
      <p:sp>
        <p:nvSpPr>
          <p:cNvPr id="3" name="Content Placeholder 2">
            <a:extLst>
              <a:ext uri="{FF2B5EF4-FFF2-40B4-BE49-F238E27FC236}">
                <a16:creationId xmlns:a16="http://schemas.microsoft.com/office/drawing/2014/main" id="{8733FAE0-692A-9E60-01E0-39D02299A9A3}"/>
              </a:ext>
            </a:extLst>
          </p:cNvPr>
          <p:cNvSpPr>
            <a:spLocks noGrp="1"/>
          </p:cNvSpPr>
          <p:nvPr>
            <p:ph idx="1"/>
          </p:nvPr>
        </p:nvSpPr>
        <p:spPr>
          <a:xfrm>
            <a:off x="992518" y="2312988"/>
            <a:ext cx="5368525" cy="3651250"/>
          </a:xfrm>
        </p:spPr>
        <p:txBody>
          <a:bodyPr vert="horz" lIns="109728" tIns="109728" rIns="109728" bIns="91440" rtlCol="0">
            <a:normAutofit/>
          </a:bodyPr>
          <a:lstStyle/>
          <a:p>
            <a:pPr>
              <a:spcBef>
                <a:spcPts val="900"/>
              </a:spcBef>
            </a:pPr>
            <a:r>
              <a:rPr lang="en-GB" dirty="0">
                <a:ea typeface="Meiryo"/>
              </a:rPr>
              <a:t>- Research S.1(3)(b). </a:t>
            </a:r>
            <a:endParaRPr lang="en-US"/>
          </a:p>
          <a:p>
            <a:pPr>
              <a:spcBef>
                <a:spcPts val="900"/>
              </a:spcBef>
            </a:pPr>
            <a:r>
              <a:rPr lang="en-GB" dirty="0">
                <a:ea typeface="Meiryo"/>
              </a:rPr>
              <a:t>- How would you define an occupier? </a:t>
            </a:r>
            <a:endParaRPr lang="en-GB">
              <a:ea typeface="Meiryo"/>
            </a:endParaRPr>
          </a:p>
          <a:p>
            <a:pPr>
              <a:spcBef>
                <a:spcPts val="900"/>
              </a:spcBef>
            </a:pPr>
            <a:r>
              <a:rPr lang="en-GB" dirty="0">
                <a:ea typeface="Meiryo"/>
              </a:rPr>
              <a:t>- Wheat v Lacon [1966] </a:t>
            </a:r>
            <a:endParaRPr lang="en-GB">
              <a:ea typeface="Meiryo"/>
            </a:endParaRPr>
          </a:p>
          <a:p>
            <a:endParaRPr lang="en-GB" dirty="0">
              <a:ea typeface="+mn-lt"/>
              <a:cs typeface="+mn-lt"/>
            </a:endParaRPr>
          </a:p>
        </p:txBody>
      </p:sp>
    </p:spTree>
    <p:extLst>
      <p:ext uri="{BB962C8B-B14F-4D97-AF65-F5344CB8AC3E}">
        <p14:creationId xmlns:p14="http://schemas.microsoft.com/office/powerpoint/2010/main" val="232340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3" name="Group 12">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4" name="Freeform: Shape 13">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4" name="TextBox 3">
            <a:extLst>
              <a:ext uri="{FF2B5EF4-FFF2-40B4-BE49-F238E27FC236}">
                <a16:creationId xmlns:a16="http://schemas.microsoft.com/office/drawing/2014/main" id="{92F91341-8600-4A99-3DCB-34728115B59B}"/>
              </a:ext>
            </a:extLst>
          </p:cNvPr>
          <p:cNvSpPr txBox="1"/>
          <p:nvPr/>
        </p:nvSpPr>
        <p:spPr>
          <a:xfrm>
            <a:off x="54952" y="2400911"/>
            <a:ext cx="10071441" cy="3651250"/>
          </a:xfrm>
          <a:prstGeom prst="rect">
            <a:avLst/>
          </a:prstGeom>
        </p:spPr>
        <p:txBody>
          <a:bodyPr rot="0" spcFirstLastPara="0" vertOverflow="overflow" horzOverflow="overflow" vert="horz" lIns="109728" tIns="109728" rIns="109728" bIns="91440" numCol="1" spcCol="0" rtlCol="0" fromWordArt="0" anchorCtr="0" forceAA="0" compatLnSpc="1">
            <a:prstTxWarp prst="textNoShape">
              <a:avLst/>
            </a:prstTxWarp>
            <a:normAutofit/>
          </a:bodyPr>
          <a:lstStyle/>
          <a:p>
            <a:pPr>
              <a:lnSpc>
                <a:spcPct val="140000"/>
              </a:lnSpc>
              <a:spcBef>
                <a:spcPts val="930"/>
              </a:spcBef>
              <a:buFont typeface="Corbel" panose="020B0503020204020204" pitchFamily="34" charset="0"/>
            </a:pPr>
            <a:r>
              <a:rPr lang="en-US" spc="150" dirty="0">
                <a:solidFill>
                  <a:schemeClr val="bg1"/>
                </a:solidFill>
                <a:highlight>
                  <a:srgbClr val="000000"/>
                </a:highlight>
              </a:rPr>
              <a:t> '' “wherever a person has a sufficient degree of control over premises that he ought to realize that any failure on his part to use care may result in injury to a person lawfully there.”''. </a:t>
            </a:r>
          </a:p>
        </p:txBody>
      </p:sp>
    </p:spTree>
    <p:extLst>
      <p:ext uri="{BB962C8B-B14F-4D97-AF65-F5344CB8AC3E}">
        <p14:creationId xmlns:p14="http://schemas.microsoft.com/office/powerpoint/2010/main" val="292649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7D441-84FC-BDBA-3B7B-6232F46A294A}"/>
              </a:ext>
            </a:extLst>
          </p:cNvPr>
          <p:cNvSpPr>
            <a:spLocks noGrp="1"/>
          </p:cNvSpPr>
          <p:nvPr>
            <p:ph type="title"/>
          </p:nvPr>
        </p:nvSpPr>
        <p:spPr/>
        <p:txBody>
          <a:bodyPr>
            <a:normAutofit/>
          </a:bodyPr>
          <a:lstStyle/>
          <a:p>
            <a:pPr algn="ctr"/>
            <a:r>
              <a:rPr lang="en-GB" sz="4800" i="1" u="sng" dirty="0">
                <a:ea typeface="Meiryo"/>
              </a:rPr>
              <a:t>Continued </a:t>
            </a:r>
            <a:endParaRPr lang="en-GB" sz="4800" i="1" dirty="0">
              <a:ea typeface="Meiryo"/>
            </a:endParaRPr>
          </a:p>
        </p:txBody>
      </p:sp>
      <p:sp>
        <p:nvSpPr>
          <p:cNvPr id="3" name="Content Placeholder 2">
            <a:extLst>
              <a:ext uri="{FF2B5EF4-FFF2-40B4-BE49-F238E27FC236}">
                <a16:creationId xmlns:a16="http://schemas.microsoft.com/office/drawing/2014/main" id="{646BC9BD-4438-4676-2E22-DCF216DEC2B6}"/>
              </a:ext>
            </a:extLst>
          </p:cNvPr>
          <p:cNvSpPr>
            <a:spLocks noGrp="1"/>
          </p:cNvSpPr>
          <p:nvPr>
            <p:ph idx="1"/>
          </p:nvPr>
        </p:nvSpPr>
        <p:spPr>
          <a:xfrm>
            <a:off x="1816591" y="2225783"/>
            <a:ext cx="8770571" cy="3651504"/>
          </a:xfrm>
        </p:spPr>
        <p:txBody>
          <a:bodyPr vert="horz" lIns="109728" tIns="109728" rIns="109728" bIns="91440" rtlCol="0" anchor="t">
            <a:normAutofit/>
          </a:bodyPr>
          <a:lstStyle/>
          <a:p>
            <a:pPr>
              <a:lnSpc>
                <a:spcPct val="200000"/>
              </a:lnSpc>
              <a:spcBef>
                <a:spcPts val="900"/>
              </a:spcBef>
            </a:pPr>
            <a:r>
              <a:rPr lang="en-GB" dirty="0">
                <a:ea typeface="Meiryo"/>
              </a:rPr>
              <a:t>- Control is based in facts, there is no law that deals with this. </a:t>
            </a:r>
            <a:endParaRPr lang="en-US" dirty="0"/>
          </a:p>
          <a:p>
            <a:pPr>
              <a:lnSpc>
                <a:spcPct val="200000"/>
              </a:lnSpc>
              <a:spcBef>
                <a:spcPts val="900"/>
              </a:spcBef>
            </a:pPr>
            <a:r>
              <a:rPr lang="en-GB" dirty="0">
                <a:ea typeface="Meiryo"/>
              </a:rPr>
              <a:t>- ''</a:t>
            </a:r>
            <a:r>
              <a:rPr lang="en-GB" dirty="0">
                <a:ea typeface="+mn-lt"/>
                <a:cs typeface="+mn-lt"/>
              </a:rPr>
              <a:t>Harris v Birkenhead Corporation [1976]''</a:t>
            </a:r>
          </a:p>
          <a:p>
            <a:pPr>
              <a:lnSpc>
                <a:spcPct val="200000"/>
              </a:lnSpc>
              <a:spcBef>
                <a:spcPts val="900"/>
              </a:spcBef>
            </a:pPr>
            <a:r>
              <a:rPr lang="en-GB" dirty="0">
                <a:ea typeface="+mn-lt"/>
                <a:cs typeface="+mn-lt"/>
              </a:rPr>
              <a:t>- Does not have to be there to be in control. </a:t>
            </a:r>
          </a:p>
        </p:txBody>
      </p:sp>
      <p:pic>
        <p:nvPicPr>
          <p:cNvPr id="4" name="Graphic 4" descr="Crane with solid fill">
            <a:extLst>
              <a:ext uri="{FF2B5EF4-FFF2-40B4-BE49-F238E27FC236}">
                <a16:creationId xmlns:a16="http://schemas.microsoft.com/office/drawing/2014/main" id="{AB784EF7-DCC0-7FCB-0AE3-3789B263E87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488115" y="4758854"/>
            <a:ext cx="2280663" cy="2280663"/>
          </a:xfrm>
          <a:prstGeom prst="rect">
            <a:avLst/>
          </a:prstGeom>
        </p:spPr>
      </p:pic>
    </p:spTree>
    <p:extLst>
      <p:ext uri="{BB962C8B-B14F-4D97-AF65-F5344CB8AC3E}">
        <p14:creationId xmlns:p14="http://schemas.microsoft.com/office/powerpoint/2010/main" val="3832340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gures of houses in different position and sizes">
            <a:extLst>
              <a:ext uri="{FF2B5EF4-FFF2-40B4-BE49-F238E27FC236}">
                <a16:creationId xmlns:a16="http://schemas.microsoft.com/office/drawing/2014/main" id="{FE2B616F-8883-3EBF-8921-4EAF8A0F212C}"/>
              </a:ext>
            </a:extLst>
          </p:cNvPr>
          <p:cNvPicPr>
            <a:picLocks noChangeAspect="1"/>
          </p:cNvPicPr>
          <p:nvPr/>
        </p:nvPicPr>
        <p:blipFill rotWithShape="1">
          <a:blip r:embed="rId2"/>
          <a:srcRect r="-2" b="-2"/>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3C5FC7-D098-D80B-2F77-6F5F3982488D}"/>
              </a:ext>
            </a:extLst>
          </p:cNvPr>
          <p:cNvSpPr>
            <a:spLocks noGrp="1"/>
          </p:cNvSpPr>
          <p:nvPr>
            <p:ph type="ctrTitle"/>
          </p:nvPr>
        </p:nvSpPr>
        <p:spPr>
          <a:xfrm>
            <a:off x="1103922" y="-461040"/>
            <a:ext cx="11333431" cy="3285207"/>
          </a:xfrm>
        </p:spPr>
        <p:txBody>
          <a:bodyPr>
            <a:normAutofit/>
          </a:bodyPr>
          <a:lstStyle/>
          <a:p>
            <a:r>
              <a:rPr lang="en-GB" sz="4800" i="1" u="sng" dirty="0">
                <a:solidFill>
                  <a:schemeClr val="tx1"/>
                </a:solidFill>
                <a:ea typeface="Meiryo"/>
              </a:rPr>
              <a:t>Which of these is a premises?</a:t>
            </a:r>
            <a:endParaRPr lang="en-GB" sz="4800">
              <a:solidFill>
                <a:schemeClr val="tx1"/>
              </a:solidFill>
              <a:ea typeface="Meiryo"/>
            </a:endParaRPr>
          </a:p>
        </p:txBody>
      </p:sp>
    </p:spTree>
    <p:extLst>
      <p:ext uri="{BB962C8B-B14F-4D97-AF65-F5344CB8AC3E}">
        <p14:creationId xmlns:p14="http://schemas.microsoft.com/office/powerpoint/2010/main" val="148564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ailing Boat Free Stock Photo - Public Domain Pictures">
            <a:extLst>
              <a:ext uri="{FF2B5EF4-FFF2-40B4-BE49-F238E27FC236}">
                <a16:creationId xmlns:a16="http://schemas.microsoft.com/office/drawing/2014/main" id="{323C1617-C7B0-2044-9B69-E8756897C9F1}"/>
              </a:ext>
            </a:extLst>
          </p:cNvPr>
          <p:cNvPicPr>
            <a:picLocks noChangeAspect="1"/>
          </p:cNvPicPr>
          <p:nvPr/>
        </p:nvPicPr>
        <p:blipFill rotWithShape="1">
          <a:blip r:embed="rId2"/>
          <a:srcRect t="22414"/>
          <a:stretch/>
        </p:blipFill>
        <p:spPr>
          <a:xfrm>
            <a:off x="-1" y="10"/>
            <a:ext cx="12192000" cy="6857990"/>
          </a:xfrm>
          <a:prstGeom prst="rect">
            <a:avLst/>
          </a:prstGeom>
        </p:spPr>
      </p:pic>
    </p:spTree>
    <p:extLst>
      <p:ext uri="{BB962C8B-B14F-4D97-AF65-F5344CB8AC3E}">
        <p14:creationId xmlns:p14="http://schemas.microsoft.com/office/powerpoint/2010/main" val="2287929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Images : wing, sky, technology, fly, airplane, plane ...">
            <a:extLst>
              <a:ext uri="{FF2B5EF4-FFF2-40B4-BE49-F238E27FC236}">
                <a16:creationId xmlns:a16="http://schemas.microsoft.com/office/drawing/2014/main" id="{DFF69695-0871-3FA2-7A6C-02E3E7D1777B}"/>
              </a:ext>
            </a:extLst>
          </p:cNvPr>
          <p:cNvPicPr>
            <a:picLocks noChangeAspect="1"/>
          </p:cNvPicPr>
          <p:nvPr/>
        </p:nvPicPr>
        <p:blipFill rotWithShape="1">
          <a:blip r:embed="rId2"/>
          <a:srcRect t="9032" b="6698"/>
          <a:stretch/>
        </p:blipFill>
        <p:spPr>
          <a:xfrm>
            <a:off x="-1" y="10"/>
            <a:ext cx="12192000" cy="6857990"/>
          </a:xfrm>
          <a:prstGeom prst="rect">
            <a:avLst/>
          </a:prstGeom>
        </p:spPr>
      </p:pic>
    </p:spTree>
    <p:extLst>
      <p:ext uri="{BB962C8B-B14F-4D97-AF65-F5344CB8AC3E}">
        <p14:creationId xmlns:p14="http://schemas.microsoft.com/office/powerpoint/2010/main" val="2181131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12">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yellow sports car&#10;&#10;Description automatically generated">
            <a:extLst>
              <a:ext uri="{FF2B5EF4-FFF2-40B4-BE49-F238E27FC236}">
                <a16:creationId xmlns:a16="http://schemas.microsoft.com/office/drawing/2014/main" id="{1D832F54-D08A-FF16-3032-7B3AB83EC83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259" r="10186" b="1"/>
          <a:stretch/>
        </p:blipFill>
        <p:spPr>
          <a:xfrm>
            <a:off x="-1" y="10"/>
            <a:ext cx="12192000" cy="6857990"/>
          </a:xfrm>
          <a:prstGeom prst="rect">
            <a:avLst/>
          </a:prstGeom>
        </p:spPr>
      </p:pic>
    </p:spTree>
    <p:extLst>
      <p:ext uri="{BB962C8B-B14F-4D97-AF65-F5344CB8AC3E}">
        <p14:creationId xmlns:p14="http://schemas.microsoft.com/office/powerpoint/2010/main" val="2465979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stock photo of construction, crane">
            <a:extLst>
              <a:ext uri="{FF2B5EF4-FFF2-40B4-BE49-F238E27FC236}">
                <a16:creationId xmlns:a16="http://schemas.microsoft.com/office/drawing/2014/main" id="{9249010C-125A-CCCE-9C8C-B22782796902}"/>
              </a:ext>
            </a:extLst>
          </p:cNvPr>
          <p:cNvPicPr>
            <a:picLocks noChangeAspect="1"/>
          </p:cNvPicPr>
          <p:nvPr/>
        </p:nvPicPr>
        <p:blipFill rotWithShape="1">
          <a:blip r:embed="rId2"/>
          <a:srcRect t="15730"/>
          <a:stretch/>
        </p:blipFill>
        <p:spPr>
          <a:xfrm>
            <a:off x="-1" y="10"/>
            <a:ext cx="12192000" cy="6857990"/>
          </a:xfrm>
          <a:prstGeom prst="rect">
            <a:avLst/>
          </a:prstGeom>
        </p:spPr>
      </p:pic>
    </p:spTree>
    <p:extLst>
      <p:ext uri="{BB962C8B-B14F-4D97-AF65-F5344CB8AC3E}">
        <p14:creationId xmlns:p14="http://schemas.microsoft.com/office/powerpoint/2010/main" val="232174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building scaffolding free image | Peakpx">
            <a:extLst>
              <a:ext uri="{FF2B5EF4-FFF2-40B4-BE49-F238E27FC236}">
                <a16:creationId xmlns:a16="http://schemas.microsoft.com/office/drawing/2014/main" id="{B8852BDE-C931-9D91-7E45-4776F67956D1}"/>
              </a:ext>
            </a:extLst>
          </p:cNvPr>
          <p:cNvPicPr>
            <a:picLocks noChangeAspect="1"/>
          </p:cNvPicPr>
          <p:nvPr/>
        </p:nvPicPr>
        <p:blipFill rotWithShape="1">
          <a:blip r:embed="rId2"/>
          <a:srcRect t="11428" b="13572"/>
          <a:stretch/>
        </p:blipFill>
        <p:spPr>
          <a:xfrm>
            <a:off x="-1" y="10"/>
            <a:ext cx="12192000" cy="6857990"/>
          </a:xfrm>
          <a:prstGeom prst="rect">
            <a:avLst/>
          </a:prstGeom>
        </p:spPr>
      </p:pic>
    </p:spTree>
    <p:extLst>
      <p:ext uri="{BB962C8B-B14F-4D97-AF65-F5344CB8AC3E}">
        <p14:creationId xmlns:p14="http://schemas.microsoft.com/office/powerpoint/2010/main" val="392540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ree, outdoor, ground, power shovel&#10;&#10;Description automatically generated">
            <a:extLst>
              <a:ext uri="{FF2B5EF4-FFF2-40B4-BE49-F238E27FC236}">
                <a16:creationId xmlns:a16="http://schemas.microsoft.com/office/drawing/2014/main" id="{2F3EB19C-C8BE-74DC-7EAD-76D842D798F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858" b="22391"/>
          <a:stretch/>
        </p:blipFill>
        <p:spPr>
          <a:xfrm>
            <a:off x="-1" y="10"/>
            <a:ext cx="12192000" cy="6857990"/>
          </a:xfrm>
          <a:prstGeom prst="rect">
            <a:avLst/>
          </a:prstGeom>
        </p:spPr>
      </p:pic>
    </p:spTree>
    <p:extLst>
      <p:ext uri="{BB962C8B-B14F-4D97-AF65-F5344CB8AC3E}">
        <p14:creationId xmlns:p14="http://schemas.microsoft.com/office/powerpoint/2010/main" val="2650650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car, truck, parked&#10;&#10;Description automatically generated">
            <a:extLst>
              <a:ext uri="{FF2B5EF4-FFF2-40B4-BE49-F238E27FC236}">
                <a16:creationId xmlns:a16="http://schemas.microsoft.com/office/drawing/2014/main" id="{39B225A5-5B60-DABA-F656-181D24AABAA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a:stretch/>
        </p:blipFill>
        <p:spPr>
          <a:xfrm>
            <a:off x="-1" y="10"/>
            <a:ext cx="12192000" cy="6857990"/>
          </a:xfrm>
          <a:prstGeom prst="rect">
            <a:avLst/>
          </a:prstGeom>
        </p:spPr>
      </p:pic>
    </p:spTree>
    <p:extLst>
      <p:ext uri="{BB962C8B-B14F-4D97-AF65-F5344CB8AC3E}">
        <p14:creationId xmlns:p14="http://schemas.microsoft.com/office/powerpoint/2010/main" val="1146808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Images : architecture, wood, house, window, roof, building ...">
            <a:extLst>
              <a:ext uri="{FF2B5EF4-FFF2-40B4-BE49-F238E27FC236}">
                <a16:creationId xmlns:a16="http://schemas.microsoft.com/office/drawing/2014/main" id="{E71EC199-F15C-C856-13E4-3457425D5349}"/>
              </a:ext>
            </a:extLst>
          </p:cNvPr>
          <p:cNvPicPr>
            <a:picLocks noChangeAspect="1"/>
          </p:cNvPicPr>
          <p:nvPr/>
        </p:nvPicPr>
        <p:blipFill rotWithShape="1">
          <a:blip r:embed="rId2"/>
          <a:srcRect t="3355" b="22142"/>
          <a:stretch/>
        </p:blipFill>
        <p:spPr>
          <a:xfrm>
            <a:off x="-1" y="10"/>
            <a:ext cx="12192000" cy="6857990"/>
          </a:xfrm>
          <a:prstGeom prst="rect">
            <a:avLst/>
          </a:prstGeom>
        </p:spPr>
      </p:pic>
    </p:spTree>
    <p:extLst>
      <p:ext uri="{BB962C8B-B14F-4D97-AF65-F5344CB8AC3E}">
        <p14:creationId xmlns:p14="http://schemas.microsoft.com/office/powerpoint/2010/main" val="3028939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scene, store, shop&#10;&#10;Description automatically generated">
            <a:extLst>
              <a:ext uri="{FF2B5EF4-FFF2-40B4-BE49-F238E27FC236}">
                <a16:creationId xmlns:a16="http://schemas.microsoft.com/office/drawing/2014/main" id="{698CB101-6087-E1C8-3203-8B988F43EDF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730"/>
          <a:stretch/>
        </p:blipFill>
        <p:spPr>
          <a:xfrm>
            <a:off x="-1" y="10"/>
            <a:ext cx="12192000" cy="6857990"/>
          </a:xfrm>
          <a:prstGeom prst="rect">
            <a:avLst/>
          </a:prstGeom>
        </p:spPr>
      </p:pic>
    </p:spTree>
    <p:extLst>
      <p:ext uri="{BB962C8B-B14F-4D97-AF65-F5344CB8AC3E}">
        <p14:creationId xmlns:p14="http://schemas.microsoft.com/office/powerpoint/2010/main" val="3150767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220AC-FE8A-3BA3-568D-E08D0864C85E}"/>
              </a:ext>
            </a:extLst>
          </p:cNvPr>
          <p:cNvSpPr>
            <a:spLocks noGrp="1"/>
          </p:cNvSpPr>
          <p:nvPr>
            <p:ph type="title"/>
          </p:nvPr>
        </p:nvSpPr>
        <p:spPr/>
        <p:txBody>
          <a:bodyPr/>
          <a:lstStyle/>
          <a:p>
            <a:pPr algn="ctr"/>
            <a:r>
              <a:rPr lang="en-GB" sz="5400" i="1" u="sng" dirty="0">
                <a:ea typeface="Meiryo"/>
              </a:rPr>
              <a:t>What is a premises?</a:t>
            </a:r>
            <a:endParaRPr lang="en-GB" sz="4400" i="1">
              <a:ea typeface="Meiryo"/>
            </a:endParaRPr>
          </a:p>
        </p:txBody>
      </p:sp>
      <p:sp>
        <p:nvSpPr>
          <p:cNvPr id="3" name="Content Placeholder 2">
            <a:extLst>
              <a:ext uri="{FF2B5EF4-FFF2-40B4-BE49-F238E27FC236}">
                <a16:creationId xmlns:a16="http://schemas.microsoft.com/office/drawing/2014/main" id="{23DCDA81-F281-A3FB-BC2B-EBD544A2D574}"/>
              </a:ext>
            </a:extLst>
          </p:cNvPr>
          <p:cNvSpPr>
            <a:spLocks noGrp="1"/>
          </p:cNvSpPr>
          <p:nvPr>
            <p:ph idx="1"/>
          </p:nvPr>
        </p:nvSpPr>
        <p:spPr/>
        <p:txBody>
          <a:bodyPr vert="horz" lIns="109728" tIns="109728" rIns="109728" bIns="91440" rtlCol="0" anchor="t">
            <a:normAutofit/>
          </a:bodyPr>
          <a:lstStyle/>
          <a:p>
            <a:r>
              <a:rPr lang="en-GB" dirty="0">
                <a:ea typeface="Meiryo"/>
              </a:rPr>
              <a:t>- Includes elements such as Cranes and Scaffoldings. </a:t>
            </a:r>
          </a:p>
          <a:p>
            <a:endParaRPr lang="en-GB" dirty="0">
              <a:ea typeface="Meiryo"/>
            </a:endParaRPr>
          </a:p>
          <a:p>
            <a:r>
              <a:rPr lang="en-GB" dirty="0">
                <a:ea typeface="Meiryo"/>
              </a:rPr>
              <a:t>- Includes boats, elements fixed to the ground. </a:t>
            </a:r>
          </a:p>
          <a:p>
            <a:endParaRPr lang="en-GB" dirty="0">
              <a:ea typeface="Meiryo"/>
            </a:endParaRPr>
          </a:p>
          <a:p>
            <a:r>
              <a:rPr lang="en-GB" dirty="0">
                <a:ea typeface="Meiryo"/>
              </a:rPr>
              <a:t>- Includes caravans.</a:t>
            </a:r>
          </a:p>
        </p:txBody>
      </p:sp>
      <p:pic>
        <p:nvPicPr>
          <p:cNvPr id="4" name="Picture 4" descr="A picture containing transport, camper&#10;&#10;Description automatically generated">
            <a:extLst>
              <a:ext uri="{FF2B5EF4-FFF2-40B4-BE49-F238E27FC236}">
                <a16:creationId xmlns:a16="http://schemas.microsoft.com/office/drawing/2014/main" id="{E1FE72B3-5936-7B3F-F64D-BBC82E0F813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30791" y="3796859"/>
            <a:ext cx="4072052" cy="2683990"/>
          </a:xfrm>
          <a:prstGeom prst="rect">
            <a:avLst/>
          </a:prstGeom>
        </p:spPr>
      </p:pic>
    </p:spTree>
    <p:extLst>
      <p:ext uri="{BB962C8B-B14F-4D97-AF65-F5344CB8AC3E}">
        <p14:creationId xmlns:p14="http://schemas.microsoft.com/office/powerpoint/2010/main" val="12066058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7196C-D4E3-BB30-5812-9C710B6971D7}"/>
              </a:ext>
            </a:extLst>
          </p:cNvPr>
          <p:cNvSpPr>
            <a:spLocks noGrp="1"/>
          </p:cNvSpPr>
          <p:nvPr>
            <p:ph type="title"/>
          </p:nvPr>
        </p:nvSpPr>
        <p:spPr/>
        <p:txBody>
          <a:bodyPr>
            <a:normAutofit/>
          </a:bodyPr>
          <a:lstStyle/>
          <a:p>
            <a:pPr algn="ctr"/>
            <a:r>
              <a:rPr lang="en-GB" sz="4400" i="1" u="sng" dirty="0">
                <a:ea typeface="Meiryo"/>
              </a:rPr>
              <a:t>Common law duty</a:t>
            </a:r>
            <a:endParaRPr lang="en-GB" sz="4400">
              <a:ea typeface="Meiryo"/>
            </a:endParaRPr>
          </a:p>
        </p:txBody>
      </p:sp>
      <p:sp>
        <p:nvSpPr>
          <p:cNvPr id="3" name="Content Placeholder 2">
            <a:extLst>
              <a:ext uri="{FF2B5EF4-FFF2-40B4-BE49-F238E27FC236}">
                <a16:creationId xmlns:a16="http://schemas.microsoft.com/office/drawing/2014/main" id="{3FD02C88-2D72-69D1-29FE-C5BD95C88795}"/>
              </a:ext>
            </a:extLst>
          </p:cNvPr>
          <p:cNvSpPr>
            <a:spLocks noGrp="1"/>
          </p:cNvSpPr>
          <p:nvPr>
            <p:ph idx="1"/>
          </p:nvPr>
        </p:nvSpPr>
        <p:spPr>
          <a:xfrm>
            <a:off x="1920240" y="2507661"/>
            <a:ext cx="8770571" cy="1932120"/>
          </a:xfrm>
        </p:spPr>
        <p:txBody>
          <a:bodyPr vert="horz" lIns="109728" tIns="109728" rIns="109728" bIns="91440" rtlCol="0" anchor="t">
            <a:normAutofit/>
          </a:bodyPr>
          <a:lstStyle/>
          <a:p>
            <a:r>
              <a:rPr lang="en-GB" dirty="0">
                <a:ea typeface="Meiryo"/>
              </a:rPr>
              <a:t>- Research S.2(2) of the Occupiers Liability Act 1957. </a:t>
            </a:r>
          </a:p>
          <a:p>
            <a:endParaRPr lang="en-GB" dirty="0">
              <a:ea typeface="Meiryo"/>
            </a:endParaRPr>
          </a:p>
          <a:p>
            <a:r>
              <a:rPr lang="en-GB" dirty="0">
                <a:ea typeface="Meiryo"/>
              </a:rPr>
              <a:t>- What does it say?</a:t>
            </a:r>
          </a:p>
        </p:txBody>
      </p:sp>
      <p:pic>
        <p:nvPicPr>
          <p:cNvPr id="5" name="Graphic 5" descr="Scales of justice with solid fill">
            <a:extLst>
              <a:ext uri="{FF2B5EF4-FFF2-40B4-BE49-F238E27FC236}">
                <a16:creationId xmlns:a16="http://schemas.microsoft.com/office/drawing/2014/main" id="{1FE1EB20-A8ED-B993-D9CF-16C964071E9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23971" y="4096215"/>
            <a:ext cx="2977375" cy="2977375"/>
          </a:xfrm>
          <a:prstGeom prst="rect">
            <a:avLst/>
          </a:prstGeom>
        </p:spPr>
      </p:pic>
    </p:spTree>
    <p:extLst>
      <p:ext uri="{BB962C8B-B14F-4D97-AF65-F5344CB8AC3E}">
        <p14:creationId xmlns:p14="http://schemas.microsoft.com/office/powerpoint/2010/main" val="3399665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Public Domain Picture | Visit | ID: 13520881218073 | PublicDomainFiles.com">
            <a:extLst>
              <a:ext uri="{FF2B5EF4-FFF2-40B4-BE49-F238E27FC236}">
                <a16:creationId xmlns:a16="http://schemas.microsoft.com/office/drawing/2014/main" id="{D6C75848-9755-D853-EBD6-8BA3F6979A13}"/>
              </a:ext>
            </a:extLst>
          </p:cNvPr>
          <p:cNvPicPr>
            <a:picLocks noChangeAspect="1"/>
          </p:cNvPicPr>
          <p:nvPr/>
        </p:nvPicPr>
        <p:blipFill rotWithShape="1">
          <a:blip r:embed="rId3"/>
          <a:srcRect l="13508" r="13758"/>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B38EC61-2294-993B-7272-596006C00018}"/>
              </a:ext>
            </a:extLst>
          </p:cNvPr>
          <p:cNvSpPr>
            <a:spLocks noGrp="1"/>
          </p:cNvSpPr>
          <p:nvPr>
            <p:ph type="title"/>
          </p:nvPr>
        </p:nvSpPr>
        <p:spPr>
          <a:xfrm>
            <a:off x="992518" y="442913"/>
            <a:ext cx="4780129" cy="1639888"/>
          </a:xfrm>
        </p:spPr>
        <p:txBody>
          <a:bodyPr anchor="b">
            <a:normAutofit/>
          </a:bodyPr>
          <a:lstStyle/>
          <a:p>
            <a:pPr algn="ctr"/>
            <a:r>
              <a:rPr lang="en-GB" sz="3600" i="1" u="sng" dirty="0">
                <a:ea typeface="Meiryo"/>
              </a:rPr>
              <a:t>How to define a visitor?</a:t>
            </a:r>
            <a:endParaRPr lang="en-US" sz="3600" dirty="0">
              <a:ea typeface="Meiryo"/>
            </a:endParaRPr>
          </a:p>
        </p:txBody>
      </p:sp>
      <p:sp>
        <p:nvSpPr>
          <p:cNvPr id="3" name="Content Placeholder 2">
            <a:extLst>
              <a:ext uri="{FF2B5EF4-FFF2-40B4-BE49-F238E27FC236}">
                <a16:creationId xmlns:a16="http://schemas.microsoft.com/office/drawing/2014/main" id="{40C6C4CA-E8B9-7845-4B40-9281E93CD43C}"/>
              </a:ext>
            </a:extLst>
          </p:cNvPr>
          <p:cNvSpPr>
            <a:spLocks noGrp="1"/>
          </p:cNvSpPr>
          <p:nvPr>
            <p:ph idx="1"/>
          </p:nvPr>
        </p:nvSpPr>
        <p:spPr>
          <a:xfrm>
            <a:off x="992518" y="2312988"/>
            <a:ext cx="5368525" cy="3651250"/>
          </a:xfrm>
        </p:spPr>
        <p:txBody>
          <a:bodyPr vert="horz" lIns="109728" tIns="109728" rIns="109728" bIns="91440" rtlCol="0">
            <a:normAutofit/>
          </a:bodyPr>
          <a:lstStyle/>
          <a:p>
            <a:r>
              <a:rPr lang="en-GB" dirty="0">
                <a:ea typeface="Meiryo"/>
              </a:rPr>
              <a:t>- Duty owed under S.2(1). </a:t>
            </a:r>
          </a:p>
          <a:p>
            <a:r>
              <a:rPr lang="en-GB" dirty="0">
                <a:ea typeface="Meiryo"/>
              </a:rPr>
              <a:t>- S.5(1). </a:t>
            </a:r>
          </a:p>
          <a:p>
            <a:r>
              <a:rPr lang="en-GB" dirty="0">
                <a:ea typeface="Meiryo"/>
              </a:rPr>
              <a:t>- ''</a:t>
            </a:r>
            <a:r>
              <a:rPr lang="en-GB" dirty="0">
                <a:ea typeface="+mn-lt"/>
                <a:cs typeface="+mn-lt"/>
              </a:rPr>
              <a:t>Maguire v Sefton Metropolitan Borough Council [2006]''</a:t>
            </a:r>
          </a:p>
          <a:p>
            <a:r>
              <a:rPr lang="en-GB" dirty="0">
                <a:ea typeface="Meiryo"/>
              </a:rPr>
              <a:t>- ''</a:t>
            </a:r>
            <a:r>
              <a:rPr lang="en-GB" dirty="0">
                <a:ea typeface="+mn-lt"/>
                <a:cs typeface="+mn-lt"/>
              </a:rPr>
              <a:t>Lowery v Walker [1911]''</a:t>
            </a:r>
          </a:p>
          <a:p>
            <a:r>
              <a:rPr lang="en-GB" dirty="0">
                <a:ea typeface="Meiryo"/>
              </a:rPr>
              <a:t>- S.2(6) </a:t>
            </a:r>
          </a:p>
          <a:p>
            <a:r>
              <a:rPr lang="en-GB" dirty="0">
                <a:ea typeface="Meiryo"/>
              </a:rPr>
              <a:t>-'' </a:t>
            </a:r>
            <a:r>
              <a:rPr lang="en-GB" dirty="0">
                <a:ea typeface="+mn-lt"/>
                <a:cs typeface="+mn-lt"/>
              </a:rPr>
              <a:t>Anderson v Coutts [1894]''</a:t>
            </a:r>
            <a:endParaRPr lang="en-GB" dirty="0">
              <a:ea typeface="Meiryo"/>
            </a:endParaRPr>
          </a:p>
        </p:txBody>
      </p:sp>
    </p:spTree>
    <p:extLst>
      <p:ext uri="{BB962C8B-B14F-4D97-AF65-F5344CB8AC3E}">
        <p14:creationId xmlns:p14="http://schemas.microsoft.com/office/powerpoint/2010/main" val="3911296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person&#10;&#10;Description automatically generated">
            <a:extLst>
              <a:ext uri="{FF2B5EF4-FFF2-40B4-BE49-F238E27FC236}">
                <a16:creationId xmlns:a16="http://schemas.microsoft.com/office/drawing/2014/main" id="{B84AC130-1548-87F6-11F7-5EF741D6771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9833" r="12785" b="-1"/>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9993FB3-C858-0193-A7F1-47F9919BE42C}"/>
              </a:ext>
            </a:extLst>
          </p:cNvPr>
          <p:cNvSpPr>
            <a:spLocks noGrp="1"/>
          </p:cNvSpPr>
          <p:nvPr>
            <p:ph type="title"/>
          </p:nvPr>
        </p:nvSpPr>
        <p:spPr>
          <a:xfrm>
            <a:off x="992518" y="442913"/>
            <a:ext cx="4780129" cy="1639888"/>
          </a:xfrm>
        </p:spPr>
        <p:txBody>
          <a:bodyPr anchor="b">
            <a:normAutofit/>
          </a:bodyPr>
          <a:lstStyle/>
          <a:p>
            <a:r>
              <a:rPr lang="en-GB" i="1" u="sng">
                <a:ea typeface="Meiryo"/>
              </a:rPr>
              <a:t>Standard of care</a:t>
            </a:r>
            <a:endParaRPr lang="en-GB">
              <a:ea typeface="Meiryo"/>
            </a:endParaRPr>
          </a:p>
        </p:txBody>
      </p:sp>
      <p:sp>
        <p:nvSpPr>
          <p:cNvPr id="3" name="Content Placeholder 2">
            <a:extLst>
              <a:ext uri="{FF2B5EF4-FFF2-40B4-BE49-F238E27FC236}">
                <a16:creationId xmlns:a16="http://schemas.microsoft.com/office/drawing/2014/main" id="{8F51617D-59FB-5741-1B99-1DEE74E99A8F}"/>
              </a:ext>
            </a:extLst>
          </p:cNvPr>
          <p:cNvSpPr>
            <a:spLocks noGrp="1"/>
          </p:cNvSpPr>
          <p:nvPr>
            <p:ph idx="1"/>
          </p:nvPr>
        </p:nvSpPr>
        <p:spPr>
          <a:xfrm>
            <a:off x="992518" y="2312988"/>
            <a:ext cx="5368525" cy="3651250"/>
          </a:xfrm>
        </p:spPr>
        <p:txBody>
          <a:bodyPr vert="horz" lIns="109728" tIns="109728" rIns="109728" bIns="91440" rtlCol="0">
            <a:normAutofit/>
          </a:bodyPr>
          <a:lstStyle/>
          <a:p>
            <a:pPr>
              <a:spcBef>
                <a:spcPts val="900"/>
              </a:spcBef>
            </a:pPr>
            <a:r>
              <a:rPr lang="en-GB" dirty="0">
                <a:ea typeface="Meiryo"/>
              </a:rPr>
              <a:t>- S.2 (2).</a:t>
            </a:r>
            <a:endParaRPr lang="en-US"/>
          </a:p>
          <a:p>
            <a:pPr>
              <a:spcBef>
                <a:spcPts val="900"/>
              </a:spcBef>
            </a:pPr>
            <a:r>
              <a:rPr lang="en-GB" dirty="0">
                <a:ea typeface="Meiryo"/>
              </a:rPr>
              <a:t>- ''</a:t>
            </a:r>
            <a:r>
              <a:rPr lang="en-GB" dirty="0">
                <a:ea typeface="+mn-lt"/>
                <a:cs typeface="+mn-lt"/>
              </a:rPr>
              <a:t>Laverton v </a:t>
            </a:r>
            <a:r>
              <a:rPr lang="en-GB" dirty="0" err="1">
                <a:ea typeface="+mn-lt"/>
                <a:cs typeface="+mn-lt"/>
              </a:rPr>
              <a:t>Kiapisha</a:t>
            </a:r>
            <a:r>
              <a:rPr lang="en-GB" dirty="0">
                <a:ea typeface="+mn-lt"/>
                <a:cs typeface="+mn-lt"/>
              </a:rPr>
              <a:t> [2002]''</a:t>
            </a:r>
            <a:endParaRPr lang="en-GB">
              <a:ea typeface="Meiryo"/>
            </a:endParaRPr>
          </a:p>
          <a:p>
            <a:pPr>
              <a:spcBef>
                <a:spcPts val="900"/>
              </a:spcBef>
            </a:pPr>
            <a:r>
              <a:rPr lang="en-GB" dirty="0">
                <a:ea typeface="Meiryo"/>
              </a:rPr>
              <a:t>- '' </a:t>
            </a:r>
            <a:r>
              <a:rPr lang="en-GB" dirty="0">
                <a:ea typeface="+mn-lt"/>
                <a:cs typeface="+mn-lt"/>
              </a:rPr>
              <a:t>Pollock v Cahill [2015]''</a:t>
            </a:r>
            <a:endParaRPr lang="en-GB">
              <a:ea typeface="+mn-lt"/>
              <a:cs typeface="+mn-lt"/>
            </a:endParaRPr>
          </a:p>
          <a:p>
            <a:pPr>
              <a:spcBef>
                <a:spcPts val="900"/>
              </a:spcBef>
            </a:pPr>
            <a:r>
              <a:rPr lang="en-GB" dirty="0">
                <a:ea typeface="Meiryo"/>
              </a:rPr>
              <a:t>- '' </a:t>
            </a:r>
            <a:r>
              <a:rPr lang="en-GB" dirty="0">
                <a:ea typeface="+mn-lt"/>
                <a:cs typeface="+mn-lt"/>
              </a:rPr>
              <a:t>Tomlinson v Congleton Borough Council [2003]''</a:t>
            </a:r>
            <a:endParaRPr lang="en-GB">
              <a:ea typeface="Meiryo"/>
            </a:endParaRPr>
          </a:p>
          <a:p>
            <a:endParaRPr lang="en-GB" dirty="0">
              <a:ea typeface="Meiryo"/>
            </a:endParaRPr>
          </a:p>
          <a:p>
            <a:endParaRPr lang="en-GB" dirty="0">
              <a:ea typeface="Meiryo"/>
            </a:endParaRPr>
          </a:p>
        </p:txBody>
      </p:sp>
    </p:spTree>
    <p:extLst>
      <p:ext uri="{BB962C8B-B14F-4D97-AF65-F5344CB8AC3E}">
        <p14:creationId xmlns:p14="http://schemas.microsoft.com/office/powerpoint/2010/main" val="7439005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AB56412-039B-359F-97CB-A36D7AFB2144}"/>
              </a:ext>
            </a:extLst>
          </p:cNvPr>
          <p:cNvSpPr>
            <a:spLocks noGrp="1"/>
          </p:cNvSpPr>
          <p:nvPr>
            <p:ph type="title"/>
          </p:nvPr>
        </p:nvSpPr>
        <p:spPr>
          <a:xfrm>
            <a:off x="992518" y="442913"/>
            <a:ext cx="5185645" cy="1639888"/>
          </a:xfrm>
        </p:spPr>
        <p:txBody>
          <a:bodyPr anchor="b">
            <a:normAutofit/>
          </a:bodyPr>
          <a:lstStyle/>
          <a:p>
            <a:pPr algn="ctr"/>
            <a:r>
              <a:rPr lang="en-GB" i="1" u="sng" dirty="0">
                <a:ea typeface="Meiryo"/>
              </a:rPr>
              <a:t>What about child visitors? </a:t>
            </a:r>
            <a:endParaRPr lang="en-US" dirty="0">
              <a:ea typeface="Meiryo"/>
            </a:endParaRPr>
          </a:p>
        </p:txBody>
      </p:sp>
      <p:sp>
        <p:nvSpPr>
          <p:cNvPr id="3" name="Content Placeholder 2">
            <a:extLst>
              <a:ext uri="{FF2B5EF4-FFF2-40B4-BE49-F238E27FC236}">
                <a16:creationId xmlns:a16="http://schemas.microsoft.com/office/drawing/2014/main" id="{F879C886-B38B-BAA9-A6EE-5FB476AEC8CC}"/>
              </a:ext>
            </a:extLst>
          </p:cNvPr>
          <p:cNvSpPr>
            <a:spLocks noGrp="1"/>
          </p:cNvSpPr>
          <p:nvPr>
            <p:ph idx="1"/>
          </p:nvPr>
        </p:nvSpPr>
        <p:spPr>
          <a:xfrm>
            <a:off x="992519" y="2312988"/>
            <a:ext cx="5296964" cy="3651250"/>
          </a:xfrm>
        </p:spPr>
        <p:txBody>
          <a:bodyPr vert="horz" lIns="109728" tIns="109728" rIns="109728" bIns="91440" rtlCol="0">
            <a:normAutofit/>
          </a:bodyPr>
          <a:lstStyle/>
          <a:p>
            <a:pPr>
              <a:lnSpc>
                <a:spcPct val="130000"/>
              </a:lnSpc>
            </a:pPr>
            <a:r>
              <a:rPr lang="en-GB" sz="1100">
                <a:ea typeface="Meiryo"/>
              </a:rPr>
              <a:t>- Occupiers need to be aware that children will not be as careful as adults. </a:t>
            </a:r>
          </a:p>
          <a:p>
            <a:pPr>
              <a:lnSpc>
                <a:spcPct val="130000"/>
              </a:lnSpc>
            </a:pPr>
            <a:r>
              <a:rPr lang="en-GB" sz="1100">
                <a:ea typeface="Meiryo"/>
              </a:rPr>
              <a:t>- Children need to be reasonably safe. </a:t>
            </a:r>
          </a:p>
          <a:p>
            <a:pPr>
              <a:lnSpc>
                <a:spcPct val="130000"/>
              </a:lnSpc>
            </a:pPr>
            <a:r>
              <a:rPr lang="en-GB" sz="1100">
                <a:ea typeface="Meiryo"/>
              </a:rPr>
              <a:t>- </a:t>
            </a:r>
            <a:r>
              <a:rPr lang="en-GB" sz="1100">
                <a:latin typeface="Meiryo"/>
                <a:ea typeface="Meiryo"/>
                <a:cs typeface="Calibri"/>
              </a:rPr>
              <a:t>''</a:t>
            </a:r>
            <a:r>
              <a:rPr lang="en-GB" sz="1100">
                <a:latin typeface="Meiryo"/>
                <a:ea typeface="+mn-lt"/>
                <a:cs typeface="+mn-lt"/>
              </a:rPr>
              <a:t>Glasgow Corporation v Taylor [1922] - Blueberry Tree- not fenced in''.</a:t>
            </a:r>
            <a:r>
              <a:rPr lang="en-GB" sz="1100" i="1">
                <a:latin typeface="Times New Roman"/>
                <a:ea typeface="+mn-lt"/>
                <a:cs typeface="+mn-lt"/>
              </a:rPr>
              <a:t> </a:t>
            </a:r>
          </a:p>
          <a:p>
            <a:pPr>
              <a:lnSpc>
                <a:spcPct val="130000"/>
              </a:lnSpc>
            </a:pPr>
            <a:r>
              <a:rPr lang="en-GB" sz="1100" i="1">
                <a:latin typeface="Times New Roman"/>
                <a:ea typeface="Meiryo"/>
                <a:cs typeface="Calibri"/>
              </a:rPr>
              <a:t>- </a:t>
            </a:r>
            <a:r>
              <a:rPr lang="en-GB" sz="1100">
                <a:latin typeface="Meiryo"/>
                <a:ea typeface="Meiryo"/>
                <a:cs typeface="Calibri"/>
              </a:rPr>
              <a:t>If the child has a parent or guardian present then they will hold the blame. </a:t>
            </a:r>
          </a:p>
          <a:p>
            <a:pPr>
              <a:lnSpc>
                <a:spcPct val="130000"/>
              </a:lnSpc>
            </a:pPr>
            <a:r>
              <a:rPr lang="en-GB" sz="1100">
                <a:latin typeface="Meiryo"/>
                <a:ea typeface="Meiryo"/>
                <a:cs typeface="Calibri"/>
              </a:rPr>
              <a:t>- However, there can also be shared Liability between the occupier and the parent/guardian. </a:t>
            </a:r>
          </a:p>
          <a:p>
            <a:pPr>
              <a:lnSpc>
                <a:spcPct val="130000"/>
              </a:lnSpc>
            </a:pPr>
            <a:r>
              <a:rPr lang="en-GB" sz="1100">
                <a:latin typeface="Meiryo"/>
                <a:ea typeface="Meiryo"/>
                <a:cs typeface="Calibri"/>
              </a:rPr>
              <a:t>- Older children's actions may not be foreseeably seen to happen. </a:t>
            </a:r>
          </a:p>
          <a:p>
            <a:pPr>
              <a:lnSpc>
                <a:spcPct val="130000"/>
              </a:lnSpc>
            </a:pPr>
            <a:r>
              <a:rPr lang="en-GB" sz="1100" i="1">
                <a:latin typeface="Meiryo"/>
                <a:ea typeface="Meiryo"/>
                <a:cs typeface="Calibri"/>
              </a:rPr>
              <a:t>- </a:t>
            </a:r>
            <a:r>
              <a:rPr lang="en-GB" sz="1100">
                <a:latin typeface="Meiryo"/>
                <a:ea typeface="Meiryo"/>
                <a:cs typeface="Calibri"/>
              </a:rPr>
              <a:t>'' </a:t>
            </a:r>
            <a:r>
              <a:rPr lang="en-GB" sz="1100">
                <a:ea typeface="+mn-lt"/>
                <a:cs typeface="+mn-lt"/>
              </a:rPr>
              <a:t>Jolley v Sutton London Borough Council [2000]''</a:t>
            </a:r>
            <a:endParaRPr lang="en-GB" sz="1100">
              <a:latin typeface="Meiryo"/>
              <a:ea typeface="Meiryo"/>
              <a:cs typeface="Calibri"/>
            </a:endParaRPr>
          </a:p>
        </p:txBody>
      </p:sp>
      <p:pic>
        <p:nvPicPr>
          <p:cNvPr id="7" name="Graphic 6" descr="Child with Balloon">
            <a:extLst>
              <a:ext uri="{FF2B5EF4-FFF2-40B4-BE49-F238E27FC236}">
                <a16:creationId xmlns:a16="http://schemas.microsoft.com/office/drawing/2014/main" id="{C045F7C9-07D1-5BD8-EF57-1FE3814A55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10915977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A close up image of chess pawns">
            <a:extLst>
              <a:ext uri="{FF2B5EF4-FFF2-40B4-BE49-F238E27FC236}">
                <a16:creationId xmlns:a16="http://schemas.microsoft.com/office/drawing/2014/main" id="{8FBC2BA0-9DC3-C688-218F-B3F2B2EE6D01}"/>
              </a:ext>
            </a:extLst>
          </p:cNvPr>
          <p:cNvPicPr>
            <a:picLocks noChangeAspect="1"/>
          </p:cNvPicPr>
          <p:nvPr/>
        </p:nvPicPr>
        <p:blipFill rotWithShape="1">
          <a:blip r:embed="rId2"/>
          <a:srcRect t="14427" r="-1" b="-1"/>
          <a:stretch/>
        </p:blipFill>
        <p:spPr>
          <a:xfrm>
            <a:off x="20" y="10"/>
            <a:ext cx="12191980" cy="6857990"/>
          </a:xfrm>
          <a:prstGeom prst="rect">
            <a:avLst/>
          </a:prstGeom>
        </p:spPr>
      </p:pic>
      <p:sp>
        <p:nvSpPr>
          <p:cNvPr id="18" name="Freeform: Shape 17">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086" y="1519577"/>
            <a:ext cx="4875255" cy="434402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06005" y="1664838"/>
            <a:ext cx="4581293" cy="405909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747085" y="1272209"/>
            <a:ext cx="5147826" cy="483924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4D193E7-05F7-388C-9ABB-A35390EA72E9}"/>
              </a:ext>
            </a:extLst>
          </p:cNvPr>
          <p:cNvSpPr>
            <a:spLocks noGrp="1"/>
          </p:cNvSpPr>
          <p:nvPr>
            <p:ph type="ctrTitle"/>
          </p:nvPr>
        </p:nvSpPr>
        <p:spPr>
          <a:xfrm>
            <a:off x="1364275" y="2247663"/>
            <a:ext cx="3691581" cy="2186393"/>
          </a:xfrm>
        </p:spPr>
        <p:txBody>
          <a:bodyPr anchor="b">
            <a:normAutofit/>
          </a:bodyPr>
          <a:lstStyle/>
          <a:p>
            <a:pPr algn="ctr">
              <a:lnSpc>
                <a:spcPct val="110000"/>
              </a:lnSpc>
            </a:pPr>
            <a:r>
              <a:rPr lang="en-GB" sz="2800">
                <a:solidFill>
                  <a:schemeClr val="bg1"/>
                </a:solidFill>
                <a:ea typeface="Meiryo"/>
              </a:rPr>
              <a:t>Do you think that the rule regarding the parents is fair?</a:t>
            </a:r>
            <a:endParaRPr lang="en-GB" sz="2800">
              <a:solidFill>
                <a:schemeClr val="bg1"/>
              </a:solidFill>
            </a:endParaRPr>
          </a:p>
        </p:txBody>
      </p:sp>
    </p:spTree>
    <p:extLst>
      <p:ext uri="{BB962C8B-B14F-4D97-AF65-F5344CB8AC3E}">
        <p14:creationId xmlns:p14="http://schemas.microsoft.com/office/powerpoint/2010/main" val="400597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B677D-773A-1A47-4EF9-A502FBB11CB4}"/>
              </a:ext>
            </a:extLst>
          </p:cNvPr>
          <p:cNvSpPr>
            <a:spLocks noGrp="1"/>
          </p:cNvSpPr>
          <p:nvPr>
            <p:ph type="title"/>
          </p:nvPr>
        </p:nvSpPr>
        <p:spPr/>
        <p:txBody>
          <a:bodyPr/>
          <a:lstStyle/>
          <a:p>
            <a:pPr algn="ctr"/>
            <a:r>
              <a:rPr lang="en-GB" sz="4400" i="1" u="sng" dirty="0">
                <a:ea typeface="Meiryo"/>
              </a:rPr>
              <a:t>S.2(3)(b)</a:t>
            </a:r>
            <a:r>
              <a:rPr lang="en-GB" i="1" u="sng" dirty="0">
                <a:ea typeface="Meiryo"/>
              </a:rPr>
              <a:t> </a:t>
            </a:r>
            <a:endParaRPr lang="en-GB" i="1">
              <a:ea typeface="Meiryo"/>
            </a:endParaRPr>
          </a:p>
        </p:txBody>
      </p:sp>
      <p:sp>
        <p:nvSpPr>
          <p:cNvPr id="3" name="Content Placeholder 2">
            <a:extLst>
              <a:ext uri="{FF2B5EF4-FFF2-40B4-BE49-F238E27FC236}">
                <a16:creationId xmlns:a16="http://schemas.microsoft.com/office/drawing/2014/main" id="{870B79D3-B410-3638-7D7E-741051E05A5B}"/>
              </a:ext>
            </a:extLst>
          </p:cNvPr>
          <p:cNvSpPr>
            <a:spLocks noGrp="1"/>
          </p:cNvSpPr>
          <p:nvPr>
            <p:ph idx="1"/>
          </p:nvPr>
        </p:nvSpPr>
        <p:spPr/>
        <p:txBody>
          <a:bodyPr vert="horz" lIns="109728" tIns="109728" rIns="109728" bIns="91440" rtlCol="0" anchor="t">
            <a:normAutofit fontScale="85000" lnSpcReduction="20000"/>
          </a:bodyPr>
          <a:lstStyle/>
          <a:p>
            <a:r>
              <a:rPr lang="en-GB" dirty="0">
                <a:ea typeface="Meiryo"/>
              </a:rPr>
              <a:t>- Deals with '' Coming Calling''. </a:t>
            </a:r>
          </a:p>
          <a:p>
            <a:r>
              <a:rPr lang="en-GB" dirty="0">
                <a:ea typeface="Meiryo"/>
              </a:rPr>
              <a:t>- If the occupiers and visitor both do the same job then the visitor should take more care because they are aware of the risk. </a:t>
            </a:r>
          </a:p>
          <a:p>
            <a:r>
              <a:rPr lang="en-GB" dirty="0">
                <a:ea typeface="Meiryo"/>
              </a:rPr>
              <a:t>- ''</a:t>
            </a:r>
            <a:r>
              <a:rPr lang="en-GB" dirty="0">
                <a:ea typeface="+mn-lt"/>
                <a:cs typeface="+mn-lt"/>
              </a:rPr>
              <a:t>Roles v Nathan [1963]''</a:t>
            </a:r>
          </a:p>
          <a:p>
            <a:r>
              <a:rPr lang="en-GB" dirty="0">
                <a:ea typeface="Meiryo"/>
              </a:rPr>
              <a:t>- ''No defence on the part of the occupier-</a:t>
            </a:r>
            <a:r>
              <a:rPr lang="en-GB" dirty="0">
                <a:ea typeface="+mn-lt"/>
                <a:cs typeface="+mn-lt"/>
              </a:rPr>
              <a:t>Salmon v Seafarer Restaurants [1983]''</a:t>
            </a:r>
          </a:p>
          <a:p>
            <a:r>
              <a:rPr lang="en-GB" dirty="0">
                <a:ea typeface="Meiryo"/>
              </a:rPr>
              <a:t>- If you go onto a premisses to do work and are injured you can claim in both occupiers and employer liability. </a:t>
            </a:r>
          </a:p>
          <a:p>
            <a:r>
              <a:rPr lang="en-GB" dirty="0">
                <a:ea typeface="Meiryo"/>
              </a:rPr>
              <a:t>- ''</a:t>
            </a:r>
            <a:r>
              <a:rPr lang="en-GB" dirty="0">
                <a:ea typeface="+mn-lt"/>
                <a:cs typeface="+mn-lt"/>
              </a:rPr>
              <a:t>Lough v Intruder Detection and Surveillance Fire and Security Ltd [2008]''</a:t>
            </a:r>
          </a:p>
        </p:txBody>
      </p:sp>
    </p:spTree>
    <p:extLst>
      <p:ext uri="{BB962C8B-B14F-4D97-AF65-F5344CB8AC3E}">
        <p14:creationId xmlns:p14="http://schemas.microsoft.com/office/powerpoint/2010/main" val="23327156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text, ground, yellow, outdoor&#10;&#10;Description automatically generated">
            <a:extLst>
              <a:ext uri="{FF2B5EF4-FFF2-40B4-BE49-F238E27FC236}">
                <a16:creationId xmlns:a16="http://schemas.microsoft.com/office/drawing/2014/main" id="{2D6DD812-67C2-EC10-F2F9-4CC9EC2CA01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846" r="1" b="7229"/>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ACB1111-E91D-5824-FB56-21F014418C59}"/>
              </a:ext>
            </a:extLst>
          </p:cNvPr>
          <p:cNvSpPr>
            <a:spLocks noGrp="1"/>
          </p:cNvSpPr>
          <p:nvPr>
            <p:ph type="title"/>
          </p:nvPr>
        </p:nvSpPr>
        <p:spPr>
          <a:xfrm>
            <a:off x="8046720" y="1045596"/>
            <a:ext cx="3689406" cy="1944371"/>
          </a:xfrm>
        </p:spPr>
        <p:txBody>
          <a:bodyPr anchor="b">
            <a:normAutofit/>
          </a:bodyPr>
          <a:lstStyle/>
          <a:p>
            <a:r>
              <a:rPr lang="en-GB" i="1" u="sng">
                <a:ea typeface="Meiryo"/>
              </a:rPr>
              <a:t>S.2(4)(a)</a:t>
            </a:r>
            <a:r>
              <a:rPr lang="en-GB" dirty="0">
                <a:ea typeface="Meiryo"/>
              </a:rPr>
              <a:t> </a:t>
            </a:r>
            <a:endParaRPr lang="en-GB">
              <a:ea typeface="Meiryo"/>
            </a:endParaRPr>
          </a:p>
        </p:txBody>
      </p:sp>
      <p:sp>
        <p:nvSpPr>
          <p:cNvPr id="3" name="Content Placeholder 2">
            <a:extLst>
              <a:ext uri="{FF2B5EF4-FFF2-40B4-BE49-F238E27FC236}">
                <a16:creationId xmlns:a16="http://schemas.microsoft.com/office/drawing/2014/main" id="{4BC49D31-0E6D-1B22-AF63-0F7FACC8CB66}"/>
              </a:ext>
            </a:extLst>
          </p:cNvPr>
          <p:cNvSpPr>
            <a:spLocks noGrp="1"/>
          </p:cNvSpPr>
          <p:nvPr>
            <p:ph idx="1"/>
          </p:nvPr>
        </p:nvSpPr>
        <p:spPr>
          <a:xfrm>
            <a:off x="8046719" y="3220278"/>
            <a:ext cx="3633747" cy="2592125"/>
          </a:xfrm>
        </p:spPr>
        <p:txBody>
          <a:bodyPr vert="horz" lIns="109728" tIns="109728" rIns="109728" bIns="91440" rtlCol="0" anchor="t">
            <a:normAutofit fontScale="92500" lnSpcReduction="10000"/>
          </a:bodyPr>
          <a:lstStyle/>
          <a:p>
            <a:pPr>
              <a:lnSpc>
                <a:spcPct val="130000"/>
              </a:lnSpc>
            </a:pPr>
            <a:r>
              <a:rPr lang="en-GB" sz="1000" dirty="0">
                <a:ea typeface="Meiryo"/>
              </a:rPr>
              <a:t>- Can negate liability by warning people. </a:t>
            </a:r>
          </a:p>
          <a:p>
            <a:pPr>
              <a:lnSpc>
                <a:spcPct val="130000"/>
              </a:lnSpc>
            </a:pPr>
            <a:r>
              <a:rPr lang="en-GB" sz="1000" dirty="0">
                <a:ea typeface="Meiryo"/>
              </a:rPr>
              <a:t>- An ensuring that the premises are safe for all visitors. </a:t>
            </a:r>
          </a:p>
          <a:p>
            <a:pPr>
              <a:lnSpc>
                <a:spcPct val="130000"/>
              </a:lnSpc>
            </a:pPr>
            <a:r>
              <a:rPr lang="en-GB" sz="1000" dirty="0">
                <a:ea typeface="Meiryo"/>
              </a:rPr>
              <a:t>- Warning must have sufficient information. </a:t>
            </a:r>
          </a:p>
          <a:p>
            <a:pPr>
              <a:lnSpc>
                <a:spcPct val="130000"/>
              </a:lnSpc>
            </a:pPr>
            <a:r>
              <a:rPr lang="en-GB" sz="1000" dirty="0">
                <a:ea typeface="Meiryo"/>
              </a:rPr>
              <a:t>- Roles v Nathan. </a:t>
            </a:r>
          </a:p>
          <a:p>
            <a:pPr>
              <a:lnSpc>
                <a:spcPct val="130000"/>
              </a:lnSpc>
            </a:pPr>
            <a:r>
              <a:rPr lang="en-GB" sz="1000" dirty="0">
                <a:ea typeface="Meiryo"/>
              </a:rPr>
              <a:t>- Different between warning/ exclusion. </a:t>
            </a:r>
          </a:p>
          <a:p>
            <a:pPr>
              <a:lnSpc>
                <a:spcPct val="130000"/>
              </a:lnSpc>
            </a:pPr>
            <a:r>
              <a:rPr lang="en-GB" sz="1000" dirty="0">
                <a:ea typeface="Meiryo"/>
              </a:rPr>
              <a:t>- ''</a:t>
            </a:r>
            <a:r>
              <a:rPr lang="en-GB" sz="1000" dirty="0">
                <a:ea typeface="+mn-lt"/>
                <a:cs typeface="+mn-lt"/>
              </a:rPr>
              <a:t>Lewis v Six Continents plc [2006]''.</a:t>
            </a:r>
          </a:p>
          <a:p>
            <a:pPr>
              <a:lnSpc>
                <a:spcPct val="130000"/>
              </a:lnSpc>
            </a:pPr>
            <a:r>
              <a:rPr lang="en-GB" sz="1000" dirty="0">
                <a:ea typeface="Meiryo"/>
              </a:rPr>
              <a:t>- S.2(1). </a:t>
            </a:r>
          </a:p>
          <a:p>
            <a:pPr>
              <a:lnSpc>
                <a:spcPct val="130000"/>
              </a:lnSpc>
            </a:pPr>
            <a:r>
              <a:rPr lang="en-GB" sz="1000" dirty="0">
                <a:ea typeface="Meiryo"/>
              </a:rPr>
              <a:t>- S.2(6) </a:t>
            </a:r>
          </a:p>
        </p:txBody>
      </p:sp>
    </p:spTree>
    <p:extLst>
      <p:ext uri="{BB962C8B-B14F-4D97-AF65-F5344CB8AC3E}">
        <p14:creationId xmlns:p14="http://schemas.microsoft.com/office/powerpoint/2010/main" val="3242332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E39DC68-962B-DEB1-E34F-7BADA775BC67}"/>
              </a:ext>
            </a:extLst>
          </p:cNvPr>
          <p:cNvSpPr>
            <a:spLocks noGrp="1"/>
          </p:cNvSpPr>
          <p:nvPr>
            <p:ph type="title"/>
          </p:nvPr>
        </p:nvSpPr>
        <p:spPr>
          <a:xfrm>
            <a:off x="992518" y="442913"/>
            <a:ext cx="5185645" cy="1639888"/>
          </a:xfrm>
        </p:spPr>
        <p:txBody>
          <a:bodyPr anchor="b">
            <a:normAutofit/>
          </a:bodyPr>
          <a:lstStyle/>
          <a:p>
            <a:pPr algn="ctr"/>
            <a:r>
              <a:rPr lang="en-GB" sz="3600" i="1" u="sng">
                <a:ea typeface="Meiryo"/>
              </a:rPr>
              <a:t>Other Legislation </a:t>
            </a:r>
            <a:endParaRPr lang="en-US" sz="3600">
              <a:ea typeface="Meiryo"/>
            </a:endParaRPr>
          </a:p>
        </p:txBody>
      </p:sp>
      <p:sp>
        <p:nvSpPr>
          <p:cNvPr id="3" name="Content Placeholder 2">
            <a:extLst>
              <a:ext uri="{FF2B5EF4-FFF2-40B4-BE49-F238E27FC236}">
                <a16:creationId xmlns:a16="http://schemas.microsoft.com/office/drawing/2014/main" id="{2C83F029-BF66-FFDC-254F-E38FBFC07C7E}"/>
              </a:ext>
            </a:extLst>
          </p:cNvPr>
          <p:cNvSpPr>
            <a:spLocks noGrp="1"/>
          </p:cNvSpPr>
          <p:nvPr>
            <p:ph idx="1"/>
          </p:nvPr>
        </p:nvSpPr>
        <p:spPr>
          <a:xfrm>
            <a:off x="992519" y="2312988"/>
            <a:ext cx="5296964" cy="3651250"/>
          </a:xfrm>
        </p:spPr>
        <p:txBody>
          <a:bodyPr vert="horz" lIns="109728" tIns="109728" rIns="109728" bIns="91440" rtlCol="0">
            <a:normAutofit/>
          </a:bodyPr>
          <a:lstStyle/>
          <a:p>
            <a:pPr>
              <a:lnSpc>
                <a:spcPct val="130000"/>
              </a:lnSpc>
            </a:pPr>
            <a:r>
              <a:rPr lang="en-GB" dirty="0">
                <a:ea typeface="Meiryo"/>
              </a:rPr>
              <a:t>- Unfair contract terms Act 1977- if premises are used for business purposes, then liability cannot be excluded. </a:t>
            </a:r>
            <a:endParaRPr lang="en-GB">
              <a:ea typeface="Meiryo"/>
            </a:endParaRPr>
          </a:p>
          <a:p>
            <a:pPr>
              <a:lnSpc>
                <a:spcPct val="130000"/>
              </a:lnSpc>
            </a:pPr>
            <a:r>
              <a:rPr lang="en-GB" dirty="0">
                <a:ea typeface="Meiryo"/>
              </a:rPr>
              <a:t>- S.2(1). </a:t>
            </a:r>
            <a:endParaRPr lang="en-GB">
              <a:ea typeface="Meiryo"/>
            </a:endParaRPr>
          </a:p>
          <a:p>
            <a:pPr>
              <a:lnSpc>
                <a:spcPct val="130000"/>
              </a:lnSpc>
            </a:pPr>
            <a:r>
              <a:rPr lang="en-GB" dirty="0">
                <a:ea typeface="Meiryo"/>
              </a:rPr>
              <a:t>- S.2(2). </a:t>
            </a:r>
            <a:endParaRPr lang="en-GB">
              <a:ea typeface="Meiryo"/>
            </a:endParaRPr>
          </a:p>
          <a:p>
            <a:pPr>
              <a:lnSpc>
                <a:spcPct val="130000"/>
              </a:lnSpc>
            </a:pPr>
            <a:r>
              <a:rPr lang="en-GB" dirty="0">
                <a:ea typeface="Meiryo"/>
              </a:rPr>
              <a:t>- S.1(3)(B). </a:t>
            </a:r>
            <a:endParaRPr lang="en-GB">
              <a:ea typeface="Meiryo"/>
            </a:endParaRPr>
          </a:p>
          <a:p>
            <a:pPr>
              <a:lnSpc>
                <a:spcPct val="130000"/>
              </a:lnSpc>
            </a:pPr>
            <a:r>
              <a:rPr lang="en-GB" dirty="0">
                <a:ea typeface="Meiryo"/>
              </a:rPr>
              <a:t>- Consumers rights Act 1965- S.65. </a:t>
            </a:r>
            <a:endParaRPr lang="en-GB">
              <a:ea typeface="Meiryo"/>
            </a:endParaRPr>
          </a:p>
          <a:p>
            <a:pPr>
              <a:lnSpc>
                <a:spcPct val="130000"/>
              </a:lnSpc>
            </a:pPr>
            <a:endParaRPr lang="en-GB">
              <a:ea typeface="Meiryo"/>
            </a:endParaRPr>
          </a:p>
        </p:txBody>
      </p:sp>
      <p:pic>
        <p:nvPicPr>
          <p:cNvPr id="4" name="Graphic 4" descr="Gavel with solid fill">
            <a:extLst>
              <a:ext uri="{FF2B5EF4-FFF2-40B4-BE49-F238E27FC236}">
                <a16:creationId xmlns:a16="http://schemas.microsoft.com/office/drawing/2014/main" id="{4B0403E8-611F-5029-7C19-E0EEDE9E0C4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22717611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B0B7E16-3225-C71F-BD6F-67F4E5B18BF0}"/>
              </a:ext>
            </a:extLst>
          </p:cNvPr>
          <p:cNvSpPr>
            <a:spLocks noGrp="1"/>
          </p:cNvSpPr>
          <p:nvPr>
            <p:ph type="title"/>
          </p:nvPr>
        </p:nvSpPr>
        <p:spPr>
          <a:xfrm>
            <a:off x="6194738" y="442913"/>
            <a:ext cx="5197655" cy="1639888"/>
          </a:xfrm>
        </p:spPr>
        <p:txBody>
          <a:bodyPr anchor="b">
            <a:normAutofit/>
          </a:bodyPr>
          <a:lstStyle/>
          <a:p>
            <a:pPr algn="ctr"/>
            <a:r>
              <a:rPr lang="en-GB" sz="5400" i="1" u="sng" dirty="0">
                <a:ea typeface="Meiryo"/>
              </a:rPr>
              <a:t>Defences</a:t>
            </a:r>
            <a:endParaRPr lang="en-GB" sz="5400" dirty="0">
              <a:ea typeface="Meiryo"/>
            </a:endParaRPr>
          </a:p>
        </p:txBody>
      </p:sp>
      <p:grpSp>
        <p:nvGrpSpPr>
          <p:cNvPr id="12" name="Group 11">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5" name="Graphic 4" descr="Gavel with solid fill">
            <a:extLst>
              <a:ext uri="{FF2B5EF4-FFF2-40B4-BE49-F238E27FC236}">
                <a16:creationId xmlns:a16="http://schemas.microsoft.com/office/drawing/2014/main" id="{FE1A93B2-83C9-3DFD-22ED-79F7904C5F7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9607" y="1804297"/>
            <a:ext cx="3249406" cy="3249406"/>
          </a:xfrm>
          <a:prstGeom prst="rect">
            <a:avLst/>
          </a:prstGeom>
        </p:spPr>
      </p:pic>
      <p:sp>
        <p:nvSpPr>
          <p:cNvPr id="3" name="Content Placeholder 2">
            <a:extLst>
              <a:ext uri="{FF2B5EF4-FFF2-40B4-BE49-F238E27FC236}">
                <a16:creationId xmlns:a16="http://schemas.microsoft.com/office/drawing/2014/main" id="{DAAEE33D-EA63-C6A2-89B3-417221CF130D}"/>
              </a:ext>
            </a:extLst>
          </p:cNvPr>
          <p:cNvSpPr>
            <a:spLocks noGrp="1"/>
          </p:cNvSpPr>
          <p:nvPr>
            <p:ph idx="1"/>
          </p:nvPr>
        </p:nvSpPr>
        <p:spPr>
          <a:xfrm>
            <a:off x="6194738" y="2312988"/>
            <a:ext cx="5197655" cy="3651250"/>
          </a:xfrm>
        </p:spPr>
        <p:txBody>
          <a:bodyPr vert="horz" lIns="109728" tIns="109728" rIns="109728" bIns="91440" rtlCol="0">
            <a:normAutofit/>
          </a:bodyPr>
          <a:lstStyle/>
          <a:p>
            <a:pPr>
              <a:spcBef>
                <a:spcPts val="900"/>
              </a:spcBef>
            </a:pPr>
            <a:r>
              <a:rPr lang="en-GB" dirty="0">
                <a:ea typeface="Meiryo"/>
              </a:rPr>
              <a:t>- All defences are available including;</a:t>
            </a:r>
            <a:endParaRPr lang="en-US"/>
          </a:p>
          <a:p>
            <a:pPr>
              <a:spcBef>
                <a:spcPts val="900"/>
              </a:spcBef>
            </a:pPr>
            <a:r>
              <a:rPr lang="en-GB" dirty="0">
                <a:ea typeface="Meiryo"/>
              </a:rPr>
              <a:t>- Consent. </a:t>
            </a:r>
            <a:endParaRPr lang="en-GB">
              <a:ea typeface="Meiryo"/>
            </a:endParaRPr>
          </a:p>
          <a:p>
            <a:pPr>
              <a:spcBef>
                <a:spcPts val="900"/>
              </a:spcBef>
            </a:pPr>
            <a:r>
              <a:rPr lang="en-GB" dirty="0">
                <a:ea typeface="Meiryo"/>
              </a:rPr>
              <a:t>- Contributory Negligence. </a:t>
            </a:r>
            <a:endParaRPr lang="en-GB">
              <a:ea typeface="Meiryo"/>
            </a:endParaRPr>
          </a:p>
          <a:p>
            <a:pPr>
              <a:spcBef>
                <a:spcPts val="900"/>
              </a:spcBef>
            </a:pPr>
            <a:r>
              <a:rPr lang="en-GB" dirty="0">
                <a:ea typeface="Meiryo"/>
              </a:rPr>
              <a:t>- Research S.2(5) of the Occupiers liability Act. </a:t>
            </a:r>
            <a:endParaRPr lang="en-GB">
              <a:ea typeface="Meiryo"/>
            </a:endParaRPr>
          </a:p>
          <a:p>
            <a:pPr>
              <a:spcBef>
                <a:spcPts val="900"/>
              </a:spcBef>
            </a:pPr>
            <a:r>
              <a:rPr lang="en-GB" dirty="0">
                <a:ea typeface="Meiryo"/>
              </a:rPr>
              <a:t>- Research S.2(3).</a:t>
            </a:r>
            <a:endParaRPr lang="en-GB">
              <a:ea typeface="Meiryo"/>
            </a:endParaRPr>
          </a:p>
        </p:txBody>
      </p:sp>
    </p:spTree>
    <p:extLst>
      <p:ext uri="{BB962C8B-B14F-4D97-AF65-F5344CB8AC3E}">
        <p14:creationId xmlns:p14="http://schemas.microsoft.com/office/powerpoint/2010/main" val="21589110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1C59A02-4085-3E25-29C0-1335D9944D07}"/>
              </a:ext>
            </a:extLst>
          </p:cNvPr>
          <p:cNvSpPr>
            <a:spLocks noGrp="1"/>
          </p:cNvSpPr>
          <p:nvPr>
            <p:ph type="title"/>
          </p:nvPr>
        </p:nvSpPr>
        <p:spPr>
          <a:xfrm>
            <a:off x="5301769" y="383382"/>
            <a:ext cx="6804998" cy="1639888"/>
          </a:xfrm>
        </p:spPr>
        <p:txBody>
          <a:bodyPr vert="horz" lIns="109728" tIns="109728" rIns="109728" bIns="91440" rtlCol="0" anchor="b">
            <a:normAutofit/>
          </a:bodyPr>
          <a:lstStyle/>
          <a:p>
            <a:pPr algn="ctr"/>
            <a:r>
              <a:rPr lang="en-GB" sz="3000" i="1" u="sng" dirty="0">
                <a:ea typeface="Meiryo"/>
              </a:rPr>
              <a:t>Those who are not visitors or employees </a:t>
            </a:r>
            <a:endParaRPr lang="en-US"/>
          </a:p>
        </p:txBody>
      </p:sp>
      <p:grpSp>
        <p:nvGrpSpPr>
          <p:cNvPr id="12" name="Group 11">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4" descr="A picture containing person&#10;&#10;Description automatically generated">
            <a:extLst>
              <a:ext uri="{FF2B5EF4-FFF2-40B4-BE49-F238E27FC236}">
                <a16:creationId xmlns:a16="http://schemas.microsoft.com/office/drawing/2014/main" id="{C6C501C6-CAE1-7B55-69EA-CA1D64143A6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08218" y="715595"/>
            <a:ext cx="3796466" cy="5694700"/>
          </a:xfrm>
          <a:prstGeom prst="rect">
            <a:avLst/>
          </a:prstGeom>
        </p:spPr>
      </p:pic>
      <p:sp>
        <p:nvSpPr>
          <p:cNvPr id="3" name="Content Placeholder 2">
            <a:extLst>
              <a:ext uri="{FF2B5EF4-FFF2-40B4-BE49-F238E27FC236}">
                <a16:creationId xmlns:a16="http://schemas.microsoft.com/office/drawing/2014/main" id="{CC7EA6F4-06C6-B09E-3630-10C5B3DEC5AD}"/>
              </a:ext>
            </a:extLst>
          </p:cNvPr>
          <p:cNvSpPr>
            <a:spLocks noGrp="1"/>
          </p:cNvSpPr>
          <p:nvPr>
            <p:ph idx="1"/>
          </p:nvPr>
        </p:nvSpPr>
        <p:spPr>
          <a:xfrm>
            <a:off x="5480364" y="2312988"/>
            <a:ext cx="5912029" cy="3651250"/>
          </a:xfrm>
        </p:spPr>
        <p:txBody>
          <a:bodyPr vert="horz" lIns="109728" tIns="109728" rIns="109728" bIns="91440" rtlCol="0" anchor="t">
            <a:normAutofit/>
          </a:bodyPr>
          <a:lstStyle/>
          <a:p>
            <a:pPr marL="285750" indent="-285750">
              <a:buFont typeface="Wingdings" panose="020B0503020204020204" pitchFamily="34" charset="0"/>
              <a:buChar char="Ø"/>
            </a:pPr>
            <a:r>
              <a:rPr lang="en-GB" dirty="0">
                <a:ea typeface="Meiryo"/>
              </a:rPr>
              <a:t> Occupiers Liability Act 1984. </a:t>
            </a:r>
            <a:endParaRPr lang="en-US"/>
          </a:p>
          <a:p>
            <a:pPr marL="285750" indent="-285750">
              <a:buFont typeface="Wingdings" panose="020B0503020204020204" pitchFamily="34" charset="0"/>
              <a:buChar char="Ø"/>
            </a:pPr>
            <a:r>
              <a:rPr lang="en-GB" dirty="0">
                <a:ea typeface="Meiryo"/>
              </a:rPr>
              <a:t> In the past the law did not like people who brought a claim when they were injured whilst trespassing. </a:t>
            </a:r>
          </a:p>
          <a:p>
            <a:pPr marL="285750" indent="-285750">
              <a:buFont typeface="Wingdings" panose="020B0503020204020204" pitchFamily="34" charset="0"/>
              <a:buChar char="Ø"/>
            </a:pPr>
            <a:r>
              <a:rPr lang="en-GB" dirty="0">
                <a:ea typeface="Meiryo"/>
              </a:rPr>
              <a:t> ''</a:t>
            </a:r>
            <a:r>
              <a:rPr lang="en-GB" dirty="0">
                <a:ea typeface="+mn-lt"/>
                <a:cs typeface="+mn-lt"/>
              </a:rPr>
              <a:t>Addie v Dumbreck [1929]''</a:t>
            </a:r>
          </a:p>
          <a:p>
            <a:pPr marL="285750" indent="-285750">
              <a:buFont typeface="Wingdings" panose="020B0503020204020204" pitchFamily="34" charset="0"/>
              <a:buChar char="Ø"/>
            </a:pPr>
            <a:r>
              <a:rPr lang="en-GB" dirty="0">
                <a:ea typeface="Meiryo"/>
              </a:rPr>
              <a:t>S.1(1)(a). </a:t>
            </a:r>
          </a:p>
          <a:p>
            <a:pPr marL="285750" indent="-285750">
              <a:buFont typeface="Wingdings" panose="020B0503020204020204" pitchFamily="34" charset="0"/>
              <a:buChar char="Ø"/>
            </a:pPr>
            <a:r>
              <a:rPr lang="en-GB" dirty="0">
                <a:ea typeface="Meiryo"/>
              </a:rPr>
              <a:t>S.1(7).</a:t>
            </a:r>
          </a:p>
        </p:txBody>
      </p:sp>
    </p:spTree>
    <p:extLst>
      <p:ext uri="{BB962C8B-B14F-4D97-AF65-F5344CB8AC3E}">
        <p14:creationId xmlns:p14="http://schemas.microsoft.com/office/powerpoint/2010/main" val="23489246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ED48388-0238-DBCA-AF66-D01F65FEB8C1}"/>
              </a:ext>
            </a:extLst>
          </p:cNvPr>
          <p:cNvSpPr>
            <a:spLocks noGrp="1"/>
          </p:cNvSpPr>
          <p:nvPr>
            <p:ph type="title"/>
          </p:nvPr>
        </p:nvSpPr>
        <p:spPr>
          <a:xfrm>
            <a:off x="992518" y="442913"/>
            <a:ext cx="5185645" cy="1639888"/>
          </a:xfrm>
        </p:spPr>
        <p:txBody>
          <a:bodyPr anchor="b">
            <a:normAutofit/>
          </a:bodyPr>
          <a:lstStyle/>
          <a:p>
            <a:pPr algn="ctr"/>
            <a:r>
              <a:rPr lang="en-GB" sz="3600" i="1" u="sng" dirty="0">
                <a:ea typeface="Meiryo"/>
              </a:rPr>
              <a:t>Is there a duty of care owed?</a:t>
            </a:r>
            <a:endParaRPr lang="en-US"/>
          </a:p>
        </p:txBody>
      </p:sp>
      <p:sp>
        <p:nvSpPr>
          <p:cNvPr id="3" name="Content Placeholder 2">
            <a:extLst>
              <a:ext uri="{FF2B5EF4-FFF2-40B4-BE49-F238E27FC236}">
                <a16:creationId xmlns:a16="http://schemas.microsoft.com/office/drawing/2014/main" id="{E3B0C945-1DB3-D9D6-87A6-410E6C80B368}"/>
              </a:ext>
            </a:extLst>
          </p:cNvPr>
          <p:cNvSpPr>
            <a:spLocks noGrp="1"/>
          </p:cNvSpPr>
          <p:nvPr>
            <p:ph idx="1"/>
          </p:nvPr>
        </p:nvSpPr>
        <p:spPr>
          <a:xfrm>
            <a:off x="992519" y="2312988"/>
            <a:ext cx="5296964" cy="3651250"/>
          </a:xfrm>
        </p:spPr>
        <p:txBody>
          <a:bodyPr vert="horz" lIns="109728" tIns="109728" rIns="109728" bIns="91440" rtlCol="0">
            <a:normAutofit/>
          </a:bodyPr>
          <a:lstStyle/>
          <a:p>
            <a:pPr marL="285750" indent="-285750">
              <a:lnSpc>
                <a:spcPct val="130000"/>
              </a:lnSpc>
              <a:buFont typeface="Wingdings" panose="020B0503020204020204" pitchFamily="34" charset="0"/>
              <a:buChar char="Ø"/>
            </a:pPr>
            <a:r>
              <a:rPr lang="en-GB" sz="1100">
                <a:ea typeface="Meiryo"/>
              </a:rPr>
              <a:t>Only in certain circumstances. </a:t>
            </a:r>
          </a:p>
          <a:p>
            <a:pPr marL="285750" indent="-285750">
              <a:lnSpc>
                <a:spcPct val="130000"/>
              </a:lnSpc>
              <a:buFont typeface="Wingdings" panose="020B0503020204020204" pitchFamily="34" charset="0"/>
              <a:buChar char="Ø"/>
            </a:pPr>
            <a:r>
              <a:rPr lang="en-GB" sz="1100">
                <a:ea typeface="Meiryo"/>
              </a:rPr>
              <a:t>S1(3). </a:t>
            </a:r>
          </a:p>
          <a:p>
            <a:pPr marL="285750" indent="-285750">
              <a:lnSpc>
                <a:spcPct val="130000"/>
              </a:lnSpc>
              <a:buFont typeface="Wingdings" panose="020B0503020204020204" pitchFamily="34" charset="0"/>
              <a:buChar char="Ø"/>
            </a:pPr>
            <a:r>
              <a:rPr lang="en-GB" sz="1100">
                <a:ea typeface="Meiryo"/>
              </a:rPr>
              <a:t>Only a duty of care when; </a:t>
            </a:r>
          </a:p>
          <a:p>
            <a:pPr marL="285750" indent="-285750">
              <a:lnSpc>
                <a:spcPct val="130000"/>
              </a:lnSpc>
              <a:buFont typeface="Wingdings" panose="020B0503020204020204" pitchFamily="34" charset="0"/>
              <a:buChar char="Ø"/>
            </a:pPr>
            <a:r>
              <a:rPr lang="en-GB" sz="1100">
                <a:ea typeface="Meiryo"/>
              </a:rPr>
              <a:t>'' </a:t>
            </a:r>
            <a:r>
              <a:rPr lang="en-GB" sz="1100" i="1">
                <a:ea typeface="+mn-lt"/>
                <a:cs typeface="+mn-lt"/>
              </a:rPr>
              <a:t>he is aware of the danger or has reasonable grounds to believe it exists;</a:t>
            </a:r>
            <a:endParaRPr lang="en-GB" sz="1100">
              <a:ea typeface="Meiryo"/>
            </a:endParaRPr>
          </a:p>
          <a:p>
            <a:pPr marL="285750" indent="-285750">
              <a:lnSpc>
                <a:spcPct val="130000"/>
              </a:lnSpc>
              <a:buFont typeface="Wingdings" panose="020B0503020204020204" pitchFamily="34" charset="0"/>
              <a:buChar char="Ø"/>
            </a:pPr>
            <a:r>
              <a:rPr lang="en-GB" sz="1100" i="1">
                <a:ea typeface="+mn-lt"/>
                <a:cs typeface="+mn-lt"/>
              </a:rPr>
              <a:t>he knows or has reasonable grounds to believe that the other is in the vicinity of the danger concerned or that he may come into the vicinity of the danger …; and</a:t>
            </a:r>
            <a:endParaRPr lang="en-GB" sz="1100">
              <a:ea typeface="Meiryo"/>
            </a:endParaRPr>
          </a:p>
          <a:p>
            <a:pPr marL="285750" indent="-285750">
              <a:lnSpc>
                <a:spcPct val="130000"/>
              </a:lnSpc>
              <a:buFont typeface="Wingdings" panose="020B0503020204020204" pitchFamily="34" charset="0"/>
              <a:buChar char="Ø"/>
            </a:pPr>
            <a:r>
              <a:rPr lang="en-GB" sz="1100" i="1">
                <a:ea typeface="+mn-lt"/>
                <a:cs typeface="+mn-lt"/>
              </a:rPr>
              <a:t>the risk is one against which, in all the circumstances of the case, he may reasonably be expected to offer the other some protection.'' </a:t>
            </a:r>
            <a:endParaRPr lang="en-GB" sz="1100">
              <a:ea typeface="Meiryo"/>
            </a:endParaRPr>
          </a:p>
          <a:p>
            <a:pPr marL="285750" indent="-285750">
              <a:lnSpc>
                <a:spcPct val="130000"/>
              </a:lnSpc>
              <a:buFont typeface="Wingdings" panose="020B0503020204020204" pitchFamily="34" charset="0"/>
              <a:buChar char="Ø"/>
            </a:pPr>
            <a:endParaRPr lang="en-GB" sz="1100">
              <a:ea typeface="Meiryo"/>
            </a:endParaRPr>
          </a:p>
        </p:txBody>
      </p:sp>
      <p:pic>
        <p:nvPicPr>
          <p:cNvPr id="7" name="Graphic 6" descr="Pilot">
            <a:extLst>
              <a:ext uri="{FF2B5EF4-FFF2-40B4-BE49-F238E27FC236}">
                <a16:creationId xmlns:a16="http://schemas.microsoft.com/office/drawing/2014/main" id="{BDE83A7A-167C-A884-1630-E74C58132B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23478115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2C3302A-109A-F24E-1392-493E067C2330}"/>
              </a:ext>
            </a:extLst>
          </p:cNvPr>
          <p:cNvSpPr>
            <a:spLocks noGrp="1"/>
          </p:cNvSpPr>
          <p:nvPr>
            <p:ph type="title"/>
          </p:nvPr>
        </p:nvSpPr>
        <p:spPr>
          <a:xfrm>
            <a:off x="6194738" y="442913"/>
            <a:ext cx="5197655" cy="1639888"/>
          </a:xfrm>
        </p:spPr>
        <p:txBody>
          <a:bodyPr anchor="b">
            <a:normAutofit/>
          </a:bodyPr>
          <a:lstStyle/>
          <a:p>
            <a:pPr algn="ctr"/>
            <a:r>
              <a:rPr lang="en-GB" sz="4800" i="1" u="sng" dirty="0">
                <a:ea typeface="Meiryo"/>
              </a:rPr>
              <a:t>Continued</a:t>
            </a:r>
            <a:endParaRPr lang="en-GB" sz="4000" i="1" dirty="0">
              <a:ea typeface="Meiryo"/>
            </a:endParaRPr>
          </a:p>
        </p:txBody>
      </p:sp>
      <p:grpSp>
        <p:nvGrpSpPr>
          <p:cNvPr id="11" name="Group 10">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Graphic 4" descr="Gavel with solid fill">
            <a:extLst>
              <a:ext uri="{FF2B5EF4-FFF2-40B4-BE49-F238E27FC236}">
                <a16:creationId xmlns:a16="http://schemas.microsoft.com/office/drawing/2014/main" id="{52679342-B7BD-850B-CF8D-6F814C4DEA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9607" y="1804297"/>
            <a:ext cx="3249406" cy="3249406"/>
          </a:xfrm>
          <a:prstGeom prst="rect">
            <a:avLst/>
          </a:prstGeom>
        </p:spPr>
      </p:pic>
      <p:sp>
        <p:nvSpPr>
          <p:cNvPr id="3" name="Content Placeholder 2">
            <a:extLst>
              <a:ext uri="{FF2B5EF4-FFF2-40B4-BE49-F238E27FC236}">
                <a16:creationId xmlns:a16="http://schemas.microsoft.com/office/drawing/2014/main" id="{C16E01DA-E4A1-45FF-0871-9D1C5577EBAF}"/>
              </a:ext>
            </a:extLst>
          </p:cNvPr>
          <p:cNvSpPr>
            <a:spLocks noGrp="1"/>
          </p:cNvSpPr>
          <p:nvPr>
            <p:ph idx="1"/>
          </p:nvPr>
        </p:nvSpPr>
        <p:spPr>
          <a:xfrm>
            <a:off x="6194738" y="2312988"/>
            <a:ext cx="5197655" cy="3651250"/>
          </a:xfrm>
        </p:spPr>
        <p:txBody>
          <a:bodyPr vert="horz" lIns="109728" tIns="109728" rIns="109728" bIns="91440" rtlCol="0">
            <a:normAutofit/>
          </a:bodyPr>
          <a:lstStyle/>
          <a:p>
            <a:pPr>
              <a:lnSpc>
                <a:spcPct val="130000"/>
              </a:lnSpc>
            </a:pPr>
            <a:r>
              <a:rPr lang="en-GB" sz="1500">
                <a:ea typeface="Meiryo"/>
              </a:rPr>
              <a:t>S.1(3)(a) - must know or suspect danger. </a:t>
            </a:r>
          </a:p>
          <a:p>
            <a:pPr>
              <a:lnSpc>
                <a:spcPct val="130000"/>
              </a:lnSpc>
            </a:pPr>
            <a:r>
              <a:rPr lang="en-GB" sz="1500">
                <a:ea typeface="Meiryo"/>
              </a:rPr>
              <a:t>1st- Subjective. </a:t>
            </a:r>
          </a:p>
          <a:p>
            <a:pPr>
              <a:lnSpc>
                <a:spcPct val="130000"/>
              </a:lnSpc>
            </a:pPr>
            <a:r>
              <a:rPr lang="en-GB" sz="1500">
                <a:ea typeface="Meiryo"/>
              </a:rPr>
              <a:t>2nd – Objective. </a:t>
            </a:r>
          </a:p>
          <a:p>
            <a:pPr>
              <a:lnSpc>
                <a:spcPct val="130000"/>
              </a:lnSpc>
            </a:pPr>
            <a:r>
              <a:rPr lang="en-GB" sz="1500">
                <a:ea typeface="+mn-lt"/>
                <a:cs typeface="+mn-lt"/>
              </a:rPr>
              <a:t>''Rhind v Astbury Water Park [2004]''</a:t>
            </a:r>
          </a:p>
          <a:p>
            <a:pPr>
              <a:lnSpc>
                <a:spcPct val="130000"/>
              </a:lnSpc>
            </a:pPr>
            <a:r>
              <a:rPr lang="en-GB" sz="1500">
                <a:ea typeface="Meiryo"/>
              </a:rPr>
              <a:t>- Did the occupier know there were there. </a:t>
            </a:r>
          </a:p>
          <a:p>
            <a:pPr>
              <a:lnSpc>
                <a:spcPct val="130000"/>
              </a:lnSpc>
            </a:pPr>
            <a:r>
              <a:rPr lang="en-GB" sz="1500">
                <a:ea typeface="Meiryo"/>
              </a:rPr>
              <a:t>- S.1(3)(b). </a:t>
            </a:r>
          </a:p>
          <a:p>
            <a:pPr>
              <a:lnSpc>
                <a:spcPct val="130000"/>
              </a:lnSpc>
            </a:pPr>
            <a:r>
              <a:rPr lang="en-GB" sz="1500">
                <a:ea typeface="Meiryo"/>
              </a:rPr>
              <a:t>- '' </a:t>
            </a:r>
            <a:r>
              <a:rPr lang="en-GB" sz="1500">
                <a:ea typeface="+mn-lt"/>
                <a:cs typeface="+mn-lt"/>
              </a:rPr>
              <a:t>Swain v Puri [1996]'' </a:t>
            </a:r>
            <a:endParaRPr lang="en-GB" sz="1500">
              <a:ea typeface="Meiryo"/>
            </a:endParaRPr>
          </a:p>
        </p:txBody>
      </p:sp>
    </p:spTree>
    <p:extLst>
      <p:ext uri="{BB962C8B-B14F-4D97-AF65-F5344CB8AC3E}">
        <p14:creationId xmlns:p14="http://schemas.microsoft.com/office/powerpoint/2010/main" val="25463928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Melting wall clock on grey background">
            <a:extLst>
              <a:ext uri="{FF2B5EF4-FFF2-40B4-BE49-F238E27FC236}">
                <a16:creationId xmlns:a16="http://schemas.microsoft.com/office/drawing/2014/main" id="{61A5217C-B0C4-3482-DE17-EA9C9C4782C8}"/>
              </a:ext>
            </a:extLst>
          </p:cNvPr>
          <p:cNvPicPr>
            <a:picLocks noChangeAspect="1"/>
          </p:cNvPicPr>
          <p:nvPr/>
        </p:nvPicPr>
        <p:blipFill rotWithShape="1">
          <a:blip r:embed="rId2"/>
          <a:srcRect l="5410" r="6815" b="-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B5858DE-A3CB-83C9-13F5-5EC2B931633C}"/>
              </a:ext>
            </a:extLst>
          </p:cNvPr>
          <p:cNvSpPr>
            <a:spLocks noGrp="1"/>
          </p:cNvSpPr>
          <p:nvPr>
            <p:ph type="title"/>
          </p:nvPr>
        </p:nvSpPr>
        <p:spPr>
          <a:xfrm>
            <a:off x="992518" y="442913"/>
            <a:ext cx="4780129" cy="1639888"/>
          </a:xfrm>
        </p:spPr>
        <p:txBody>
          <a:bodyPr anchor="b">
            <a:normAutofit/>
          </a:bodyPr>
          <a:lstStyle/>
          <a:p>
            <a:r>
              <a:rPr lang="en-GB" i="1" u="sng">
                <a:ea typeface="Meiryo"/>
              </a:rPr>
              <a:t>Other things that will be considered?</a:t>
            </a:r>
          </a:p>
        </p:txBody>
      </p:sp>
      <p:sp>
        <p:nvSpPr>
          <p:cNvPr id="3" name="Content Placeholder 2">
            <a:extLst>
              <a:ext uri="{FF2B5EF4-FFF2-40B4-BE49-F238E27FC236}">
                <a16:creationId xmlns:a16="http://schemas.microsoft.com/office/drawing/2014/main" id="{266D1198-2792-6C74-1AD8-A823810E4090}"/>
              </a:ext>
            </a:extLst>
          </p:cNvPr>
          <p:cNvSpPr>
            <a:spLocks noGrp="1"/>
          </p:cNvSpPr>
          <p:nvPr>
            <p:ph idx="1"/>
          </p:nvPr>
        </p:nvSpPr>
        <p:spPr>
          <a:xfrm>
            <a:off x="992518" y="2312988"/>
            <a:ext cx="5368525" cy="3651250"/>
          </a:xfrm>
        </p:spPr>
        <p:txBody>
          <a:bodyPr vert="horz" lIns="109728" tIns="109728" rIns="109728" bIns="91440" rtlCol="0">
            <a:normAutofit/>
          </a:bodyPr>
          <a:lstStyle/>
          <a:p>
            <a:r>
              <a:rPr lang="en-GB" dirty="0">
                <a:ea typeface="Meiryo"/>
              </a:rPr>
              <a:t>- Timing </a:t>
            </a:r>
          </a:p>
          <a:p>
            <a:r>
              <a:rPr lang="en-GB" dirty="0">
                <a:ea typeface="Meiryo"/>
              </a:rPr>
              <a:t>- Children – Contributory negligence is a defence. </a:t>
            </a:r>
          </a:p>
          <a:p>
            <a:r>
              <a:rPr lang="en-GB" dirty="0">
                <a:ea typeface="Meiryo"/>
              </a:rPr>
              <a:t>- ''</a:t>
            </a:r>
            <a:r>
              <a:rPr lang="en-GB" dirty="0">
                <a:ea typeface="+mn-lt"/>
                <a:cs typeface="+mn-lt"/>
              </a:rPr>
              <a:t>Young v Kent County Council [2005]''</a:t>
            </a:r>
          </a:p>
          <a:p>
            <a:r>
              <a:rPr lang="en-GB" dirty="0">
                <a:ea typeface="Meiryo"/>
              </a:rPr>
              <a:t>- Courts sometimes will say that the child was actually a visitor. </a:t>
            </a:r>
          </a:p>
        </p:txBody>
      </p:sp>
    </p:spTree>
    <p:extLst>
      <p:ext uri="{BB962C8B-B14F-4D97-AF65-F5344CB8AC3E}">
        <p14:creationId xmlns:p14="http://schemas.microsoft.com/office/powerpoint/2010/main" val="12400206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9AAB9D1D-017A-8EAC-AFA8-4F72273329D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3434"/>
          <a:stretch/>
        </p:blipFill>
        <p:spPr>
          <a:xfrm>
            <a:off x="-1" y="10"/>
            <a:ext cx="12192000" cy="6857990"/>
          </a:xfrm>
          <a:prstGeom prst="rect">
            <a:avLst/>
          </a:prstGeom>
        </p:spPr>
      </p:pic>
    </p:spTree>
    <p:extLst>
      <p:ext uri="{BB962C8B-B14F-4D97-AF65-F5344CB8AC3E}">
        <p14:creationId xmlns:p14="http://schemas.microsoft.com/office/powerpoint/2010/main" val="24333337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7F157-0B92-C2D1-50C2-75561EDDDF6B}"/>
              </a:ext>
            </a:extLst>
          </p:cNvPr>
          <p:cNvSpPr>
            <a:spLocks noGrp="1"/>
          </p:cNvSpPr>
          <p:nvPr>
            <p:ph type="title"/>
          </p:nvPr>
        </p:nvSpPr>
        <p:spPr/>
        <p:txBody>
          <a:bodyPr>
            <a:normAutofit/>
          </a:bodyPr>
          <a:lstStyle/>
          <a:p>
            <a:pPr algn="ctr"/>
            <a:r>
              <a:rPr lang="en-GB" sz="6000" i="1" u="sng" dirty="0">
                <a:ea typeface="Meiryo"/>
              </a:rPr>
              <a:t>Activity </a:t>
            </a:r>
            <a:endParaRPr lang="en-GB" sz="6000" i="1" dirty="0">
              <a:ea typeface="Meiryo"/>
            </a:endParaRPr>
          </a:p>
        </p:txBody>
      </p:sp>
      <p:sp>
        <p:nvSpPr>
          <p:cNvPr id="3" name="Content Placeholder 2">
            <a:extLst>
              <a:ext uri="{FF2B5EF4-FFF2-40B4-BE49-F238E27FC236}">
                <a16:creationId xmlns:a16="http://schemas.microsoft.com/office/drawing/2014/main" id="{70D2F883-7F51-E71F-4738-B348BF981E38}"/>
              </a:ext>
            </a:extLst>
          </p:cNvPr>
          <p:cNvSpPr>
            <a:spLocks noGrp="1"/>
          </p:cNvSpPr>
          <p:nvPr>
            <p:ph idx="1"/>
          </p:nvPr>
        </p:nvSpPr>
        <p:spPr/>
        <p:txBody>
          <a:bodyPr vert="horz" lIns="109728" tIns="109728" rIns="109728" bIns="91440" rtlCol="0" anchor="t">
            <a:normAutofit/>
          </a:bodyPr>
          <a:lstStyle/>
          <a:p>
            <a:r>
              <a:rPr lang="en-GB" dirty="0">
                <a:ea typeface="Meiryo"/>
              </a:rPr>
              <a:t>Research the case of; </a:t>
            </a:r>
          </a:p>
          <a:p>
            <a:r>
              <a:rPr lang="en-GB" sz="3200" dirty="0">
                <a:ea typeface="+mn-lt"/>
                <a:cs typeface="+mn-lt"/>
              </a:rPr>
              <a:t>''Glasgow Corporation v Taylor [1922]''</a:t>
            </a:r>
            <a:endParaRPr lang="en-GB" sz="3200" dirty="0">
              <a:ea typeface="Meiryo"/>
            </a:endParaRPr>
          </a:p>
        </p:txBody>
      </p:sp>
      <p:pic>
        <p:nvPicPr>
          <p:cNvPr id="4" name="Graphic 4" descr="Child with balloon outline">
            <a:extLst>
              <a:ext uri="{FF2B5EF4-FFF2-40B4-BE49-F238E27FC236}">
                <a16:creationId xmlns:a16="http://schemas.microsoft.com/office/drawing/2014/main" id="{94F7E475-2CFF-2128-84C4-A71867F5400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72550" y="3138489"/>
            <a:ext cx="3152774" cy="3140868"/>
          </a:xfrm>
          <a:prstGeom prst="rect">
            <a:avLst/>
          </a:prstGeom>
        </p:spPr>
      </p:pic>
      <p:pic>
        <p:nvPicPr>
          <p:cNvPr id="5" name="Graphic 4" descr="Child with balloon outline">
            <a:extLst>
              <a:ext uri="{FF2B5EF4-FFF2-40B4-BE49-F238E27FC236}">
                <a16:creationId xmlns:a16="http://schemas.microsoft.com/office/drawing/2014/main" id="{FCFBFE38-B907-F659-BE90-1D1EE992E4E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17394" y="3142818"/>
            <a:ext cx="3152774" cy="3140868"/>
          </a:xfrm>
          <a:prstGeom prst="rect">
            <a:avLst/>
          </a:prstGeom>
        </p:spPr>
      </p:pic>
    </p:spTree>
    <p:extLst>
      <p:ext uri="{BB962C8B-B14F-4D97-AF65-F5344CB8AC3E}">
        <p14:creationId xmlns:p14="http://schemas.microsoft.com/office/powerpoint/2010/main" val="38840843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 name="Picture 7" descr="Accident Injury Risk Banana · Free photo on Pixabay">
            <a:extLst>
              <a:ext uri="{FF2B5EF4-FFF2-40B4-BE49-F238E27FC236}">
                <a16:creationId xmlns:a16="http://schemas.microsoft.com/office/drawing/2014/main" id="{3666D9E8-13B1-2A2F-CD30-06AE8A0F8E3A}"/>
              </a:ext>
            </a:extLst>
          </p:cNvPr>
          <p:cNvPicPr>
            <a:picLocks noChangeAspect="1"/>
          </p:cNvPicPr>
          <p:nvPr/>
        </p:nvPicPr>
        <p:blipFill rotWithShape="1">
          <a:blip r:embed="rId2"/>
          <a:srcRect t="8073" r="1" b="1"/>
          <a:stretch/>
        </p:blipFill>
        <p:spPr>
          <a:xfrm>
            <a:off x="20" y="10"/>
            <a:ext cx="9947062" cy="6857990"/>
          </a:xfrm>
          <a:prstGeom prst="rect">
            <a:avLst/>
          </a:prstGeom>
        </p:spPr>
      </p:pic>
      <p:sp>
        <p:nvSpPr>
          <p:cNvPr id="14" name="Freeform: Shape 13">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6" name="Freeform: Shape 15">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C3EB8E3-0690-7F8E-CB2A-601AEBC7D335}"/>
              </a:ext>
            </a:extLst>
          </p:cNvPr>
          <p:cNvSpPr>
            <a:spLocks noGrp="1"/>
          </p:cNvSpPr>
          <p:nvPr>
            <p:ph type="title"/>
          </p:nvPr>
        </p:nvSpPr>
        <p:spPr>
          <a:xfrm>
            <a:off x="8141970" y="230018"/>
            <a:ext cx="3689406" cy="1944371"/>
          </a:xfrm>
        </p:spPr>
        <p:txBody>
          <a:bodyPr anchor="b">
            <a:normAutofit/>
          </a:bodyPr>
          <a:lstStyle/>
          <a:p>
            <a:r>
              <a:rPr lang="en-GB" i="1" u="sng">
                <a:ea typeface="Meiryo"/>
              </a:rPr>
              <a:t>S.1 (3)(C )</a:t>
            </a:r>
            <a:endParaRPr lang="en-GB">
              <a:ea typeface="Meiryo"/>
            </a:endParaRPr>
          </a:p>
        </p:txBody>
      </p:sp>
      <p:sp>
        <p:nvSpPr>
          <p:cNvPr id="3" name="Content Placeholder 2">
            <a:extLst>
              <a:ext uri="{FF2B5EF4-FFF2-40B4-BE49-F238E27FC236}">
                <a16:creationId xmlns:a16="http://schemas.microsoft.com/office/drawing/2014/main" id="{A4A25EDF-4AE2-3361-71C1-08F8B0E68A0B}"/>
              </a:ext>
            </a:extLst>
          </p:cNvPr>
          <p:cNvSpPr>
            <a:spLocks noGrp="1"/>
          </p:cNvSpPr>
          <p:nvPr>
            <p:ph idx="1"/>
          </p:nvPr>
        </p:nvSpPr>
        <p:spPr>
          <a:xfrm>
            <a:off x="7885985" y="2291591"/>
            <a:ext cx="3633747" cy="2592125"/>
          </a:xfrm>
        </p:spPr>
        <p:txBody>
          <a:bodyPr vert="horz" lIns="109728" tIns="109728" rIns="109728" bIns="91440" rtlCol="0">
            <a:normAutofit/>
          </a:bodyPr>
          <a:lstStyle/>
          <a:p>
            <a:pPr>
              <a:lnSpc>
                <a:spcPct val="130000"/>
              </a:lnSpc>
            </a:pPr>
            <a:r>
              <a:rPr lang="en-GB" dirty="0">
                <a:ea typeface="Meiryo"/>
              </a:rPr>
              <a:t>- Was it reasonable for the occupier to ensure that there is protection from the risk. </a:t>
            </a:r>
            <a:endParaRPr lang="en-GB">
              <a:ea typeface="Meiryo"/>
            </a:endParaRPr>
          </a:p>
          <a:p>
            <a:pPr>
              <a:lnSpc>
                <a:spcPct val="130000"/>
              </a:lnSpc>
            </a:pPr>
            <a:r>
              <a:rPr lang="en-GB" dirty="0">
                <a:ea typeface="Meiryo"/>
              </a:rPr>
              <a:t>- </a:t>
            </a:r>
            <a:r>
              <a:rPr lang="en-GB" dirty="0">
                <a:ea typeface="+mn-lt"/>
                <a:cs typeface="+mn-lt"/>
              </a:rPr>
              <a:t>'' Simonds v Isle of Wight Council [2004]''</a:t>
            </a:r>
            <a:endParaRPr lang="en-GB">
              <a:ea typeface="+mn-lt"/>
              <a:cs typeface="+mn-lt"/>
            </a:endParaRPr>
          </a:p>
          <a:p>
            <a:pPr>
              <a:lnSpc>
                <a:spcPct val="130000"/>
              </a:lnSpc>
            </a:pPr>
            <a:endParaRPr lang="en-GB">
              <a:ea typeface="Meiryo"/>
            </a:endParaRPr>
          </a:p>
        </p:txBody>
      </p:sp>
    </p:spTree>
    <p:extLst>
      <p:ext uri="{BB962C8B-B14F-4D97-AF65-F5344CB8AC3E}">
        <p14:creationId xmlns:p14="http://schemas.microsoft.com/office/powerpoint/2010/main" val="8893040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BC0385E9-02B2-4941-889A-EAD43F5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36139" y="0"/>
            <a:ext cx="5455860" cy="6858000"/>
          </a:xfrm>
          <a:custGeom>
            <a:avLst/>
            <a:gdLst>
              <a:gd name="connsiteX0" fmla="*/ 3832837 w 5455860"/>
              <a:gd name="connsiteY0" fmla="*/ 0 h 6858000"/>
              <a:gd name="connsiteX1" fmla="*/ 2739604 w 5455860"/>
              <a:gd name="connsiteY1" fmla="*/ 0 h 6858000"/>
              <a:gd name="connsiteX2" fmla="*/ 1959438 w 5455860"/>
              <a:gd name="connsiteY2" fmla="*/ 0 h 6858000"/>
              <a:gd name="connsiteX3" fmla="*/ 1895061 w 5455860"/>
              <a:gd name="connsiteY3" fmla="*/ 0 h 6858000"/>
              <a:gd name="connsiteX4" fmla="*/ 249909 w 5455860"/>
              <a:gd name="connsiteY4" fmla="*/ 0 h 6858000"/>
              <a:gd name="connsiteX5" fmla="*/ 0 w 5455860"/>
              <a:gd name="connsiteY5" fmla="*/ 0 h 6858000"/>
              <a:gd name="connsiteX6" fmla="*/ 0 w 5455860"/>
              <a:gd name="connsiteY6" fmla="*/ 6858000 h 6858000"/>
              <a:gd name="connsiteX7" fmla="*/ 249909 w 5455860"/>
              <a:gd name="connsiteY7" fmla="*/ 6858000 h 6858000"/>
              <a:gd name="connsiteX8" fmla="*/ 1895061 w 5455860"/>
              <a:gd name="connsiteY8" fmla="*/ 6858000 h 6858000"/>
              <a:gd name="connsiteX9" fmla="*/ 1959438 w 5455860"/>
              <a:gd name="connsiteY9" fmla="*/ 6858000 h 6858000"/>
              <a:gd name="connsiteX10" fmla="*/ 2739604 w 5455860"/>
              <a:gd name="connsiteY10" fmla="*/ 6858000 h 6858000"/>
              <a:gd name="connsiteX11" fmla="*/ 2953106 w 5455860"/>
              <a:gd name="connsiteY11" fmla="*/ 6858000 h 6858000"/>
              <a:gd name="connsiteX12" fmla="*/ 3064862 w 5455860"/>
              <a:gd name="connsiteY12" fmla="*/ 6780599 h 6858000"/>
              <a:gd name="connsiteX13" fmla="*/ 3581510 w 5455860"/>
              <a:gd name="connsiteY13" fmla="*/ 6374814 h 6858000"/>
              <a:gd name="connsiteX14" fmla="*/ 5455860 w 5455860"/>
              <a:gd name="connsiteY14" fmla="*/ 3621656 h 6858000"/>
              <a:gd name="connsiteX15" fmla="*/ 3854961 w 5455860"/>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55860" h="6858000">
                <a:moveTo>
                  <a:pt x="3832837" y="0"/>
                </a:moveTo>
                <a:lnTo>
                  <a:pt x="2739604" y="0"/>
                </a:lnTo>
                <a:lnTo>
                  <a:pt x="1959438" y="0"/>
                </a:lnTo>
                <a:lnTo>
                  <a:pt x="1895061" y="0"/>
                </a:lnTo>
                <a:lnTo>
                  <a:pt x="249909" y="0"/>
                </a:lnTo>
                <a:lnTo>
                  <a:pt x="0" y="0"/>
                </a:lnTo>
                <a:lnTo>
                  <a:pt x="0" y="6858000"/>
                </a:lnTo>
                <a:lnTo>
                  <a:pt x="249909" y="6858000"/>
                </a:lnTo>
                <a:lnTo>
                  <a:pt x="1895061" y="6858000"/>
                </a:lnTo>
                <a:lnTo>
                  <a:pt x="1959438" y="6858000"/>
                </a:lnTo>
                <a:lnTo>
                  <a:pt x="2739604" y="6858000"/>
                </a:lnTo>
                <a:lnTo>
                  <a:pt x="2953106" y="6858000"/>
                </a:lnTo>
                <a:lnTo>
                  <a:pt x="3064862" y="6780599"/>
                </a:lnTo>
                <a:cubicBezTo>
                  <a:pt x="3238680" y="6653108"/>
                  <a:pt x="3409307" y="6515397"/>
                  <a:pt x="3581510" y="6374814"/>
                </a:cubicBezTo>
                <a:cubicBezTo>
                  <a:pt x="4527135" y="5602839"/>
                  <a:pt x="5455860" y="4969131"/>
                  <a:pt x="5455860" y="3621656"/>
                </a:cubicBezTo>
                <a:cubicBezTo>
                  <a:pt x="5455860" y="2093192"/>
                  <a:pt x="4882124" y="754641"/>
                  <a:pt x="3854961"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586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9160"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B5466B1-4C2A-9D00-7111-8E18791D90C8}"/>
              </a:ext>
            </a:extLst>
          </p:cNvPr>
          <p:cNvSpPr>
            <a:spLocks noGrp="1"/>
          </p:cNvSpPr>
          <p:nvPr>
            <p:ph type="title"/>
          </p:nvPr>
        </p:nvSpPr>
        <p:spPr>
          <a:xfrm>
            <a:off x="6635115" y="497908"/>
            <a:ext cx="4148511" cy="1944371"/>
          </a:xfrm>
        </p:spPr>
        <p:txBody>
          <a:bodyPr anchor="b">
            <a:normAutofit/>
          </a:bodyPr>
          <a:lstStyle/>
          <a:p>
            <a:pPr algn="ctr"/>
            <a:r>
              <a:rPr lang="en-GB" sz="5400" i="1" u="sng" dirty="0">
                <a:ea typeface="Meiryo"/>
              </a:rPr>
              <a:t>S.1(4)</a:t>
            </a:r>
            <a:endParaRPr lang="en-GB" sz="5400" dirty="0">
              <a:ea typeface="Meiryo"/>
            </a:endParaRPr>
          </a:p>
        </p:txBody>
      </p:sp>
      <p:pic>
        <p:nvPicPr>
          <p:cNvPr id="4" name="Picture 4" descr="Icon&#10;&#10;Description automatically generated">
            <a:extLst>
              <a:ext uri="{FF2B5EF4-FFF2-40B4-BE49-F238E27FC236}">
                <a16:creationId xmlns:a16="http://schemas.microsoft.com/office/drawing/2014/main" id="{49925178-CB6D-EB18-2524-98DC3BB4247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5199" y="1304028"/>
            <a:ext cx="4788670" cy="4249944"/>
          </a:xfrm>
          <a:prstGeom prst="rect">
            <a:avLst/>
          </a:prstGeom>
        </p:spPr>
      </p:pic>
      <p:sp>
        <p:nvSpPr>
          <p:cNvPr id="3" name="Content Placeholder 2">
            <a:extLst>
              <a:ext uri="{FF2B5EF4-FFF2-40B4-BE49-F238E27FC236}">
                <a16:creationId xmlns:a16="http://schemas.microsoft.com/office/drawing/2014/main" id="{BAC944B1-4D0C-06E8-3AD3-5A65A7E4ABA6}"/>
              </a:ext>
            </a:extLst>
          </p:cNvPr>
          <p:cNvSpPr>
            <a:spLocks noGrp="1"/>
          </p:cNvSpPr>
          <p:nvPr>
            <p:ph idx="1"/>
          </p:nvPr>
        </p:nvSpPr>
        <p:spPr>
          <a:xfrm>
            <a:off x="6835575" y="2303498"/>
            <a:ext cx="4940142" cy="4099891"/>
          </a:xfrm>
        </p:spPr>
        <p:txBody>
          <a:bodyPr vert="horz" lIns="109728" tIns="109728" rIns="109728" bIns="91440" rtlCol="0" anchor="t">
            <a:normAutofit fontScale="92500"/>
          </a:bodyPr>
          <a:lstStyle/>
          <a:p>
            <a:pPr>
              <a:lnSpc>
                <a:spcPct val="200000"/>
              </a:lnSpc>
              <a:spcBef>
                <a:spcPts val="900"/>
              </a:spcBef>
            </a:pPr>
            <a:r>
              <a:rPr lang="en-GB" dirty="0">
                <a:ea typeface="Meiryo"/>
              </a:rPr>
              <a:t>- Standard of care. </a:t>
            </a:r>
            <a:endParaRPr lang="en-US"/>
          </a:p>
          <a:p>
            <a:pPr>
              <a:lnSpc>
                <a:spcPct val="200000"/>
              </a:lnSpc>
              <a:spcBef>
                <a:spcPts val="900"/>
              </a:spcBef>
            </a:pPr>
            <a:r>
              <a:rPr lang="en-GB" dirty="0">
                <a:ea typeface="Meiryo"/>
              </a:rPr>
              <a:t>- Objective test. </a:t>
            </a:r>
          </a:p>
          <a:p>
            <a:pPr>
              <a:lnSpc>
                <a:spcPct val="200000"/>
              </a:lnSpc>
              <a:spcBef>
                <a:spcPts val="900"/>
              </a:spcBef>
            </a:pPr>
            <a:r>
              <a:rPr lang="en-GB" dirty="0">
                <a:ea typeface="Meiryo"/>
              </a:rPr>
              <a:t>- Reasonable care. </a:t>
            </a:r>
          </a:p>
          <a:p>
            <a:pPr>
              <a:lnSpc>
                <a:spcPct val="200000"/>
              </a:lnSpc>
              <a:spcBef>
                <a:spcPts val="900"/>
              </a:spcBef>
            </a:pPr>
            <a:r>
              <a:rPr lang="en-GB" dirty="0">
                <a:ea typeface="Meiryo"/>
              </a:rPr>
              <a:t>- ''No damage to property only death and personal injury- - S.1(8)''. </a:t>
            </a:r>
          </a:p>
          <a:p>
            <a:pPr>
              <a:lnSpc>
                <a:spcPct val="200000"/>
              </a:lnSpc>
              <a:spcBef>
                <a:spcPts val="900"/>
              </a:spcBef>
            </a:pPr>
            <a:r>
              <a:rPr lang="en-GB" dirty="0">
                <a:ea typeface="Meiryo"/>
              </a:rPr>
              <a:t>- S.1 (5) - Warning. </a:t>
            </a:r>
          </a:p>
          <a:p>
            <a:pPr>
              <a:lnSpc>
                <a:spcPct val="130000"/>
              </a:lnSpc>
            </a:pPr>
            <a:endParaRPr lang="en-GB" sz="1300">
              <a:ea typeface="Meiryo"/>
            </a:endParaRPr>
          </a:p>
        </p:txBody>
      </p:sp>
    </p:spTree>
    <p:extLst>
      <p:ext uri="{BB962C8B-B14F-4D97-AF65-F5344CB8AC3E}">
        <p14:creationId xmlns:p14="http://schemas.microsoft.com/office/powerpoint/2010/main" val="17295214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495CB-85BE-ED61-C63C-8DBBD2D454CC}"/>
              </a:ext>
            </a:extLst>
          </p:cNvPr>
          <p:cNvSpPr>
            <a:spLocks noGrp="1"/>
          </p:cNvSpPr>
          <p:nvPr>
            <p:ph type="title"/>
          </p:nvPr>
        </p:nvSpPr>
        <p:spPr/>
        <p:txBody>
          <a:bodyPr>
            <a:normAutofit/>
          </a:bodyPr>
          <a:lstStyle/>
          <a:p>
            <a:pPr algn="ctr"/>
            <a:r>
              <a:rPr lang="en-GB" sz="4400" i="1" u="sng" dirty="0">
                <a:ea typeface="Meiryo"/>
              </a:rPr>
              <a:t>Exclude liability </a:t>
            </a:r>
            <a:endParaRPr lang="en-GB" sz="4400" i="1" dirty="0">
              <a:ea typeface="Meiryo"/>
            </a:endParaRPr>
          </a:p>
        </p:txBody>
      </p:sp>
      <p:sp>
        <p:nvSpPr>
          <p:cNvPr id="3" name="Content Placeholder 2">
            <a:extLst>
              <a:ext uri="{FF2B5EF4-FFF2-40B4-BE49-F238E27FC236}">
                <a16:creationId xmlns:a16="http://schemas.microsoft.com/office/drawing/2014/main" id="{85ED1EB1-0E75-CA73-6AB4-88F0F8FF8722}"/>
              </a:ext>
            </a:extLst>
          </p:cNvPr>
          <p:cNvSpPr>
            <a:spLocks noGrp="1"/>
          </p:cNvSpPr>
          <p:nvPr>
            <p:ph idx="1"/>
          </p:nvPr>
        </p:nvSpPr>
        <p:spPr/>
        <p:txBody>
          <a:bodyPr vert="horz" lIns="109728" tIns="109728" rIns="109728" bIns="91440" rtlCol="0" anchor="t">
            <a:normAutofit fontScale="85000" lnSpcReduction="10000"/>
          </a:bodyPr>
          <a:lstStyle/>
          <a:p>
            <a:r>
              <a:rPr lang="en-GB" dirty="0">
                <a:ea typeface="Meiryo"/>
              </a:rPr>
              <a:t>- OLA – excludes liability. </a:t>
            </a:r>
          </a:p>
          <a:p>
            <a:r>
              <a:rPr lang="en-GB" dirty="0">
                <a:ea typeface="Meiryo"/>
              </a:rPr>
              <a:t>- No exclusion under the UCTA 1977. </a:t>
            </a:r>
          </a:p>
          <a:p>
            <a:r>
              <a:rPr lang="en-GB" dirty="0">
                <a:ea typeface="Meiryo"/>
              </a:rPr>
              <a:t>- ''</a:t>
            </a:r>
            <a:r>
              <a:rPr lang="en-GB" dirty="0">
                <a:ea typeface="+mn-lt"/>
                <a:cs typeface="+mn-lt"/>
              </a:rPr>
              <a:t>Revill v Newbery [1996]'' - Contributory negligence is a possible defence. </a:t>
            </a:r>
          </a:p>
          <a:p>
            <a:r>
              <a:rPr lang="en-GB" dirty="0">
                <a:ea typeface="Meiryo"/>
              </a:rPr>
              <a:t>- Research - S. 1(6). </a:t>
            </a:r>
          </a:p>
          <a:p>
            <a:r>
              <a:rPr lang="en-GB" dirty="0">
                <a:ea typeface="Meiryo"/>
              </a:rPr>
              <a:t>- Warning of possible danger to the non-visitor. </a:t>
            </a:r>
          </a:p>
          <a:p>
            <a:r>
              <a:rPr lang="en-GB" dirty="0">
                <a:ea typeface="Meiryo"/>
              </a:rPr>
              <a:t>- Must take all step to discourage the individual to take the danger and inform them that it is there. </a:t>
            </a:r>
          </a:p>
          <a:p>
            <a:r>
              <a:rPr lang="en-GB" dirty="0">
                <a:ea typeface="Meiryo"/>
              </a:rPr>
              <a:t>- Different warning requirements compared to visitors. </a:t>
            </a:r>
          </a:p>
        </p:txBody>
      </p:sp>
      <p:pic>
        <p:nvPicPr>
          <p:cNvPr id="4" name="Graphic 4" descr="Slippery with solid fill">
            <a:extLst>
              <a:ext uri="{FF2B5EF4-FFF2-40B4-BE49-F238E27FC236}">
                <a16:creationId xmlns:a16="http://schemas.microsoft.com/office/drawing/2014/main" id="{1042DF68-673C-91FA-D156-4CD067095CF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067924" y="5186362"/>
            <a:ext cx="1831181" cy="1831181"/>
          </a:xfrm>
          <a:prstGeom prst="rect">
            <a:avLst/>
          </a:prstGeom>
        </p:spPr>
      </p:pic>
    </p:spTree>
    <p:extLst>
      <p:ext uri="{BB962C8B-B14F-4D97-AF65-F5344CB8AC3E}">
        <p14:creationId xmlns:p14="http://schemas.microsoft.com/office/powerpoint/2010/main" val="24219816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EC180B8-88D2-D7AE-A557-C2FE66230851}"/>
              </a:ext>
            </a:extLst>
          </p:cNvPr>
          <p:cNvSpPr/>
          <p:nvPr/>
        </p:nvSpPr>
        <p:spPr>
          <a:xfrm>
            <a:off x="1903917" y="5704784"/>
            <a:ext cx="8706230" cy="1107996"/>
          </a:xfrm>
          <a:prstGeom prst="rect">
            <a:avLst/>
          </a:prstGeom>
          <a:noFill/>
        </p:spPr>
        <p:txBody>
          <a:bodyPr wrap="none" lIns="91440" tIns="45720" rIns="91440" bIns="45720">
            <a:spAutoFit/>
          </a:bodyPr>
          <a:lstStyle/>
          <a:p>
            <a:pPr algn="ctr"/>
            <a:r>
              <a:rPr lang="en-US" sz="6600" b="1" i="1" u="sng" cap="none" spc="0" dirty="0">
                <a:ln w="0"/>
                <a:solidFill>
                  <a:schemeClr val="tx1"/>
                </a:solidFill>
                <a:effectLst>
                  <a:outerShdw blurRad="38100" dist="19050" dir="2700000" algn="tl" rotWithShape="0">
                    <a:schemeClr val="dk1">
                      <a:alpha val="40000"/>
                    </a:schemeClr>
                  </a:outerShdw>
                </a:effectLst>
              </a:rPr>
              <a:t>Remedies in tort law</a:t>
            </a:r>
          </a:p>
        </p:txBody>
      </p:sp>
    </p:spTree>
    <p:extLst>
      <p:ext uri="{BB962C8B-B14F-4D97-AF65-F5344CB8AC3E}">
        <p14:creationId xmlns:p14="http://schemas.microsoft.com/office/powerpoint/2010/main" val="8167647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6FA77-7FB2-E38E-AD42-C2F81908D817}"/>
              </a:ext>
            </a:extLst>
          </p:cNvPr>
          <p:cNvSpPr>
            <a:spLocks noGrp="1"/>
          </p:cNvSpPr>
          <p:nvPr>
            <p:ph type="title"/>
          </p:nvPr>
        </p:nvSpPr>
        <p:spPr/>
        <p:txBody>
          <a:bodyPr>
            <a:normAutofit/>
          </a:bodyPr>
          <a:lstStyle/>
          <a:p>
            <a:pPr algn="ctr"/>
            <a:r>
              <a:rPr lang="en-GB" sz="6000" i="1" u="sng" dirty="0"/>
              <a:t>Personal injury </a:t>
            </a:r>
          </a:p>
        </p:txBody>
      </p:sp>
      <p:sp>
        <p:nvSpPr>
          <p:cNvPr id="3" name="Content Placeholder 2">
            <a:extLst>
              <a:ext uri="{FF2B5EF4-FFF2-40B4-BE49-F238E27FC236}">
                <a16:creationId xmlns:a16="http://schemas.microsoft.com/office/drawing/2014/main" id="{B46F1F8A-6DF1-5BA2-FCDF-105D6A0E631B}"/>
              </a:ext>
            </a:extLst>
          </p:cNvPr>
          <p:cNvSpPr>
            <a:spLocks noGrp="1"/>
          </p:cNvSpPr>
          <p:nvPr>
            <p:ph idx="1"/>
          </p:nvPr>
        </p:nvSpPr>
        <p:spPr/>
        <p:txBody>
          <a:bodyPr/>
          <a:lstStyle/>
          <a:p>
            <a:pPr marL="285750" indent="-285750">
              <a:buFontTx/>
              <a:buChar char="-"/>
            </a:pPr>
            <a:r>
              <a:rPr lang="en-GB" dirty="0"/>
              <a:t>Damages- Quantum- paid to the claimant. </a:t>
            </a:r>
          </a:p>
          <a:p>
            <a:pPr marL="285750" indent="-285750">
              <a:buFontTx/>
              <a:buChar char="-"/>
            </a:pPr>
            <a:r>
              <a:rPr lang="en-GB" dirty="0"/>
              <a:t>Puts the individual back in the position they would have been in had the incident never happened. </a:t>
            </a:r>
          </a:p>
          <a:p>
            <a:pPr marL="285750" indent="-285750">
              <a:buFontTx/>
              <a:buChar char="-"/>
            </a:pPr>
            <a:r>
              <a:rPr lang="en-GB" dirty="0"/>
              <a:t>Also known as compensatory damages. </a:t>
            </a:r>
          </a:p>
          <a:p>
            <a:pPr marL="285750" indent="-285750">
              <a:buFontTx/>
              <a:buChar char="-"/>
            </a:pPr>
            <a:r>
              <a:rPr lang="en-GB" dirty="0"/>
              <a:t>Two categories; </a:t>
            </a:r>
          </a:p>
          <a:p>
            <a:pPr marL="285750" indent="-285750">
              <a:buFontTx/>
              <a:buChar char="-"/>
            </a:pPr>
            <a:r>
              <a:rPr lang="en-GB" dirty="0"/>
              <a:t>Special. </a:t>
            </a:r>
          </a:p>
          <a:p>
            <a:pPr marL="285750" indent="-285750">
              <a:buFontTx/>
              <a:buChar char="-"/>
            </a:pPr>
            <a:r>
              <a:rPr lang="en-GB" dirty="0"/>
              <a:t>General.</a:t>
            </a:r>
          </a:p>
        </p:txBody>
      </p:sp>
      <p:pic>
        <p:nvPicPr>
          <p:cNvPr id="5" name="Graphic 4" descr="Sling outline">
            <a:extLst>
              <a:ext uri="{FF2B5EF4-FFF2-40B4-BE49-F238E27FC236}">
                <a16:creationId xmlns:a16="http://schemas.microsoft.com/office/drawing/2014/main" id="{204E050A-A044-6B45-BC31-58DB601C8B3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07910" y="3997044"/>
            <a:ext cx="2418736" cy="2418736"/>
          </a:xfrm>
          <a:prstGeom prst="rect">
            <a:avLst/>
          </a:prstGeom>
        </p:spPr>
      </p:pic>
    </p:spTree>
    <p:extLst>
      <p:ext uri="{BB962C8B-B14F-4D97-AF65-F5344CB8AC3E}">
        <p14:creationId xmlns:p14="http://schemas.microsoft.com/office/powerpoint/2010/main" val="15999252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48236-5EC3-F6B2-56E7-49B10D356BBC}"/>
              </a:ext>
            </a:extLst>
          </p:cNvPr>
          <p:cNvSpPr>
            <a:spLocks noGrp="1"/>
          </p:cNvSpPr>
          <p:nvPr>
            <p:ph type="title"/>
          </p:nvPr>
        </p:nvSpPr>
        <p:spPr/>
        <p:txBody>
          <a:bodyPr>
            <a:normAutofit fontScale="90000"/>
          </a:bodyPr>
          <a:lstStyle/>
          <a:p>
            <a:r>
              <a:rPr lang="en-GB" sz="3600" i="1" u="sng" dirty="0"/>
              <a:t>What is the purpose of the damages?</a:t>
            </a:r>
          </a:p>
        </p:txBody>
      </p:sp>
      <p:sp>
        <p:nvSpPr>
          <p:cNvPr id="3" name="Content Placeholder 2">
            <a:extLst>
              <a:ext uri="{FF2B5EF4-FFF2-40B4-BE49-F238E27FC236}">
                <a16:creationId xmlns:a16="http://schemas.microsoft.com/office/drawing/2014/main" id="{5FC1FA62-03D8-DADB-7411-5A534E58AFC3}"/>
              </a:ext>
            </a:extLst>
          </p:cNvPr>
          <p:cNvSpPr>
            <a:spLocks noGrp="1"/>
          </p:cNvSpPr>
          <p:nvPr>
            <p:ph idx="1"/>
          </p:nvPr>
        </p:nvSpPr>
        <p:spPr/>
        <p:txBody>
          <a:bodyPr/>
          <a:lstStyle/>
          <a:p>
            <a:pPr marL="285750" indent="-285750">
              <a:buFontTx/>
              <a:buChar char="-"/>
            </a:pPr>
            <a:r>
              <a:rPr lang="en-GB" dirty="0"/>
              <a:t>Cannot help with serious damage but can ensure that the claimant does not lose anything else in the future. </a:t>
            </a:r>
          </a:p>
          <a:p>
            <a:pPr marL="285750" indent="-285750">
              <a:buFontTx/>
              <a:buChar char="-"/>
            </a:pPr>
            <a:r>
              <a:rPr lang="en-GB" dirty="0"/>
              <a:t>Damage – Betterment. </a:t>
            </a:r>
          </a:p>
          <a:p>
            <a:pPr marL="285750" indent="-285750">
              <a:buFontTx/>
              <a:buChar char="-"/>
            </a:pPr>
            <a:r>
              <a:rPr lang="en-GB" dirty="0"/>
              <a:t>Non – pecuniary &amp; Pecuniary- PI or Defamation. </a:t>
            </a:r>
          </a:p>
          <a:p>
            <a:pPr marL="285750" indent="-285750">
              <a:buFontTx/>
              <a:buChar char="-"/>
            </a:pPr>
            <a:r>
              <a:rPr lang="en-GB" dirty="0"/>
              <a:t>How much pecuniary damages will depend on how much the claimant earn at work and how much they will lose because of the incident.</a:t>
            </a:r>
          </a:p>
          <a:p>
            <a:pPr marL="285750" indent="-285750">
              <a:buFontTx/>
              <a:buChar char="-"/>
            </a:pPr>
            <a:endParaRPr lang="en-GB" dirty="0"/>
          </a:p>
        </p:txBody>
      </p:sp>
      <p:pic>
        <p:nvPicPr>
          <p:cNvPr id="5" name="Graphic 4" descr="Pound with solid fill">
            <a:extLst>
              <a:ext uri="{FF2B5EF4-FFF2-40B4-BE49-F238E27FC236}">
                <a16:creationId xmlns:a16="http://schemas.microsoft.com/office/drawing/2014/main" id="{8D1BA0EA-8286-29E2-33FB-7E4DC9C58D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14656" y="5070512"/>
            <a:ext cx="1644445" cy="1644445"/>
          </a:xfrm>
          <a:prstGeom prst="rect">
            <a:avLst/>
          </a:prstGeom>
        </p:spPr>
      </p:pic>
    </p:spTree>
    <p:extLst>
      <p:ext uri="{BB962C8B-B14F-4D97-AF65-F5344CB8AC3E}">
        <p14:creationId xmlns:p14="http://schemas.microsoft.com/office/powerpoint/2010/main" val="41201388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B9752-F77F-5634-C866-1E62A802FABB}"/>
              </a:ext>
            </a:extLst>
          </p:cNvPr>
          <p:cNvSpPr>
            <a:spLocks noGrp="1"/>
          </p:cNvSpPr>
          <p:nvPr>
            <p:ph type="title"/>
          </p:nvPr>
        </p:nvSpPr>
        <p:spPr/>
        <p:txBody>
          <a:bodyPr/>
          <a:lstStyle/>
          <a:p>
            <a:pPr algn="ctr"/>
            <a:r>
              <a:rPr lang="en-GB" sz="5400" i="1" u="sng" dirty="0"/>
              <a:t>Continued</a:t>
            </a:r>
            <a:r>
              <a:rPr lang="en-GB" i="1" u="sng" dirty="0"/>
              <a:t> </a:t>
            </a:r>
          </a:p>
        </p:txBody>
      </p:sp>
      <p:sp>
        <p:nvSpPr>
          <p:cNvPr id="3" name="Content Placeholder 2">
            <a:extLst>
              <a:ext uri="{FF2B5EF4-FFF2-40B4-BE49-F238E27FC236}">
                <a16:creationId xmlns:a16="http://schemas.microsoft.com/office/drawing/2014/main" id="{53FCB641-AE13-34A0-893E-F10448B4165D}"/>
              </a:ext>
            </a:extLst>
          </p:cNvPr>
          <p:cNvSpPr>
            <a:spLocks noGrp="1"/>
          </p:cNvSpPr>
          <p:nvPr>
            <p:ph idx="1"/>
          </p:nvPr>
        </p:nvSpPr>
        <p:spPr/>
        <p:txBody>
          <a:bodyPr/>
          <a:lstStyle/>
          <a:p>
            <a:pPr marL="285750" indent="-285750">
              <a:buFontTx/>
              <a:buChar char="-"/>
            </a:pPr>
            <a:r>
              <a:rPr lang="en-GB" dirty="0"/>
              <a:t>Non- pecuniary- tariffs. </a:t>
            </a:r>
          </a:p>
          <a:p>
            <a:pPr marL="285750" indent="-285750">
              <a:buFontTx/>
              <a:buChar char="-"/>
            </a:pPr>
            <a:r>
              <a:rPr lang="en-GB" dirty="0"/>
              <a:t>Not dependant on the claimants income. </a:t>
            </a:r>
          </a:p>
          <a:p>
            <a:pPr marL="285750" indent="-285750">
              <a:buFontTx/>
              <a:buChar char="-"/>
            </a:pPr>
            <a:r>
              <a:rPr lang="en-GB" dirty="0"/>
              <a:t>Only compensation once and defendant must not claim because then they can benefit from the incident. </a:t>
            </a:r>
          </a:p>
          <a:p>
            <a:pPr marL="285750" indent="-285750">
              <a:buFontTx/>
              <a:buChar char="-"/>
            </a:pPr>
            <a:r>
              <a:rPr lang="en-GB" dirty="0"/>
              <a:t>Social Security Administration Act 1992. </a:t>
            </a:r>
          </a:p>
          <a:p>
            <a:pPr marL="285750" indent="-285750">
              <a:buFontTx/>
              <a:buChar char="-"/>
            </a:pPr>
            <a:r>
              <a:rPr lang="en-GB" dirty="0"/>
              <a:t>Social security (recovery of benefits) Act 1997</a:t>
            </a:r>
          </a:p>
        </p:txBody>
      </p:sp>
      <p:pic>
        <p:nvPicPr>
          <p:cNvPr id="5" name="Graphic 4" descr="Ambulance outline">
            <a:extLst>
              <a:ext uri="{FF2B5EF4-FFF2-40B4-BE49-F238E27FC236}">
                <a16:creationId xmlns:a16="http://schemas.microsoft.com/office/drawing/2014/main" id="{820EC41D-D13D-1E6C-791D-A0C8907206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5525" y="5203723"/>
            <a:ext cx="2140974" cy="2140974"/>
          </a:xfrm>
          <a:prstGeom prst="rect">
            <a:avLst/>
          </a:prstGeom>
        </p:spPr>
      </p:pic>
      <p:pic>
        <p:nvPicPr>
          <p:cNvPr id="6" name="Graphic 5" descr="Ambulance outline">
            <a:extLst>
              <a:ext uri="{FF2B5EF4-FFF2-40B4-BE49-F238E27FC236}">
                <a16:creationId xmlns:a16="http://schemas.microsoft.com/office/drawing/2014/main" id="{75AA0458-812C-7A37-ECE6-825A5AA54A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74116" y="5203723"/>
            <a:ext cx="2140974" cy="2140974"/>
          </a:xfrm>
          <a:prstGeom prst="rect">
            <a:avLst/>
          </a:prstGeom>
        </p:spPr>
      </p:pic>
      <p:pic>
        <p:nvPicPr>
          <p:cNvPr id="7" name="Graphic 6" descr="Ambulance outline">
            <a:extLst>
              <a:ext uri="{FF2B5EF4-FFF2-40B4-BE49-F238E27FC236}">
                <a16:creationId xmlns:a16="http://schemas.microsoft.com/office/drawing/2014/main" id="{C20105A0-8CD4-679B-625D-EE1599BDB0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136934" y="5249730"/>
            <a:ext cx="2140974" cy="2140974"/>
          </a:xfrm>
          <a:prstGeom prst="rect">
            <a:avLst/>
          </a:prstGeom>
        </p:spPr>
      </p:pic>
      <p:pic>
        <p:nvPicPr>
          <p:cNvPr id="8" name="Graphic 7" descr="Ambulance outline">
            <a:extLst>
              <a:ext uri="{FF2B5EF4-FFF2-40B4-BE49-F238E27FC236}">
                <a16:creationId xmlns:a16="http://schemas.microsoft.com/office/drawing/2014/main" id="{680DD9EE-2968-E95F-5F51-30D268AFDE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8929" y="5203723"/>
            <a:ext cx="2140974" cy="2140974"/>
          </a:xfrm>
          <a:prstGeom prst="rect">
            <a:avLst/>
          </a:prstGeom>
        </p:spPr>
      </p:pic>
    </p:spTree>
    <p:extLst>
      <p:ext uri="{BB962C8B-B14F-4D97-AF65-F5344CB8AC3E}">
        <p14:creationId xmlns:p14="http://schemas.microsoft.com/office/powerpoint/2010/main" val="14626995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80068-0C0D-AE7D-2EF6-A19A20EFC05D}"/>
              </a:ext>
            </a:extLst>
          </p:cNvPr>
          <p:cNvSpPr>
            <a:spLocks noGrp="1"/>
          </p:cNvSpPr>
          <p:nvPr>
            <p:ph type="title"/>
          </p:nvPr>
        </p:nvSpPr>
        <p:spPr/>
        <p:txBody>
          <a:bodyPr>
            <a:normAutofit/>
          </a:bodyPr>
          <a:lstStyle/>
          <a:p>
            <a:pPr algn="ctr"/>
            <a:r>
              <a:rPr lang="en-GB" sz="5400" i="1" u="sng" dirty="0"/>
              <a:t>Special damages </a:t>
            </a:r>
          </a:p>
        </p:txBody>
      </p:sp>
      <p:sp>
        <p:nvSpPr>
          <p:cNvPr id="3" name="Content Placeholder 2">
            <a:extLst>
              <a:ext uri="{FF2B5EF4-FFF2-40B4-BE49-F238E27FC236}">
                <a16:creationId xmlns:a16="http://schemas.microsoft.com/office/drawing/2014/main" id="{29235507-E9B2-8C21-63EF-0FB69812A610}"/>
              </a:ext>
            </a:extLst>
          </p:cNvPr>
          <p:cNvSpPr>
            <a:spLocks noGrp="1"/>
          </p:cNvSpPr>
          <p:nvPr>
            <p:ph idx="1"/>
          </p:nvPr>
        </p:nvSpPr>
        <p:spPr/>
        <p:txBody>
          <a:bodyPr/>
          <a:lstStyle/>
          <a:p>
            <a:pPr marL="285750" indent="-285750">
              <a:lnSpc>
                <a:spcPct val="300000"/>
              </a:lnSpc>
              <a:buFontTx/>
              <a:buChar char="-"/>
            </a:pPr>
            <a:r>
              <a:rPr lang="en-GB" dirty="0"/>
              <a:t>‘’Quantifiable Financial losses’’</a:t>
            </a:r>
          </a:p>
          <a:p>
            <a:pPr marL="285750" indent="-285750">
              <a:lnSpc>
                <a:spcPct val="300000"/>
              </a:lnSpc>
              <a:buFontTx/>
              <a:buChar char="-"/>
            </a:pPr>
            <a:r>
              <a:rPr lang="en-GB" dirty="0"/>
              <a:t>Claimant must find out which losses incurred and to what value and prove they exist. </a:t>
            </a:r>
          </a:p>
          <a:p>
            <a:pPr>
              <a:lnSpc>
                <a:spcPct val="300000"/>
              </a:lnSpc>
            </a:pPr>
            <a:r>
              <a:rPr lang="en-GB" dirty="0"/>
              <a:t>- Can you think of anything that this would include? </a:t>
            </a:r>
          </a:p>
        </p:txBody>
      </p:sp>
      <p:pic>
        <p:nvPicPr>
          <p:cNvPr id="5" name="Graphic 4" descr="Thought with solid fill">
            <a:extLst>
              <a:ext uri="{FF2B5EF4-FFF2-40B4-BE49-F238E27FC236}">
                <a16:creationId xmlns:a16="http://schemas.microsoft.com/office/drawing/2014/main" id="{8391AC9E-2840-852A-F371-4C0C36858F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96099" y="4785852"/>
            <a:ext cx="2151322" cy="2151322"/>
          </a:xfrm>
          <a:prstGeom prst="rect">
            <a:avLst/>
          </a:prstGeom>
        </p:spPr>
      </p:pic>
    </p:spTree>
    <p:extLst>
      <p:ext uri="{BB962C8B-B14F-4D97-AF65-F5344CB8AC3E}">
        <p14:creationId xmlns:p14="http://schemas.microsoft.com/office/powerpoint/2010/main" val="19664334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5051E-9601-A0AC-2097-91022F334EAF}"/>
              </a:ext>
            </a:extLst>
          </p:cNvPr>
          <p:cNvSpPr>
            <a:spLocks noGrp="1"/>
          </p:cNvSpPr>
          <p:nvPr>
            <p:ph type="title"/>
          </p:nvPr>
        </p:nvSpPr>
        <p:spPr/>
        <p:txBody>
          <a:bodyPr>
            <a:normAutofit/>
          </a:bodyPr>
          <a:lstStyle/>
          <a:p>
            <a:pPr algn="ctr"/>
            <a:r>
              <a:rPr lang="en-GB" sz="4800" i="1" u="sng" dirty="0"/>
              <a:t>General damages </a:t>
            </a:r>
          </a:p>
        </p:txBody>
      </p:sp>
      <p:sp>
        <p:nvSpPr>
          <p:cNvPr id="3" name="Content Placeholder 2">
            <a:extLst>
              <a:ext uri="{FF2B5EF4-FFF2-40B4-BE49-F238E27FC236}">
                <a16:creationId xmlns:a16="http://schemas.microsoft.com/office/drawing/2014/main" id="{B7AAB226-7EA2-FE87-66C7-8D1888827126}"/>
              </a:ext>
            </a:extLst>
          </p:cNvPr>
          <p:cNvSpPr>
            <a:spLocks noGrp="1"/>
          </p:cNvSpPr>
          <p:nvPr>
            <p:ph idx="1"/>
          </p:nvPr>
        </p:nvSpPr>
        <p:spPr/>
        <p:txBody>
          <a:bodyPr>
            <a:normAutofit fontScale="85000" lnSpcReduction="10000"/>
          </a:bodyPr>
          <a:lstStyle/>
          <a:p>
            <a:pPr marL="285750" indent="-285750">
              <a:buFontTx/>
              <a:buChar char="-"/>
            </a:pPr>
            <a:r>
              <a:rPr lang="en-GB" dirty="0"/>
              <a:t>Cannot be precisely calculated at the time of the trial. </a:t>
            </a:r>
          </a:p>
          <a:p>
            <a:pPr marL="285750" indent="-285750">
              <a:buFontTx/>
              <a:buChar char="-"/>
            </a:pPr>
            <a:r>
              <a:rPr lang="en-GB" b="1" i="1" dirty="0">
                <a:solidFill>
                  <a:srgbClr val="000000"/>
                </a:solidFill>
                <a:effectLst/>
                <a:latin typeface="Times New Roman" panose="02020603050405020304" pitchFamily="18" charset="0"/>
              </a:rPr>
              <a:t>‘’Lim </a:t>
            </a:r>
            <a:r>
              <a:rPr lang="en-GB" b="1" i="1" dirty="0" err="1">
                <a:solidFill>
                  <a:srgbClr val="000000"/>
                </a:solidFill>
                <a:effectLst/>
                <a:latin typeface="Times New Roman" panose="02020603050405020304" pitchFamily="18" charset="0"/>
              </a:rPr>
              <a:t>Poh</a:t>
            </a:r>
            <a:r>
              <a:rPr lang="en-GB" b="1" i="1" dirty="0">
                <a:solidFill>
                  <a:srgbClr val="000000"/>
                </a:solidFill>
                <a:effectLst/>
                <a:latin typeface="Times New Roman" panose="02020603050405020304" pitchFamily="18" charset="0"/>
              </a:rPr>
              <a:t> Choo v Camden &amp; Islington Health Authority [1980]</a:t>
            </a:r>
            <a:r>
              <a:rPr lang="en-GB" b="0" i="0" dirty="0">
                <a:solidFill>
                  <a:srgbClr val="000000"/>
                </a:solidFill>
                <a:effectLst/>
                <a:latin typeface="Times New Roman" panose="02020603050405020304" pitchFamily="18" charset="0"/>
              </a:rPr>
              <a:t> Lord Scarman; </a:t>
            </a:r>
          </a:p>
          <a:p>
            <a:pPr marL="285750" indent="-285750">
              <a:buFontTx/>
              <a:buChar char="-"/>
            </a:pPr>
            <a:r>
              <a:rPr lang="en-GB" b="0" i="0" dirty="0">
                <a:solidFill>
                  <a:srgbClr val="000000"/>
                </a:solidFill>
                <a:effectLst/>
                <a:latin typeface="Times New Roman" panose="02020603050405020304" pitchFamily="18" charset="0"/>
              </a:rPr>
              <a:t>“if the parties do not settle, a court…has to make an award of damages. The award, which covers past, present, and future injury and loss, must, under our law, be of a lump sum assessed at the conclusion of the legal process. The award is final; it is not susceptible to review as the future unfolds, substituting fact for estimate. Knowledge of the future being denied to mankind, so much of the award as is to be attributed to future loss and suffering – in many cases the major part of the award – will almost surely be wrong. There is really only one certainty: the future will prove the award to be either too high or too low.”’’ </a:t>
            </a:r>
            <a:endParaRPr lang="en-GB" dirty="0"/>
          </a:p>
        </p:txBody>
      </p:sp>
      <p:pic>
        <p:nvPicPr>
          <p:cNvPr id="5" name="Graphic 4" descr="Scales of justice with solid fill">
            <a:extLst>
              <a:ext uri="{FF2B5EF4-FFF2-40B4-BE49-F238E27FC236}">
                <a16:creationId xmlns:a16="http://schemas.microsoft.com/office/drawing/2014/main" id="{14270C1C-5BA0-BAA6-A2CE-34747BE550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27863" y="338577"/>
            <a:ext cx="1711305" cy="1711305"/>
          </a:xfrm>
          <a:prstGeom prst="rect">
            <a:avLst/>
          </a:prstGeom>
        </p:spPr>
      </p:pic>
      <p:pic>
        <p:nvPicPr>
          <p:cNvPr id="6" name="Graphic 5" descr="Scales of justice with solid fill">
            <a:extLst>
              <a:ext uri="{FF2B5EF4-FFF2-40B4-BE49-F238E27FC236}">
                <a16:creationId xmlns:a16="http://schemas.microsoft.com/office/drawing/2014/main" id="{00D0AAC8-9527-9BFC-2629-A31CD040D9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5536" y="259201"/>
            <a:ext cx="1711305" cy="1711305"/>
          </a:xfrm>
          <a:prstGeom prst="rect">
            <a:avLst/>
          </a:prstGeom>
        </p:spPr>
      </p:pic>
    </p:spTree>
    <p:extLst>
      <p:ext uri="{BB962C8B-B14F-4D97-AF65-F5344CB8AC3E}">
        <p14:creationId xmlns:p14="http://schemas.microsoft.com/office/powerpoint/2010/main" val="29547330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EB8BC-53E2-B326-DA08-661A8C2E1A05}"/>
              </a:ext>
            </a:extLst>
          </p:cNvPr>
          <p:cNvSpPr>
            <a:spLocks noGrp="1"/>
          </p:cNvSpPr>
          <p:nvPr>
            <p:ph type="title"/>
          </p:nvPr>
        </p:nvSpPr>
        <p:spPr/>
        <p:txBody>
          <a:bodyPr>
            <a:normAutofit/>
          </a:bodyPr>
          <a:lstStyle/>
          <a:p>
            <a:pPr algn="ctr"/>
            <a:r>
              <a:rPr lang="en-GB" sz="6000" i="1" u="sng" dirty="0"/>
              <a:t>Continued</a:t>
            </a:r>
          </a:p>
        </p:txBody>
      </p:sp>
      <p:sp>
        <p:nvSpPr>
          <p:cNvPr id="3" name="Content Placeholder 2">
            <a:extLst>
              <a:ext uri="{FF2B5EF4-FFF2-40B4-BE49-F238E27FC236}">
                <a16:creationId xmlns:a16="http://schemas.microsoft.com/office/drawing/2014/main" id="{3F5C6692-5D7D-4FE6-69D2-7813E352E077}"/>
              </a:ext>
            </a:extLst>
          </p:cNvPr>
          <p:cNvSpPr>
            <a:spLocks noGrp="1"/>
          </p:cNvSpPr>
          <p:nvPr>
            <p:ph idx="1"/>
          </p:nvPr>
        </p:nvSpPr>
        <p:spPr/>
        <p:txBody>
          <a:bodyPr>
            <a:normAutofit fontScale="85000" lnSpcReduction="20000"/>
          </a:bodyPr>
          <a:lstStyle/>
          <a:p>
            <a:r>
              <a:rPr lang="en-GB" dirty="0"/>
              <a:t>Includes elements such as ; </a:t>
            </a:r>
          </a:p>
          <a:p>
            <a:pPr marL="285750" indent="-285750">
              <a:buFontTx/>
              <a:buChar char="-"/>
            </a:pPr>
            <a:r>
              <a:rPr lang="en-GB" dirty="0"/>
              <a:t>Pain and suffering. </a:t>
            </a:r>
          </a:p>
          <a:p>
            <a:pPr marL="285750" indent="-285750">
              <a:buFontTx/>
              <a:buChar char="-"/>
            </a:pPr>
            <a:r>
              <a:rPr lang="en-GB" dirty="0"/>
              <a:t>Loss of amenity. </a:t>
            </a:r>
          </a:p>
          <a:p>
            <a:pPr marL="285750" indent="-285750">
              <a:buFontTx/>
              <a:buChar char="-"/>
            </a:pPr>
            <a:r>
              <a:rPr lang="en-GB" dirty="0"/>
              <a:t>Amount is calculated using cases and more, including Lexis. </a:t>
            </a:r>
          </a:p>
          <a:p>
            <a:pPr marL="285750" indent="-285750">
              <a:buFontTx/>
              <a:buChar char="-"/>
            </a:pPr>
            <a:r>
              <a:rPr lang="en-GB" dirty="0"/>
              <a:t>Case law – Kemp v Kemp. </a:t>
            </a:r>
          </a:p>
          <a:p>
            <a:pPr marL="285750" indent="-285750">
              <a:buFontTx/>
              <a:buChar char="-"/>
            </a:pPr>
            <a:r>
              <a:rPr lang="en-GB" dirty="0"/>
              <a:t>‘’Judicial College Guidelines’’</a:t>
            </a:r>
          </a:p>
          <a:p>
            <a:pPr marL="285750" indent="-285750">
              <a:buFontTx/>
              <a:buChar char="-"/>
            </a:pPr>
            <a:r>
              <a:rPr lang="en-GB" dirty="0"/>
              <a:t>Multiplier </a:t>
            </a:r>
          </a:p>
          <a:p>
            <a:pPr marL="285750" indent="-285750">
              <a:buFontTx/>
              <a:buChar char="-"/>
            </a:pPr>
            <a:r>
              <a:rPr lang="en-GB" dirty="0"/>
              <a:t>Cost of care in the future. </a:t>
            </a:r>
          </a:p>
          <a:p>
            <a:pPr marL="285750" indent="-285750">
              <a:buFontTx/>
              <a:buChar char="-"/>
            </a:pPr>
            <a:r>
              <a:rPr lang="en-GB" dirty="0"/>
              <a:t>Loss of time.</a:t>
            </a:r>
          </a:p>
        </p:txBody>
      </p:sp>
      <p:pic>
        <p:nvPicPr>
          <p:cNvPr id="5" name="Graphic 4" descr="Adhesive Bandage with solid fill">
            <a:extLst>
              <a:ext uri="{FF2B5EF4-FFF2-40B4-BE49-F238E27FC236}">
                <a16:creationId xmlns:a16="http://schemas.microsoft.com/office/drawing/2014/main" id="{5C048C09-9B11-526E-1793-9576CB0835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7995" y="489745"/>
            <a:ext cx="1822531" cy="1822531"/>
          </a:xfrm>
          <a:prstGeom prst="rect">
            <a:avLst/>
          </a:prstGeom>
        </p:spPr>
      </p:pic>
      <p:pic>
        <p:nvPicPr>
          <p:cNvPr id="7" name="Graphic 6" descr="Sling with solid fill">
            <a:extLst>
              <a:ext uri="{FF2B5EF4-FFF2-40B4-BE49-F238E27FC236}">
                <a16:creationId xmlns:a16="http://schemas.microsoft.com/office/drawing/2014/main" id="{F1CE7286-CAD7-6FD1-1FCD-EEF25FB3041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831825" y="4741606"/>
            <a:ext cx="2198759" cy="2198759"/>
          </a:xfrm>
          <a:prstGeom prst="rect">
            <a:avLst/>
          </a:prstGeom>
        </p:spPr>
      </p:pic>
    </p:spTree>
    <p:extLst>
      <p:ext uri="{BB962C8B-B14F-4D97-AF65-F5344CB8AC3E}">
        <p14:creationId xmlns:p14="http://schemas.microsoft.com/office/powerpoint/2010/main" val="1707758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F5C86-32D6-996D-4EB0-1A709D8F424A}"/>
              </a:ext>
            </a:extLst>
          </p:cNvPr>
          <p:cNvSpPr>
            <a:spLocks noGrp="1"/>
          </p:cNvSpPr>
          <p:nvPr>
            <p:ph type="title"/>
          </p:nvPr>
        </p:nvSpPr>
        <p:spPr/>
        <p:txBody>
          <a:bodyPr>
            <a:normAutofit/>
          </a:bodyPr>
          <a:lstStyle/>
          <a:p>
            <a:pPr algn="ctr"/>
            <a:r>
              <a:rPr lang="en-GB" sz="5400" i="1" u="sng" dirty="0"/>
              <a:t> Other damages</a:t>
            </a:r>
          </a:p>
        </p:txBody>
      </p:sp>
      <p:sp>
        <p:nvSpPr>
          <p:cNvPr id="3" name="Content Placeholder 2">
            <a:extLst>
              <a:ext uri="{FF2B5EF4-FFF2-40B4-BE49-F238E27FC236}">
                <a16:creationId xmlns:a16="http://schemas.microsoft.com/office/drawing/2014/main" id="{121C6C91-AA1B-CB8B-7948-A2122F64CE63}"/>
              </a:ext>
            </a:extLst>
          </p:cNvPr>
          <p:cNvSpPr>
            <a:spLocks noGrp="1"/>
          </p:cNvSpPr>
          <p:nvPr>
            <p:ph idx="1"/>
          </p:nvPr>
        </p:nvSpPr>
        <p:spPr/>
        <p:txBody>
          <a:bodyPr>
            <a:normAutofit lnSpcReduction="10000"/>
          </a:bodyPr>
          <a:lstStyle/>
          <a:p>
            <a:pPr marL="285750" indent="-285750">
              <a:buFontTx/>
              <a:buChar char="-"/>
            </a:pPr>
            <a:r>
              <a:rPr lang="en-GB" dirty="0"/>
              <a:t>Common law. </a:t>
            </a:r>
          </a:p>
          <a:p>
            <a:pPr marL="285750" indent="-285750">
              <a:buFontTx/>
              <a:buChar char="-"/>
            </a:pPr>
            <a:r>
              <a:rPr lang="en-GB" dirty="0"/>
              <a:t>Quantum will be low in these circumstances; </a:t>
            </a:r>
          </a:p>
          <a:p>
            <a:pPr marL="285750" indent="-285750">
              <a:buFontTx/>
              <a:buChar char="-"/>
            </a:pPr>
            <a:r>
              <a:rPr lang="en-GB" dirty="0"/>
              <a:t>Nominal Damages – Legal right not upheld- no loss- Small award. </a:t>
            </a:r>
          </a:p>
          <a:p>
            <a:pPr marL="285750" indent="-285750">
              <a:buFontTx/>
              <a:buChar char="-"/>
            </a:pPr>
            <a:r>
              <a:rPr lang="en-GB" dirty="0"/>
              <a:t>Contemptuous Damages – In defamation libel cases usually awarded where the claimant should not have claimed. </a:t>
            </a:r>
          </a:p>
          <a:p>
            <a:pPr marL="285750" indent="-285750">
              <a:buFontTx/>
              <a:buChar char="-"/>
            </a:pPr>
            <a:r>
              <a:rPr lang="en-GB" dirty="0"/>
              <a:t>Research the case of ‘’ </a:t>
            </a:r>
            <a:r>
              <a:rPr lang="en-GB" dirty="0">
                <a:solidFill>
                  <a:srgbClr val="000000"/>
                </a:solidFill>
                <a:effectLst/>
                <a:latin typeface="Arial" panose="020B0604020202020204" pitchFamily="34" charset="0"/>
                <a:cs typeface="Arial" panose="020B0604020202020204" pitchFamily="34" charset="0"/>
              </a:rPr>
              <a:t>Grobbelaar v News Group Newspapers (No. 2) [2002]’’</a:t>
            </a:r>
            <a:endParaRPr lang="en-GB" dirty="0">
              <a:latin typeface="Arial" panose="020B0604020202020204" pitchFamily="34" charset="0"/>
              <a:cs typeface="Arial" panose="020B0604020202020204" pitchFamily="34" charset="0"/>
            </a:endParaRPr>
          </a:p>
        </p:txBody>
      </p:sp>
      <p:pic>
        <p:nvPicPr>
          <p:cNvPr id="5" name="Graphic 4" descr="Bank check outline">
            <a:extLst>
              <a:ext uri="{FF2B5EF4-FFF2-40B4-BE49-F238E27FC236}">
                <a16:creationId xmlns:a16="http://schemas.microsoft.com/office/drawing/2014/main" id="{24696D22-A6D5-D761-F1F5-C4B893AA83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19736" y="5125529"/>
            <a:ext cx="2470030" cy="2470030"/>
          </a:xfrm>
          <a:prstGeom prst="rect">
            <a:avLst/>
          </a:prstGeom>
        </p:spPr>
      </p:pic>
    </p:spTree>
    <p:extLst>
      <p:ext uri="{BB962C8B-B14F-4D97-AF65-F5344CB8AC3E}">
        <p14:creationId xmlns:p14="http://schemas.microsoft.com/office/powerpoint/2010/main" val="18674873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3E53-72B4-AD28-B91F-F2CE71A33BE1}"/>
              </a:ext>
            </a:extLst>
          </p:cNvPr>
          <p:cNvSpPr>
            <a:spLocks noGrp="1"/>
          </p:cNvSpPr>
          <p:nvPr>
            <p:ph type="title"/>
          </p:nvPr>
        </p:nvSpPr>
        <p:spPr/>
        <p:txBody>
          <a:bodyPr>
            <a:normAutofit/>
          </a:bodyPr>
          <a:lstStyle/>
          <a:p>
            <a:pPr algn="ctr"/>
            <a:r>
              <a:rPr lang="en-GB" sz="5400" i="1" u="sng" dirty="0"/>
              <a:t>Continued</a:t>
            </a:r>
          </a:p>
        </p:txBody>
      </p:sp>
      <p:sp>
        <p:nvSpPr>
          <p:cNvPr id="3" name="Content Placeholder 2">
            <a:extLst>
              <a:ext uri="{FF2B5EF4-FFF2-40B4-BE49-F238E27FC236}">
                <a16:creationId xmlns:a16="http://schemas.microsoft.com/office/drawing/2014/main" id="{212D777C-0BD5-5F28-93AC-B0D1F6E19300}"/>
              </a:ext>
            </a:extLst>
          </p:cNvPr>
          <p:cNvSpPr>
            <a:spLocks noGrp="1"/>
          </p:cNvSpPr>
          <p:nvPr>
            <p:ph idx="1"/>
          </p:nvPr>
        </p:nvSpPr>
        <p:spPr/>
        <p:txBody>
          <a:bodyPr/>
          <a:lstStyle/>
          <a:p>
            <a:pPr marL="285750" indent="-285750">
              <a:buFontTx/>
              <a:buChar char="-"/>
            </a:pPr>
            <a:r>
              <a:rPr lang="en-GB" dirty="0"/>
              <a:t>Can also award aggravated damages- where the defendant committed the tort to profit from it. </a:t>
            </a:r>
          </a:p>
          <a:p>
            <a:pPr marL="285750" indent="-285750">
              <a:buFontTx/>
              <a:buChar char="-"/>
            </a:pPr>
            <a:r>
              <a:rPr lang="en-GB" dirty="0"/>
              <a:t>There are also other circumstances. </a:t>
            </a:r>
          </a:p>
          <a:p>
            <a:pPr marL="285750" indent="-285750">
              <a:buFontTx/>
              <a:buChar char="-"/>
            </a:pPr>
            <a:r>
              <a:rPr lang="en-GB" dirty="0"/>
              <a:t>Compensatory damages can include exemplary damages. </a:t>
            </a:r>
          </a:p>
          <a:p>
            <a:pPr marL="285750" indent="-285750">
              <a:buFontTx/>
              <a:buChar char="-"/>
            </a:pPr>
            <a:r>
              <a:rPr lang="en-GB" dirty="0">
                <a:latin typeface="Arial" panose="020B0604020202020204" pitchFamily="34" charset="0"/>
                <a:cs typeface="Arial" panose="020B0604020202020204" pitchFamily="34" charset="0"/>
              </a:rPr>
              <a:t>‘’ </a:t>
            </a:r>
            <a:r>
              <a:rPr lang="en-GB" dirty="0" err="1">
                <a:solidFill>
                  <a:srgbClr val="000000"/>
                </a:solidFill>
                <a:effectLst/>
                <a:latin typeface="Arial" panose="020B0604020202020204" pitchFamily="34" charset="0"/>
                <a:cs typeface="Arial" panose="020B0604020202020204" pitchFamily="34" charset="0"/>
              </a:rPr>
              <a:t>Rookes</a:t>
            </a:r>
            <a:r>
              <a:rPr lang="en-GB" dirty="0">
                <a:solidFill>
                  <a:srgbClr val="000000"/>
                </a:solidFill>
                <a:effectLst/>
                <a:latin typeface="Arial" panose="020B0604020202020204" pitchFamily="34" charset="0"/>
                <a:cs typeface="Arial" panose="020B0604020202020204" pitchFamily="34" charset="0"/>
              </a:rPr>
              <a:t> v Barnard [1964]’’</a:t>
            </a:r>
            <a:endParaRPr lang="en-GB" dirty="0">
              <a:latin typeface="Arial" panose="020B0604020202020204" pitchFamily="34" charset="0"/>
              <a:cs typeface="Arial" panose="020B0604020202020204" pitchFamily="34" charset="0"/>
            </a:endParaRPr>
          </a:p>
        </p:txBody>
      </p:sp>
      <p:pic>
        <p:nvPicPr>
          <p:cNvPr id="4" name="Graphic 3" descr="Bank check outline">
            <a:extLst>
              <a:ext uri="{FF2B5EF4-FFF2-40B4-BE49-F238E27FC236}">
                <a16:creationId xmlns:a16="http://schemas.microsoft.com/office/drawing/2014/main" id="{C03D653C-35F8-9CEC-8171-E393EDC178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19736" y="5125529"/>
            <a:ext cx="2470030" cy="2470030"/>
          </a:xfrm>
          <a:prstGeom prst="rect">
            <a:avLst/>
          </a:prstGeom>
        </p:spPr>
      </p:pic>
      <p:pic>
        <p:nvPicPr>
          <p:cNvPr id="5" name="Graphic 4" descr="Bank check outline">
            <a:extLst>
              <a:ext uri="{FF2B5EF4-FFF2-40B4-BE49-F238E27FC236}">
                <a16:creationId xmlns:a16="http://schemas.microsoft.com/office/drawing/2014/main" id="{7391FE1E-83E3-AF22-6ADB-E520D1C3A30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5125529"/>
            <a:ext cx="2470030" cy="2470030"/>
          </a:xfrm>
          <a:prstGeom prst="rect">
            <a:avLst/>
          </a:prstGeom>
        </p:spPr>
      </p:pic>
    </p:spTree>
    <p:extLst>
      <p:ext uri="{BB962C8B-B14F-4D97-AF65-F5344CB8AC3E}">
        <p14:creationId xmlns:p14="http://schemas.microsoft.com/office/powerpoint/2010/main" val="33294577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8B91C-F2B7-A0DD-AB52-B74657B0B5FF}"/>
              </a:ext>
            </a:extLst>
          </p:cNvPr>
          <p:cNvSpPr>
            <a:spLocks noGrp="1"/>
          </p:cNvSpPr>
          <p:nvPr>
            <p:ph type="title"/>
          </p:nvPr>
        </p:nvSpPr>
        <p:spPr>
          <a:xfrm>
            <a:off x="1710714" y="724016"/>
            <a:ext cx="8770571" cy="1345269"/>
          </a:xfrm>
        </p:spPr>
        <p:txBody>
          <a:bodyPr>
            <a:normAutofit fontScale="90000"/>
          </a:bodyPr>
          <a:lstStyle/>
          <a:p>
            <a:pPr algn="ctr"/>
            <a:r>
              <a:rPr lang="en-GB" sz="5400" i="1" u="sng" dirty="0"/>
              <a:t>Contributory negligence </a:t>
            </a:r>
          </a:p>
        </p:txBody>
      </p:sp>
      <p:sp>
        <p:nvSpPr>
          <p:cNvPr id="3" name="Content Placeholder 2">
            <a:extLst>
              <a:ext uri="{FF2B5EF4-FFF2-40B4-BE49-F238E27FC236}">
                <a16:creationId xmlns:a16="http://schemas.microsoft.com/office/drawing/2014/main" id="{BB51EF8E-6DE3-F672-829D-D8EDC322388B}"/>
              </a:ext>
            </a:extLst>
          </p:cNvPr>
          <p:cNvSpPr>
            <a:spLocks noGrp="1"/>
          </p:cNvSpPr>
          <p:nvPr>
            <p:ph idx="1"/>
          </p:nvPr>
        </p:nvSpPr>
        <p:spPr/>
        <p:txBody>
          <a:bodyPr/>
          <a:lstStyle/>
          <a:p>
            <a:pPr marL="285750" indent="-285750">
              <a:lnSpc>
                <a:spcPct val="200000"/>
              </a:lnSpc>
              <a:buFontTx/>
              <a:buChar char="-"/>
            </a:pPr>
            <a:r>
              <a:rPr lang="en-GB" dirty="0"/>
              <a:t>‘’How much contributed to loss – not accident.’’ </a:t>
            </a:r>
          </a:p>
          <a:p>
            <a:pPr marL="285750" indent="-285750">
              <a:lnSpc>
                <a:spcPct val="200000"/>
              </a:lnSpc>
              <a:buFontTx/>
              <a:buChar char="-"/>
            </a:pPr>
            <a:r>
              <a:rPr lang="en-GB" dirty="0"/>
              <a:t>Partial defence. </a:t>
            </a:r>
          </a:p>
          <a:p>
            <a:pPr marL="285750" indent="-285750">
              <a:lnSpc>
                <a:spcPct val="200000"/>
              </a:lnSpc>
              <a:buFontTx/>
              <a:buChar char="-"/>
            </a:pPr>
            <a:r>
              <a:rPr lang="en-GB" dirty="0"/>
              <a:t>Did the claimant contribute?</a:t>
            </a:r>
          </a:p>
        </p:txBody>
      </p:sp>
      <p:pic>
        <p:nvPicPr>
          <p:cNvPr id="5" name="Graphic 4" descr="Questions outline">
            <a:extLst>
              <a:ext uri="{FF2B5EF4-FFF2-40B4-BE49-F238E27FC236}">
                <a16:creationId xmlns:a16="http://schemas.microsoft.com/office/drawing/2014/main" id="{0699DCFB-622F-BFF1-5772-3C82B3C290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61323" y="4594123"/>
            <a:ext cx="2425924" cy="2425924"/>
          </a:xfrm>
          <a:prstGeom prst="rect">
            <a:avLst/>
          </a:prstGeom>
        </p:spPr>
      </p:pic>
    </p:spTree>
    <p:extLst>
      <p:ext uri="{BB962C8B-B14F-4D97-AF65-F5344CB8AC3E}">
        <p14:creationId xmlns:p14="http://schemas.microsoft.com/office/powerpoint/2010/main" val="40171564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8795-A1C5-1313-612E-7A1C7CC09776}"/>
              </a:ext>
            </a:extLst>
          </p:cNvPr>
          <p:cNvSpPr>
            <a:spLocks noGrp="1"/>
          </p:cNvSpPr>
          <p:nvPr>
            <p:ph type="title"/>
          </p:nvPr>
        </p:nvSpPr>
        <p:spPr/>
        <p:txBody>
          <a:bodyPr>
            <a:normAutofit/>
          </a:bodyPr>
          <a:lstStyle/>
          <a:p>
            <a:pPr algn="ctr"/>
            <a:r>
              <a:rPr lang="en-GB" sz="4800" i="1" u="sng" dirty="0"/>
              <a:t>Injunctions </a:t>
            </a:r>
          </a:p>
        </p:txBody>
      </p:sp>
      <p:sp>
        <p:nvSpPr>
          <p:cNvPr id="3" name="Content Placeholder 2">
            <a:extLst>
              <a:ext uri="{FF2B5EF4-FFF2-40B4-BE49-F238E27FC236}">
                <a16:creationId xmlns:a16="http://schemas.microsoft.com/office/drawing/2014/main" id="{F9B1093F-F07A-800F-44B8-25F3494ABC4A}"/>
              </a:ext>
            </a:extLst>
          </p:cNvPr>
          <p:cNvSpPr>
            <a:spLocks noGrp="1"/>
          </p:cNvSpPr>
          <p:nvPr>
            <p:ph idx="1"/>
          </p:nvPr>
        </p:nvSpPr>
        <p:spPr/>
        <p:txBody>
          <a:bodyPr>
            <a:normAutofit lnSpcReduction="10000"/>
          </a:bodyPr>
          <a:lstStyle/>
          <a:p>
            <a:pPr marL="285750" indent="-285750">
              <a:buFontTx/>
              <a:buChar char="-"/>
            </a:pPr>
            <a:r>
              <a:rPr lang="en-GB" dirty="0"/>
              <a:t>‘’Tells the defendant to do something and can also tell the defendant to not do something’’</a:t>
            </a:r>
          </a:p>
          <a:p>
            <a:pPr marL="285750" indent="-285750">
              <a:buFontTx/>
              <a:buChar char="-"/>
            </a:pPr>
            <a:r>
              <a:rPr lang="en-GB" dirty="0"/>
              <a:t>Equity. </a:t>
            </a:r>
          </a:p>
          <a:p>
            <a:pPr marL="285750" indent="-285750">
              <a:buFontTx/>
              <a:buChar char="-"/>
            </a:pPr>
            <a:r>
              <a:rPr lang="en-GB" dirty="0"/>
              <a:t>Senior Courts Act 1981. </a:t>
            </a:r>
          </a:p>
          <a:p>
            <a:pPr marL="285750" indent="-285750">
              <a:buFontTx/>
              <a:buChar char="-"/>
            </a:pPr>
            <a:r>
              <a:rPr lang="en-GB" dirty="0" err="1"/>
              <a:t>Reearch</a:t>
            </a:r>
            <a:r>
              <a:rPr lang="en-GB" dirty="0"/>
              <a:t> ‘’ </a:t>
            </a:r>
            <a:r>
              <a:rPr lang="en-GB" dirty="0" err="1">
                <a:solidFill>
                  <a:srgbClr val="000000"/>
                </a:solidFill>
                <a:effectLst/>
              </a:rPr>
              <a:t>Shelfer</a:t>
            </a:r>
            <a:r>
              <a:rPr lang="en-GB" dirty="0">
                <a:solidFill>
                  <a:srgbClr val="000000"/>
                </a:solidFill>
                <a:effectLst/>
              </a:rPr>
              <a:t> v City of London Electric Lighting Co [1895]’’ – what are the three things questioned. </a:t>
            </a:r>
          </a:p>
          <a:p>
            <a:pPr marL="285750" indent="-285750">
              <a:buFontTx/>
              <a:buChar char="-"/>
            </a:pPr>
            <a:r>
              <a:rPr lang="en-GB" dirty="0">
                <a:solidFill>
                  <a:srgbClr val="000000"/>
                </a:solidFill>
              </a:rPr>
              <a:t>Final. </a:t>
            </a:r>
          </a:p>
          <a:p>
            <a:pPr marL="285750" indent="-285750">
              <a:buFontTx/>
              <a:buChar char="-"/>
            </a:pPr>
            <a:r>
              <a:rPr lang="en-GB" dirty="0">
                <a:solidFill>
                  <a:srgbClr val="000000"/>
                </a:solidFill>
                <a:effectLst/>
              </a:rPr>
              <a:t>Interim. </a:t>
            </a:r>
          </a:p>
          <a:p>
            <a:pPr marL="285750" indent="-285750">
              <a:buFontTx/>
              <a:buChar char="-"/>
            </a:pPr>
            <a:endParaRPr lang="en-GB" dirty="0"/>
          </a:p>
        </p:txBody>
      </p:sp>
      <p:pic>
        <p:nvPicPr>
          <p:cNvPr id="5" name="Graphic 4" descr="Close with solid fill">
            <a:extLst>
              <a:ext uri="{FF2B5EF4-FFF2-40B4-BE49-F238E27FC236}">
                <a16:creationId xmlns:a16="http://schemas.microsoft.com/office/drawing/2014/main" id="{4DA52076-B6C1-F935-4A19-3093B11509B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66694" y="4821141"/>
            <a:ext cx="2285277" cy="2285277"/>
          </a:xfrm>
          <a:prstGeom prst="rect">
            <a:avLst/>
          </a:prstGeom>
        </p:spPr>
      </p:pic>
    </p:spTree>
    <p:extLst>
      <p:ext uri="{BB962C8B-B14F-4D97-AF65-F5344CB8AC3E}">
        <p14:creationId xmlns:p14="http://schemas.microsoft.com/office/powerpoint/2010/main" val="17473641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boat is parked on the side of a river&#10;&#10;Description automatically generated with low confidence">
            <a:extLst>
              <a:ext uri="{FF2B5EF4-FFF2-40B4-BE49-F238E27FC236}">
                <a16:creationId xmlns:a16="http://schemas.microsoft.com/office/drawing/2014/main" id="{63EA6FE9-49A7-B2EB-F93E-3D3BF7AF0DF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603" r="6367"/>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3" name="Freeform: Shape 12">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5" name="Freeform: Shape 14">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4A714BE-701D-264F-2997-506C1A04EC7A}"/>
              </a:ext>
            </a:extLst>
          </p:cNvPr>
          <p:cNvSpPr>
            <a:spLocks noGrp="1"/>
          </p:cNvSpPr>
          <p:nvPr>
            <p:ph type="title"/>
          </p:nvPr>
        </p:nvSpPr>
        <p:spPr>
          <a:xfrm>
            <a:off x="992518" y="442913"/>
            <a:ext cx="4780129" cy="1639888"/>
          </a:xfrm>
        </p:spPr>
        <p:txBody>
          <a:bodyPr anchor="b">
            <a:normAutofit/>
          </a:bodyPr>
          <a:lstStyle/>
          <a:p>
            <a:r>
              <a:rPr lang="en-GB" i="1" u="sng"/>
              <a:t>Betterment</a:t>
            </a:r>
            <a:r>
              <a:rPr lang="en-GB" dirty="0"/>
              <a:t> </a:t>
            </a:r>
            <a:endParaRPr lang="en-GB"/>
          </a:p>
        </p:txBody>
      </p:sp>
      <p:sp>
        <p:nvSpPr>
          <p:cNvPr id="3" name="Content Placeholder 2">
            <a:extLst>
              <a:ext uri="{FF2B5EF4-FFF2-40B4-BE49-F238E27FC236}">
                <a16:creationId xmlns:a16="http://schemas.microsoft.com/office/drawing/2014/main" id="{1F66219C-F4A4-5162-F079-91486D38B9A8}"/>
              </a:ext>
            </a:extLst>
          </p:cNvPr>
          <p:cNvSpPr>
            <a:spLocks noGrp="1"/>
          </p:cNvSpPr>
          <p:nvPr>
            <p:ph idx="1"/>
          </p:nvPr>
        </p:nvSpPr>
        <p:spPr>
          <a:xfrm>
            <a:off x="992518" y="2312988"/>
            <a:ext cx="5368525" cy="3651250"/>
          </a:xfrm>
        </p:spPr>
        <p:txBody>
          <a:bodyPr>
            <a:normAutofit/>
          </a:bodyPr>
          <a:lstStyle/>
          <a:p>
            <a:pPr marL="285750" indent="-285750">
              <a:lnSpc>
                <a:spcPct val="130000"/>
              </a:lnSpc>
              <a:buFontTx/>
              <a:buChar char="-"/>
            </a:pPr>
            <a:r>
              <a:rPr lang="en-GB" dirty="0"/>
              <a:t>Relate to damage property. </a:t>
            </a:r>
            <a:endParaRPr lang="en-GB"/>
          </a:p>
          <a:p>
            <a:pPr marL="285750" indent="-285750">
              <a:lnSpc>
                <a:spcPct val="130000"/>
              </a:lnSpc>
              <a:buFontTx/>
              <a:buChar char="-"/>
            </a:pPr>
            <a:r>
              <a:rPr lang="en-GB" dirty="0"/>
              <a:t>What if the property is in better shape than before damaged. </a:t>
            </a:r>
            <a:endParaRPr lang="en-GB"/>
          </a:p>
          <a:p>
            <a:pPr marL="285750" indent="-285750">
              <a:lnSpc>
                <a:spcPct val="130000"/>
              </a:lnSpc>
              <a:buFontTx/>
              <a:buChar char="-"/>
            </a:pPr>
            <a:r>
              <a:rPr lang="en-GB" dirty="0"/>
              <a:t>Should only pay for what has been lost and no more. </a:t>
            </a:r>
            <a:endParaRPr lang="en-GB"/>
          </a:p>
          <a:p>
            <a:pPr marL="285750" indent="-285750">
              <a:lnSpc>
                <a:spcPct val="130000"/>
              </a:lnSpc>
              <a:buFontTx/>
              <a:buChar char="-"/>
            </a:pPr>
            <a:r>
              <a:rPr lang="en-GB" dirty="0"/>
              <a:t>Courts will deduct. </a:t>
            </a:r>
            <a:endParaRPr lang="en-GB"/>
          </a:p>
          <a:p>
            <a:pPr marL="285750" indent="-285750">
              <a:lnSpc>
                <a:spcPct val="130000"/>
              </a:lnSpc>
              <a:buFontTx/>
              <a:buChar char="-"/>
            </a:pPr>
            <a:r>
              <a:rPr lang="en-GB">
                <a:effectLst/>
              </a:rPr>
              <a:t>‘’</a:t>
            </a:r>
            <a:r>
              <a:rPr lang="en-GB" err="1">
                <a:effectLst/>
              </a:rPr>
              <a:t>Voaden</a:t>
            </a:r>
            <a:r>
              <a:rPr lang="en-GB">
                <a:effectLst/>
              </a:rPr>
              <a:t> v Champion, The Baltic Surveyor &amp; Timbuktu [2002]’’</a:t>
            </a:r>
            <a:endParaRPr lang="en-GB"/>
          </a:p>
        </p:txBody>
      </p:sp>
    </p:spTree>
    <p:extLst>
      <p:ext uri="{BB962C8B-B14F-4D97-AF65-F5344CB8AC3E}">
        <p14:creationId xmlns:p14="http://schemas.microsoft.com/office/powerpoint/2010/main" val="5412714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5052B-BFB3-AAA6-1A3D-7332F768752F}"/>
              </a:ext>
            </a:extLst>
          </p:cNvPr>
          <p:cNvSpPr>
            <a:spLocks noGrp="1"/>
          </p:cNvSpPr>
          <p:nvPr>
            <p:ph type="title"/>
          </p:nvPr>
        </p:nvSpPr>
        <p:spPr>
          <a:xfrm>
            <a:off x="1920240" y="590903"/>
            <a:ext cx="8770571" cy="1345269"/>
          </a:xfrm>
        </p:spPr>
        <p:txBody>
          <a:bodyPr>
            <a:normAutofit fontScale="90000"/>
          </a:bodyPr>
          <a:lstStyle/>
          <a:p>
            <a:pPr algn="ctr"/>
            <a:r>
              <a:rPr lang="en-GB" sz="5400" i="1" u="sng" dirty="0"/>
              <a:t>Mitigating circumstances </a:t>
            </a:r>
          </a:p>
        </p:txBody>
      </p:sp>
      <p:sp>
        <p:nvSpPr>
          <p:cNvPr id="3" name="Content Placeholder 2">
            <a:extLst>
              <a:ext uri="{FF2B5EF4-FFF2-40B4-BE49-F238E27FC236}">
                <a16:creationId xmlns:a16="http://schemas.microsoft.com/office/drawing/2014/main" id="{1CAE23B7-CC1A-DF48-C182-4C8FBDA5BB52}"/>
              </a:ext>
            </a:extLst>
          </p:cNvPr>
          <p:cNvSpPr>
            <a:spLocks noGrp="1"/>
          </p:cNvSpPr>
          <p:nvPr>
            <p:ph idx="1"/>
          </p:nvPr>
        </p:nvSpPr>
        <p:spPr/>
        <p:txBody>
          <a:bodyPr>
            <a:normAutofit fontScale="92500"/>
          </a:bodyPr>
          <a:lstStyle/>
          <a:p>
            <a:r>
              <a:rPr lang="en-GB" dirty="0"/>
              <a:t>- Claimants responsibility to lower the loss. (Reasonable care)  </a:t>
            </a:r>
          </a:p>
          <a:p>
            <a:pPr marL="285750" indent="-285750">
              <a:buFontTx/>
              <a:buChar char="-"/>
            </a:pPr>
            <a:r>
              <a:rPr lang="en-GB" dirty="0"/>
              <a:t>‘’Cannot claim for loss that could have been avoided had the claimant taken reasonable care’’.</a:t>
            </a:r>
          </a:p>
          <a:p>
            <a:pPr marL="285750" indent="-285750">
              <a:buFontTx/>
              <a:buChar char="-"/>
            </a:pPr>
            <a:r>
              <a:rPr lang="en-GB" dirty="0"/>
              <a:t>Personal injury – responsibility of the claimant to get treatment. If they incur loss because of the failure to get treatment cannot claim. ‘’</a:t>
            </a:r>
            <a:r>
              <a:rPr lang="fr-FR" dirty="0" err="1">
                <a:solidFill>
                  <a:srgbClr val="000000"/>
                </a:solidFill>
                <a:effectLst/>
              </a:rPr>
              <a:t>Marcroft</a:t>
            </a:r>
            <a:r>
              <a:rPr lang="fr-FR" dirty="0">
                <a:solidFill>
                  <a:srgbClr val="000000"/>
                </a:solidFill>
                <a:effectLst/>
              </a:rPr>
              <a:t> v </a:t>
            </a:r>
            <a:r>
              <a:rPr lang="fr-FR" dirty="0" err="1">
                <a:solidFill>
                  <a:srgbClr val="000000"/>
                </a:solidFill>
                <a:effectLst/>
              </a:rPr>
              <a:t>Scruttons</a:t>
            </a:r>
            <a:r>
              <a:rPr lang="fr-FR" dirty="0">
                <a:solidFill>
                  <a:srgbClr val="000000"/>
                </a:solidFill>
                <a:effectLst/>
              </a:rPr>
              <a:t> Ltd [1954]’’</a:t>
            </a:r>
          </a:p>
          <a:p>
            <a:pPr marL="285750" indent="-285750">
              <a:buFontTx/>
              <a:buChar char="-"/>
            </a:pPr>
            <a:r>
              <a:rPr lang="fr-FR" dirty="0">
                <a:solidFill>
                  <a:srgbClr val="000000"/>
                </a:solidFill>
              </a:rPr>
              <a:t>‘’If the claiment is disabled due to the incident, they cannot claim if they cannot earn if they have reasonable employment offer’s’’. </a:t>
            </a:r>
            <a:endParaRPr lang="en-GB" dirty="0"/>
          </a:p>
        </p:txBody>
      </p:sp>
      <p:pic>
        <p:nvPicPr>
          <p:cNvPr id="5" name="Graphic 4" descr="Wheelchair with solid fill">
            <a:extLst>
              <a:ext uri="{FF2B5EF4-FFF2-40B4-BE49-F238E27FC236}">
                <a16:creationId xmlns:a16="http://schemas.microsoft.com/office/drawing/2014/main" id="{B97000BC-1BE8-4FED-9AA8-672A54F3C3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79224" y="5414780"/>
            <a:ext cx="1520382" cy="1520382"/>
          </a:xfrm>
          <a:prstGeom prst="rect">
            <a:avLst/>
          </a:prstGeom>
        </p:spPr>
      </p:pic>
    </p:spTree>
    <p:extLst>
      <p:ext uri="{BB962C8B-B14F-4D97-AF65-F5344CB8AC3E}">
        <p14:creationId xmlns:p14="http://schemas.microsoft.com/office/powerpoint/2010/main" val="31827987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BFFD036-1FF6-0DB9-4057-C5A395FAF0E8}"/>
              </a:ext>
            </a:extLst>
          </p:cNvPr>
          <p:cNvSpPr>
            <a:spLocks noGrp="1"/>
          </p:cNvSpPr>
          <p:nvPr>
            <p:ph type="title"/>
          </p:nvPr>
        </p:nvSpPr>
        <p:spPr>
          <a:xfrm>
            <a:off x="992518" y="442913"/>
            <a:ext cx="5185645" cy="1639888"/>
          </a:xfrm>
        </p:spPr>
        <p:txBody>
          <a:bodyPr anchor="b">
            <a:normAutofit/>
          </a:bodyPr>
          <a:lstStyle/>
          <a:p>
            <a:pPr algn="ctr"/>
            <a:r>
              <a:rPr lang="en-GB" i="1" u="sng" dirty="0">
                <a:ea typeface="Meiryo"/>
              </a:rPr>
              <a:t>Scenario</a:t>
            </a:r>
            <a:r>
              <a:rPr lang="en-GB" dirty="0">
                <a:ea typeface="Meiryo"/>
              </a:rPr>
              <a:t> </a:t>
            </a:r>
            <a:endParaRPr lang="en-GB">
              <a:ea typeface="Meiryo"/>
            </a:endParaRPr>
          </a:p>
        </p:txBody>
      </p:sp>
      <p:sp>
        <p:nvSpPr>
          <p:cNvPr id="3" name="Content Placeholder 2">
            <a:extLst>
              <a:ext uri="{FF2B5EF4-FFF2-40B4-BE49-F238E27FC236}">
                <a16:creationId xmlns:a16="http://schemas.microsoft.com/office/drawing/2014/main" id="{0A68777A-F67A-B52F-D2A9-51CF4BC4267F}"/>
              </a:ext>
            </a:extLst>
          </p:cNvPr>
          <p:cNvSpPr>
            <a:spLocks noGrp="1"/>
          </p:cNvSpPr>
          <p:nvPr>
            <p:ph idx="1"/>
          </p:nvPr>
        </p:nvSpPr>
        <p:spPr>
          <a:xfrm>
            <a:off x="992519" y="2312988"/>
            <a:ext cx="5296964" cy="3651250"/>
          </a:xfrm>
        </p:spPr>
        <p:txBody>
          <a:bodyPr vert="horz" lIns="109728" tIns="109728" rIns="109728" bIns="91440" rtlCol="0">
            <a:normAutofit/>
          </a:bodyPr>
          <a:lstStyle/>
          <a:p>
            <a:r>
              <a:rPr lang="en-GB" dirty="0">
                <a:ea typeface="Meiryo"/>
              </a:rPr>
              <a:t>- You will be given a scenario. </a:t>
            </a:r>
          </a:p>
          <a:p>
            <a:endParaRPr lang="en-GB" dirty="0">
              <a:ea typeface="Meiryo"/>
            </a:endParaRPr>
          </a:p>
          <a:p>
            <a:r>
              <a:rPr lang="en-GB" dirty="0">
                <a:ea typeface="Meiryo"/>
              </a:rPr>
              <a:t>- You must consider Occupiers liability and any possible remedies. </a:t>
            </a:r>
          </a:p>
        </p:txBody>
      </p:sp>
      <p:pic>
        <p:nvPicPr>
          <p:cNvPr id="7" name="Graphic 6" descr="Gavel">
            <a:extLst>
              <a:ext uri="{FF2B5EF4-FFF2-40B4-BE49-F238E27FC236}">
                <a16:creationId xmlns:a16="http://schemas.microsoft.com/office/drawing/2014/main" id="{E29DFFFB-8E0C-EFC3-57BA-35C47AF2B7C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40694938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3734B-72CD-5F58-1922-17C778601342}"/>
              </a:ext>
            </a:extLst>
          </p:cNvPr>
          <p:cNvSpPr>
            <a:spLocks noGrp="1"/>
          </p:cNvSpPr>
          <p:nvPr>
            <p:ph type="title"/>
          </p:nvPr>
        </p:nvSpPr>
        <p:spPr/>
        <p:txBody>
          <a:bodyPr/>
          <a:lstStyle/>
          <a:p>
            <a:r>
              <a:rPr lang="en-GB" dirty="0"/>
              <a:t>SCENARIO 1</a:t>
            </a:r>
          </a:p>
        </p:txBody>
      </p:sp>
      <p:sp>
        <p:nvSpPr>
          <p:cNvPr id="3" name="Content Placeholder 2">
            <a:extLst>
              <a:ext uri="{FF2B5EF4-FFF2-40B4-BE49-F238E27FC236}">
                <a16:creationId xmlns:a16="http://schemas.microsoft.com/office/drawing/2014/main" id="{CBF60949-C1C2-111F-0E71-AADF960548E5}"/>
              </a:ext>
            </a:extLst>
          </p:cNvPr>
          <p:cNvSpPr>
            <a:spLocks noGrp="1"/>
          </p:cNvSpPr>
          <p:nvPr>
            <p:ph idx="1"/>
          </p:nvPr>
        </p:nvSpPr>
        <p:spPr/>
        <p:txBody>
          <a:bodyPr>
            <a:normAutofit/>
          </a:bodyPr>
          <a:lstStyle/>
          <a:p>
            <a:r>
              <a:rPr lang="en-GB" dirty="0"/>
              <a:t>The claimant has dived into a shallow mere (a wide lake which is often shallow compared to its size) to fetch a football, despite warning signs not to do so. The claimant suffered injuries as a result of hitting a fibre glass container that was at the bottom of the lake. The fibre glass container was not visible from the side of the mere or those inspecting above the water; it only became apparent when an underwater inspection was completed. </a:t>
            </a:r>
          </a:p>
          <a:p>
            <a:r>
              <a:rPr lang="en-GB" dirty="0">
                <a:ea typeface="Meiryo"/>
              </a:rPr>
              <a:t>You must consider Occupiers liability and any possible remedies. </a:t>
            </a:r>
            <a:endParaRPr lang="en-GB" dirty="0"/>
          </a:p>
          <a:p>
            <a:endParaRPr lang="en-GB" dirty="0"/>
          </a:p>
        </p:txBody>
      </p:sp>
    </p:spTree>
    <p:extLst>
      <p:ext uri="{BB962C8B-B14F-4D97-AF65-F5344CB8AC3E}">
        <p14:creationId xmlns:p14="http://schemas.microsoft.com/office/powerpoint/2010/main" val="13294789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12A9D-AAD0-DE0B-85FD-4BC5B5D0CD93}"/>
              </a:ext>
            </a:extLst>
          </p:cNvPr>
          <p:cNvSpPr>
            <a:spLocks noGrp="1"/>
          </p:cNvSpPr>
          <p:nvPr>
            <p:ph type="title"/>
          </p:nvPr>
        </p:nvSpPr>
        <p:spPr/>
        <p:txBody>
          <a:bodyPr/>
          <a:lstStyle/>
          <a:p>
            <a:r>
              <a:rPr lang="en-GB" dirty="0"/>
              <a:t>SCENARIO 2</a:t>
            </a:r>
          </a:p>
        </p:txBody>
      </p:sp>
      <p:sp>
        <p:nvSpPr>
          <p:cNvPr id="3" name="Content Placeholder 2">
            <a:extLst>
              <a:ext uri="{FF2B5EF4-FFF2-40B4-BE49-F238E27FC236}">
                <a16:creationId xmlns:a16="http://schemas.microsoft.com/office/drawing/2014/main" id="{B427111F-56B9-1550-49D0-3FB67CC08495}"/>
              </a:ext>
            </a:extLst>
          </p:cNvPr>
          <p:cNvSpPr>
            <a:spLocks noGrp="1"/>
          </p:cNvSpPr>
          <p:nvPr>
            <p:ph idx="1"/>
          </p:nvPr>
        </p:nvSpPr>
        <p:spPr/>
        <p:txBody>
          <a:bodyPr>
            <a:normAutofit/>
          </a:bodyPr>
          <a:lstStyle/>
          <a:p>
            <a:r>
              <a:rPr lang="en-GB" dirty="0"/>
              <a:t>An adult trespasser dived into a swimming pool at night and suffered serious head injuries. </a:t>
            </a:r>
          </a:p>
          <a:p>
            <a:endParaRPr lang="en-GB" dirty="0"/>
          </a:p>
          <a:p>
            <a:r>
              <a:rPr lang="en-GB" dirty="0">
                <a:ea typeface="Meiryo"/>
              </a:rPr>
              <a:t>You must consider Occupiers liability and any possible remedies</a:t>
            </a:r>
            <a:endParaRPr lang="en-GB" dirty="0"/>
          </a:p>
        </p:txBody>
      </p:sp>
    </p:spTree>
    <p:extLst>
      <p:ext uri="{BB962C8B-B14F-4D97-AF65-F5344CB8AC3E}">
        <p14:creationId xmlns:p14="http://schemas.microsoft.com/office/powerpoint/2010/main" val="32047030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DF531-2384-B5C2-E9A7-688EE06ECF36}"/>
              </a:ext>
            </a:extLst>
          </p:cNvPr>
          <p:cNvSpPr>
            <a:spLocks noGrp="1"/>
          </p:cNvSpPr>
          <p:nvPr>
            <p:ph type="title"/>
          </p:nvPr>
        </p:nvSpPr>
        <p:spPr/>
        <p:txBody>
          <a:bodyPr>
            <a:normAutofit/>
          </a:bodyPr>
          <a:lstStyle/>
          <a:p>
            <a:pPr algn="ctr"/>
            <a:r>
              <a:rPr lang="en-GB" sz="3600" i="1" u="sng" dirty="0">
                <a:ea typeface="Meiryo"/>
              </a:rPr>
              <a:t>Answer </a:t>
            </a:r>
            <a:endParaRPr lang="en-GB" sz="3600" dirty="0">
              <a:ea typeface="Meiryo"/>
            </a:endParaRPr>
          </a:p>
        </p:txBody>
      </p:sp>
      <p:sp>
        <p:nvSpPr>
          <p:cNvPr id="3" name="Content Placeholder 2">
            <a:extLst>
              <a:ext uri="{FF2B5EF4-FFF2-40B4-BE49-F238E27FC236}">
                <a16:creationId xmlns:a16="http://schemas.microsoft.com/office/drawing/2014/main" id="{5118D55F-53C3-9C4B-FA6D-12B12B955904}"/>
              </a:ext>
            </a:extLst>
          </p:cNvPr>
          <p:cNvSpPr>
            <a:spLocks noGrp="1"/>
          </p:cNvSpPr>
          <p:nvPr>
            <p:ph idx="1"/>
          </p:nvPr>
        </p:nvSpPr>
        <p:spPr/>
        <p:txBody>
          <a:bodyPr vert="horz" lIns="109728" tIns="109728" rIns="109728" bIns="91440" rtlCol="0" anchor="t">
            <a:normAutofit/>
          </a:bodyPr>
          <a:lstStyle/>
          <a:p>
            <a:r>
              <a:rPr lang="en-GB" dirty="0">
                <a:ea typeface="Meiryo"/>
              </a:rPr>
              <a:t>- Rhind v Astbury Water Park [2004] </a:t>
            </a:r>
          </a:p>
          <a:p>
            <a:endParaRPr lang="en-GB" dirty="0">
              <a:ea typeface="Meiryo"/>
            </a:endParaRPr>
          </a:p>
          <a:p>
            <a:r>
              <a:rPr lang="en-GB" dirty="0">
                <a:ea typeface="Meiryo"/>
              </a:rPr>
              <a:t>- Ratcliff v McConnell and Another [1999] </a:t>
            </a:r>
          </a:p>
        </p:txBody>
      </p:sp>
      <p:pic>
        <p:nvPicPr>
          <p:cNvPr id="5" name="Graphic 4" descr="Gavel">
            <a:extLst>
              <a:ext uri="{FF2B5EF4-FFF2-40B4-BE49-F238E27FC236}">
                <a16:creationId xmlns:a16="http://schemas.microsoft.com/office/drawing/2014/main" id="{85317659-1CFA-6B0B-E187-393EEBE9FBA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667813" y="4640736"/>
            <a:ext cx="2246218" cy="2246218"/>
          </a:xfrm>
          <a:prstGeom prst="rect">
            <a:avLst/>
          </a:prstGeom>
        </p:spPr>
      </p:pic>
    </p:spTree>
    <p:extLst>
      <p:ext uri="{BB962C8B-B14F-4D97-AF65-F5344CB8AC3E}">
        <p14:creationId xmlns:p14="http://schemas.microsoft.com/office/powerpoint/2010/main" val="26730738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2512C-008D-04BA-F874-312D61E9FBBD}"/>
              </a:ext>
            </a:extLst>
          </p:cNvPr>
          <p:cNvSpPr>
            <a:spLocks noGrp="1"/>
          </p:cNvSpPr>
          <p:nvPr>
            <p:ph type="title"/>
          </p:nvPr>
        </p:nvSpPr>
        <p:spPr/>
        <p:txBody>
          <a:bodyPr>
            <a:normAutofit/>
          </a:bodyPr>
          <a:lstStyle/>
          <a:p>
            <a:pPr algn="ctr"/>
            <a:r>
              <a:rPr lang="en-GB" sz="4400" i="1" u="sng" dirty="0"/>
              <a:t>Story time!</a:t>
            </a:r>
          </a:p>
        </p:txBody>
      </p:sp>
      <p:sp>
        <p:nvSpPr>
          <p:cNvPr id="3" name="Content Placeholder 2">
            <a:extLst>
              <a:ext uri="{FF2B5EF4-FFF2-40B4-BE49-F238E27FC236}">
                <a16:creationId xmlns:a16="http://schemas.microsoft.com/office/drawing/2014/main" id="{E64F50B7-E805-EE48-80F8-865A3810D608}"/>
              </a:ext>
            </a:extLst>
          </p:cNvPr>
          <p:cNvSpPr>
            <a:spLocks noGrp="1"/>
          </p:cNvSpPr>
          <p:nvPr>
            <p:ph idx="1"/>
          </p:nvPr>
        </p:nvSpPr>
        <p:spPr/>
        <p:txBody>
          <a:bodyPr/>
          <a:lstStyle/>
          <a:p>
            <a:pPr marL="285750" indent="-285750">
              <a:buFontTx/>
              <a:buChar char="-"/>
            </a:pPr>
            <a:r>
              <a:rPr lang="en-GB" dirty="0"/>
              <a:t>Turn everything we have discussed today into a story. </a:t>
            </a:r>
          </a:p>
          <a:p>
            <a:pPr marL="285750" indent="-285750">
              <a:buFontTx/>
              <a:buChar char="-"/>
            </a:pPr>
            <a:endParaRPr lang="en-GB" dirty="0"/>
          </a:p>
          <a:p>
            <a:pPr marL="285750" indent="-285750">
              <a:buFontTx/>
              <a:buChar char="-"/>
            </a:pPr>
            <a:r>
              <a:rPr lang="en-GB" dirty="0"/>
              <a:t>20 mins to create. </a:t>
            </a:r>
          </a:p>
          <a:p>
            <a:pPr marL="285750" indent="-285750">
              <a:buFontTx/>
              <a:buChar char="-"/>
            </a:pPr>
            <a:endParaRPr lang="en-GB" dirty="0"/>
          </a:p>
          <a:p>
            <a:pPr marL="285750" indent="-285750">
              <a:buFontTx/>
              <a:buChar char="-"/>
            </a:pPr>
            <a:r>
              <a:rPr lang="en-GB" dirty="0"/>
              <a:t>Work in groups. </a:t>
            </a:r>
          </a:p>
        </p:txBody>
      </p:sp>
    </p:spTree>
    <p:extLst>
      <p:ext uri="{BB962C8B-B14F-4D97-AF65-F5344CB8AC3E}">
        <p14:creationId xmlns:p14="http://schemas.microsoft.com/office/powerpoint/2010/main" val="75257793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0FF1F24-329C-58B9-01A4-C9E41F799B7B}"/>
              </a:ext>
            </a:extLst>
          </p:cNvPr>
          <p:cNvSpPr>
            <a:spLocks noGrp="1"/>
          </p:cNvSpPr>
          <p:nvPr>
            <p:ph type="title"/>
          </p:nvPr>
        </p:nvSpPr>
        <p:spPr>
          <a:xfrm>
            <a:off x="-1654" y="371475"/>
            <a:ext cx="5185645" cy="1639888"/>
          </a:xfrm>
        </p:spPr>
        <p:txBody>
          <a:bodyPr anchor="b">
            <a:normAutofit/>
          </a:bodyPr>
          <a:lstStyle/>
          <a:p>
            <a:pPr algn="ctr"/>
            <a:r>
              <a:rPr lang="en-GB" sz="4800" i="1" u="sng" dirty="0">
                <a:ea typeface="Meiryo"/>
              </a:rPr>
              <a:t>Summary </a:t>
            </a:r>
            <a:endParaRPr lang="en-GB" sz="4000" dirty="0">
              <a:ea typeface="Meiryo"/>
            </a:endParaRPr>
          </a:p>
        </p:txBody>
      </p:sp>
      <p:sp>
        <p:nvSpPr>
          <p:cNvPr id="3" name="Content Placeholder 2">
            <a:extLst>
              <a:ext uri="{FF2B5EF4-FFF2-40B4-BE49-F238E27FC236}">
                <a16:creationId xmlns:a16="http://schemas.microsoft.com/office/drawing/2014/main" id="{41D0230C-0691-C6B8-BD68-9F3560148E32}"/>
              </a:ext>
            </a:extLst>
          </p:cNvPr>
          <p:cNvSpPr>
            <a:spLocks noGrp="1"/>
          </p:cNvSpPr>
          <p:nvPr>
            <p:ph idx="1"/>
          </p:nvPr>
        </p:nvSpPr>
        <p:spPr>
          <a:xfrm>
            <a:off x="688909" y="1967707"/>
            <a:ext cx="5296964" cy="3651250"/>
          </a:xfrm>
        </p:spPr>
        <p:txBody>
          <a:bodyPr vert="horz" lIns="109728" tIns="109728" rIns="109728" bIns="91440" rtlCol="0">
            <a:normAutofit/>
          </a:bodyPr>
          <a:lstStyle/>
          <a:p>
            <a:r>
              <a:rPr lang="en-GB" dirty="0">
                <a:ea typeface="Meiryo"/>
              </a:rPr>
              <a:t>- Judicial powers. </a:t>
            </a:r>
          </a:p>
          <a:p>
            <a:endParaRPr lang="en-GB" dirty="0">
              <a:ea typeface="Meiryo"/>
            </a:endParaRPr>
          </a:p>
          <a:p>
            <a:r>
              <a:rPr lang="en-GB" dirty="0">
                <a:ea typeface="Meiryo"/>
              </a:rPr>
              <a:t>- Case law. </a:t>
            </a:r>
          </a:p>
          <a:p>
            <a:endParaRPr lang="en-GB" dirty="0">
              <a:ea typeface="Meiryo"/>
            </a:endParaRPr>
          </a:p>
          <a:p>
            <a:pPr marL="285750" indent="-285750">
              <a:buFontTx/>
              <a:buChar char="-"/>
            </a:pPr>
            <a:r>
              <a:rPr lang="en-GB" dirty="0">
                <a:ea typeface="Meiryo"/>
              </a:rPr>
              <a:t>Precedent. </a:t>
            </a:r>
          </a:p>
          <a:p>
            <a:pPr marL="285750" indent="-285750">
              <a:buFontTx/>
              <a:buChar char="-"/>
            </a:pPr>
            <a:endParaRPr lang="en-GB" dirty="0">
              <a:ea typeface="Meiryo"/>
            </a:endParaRPr>
          </a:p>
          <a:p>
            <a:pPr marL="285750" indent="-285750">
              <a:buFontTx/>
              <a:buChar char="-"/>
            </a:pPr>
            <a:r>
              <a:rPr lang="en-GB" dirty="0">
                <a:ea typeface="Meiryo"/>
              </a:rPr>
              <a:t>Remedies.</a:t>
            </a:r>
          </a:p>
        </p:txBody>
      </p:sp>
      <p:pic>
        <p:nvPicPr>
          <p:cNvPr id="7" name="Graphic 6" descr="Gavel">
            <a:extLst>
              <a:ext uri="{FF2B5EF4-FFF2-40B4-BE49-F238E27FC236}">
                <a16:creationId xmlns:a16="http://schemas.microsoft.com/office/drawing/2014/main" id="{1ADC1B0D-7D22-55B9-E3E1-1EDF2E8CD1F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44811" y="726176"/>
            <a:ext cx="5274678" cy="5274678"/>
          </a:xfrm>
          <a:prstGeom prst="rect">
            <a:avLst/>
          </a:prstGeom>
        </p:spPr>
      </p:pic>
    </p:spTree>
    <p:extLst>
      <p:ext uri="{BB962C8B-B14F-4D97-AF65-F5344CB8AC3E}">
        <p14:creationId xmlns:p14="http://schemas.microsoft.com/office/powerpoint/2010/main" val="23569321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9BD470F0-478A-F437-9CA9-D6E83955E295}"/>
              </a:ext>
            </a:extLst>
          </p:cNvPr>
          <p:cNvPicPr>
            <a:picLocks noChangeAspect="1"/>
          </p:cNvPicPr>
          <p:nvPr/>
        </p:nvPicPr>
        <p:blipFill rotWithShape="1">
          <a:blip r:embed="rId2"/>
          <a:srcRect r="-2" b="15603"/>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E129D2-58D8-423F-438C-E2D75472B5D2}"/>
              </a:ext>
            </a:extLst>
          </p:cNvPr>
          <p:cNvSpPr>
            <a:spLocks noGrp="1"/>
          </p:cNvSpPr>
          <p:nvPr>
            <p:ph type="title"/>
          </p:nvPr>
        </p:nvSpPr>
        <p:spPr>
          <a:xfrm>
            <a:off x="6095999" y="1346268"/>
            <a:ext cx="5618431" cy="3285207"/>
          </a:xfrm>
        </p:spPr>
        <p:txBody>
          <a:bodyPr vert="horz" lIns="109728" tIns="109728" rIns="109728" bIns="91440" rtlCol="0" anchor="b">
            <a:normAutofit/>
          </a:bodyPr>
          <a:lstStyle/>
          <a:p>
            <a:pPr>
              <a:lnSpc>
                <a:spcPct val="120000"/>
              </a:lnSpc>
            </a:pPr>
            <a:r>
              <a:rPr lang="en-US" sz="5400">
                <a:solidFill>
                  <a:schemeClr val="bg1"/>
                </a:solidFill>
              </a:rPr>
              <a:t>Thank you!</a:t>
            </a:r>
          </a:p>
        </p:txBody>
      </p:sp>
      <p:sp>
        <p:nvSpPr>
          <p:cNvPr id="3" name="Content Placeholder 2">
            <a:extLst>
              <a:ext uri="{FF2B5EF4-FFF2-40B4-BE49-F238E27FC236}">
                <a16:creationId xmlns:a16="http://schemas.microsoft.com/office/drawing/2014/main" id="{B999B2D9-E3EA-991F-1D42-FA9E1F5A6300}"/>
              </a:ext>
            </a:extLst>
          </p:cNvPr>
          <p:cNvSpPr>
            <a:spLocks noGrp="1"/>
          </p:cNvSpPr>
          <p:nvPr>
            <p:ph type="body" idx="1"/>
          </p:nvPr>
        </p:nvSpPr>
        <p:spPr>
          <a:xfrm>
            <a:off x="6126080" y="4631475"/>
            <a:ext cx="5588349" cy="1150200"/>
          </a:xfrm>
        </p:spPr>
        <p:txBody>
          <a:bodyPr vert="horz" lIns="109728" tIns="109728" rIns="109728" bIns="91440" rtlCol="0" anchor="t">
            <a:normAutofit/>
          </a:bodyPr>
          <a:lstStyle/>
          <a:p>
            <a:pPr>
              <a:spcBef>
                <a:spcPts val="930"/>
              </a:spcBef>
            </a:pPr>
            <a:r>
              <a:rPr lang="en-US" sz="2400">
                <a:solidFill>
                  <a:schemeClr val="bg1"/>
                </a:solidFill>
              </a:rPr>
              <a:t>Any Questions?</a:t>
            </a:r>
          </a:p>
        </p:txBody>
      </p:sp>
    </p:spTree>
    <p:extLst>
      <p:ext uri="{BB962C8B-B14F-4D97-AF65-F5344CB8AC3E}">
        <p14:creationId xmlns:p14="http://schemas.microsoft.com/office/powerpoint/2010/main" val="1472988254"/>
      </p:ext>
    </p:extLst>
  </p:cSld>
  <p:clrMapOvr>
    <a:masterClrMapping/>
  </p:clrMapOvr>
</p:sld>
</file>

<file path=ppt/theme/theme1.xml><?xml version="1.0" encoding="utf-8"?>
<a:theme xmlns:a="http://schemas.openxmlformats.org/drawingml/2006/main" name="SketchLinesVTI">
  <a:themeElements>
    <a:clrScheme name="AnalogousFromLightSeedLeftStep">
      <a:dk1>
        <a:srgbClr val="000000"/>
      </a:dk1>
      <a:lt1>
        <a:srgbClr val="FFFFFF"/>
      </a:lt1>
      <a:dk2>
        <a:srgbClr val="402441"/>
      </a:dk2>
      <a:lt2>
        <a:srgbClr val="E2E7E8"/>
      </a:lt2>
      <a:accent1>
        <a:srgbClr val="C1988C"/>
      </a:accent1>
      <a:accent2>
        <a:srgbClr val="BA7F8A"/>
      </a:accent2>
      <a:accent3>
        <a:srgbClr val="C593B1"/>
      </a:accent3>
      <a:accent4>
        <a:srgbClr val="B87FBA"/>
      </a:accent4>
      <a:accent5>
        <a:srgbClr val="B196C6"/>
      </a:accent5>
      <a:accent6>
        <a:srgbClr val="877FBA"/>
      </a:accent6>
      <a:hlink>
        <a:srgbClr val="5C8A98"/>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2797</Words>
  <Application>Microsoft Office PowerPoint</Application>
  <PresentationFormat>Widescreen</PresentationFormat>
  <Paragraphs>273</Paragraphs>
  <Slides>58</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Meiryo</vt:lpstr>
      <vt:lpstr>Arial</vt:lpstr>
      <vt:lpstr>Calibri</vt:lpstr>
      <vt:lpstr>Corbel</vt:lpstr>
      <vt:lpstr>Times New Roman</vt:lpstr>
      <vt:lpstr>Wingdings</vt:lpstr>
      <vt:lpstr>SketchLinesVTI</vt:lpstr>
      <vt:lpstr>Occupiers' liability </vt:lpstr>
      <vt:lpstr>Content </vt:lpstr>
      <vt:lpstr>Aims and Learning Objectives </vt:lpstr>
      <vt:lpstr>Occupiers' liability </vt:lpstr>
      <vt:lpstr>What is included?</vt:lpstr>
      <vt:lpstr>Legislation</vt:lpstr>
      <vt:lpstr>Occupiers' Liability Act 1957</vt:lpstr>
      <vt:lpstr>PowerPoint Presentation</vt:lpstr>
      <vt:lpstr>Continued </vt:lpstr>
      <vt:lpstr>Which of these is a premises?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a premises?</vt:lpstr>
      <vt:lpstr>Common law duty</vt:lpstr>
      <vt:lpstr>How to define a visitor?</vt:lpstr>
      <vt:lpstr>Standard of care</vt:lpstr>
      <vt:lpstr>What about child visitors? </vt:lpstr>
      <vt:lpstr>Do you think that the rule regarding the parents is fair?</vt:lpstr>
      <vt:lpstr>S.2(3)(b) </vt:lpstr>
      <vt:lpstr>S.2(4)(a) </vt:lpstr>
      <vt:lpstr>Other Legislation </vt:lpstr>
      <vt:lpstr>Defences</vt:lpstr>
      <vt:lpstr>Those who are not visitors or employees </vt:lpstr>
      <vt:lpstr>Is there a duty of care owed?</vt:lpstr>
      <vt:lpstr>Continued</vt:lpstr>
      <vt:lpstr>Other things that will be considered?</vt:lpstr>
      <vt:lpstr>PowerPoint Presentation</vt:lpstr>
      <vt:lpstr>Activity </vt:lpstr>
      <vt:lpstr>S.1 (3)(C )</vt:lpstr>
      <vt:lpstr>S.1(4)</vt:lpstr>
      <vt:lpstr>Exclude liability </vt:lpstr>
      <vt:lpstr>PowerPoint Presentation</vt:lpstr>
      <vt:lpstr>Personal injury </vt:lpstr>
      <vt:lpstr>What is the purpose of the damages?</vt:lpstr>
      <vt:lpstr>Continued </vt:lpstr>
      <vt:lpstr>Special damages </vt:lpstr>
      <vt:lpstr>General damages </vt:lpstr>
      <vt:lpstr>Continued</vt:lpstr>
      <vt:lpstr> Other damages</vt:lpstr>
      <vt:lpstr>Continued</vt:lpstr>
      <vt:lpstr>Contributory negligence </vt:lpstr>
      <vt:lpstr>Injunctions </vt:lpstr>
      <vt:lpstr>Betterment </vt:lpstr>
      <vt:lpstr>Mitigating circumstances </vt:lpstr>
      <vt:lpstr>Scenario </vt:lpstr>
      <vt:lpstr>SCENARIO 1</vt:lpstr>
      <vt:lpstr>SCENARIO 2</vt:lpstr>
      <vt:lpstr>Answer </vt:lpstr>
      <vt:lpstr>Story time!</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Ellie Brown</dc:creator>
  <cp:lastModifiedBy>Ellie Brown</cp:lastModifiedBy>
  <cp:revision>772</cp:revision>
  <dcterms:created xsi:type="dcterms:W3CDTF">2022-11-18T12:30:30Z</dcterms:created>
  <dcterms:modified xsi:type="dcterms:W3CDTF">2024-10-21T20:25:01Z</dcterms:modified>
</cp:coreProperties>
</file>