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3"/>
  </p:notesMasterIdLst>
  <p:sldIdLst>
    <p:sldId id="256" r:id="rId2"/>
    <p:sldId id="278" r:id="rId3"/>
    <p:sldId id="274" r:id="rId4"/>
    <p:sldId id="276" r:id="rId5"/>
    <p:sldId id="277" r:id="rId6"/>
    <p:sldId id="279" r:id="rId7"/>
    <p:sldId id="281" r:id="rId8"/>
    <p:sldId id="280" r:id="rId9"/>
    <p:sldId id="282" r:id="rId10"/>
    <p:sldId id="283" r:id="rId11"/>
    <p:sldId id="284" r:id="rId12"/>
    <p:sldId id="269" r:id="rId13"/>
    <p:sldId id="261" r:id="rId14"/>
    <p:sldId id="262" r:id="rId15"/>
    <p:sldId id="263" r:id="rId16"/>
    <p:sldId id="264" r:id="rId17"/>
    <p:sldId id="265" r:id="rId18"/>
    <p:sldId id="266" r:id="rId19"/>
    <p:sldId id="267" r:id="rId20"/>
    <p:sldId id="268" r:id="rId21"/>
    <p:sldId id="260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4" autoAdjust="0"/>
    <p:restoredTop sz="80027" autoAdjust="0"/>
  </p:normalViewPr>
  <p:slideViewPr>
    <p:cSldViewPr>
      <p:cViewPr varScale="1">
        <p:scale>
          <a:sx n="53" d="100"/>
          <a:sy n="53" d="100"/>
        </p:scale>
        <p:origin x="1660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041DCD-24C5-425D-85F9-5C8C29910E2B}" type="datetimeFigureOut">
              <a:rPr lang="en-US" smtClean="0"/>
              <a:t>11/10/2020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A42477-BC75-492D-A695-3970E3D354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60974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NOTE: REVIEW YOUR SPINAL ANATOMY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A42477-BC75-492D-A695-3970E3D354E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1879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A42477-BC75-492D-A695-3970E3D354E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0975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NOTE: There are some difficulties in performing these practically so be prepared to practise different positionings. For example in the Lx a seated position is much easier to perform so if the patients symptoms can be reproduced during a seated movement you might treat here, however if not you would need to establish some effective handling in a standing position.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A42477-BC75-492D-A695-3970E3D354E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68288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A42477-BC75-492D-A695-3970E3D354E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23564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A42477-BC75-492D-A695-3970E3D354E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8489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14672CE9-F9DA-400B-B7C3-9D0153265642}" type="datetimeFigureOut">
              <a:rPr lang="en-GB" smtClean="0"/>
              <a:pPr/>
              <a:t>10/11/2020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KEVANS@glos.ac.uk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3106F-CC81-433A-BAE6-4EFA19182E8F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72CE9-F9DA-400B-B7C3-9D0153265642}" type="datetimeFigureOut">
              <a:rPr lang="en-GB" smtClean="0"/>
              <a:pPr/>
              <a:t>10/11/2020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3106F-CC81-433A-BAE6-4EFA19182E8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72CE9-F9DA-400B-B7C3-9D0153265642}" type="datetimeFigureOut">
              <a:rPr lang="en-GB" smtClean="0"/>
              <a:pPr/>
              <a:t>10/11/2020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3106F-CC81-433A-BAE6-4EFA19182E8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72CE9-F9DA-400B-B7C3-9D0153265642}" type="datetimeFigureOut">
              <a:rPr lang="en-GB" smtClean="0"/>
              <a:pPr/>
              <a:t>10/11/2020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3106F-CC81-433A-BAE6-4EFA19182E8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72CE9-F9DA-400B-B7C3-9D0153265642}" type="datetimeFigureOut">
              <a:rPr lang="en-GB" smtClean="0"/>
              <a:pPr/>
              <a:t>10/11/2020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3106F-CC81-433A-BAE6-4EFA19182E8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72CE9-F9DA-400B-B7C3-9D0153265642}" type="datetimeFigureOut">
              <a:rPr lang="en-GB" smtClean="0"/>
              <a:pPr/>
              <a:t>10/11/2020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3106F-CC81-433A-BAE6-4EFA19182E8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72CE9-F9DA-400B-B7C3-9D0153265642}" type="datetimeFigureOut">
              <a:rPr lang="en-GB" smtClean="0"/>
              <a:pPr/>
              <a:t>10/11/2020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3106F-CC81-433A-BAE6-4EFA19182E8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72CE9-F9DA-400B-B7C3-9D0153265642}" type="datetimeFigureOut">
              <a:rPr lang="en-GB" smtClean="0"/>
              <a:pPr/>
              <a:t>10/11/2020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3106F-CC81-433A-BAE6-4EFA19182E8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72CE9-F9DA-400B-B7C3-9D0153265642}" type="datetimeFigureOut">
              <a:rPr lang="en-GB" smtClean="0"/>
              <a:pPr/>
              <a:t>10/11/2020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3106F-CC81-433A-BAE6-4EFA19182E8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72CE9-F9DA-400B-B7C3-9D0153265642}" type="datetimeFigureOut">
              <a:rPr lang="en-GB" smtClean="0"/>
              <a:pPr/>
              <a:t>10/11/2020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3106F-CC81-433A-BAE6-4EFA19182E8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72CE9-F9DA-400B-B7C3-9D0153265642}" type="datetimeFigureOut">
              <a:rPr lang="en-GB" smtClean="0"/>
              <a:pPr/>
              <a:t>10/11/2020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3106F-CC81-433A-BAE6-4EFA19182E8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672CE9-F9DA-400B-B7C3-9D0153265642}" type="datetimeFigureOut">
              <a:rPr lang="en-GB" smtClean="0"/>
              <a:pPr/>
              <a:t>10/11/2020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B3106F-CC81-433A-BAE6-4EFA19182E8F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microsoft.com/office/2007/relationships/hdphoto" Target="../media/hdphoto2.wdp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7.png"/><Relationship Id="rId12" Type="http://schemas.openxmlformats.org/officeDocument/2006/relationships/image" Target="../media/image11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6.gif"/><Relationship Id="rId11" Type="http://schemas.microsoft.com/office/2007/relationships/hdphoto" Target="../media/hdphoto1.wdp"/><Relationship Id="rId5" Type="http://schemas.openxmlformats.org/officeDocument/2006/relationships/hyperlink" Target="http://ptjournal.apta.org/content/90/3/326/F1.expansion.html" TargetMode="External"/><Relationship Id="rId15" Type="http://schemas.openxmlformats.org/officeDocument/2006/relationships/image" Target="../media/image3.png"/><Relationship Id="rId10" Type="http://schemas.openxmlformats.org/officeDocument/2006/relationships/image" Target="../media/image10.png"/><Relationship Id="rId4" Type="http://schemas.openxmlformats.org/officeDocument/2006/relationships/notesSlide" Target="../notesSlides/notesSlide2.xml"/><Relationship Id="rId9" Type="http://schemas.openxmlformats.org/officeDocument/2006/relationships/image" Target="../media/image9.png"/><Relationship Id="rId1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3.png"/><Relationship Id="rId5" Type="http://schemas.openxmlformats.org/officeDocument/2006/relationships/image" Target="../media/image13.jpeg"/><Relationship Id="rId4" Type="http://schemas.openxmlformats.org/officeDocument/2006/relationships/notesSlide" Target="../notesSlides/notesSlid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3.png"/><Relationship Id="rId5" Type="http://schemas.openxmlformats.org/officeDocument/2006/relationships/image" Target="../media/image15.jpeg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3.png"/><Relationship Id="rId5" Type="http://schemas.openxmlformats.org/officeDocument/2006/relationships/image" Target="../media/image16.jpeg"/><Relationship Id="rId4" Type="http://schemas.openxmlformats.org/officeDocument/2006/relationships/notesSlide" Target="../notesSlides/notesSlid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3.png"/><Relationship Id="rId5" Type="http://schemas.openxmlformats.org/officeDocument/2006/relationships/image" Target="../media/image17.png"/><Relationship Id="rId4" Type="http://schemas.openxmlformats.org/officeDocument/2006/relationships/notesSlide" Target="../notesSlides/notesSlid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solidFill>
                  <a:srgbClr val="FFFFFF"/>
                </a:solidFill>
              </a:rPr>
              <a:t>SHSS6065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The Mulligan Concept for the Spine 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81E13154-AD96-40CD-9AAE-360112EA716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257"/>
    </mc:Choice>
    <mc:Fallback xmlns="">
      <p:transition spd="slow" advTm="132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E861C-0CEE-432C-848C-11F25C0D50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214494-6E28-40C9-AA83-2B11499018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Understand NAGs and SNAGs </a:t>
            </a:r>
          </a:p>
          <a:p>
            <a:endParaRPr lang="en-GB" dirty="0"/>
          </a:p>
          <a:p>
            <a:r>
              <a:rPr lang="en-GB" dirty="0"/>
              <a:t>Be able to indicate when &amp; how these techniques would be used </a:t>
            </a:r>
          </a:p>
          <a:p>
            <a:endParaRPr lang="en-GB" dirty="0"/>
          </a:p>
          <a:p>
            <a:r>
              <a:rPr lang="en-GB" dirty="0"/>
              <a:t>Understand the potential use of these techniques in the treatment of cervicogenic headaches 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D54044CA-F919-4446-982A-D9662D2B559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9385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994"/>
    </mc:Choice>
    <mc:Fallback xmlns="">
      <p:transition spd="slow" advTm="249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A60697-CD21-4AF1-A47C-F4B17115AE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Mulligan’s General Principles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BA76AF-E129-4FD2-BFF8-5E7D9C20D1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There are 3 key techniques </a:t>
            </a:r>
          </a:p>
          <a:p>
            <a:pPr lvl="1"/>
            <a:r>
              <a:rPr lang="en-GB" dirty="0"/>
              <a:t>Mobilisation with movement (MWMs)</a:t>
            </a:r>
          </a:p>
          <a:p>
            <a:pPr lvl="1"/>
            <a:r>
              <a:rPr lang="en-GB" dirty="0">
                <a:highlight>
                  <a:srgbClr val="FFFF00"/>
                </a:highlight>
              </a:rPr>
              <a:t>Sustained Natural Apophyseal Glides (SNAGS)</a:t>
            </a:r>
          </a:p>
          <a:p>
            <a:pPr lvl="1"/>
            <a:r>
              <a:rPr lang="en-GB" dirty="0">
                <a:highlight>
                  <a:srgbClr val="FFFF00"/>
                </a:highlight>
              </a:rPr>
              <a:t>Natural Apophyseal Glides (NAGS)</a:t>
            </a:r>
          </a:p>
          <a:p>
            <a:r>
              <a:rPr lang="en-GB" dirty="0"/>
              <a:t>The technique should immediately reduce symptoms and must NOT reproduce any symptoms </a:t>
            </a:r>
          </a:p>
          <a:p>
            <a:r>
              <a:rPr lang="en-GB" dirty="0"/>
              <a:t>This is a concept that can be applied to most joints in the body 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C6C10C1C-B020-4194-896B-320D4C9C53F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5667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533"/>
    </mc:Choice>
    <mc:Fallback xmlns="">
      <p:transition spd="slow" advTm="525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0086" y="5373216"/>
            <a:ext cx="8183880" cy="1051560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The treatment plane (facet joint angle) </a:t>
            </a:r>
          </a:p>
        </p:txBody>
      </p:sp>
      <p:pic>
        <p:nvPicPr>
          <p:cNvPr id="1028" name="Picture 4" descr="http://www.childrensmercy.org/Content/uploadedImages/Normal%20Spine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428860" y="0"/>
            <a:ext cx="4162425" cy="5638800"/>
          </a:xfrm>
          <a:prstGeom prst="rect">
            <a:avLst/>
          </a:prstGeom>
          <a:noFill/>
        </p:spPr>
      </p:pic>
      <p:cxnSp>
        <p:nvCxnSpPr>
          <p:cNvPr id="7" name="Straight Arrow Connector 6"/>
          <p:cNvCxnSpPr/>
          <p:nvPr/>
        </p:nvCxnSpPr>
        <p:spPr>
          <a:xfrm rot="10800000">
            <a:off x="3643306" y="285728"/>
            <a:ext cx="785818" cy="15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 rot="10800000">
            <a:off x="3643306" y="428604"/>
            <a:ext cx="857256" cy="35719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 rot="16200000" flipV="1">
            <a:off x="3964777" y="1464455"/>
            <a:ext cx="1071570" cy="100013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 rot="16200000" flipH="1">
            <a:off x="4000496" y="3714752"/>
            <a:ext cx="785818" cy="7143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4" name="Arc 13"/>
          <p:cNvSpPr/>
          <p:nvPr/>
        </p:nvSpPr>
        <p:spPr>
          <a:xfrm rot="5400000">
            <a:off x="5393537" y="1535893"/>
            <a:ext cx="428628" cy="785818"/>
          </a:xfrm>
          <a:prstGeom prst="arc">
            <a:avLst>
              <a:gd name="adj1" fmla="val 16200000"/>
              <a:gd name="adj2" fmla="val 5237278"/>
            </a:avLst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6643702" y="142852"/>
            <a:ext cx="2143140" cy="92333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 err="1"/>
              <a:t>Cx</a:t>
            </a:r>
            <a:r>
              <a:rPr lang="en-GB" dirty="0"/>
              <a:t> average 45</a:t>
            </a:r>
            <a:r>
              <a:rPr lang="en-GB" baseline="30000" dirty="0"/>
              <a:t>o</a:t>
            </a:r>
            <a:r>
              <a:rPr lang="en-GB" dirty="0"/>
              <a:t> but atlas-axial are horizontal 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643702" y="1357298"/>
            <a:ext cx="2071702" cy="120032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 err="1"/>
              <a:t>Tx</a:t>
            </a:r>
            <a:r>
              <a:rPr lang="en-GB" dirty="0"/>
              <a:t> average 60</a:t>
            </a:r>
            <a:r>
              <a:rPr lang="en-GB" baseline="30000" dirty="0"/>
              <a:t>o</a:t>
            </a:r>
          </a:p>
          <a:p>
            <a:r>
              <a:rPr lang="en-GB" dirty="0"/>
              <a:t>AND sit on an arch towards spine at 20-25</a:t>
            </a:r>
            <a:r>
              <a:rPr lang="en-GB" baseline="30000" dirty="0"/>
              <a:t>o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5214942" y="2143116"/>
            <a:ext cx="357190" cy="14287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V="1">
            <a:off x="5643570" y="2143116"/>
            <a:ext cx="357190" cy="14287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3" name="TextBox 22"/>
          <p:cNvSpPr txBox="1"/>
          <p:nvPr/>
        </p:nvSpPr>
        <p:spPr>
          <a:xfrm>
            <a:off x="6643702" y="3286124"/>
            <a:ext cx="2000264" cy="92333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Lx 90</a:t>
            </a:r>
            <a:r>
              <a:rPr lang="en-GB" baseline="30000" dirty="0"/>
              <a:t>o</a:t>
            </a:r>
            <a:r>
              <a:rPr lang="en-GB" dirty="0"/>
              <a:t> vertical AND 90</a:t>
            </a:r>
            <a:r>
              <a:rPr lang="en-GB" baseline="30000" dirty="0"/>
              <a:t>o</a:t>
            </a:r>
            <a:r>
              <a:rPr lang="en-GB" dirty="0"/>
              <a:t> frontal AND inverted</a:t>
            </a:r>
          </a:p>
        </p:txBody>
      </p:sp>
      <p:cxnSp>
        <p:nvCxnSpPr>
          <p:cNvPr id="25" name="Straight Connector 24"/>
          <p:cNvCxnSpPr/>
          <p:nvPr/>
        </p:nvCxnSpPr>
        <p:spPr>
          <a:xfrm rot="5400000">
            <a:off x="5179223" y="4179099"/>
            <a:ext cx="642942" cy="1588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/>
          <p:cNvCxnSpPr/>
          <p:nvPr/>
        </p:nvCxnSpPr>
        <p:spPr>
          <a:xfrm rot="5400000">
            <a:off x="5394331" y="4178305"/>
            <a:ext cx="642942" cy="1588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3" name="Picture 2">
            <a:extLst>
              <a:ext uri="{FF2B5EF4-FFF2-40B4-BE49-F238E27FC236}">
                <a16:creationId xmlns:a16="http://schemas.microsoft.com/office/drawing/2014/main" id="{D9D74DF5-8972-427F-87A9-B8CC4F35C500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2399" r="4483"/>
          <a:stretch/>
        </p:blipFill>
        <p:spPr>
          <a:xfrm>
            <a:off x="152675" y="3478731"/>
            <a:ext cx="2681404" cy="204367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05A901E-39B7-43E7-B221-B5EC5CE778AF}"/>
              </a:ext>
            </a:extLst>
          </p:cNvPr>
          <p:cNvSpPr txBox="1"/>
          <p:nvPr/>
        </p:nvSpPr>
        <p:spPr>
          <a:xfrm>
            <a:off x="127622" y="5399298"/>
            <a:ext cx="191635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Wilson,(2001) </a:t>
            </a: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C1897675-9E16-4D0F-8A92-6BB13ED53B0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1969"/>
    </mc:Choice>
    <mc:Fallback xmlns="">
      <p:transition spd="slow" advTm="1619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So what’s wrong with the Maitland approach?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Blocked approach </a:t>
            </a:r>
          </a:p>
          <a:p>
            <a:r>
              <a:rPr lang="en-GB" dirty="0"/>
              <a:t>Functionality/ transference </a:t>
            </a:r>
          </a:p>
        </p:txBody>
      </p:sp>
      <p:pic>
        <p:nvPicPr>
          <p:cNvPr id="1026" name="Picture 2" descr="Figure.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052736"/>
            <a:ext cx="1524000" cy="1905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996952"/>
            <a:ext cx="2438400" cy="1866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ounded Rectangle 3"/>
          <p:cNvSpPr/>
          <p:nvPr/>
        </p:nvSpPr>
        <p:spPr>
          <a:xfrm>
            <a:off x="3635896" y="3356992"/>
            <a:ext cx="504056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573016"/>
            <a:ext cx="523875" cy="957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356992"/>
            <a:ext cx="523875" cy="957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356992"/>
            <a:ext cx="523875" cy="957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Straight Arrow Connector 5"/>
          <p:cNvCxnSpPr/>
          <p:nvPr/>
        </p:nvCxnSpPr>
        <p:spPr>
          <a:xfrm flipH="1">
            <a:off x="4427984" y="2711574"/>
            <a:ext cx="26094" cy="71742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3059832" y="4581128"/>
            <a:ext cx="2468091" cy="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154465" y="2782640"/>
            <a:ext cx="1933575" cy="236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24699" b="79518" l="56250" r="9802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4152" t="24515" b="18304"/>
          <a:stretch/>
        </p:blipFill>
        <p:spPr bwMode="auto">
          <a:xfrm rot="5400000" flipH="1">
            <a:off x="3051479" y="4805505"/>
            <a:ext cx="1208856" cy="9041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2525" b="93939" l="676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653136"/>
            <a:ext cx="901700" cy="1206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5085184"/>
            <a:ext cx="901700" cy="1206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725144"/>
            <a:ext cx="901700" cy="1206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5-Point Star 9"/>
          <p:cNvSpPr/>
          <p:nvPr/>
        </p:nvSpPr>
        <p:spPr>
          <a:xfrm>
            <a:off x="4409182" y="4941168"/>
            <a:ext cx="450850" cy="404862"/>
          </a:xfrm>
          <a:prstGeom prst="star5">
            <a:avLst/>
          </a:prstGeom>
          <a:solidFill>
            <a:srgbClr val="C0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F6F8FFB1-ABF7-4241-A4FE-CFAB96A0324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8688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2627"/>
    </mc:Choice>
    <mc:Fallback xmlns="">
      <p:transition spd="slow" advTm="1526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8E3B56-A678-4C45-AD6E-B25B6E9A7C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SNAGs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B19C4F-09E3-4D36-94E6-4D412CF832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6324" y="1556792"/>
            <a:ext cx="5855970" cy="3744416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Sustained Natural Apophyseal Glides</a:t>
            </a:r>
          </a:p>
          <a:p>
            <a:r>
              <a:rPr lang="en-GB" dirty="0"/>
              <a:t>MWM for the spine</a:t>
            </a:r>
          </a:p>
          <a:p>
            <a:r>
              <a:rPr lang="en-GB" dirty="0" err="1"/>
              <a:t>Cx</a:t>
            </a:r>
            <a:r>
              <a:rPr lang="en-GB" dirty="0"/>
              <a:t>, Tx, Lx </a:t>
            </a:r>
          </a:p>
          <a:p>
            <a:r>
              <a:rPr lang="en-GB" dirty="0"/>
              <a:t>Therapist applies appropriate mobilisation while the patient is to actively moves through the problematic ROM </a:t>
            </a:r>
          </a:p>
          <a:p>
            <a:r>
              <a:rPr lang="en-GB" dirty="0"/>
              <a:t>Mobilisation would be central or unilateral</a:t>
            </a:r>
          </a:p>
          <a:p>
            <a:r>
              <a:rPr lang="en-GB" dirty="0"/>
              <a:t>Indicated if:</a:t>
            </a:r>
          </a:p>
          <a:p>
            <a:pPr lvl="1"/>
            <a:r>
              <a:rPr lang="en-GB" dirty="0"/>
              <a:t>Irritability is low</a:t>
            </a:r>
          </a:p>
          <a:p>
            <a:pPr lvl="1"/>
            <a:r>
              <a:rPr lang="en-GB" dirty="0"/>
              <a:t>Singular joint problem</a:t>
            </a:r>
          </a:p>
          <a:p>
            <a:pPr lvl="1"/>
            <a:r>
              <a:rPr lang="en-GB" dirty="0"/>
              <a:t>Symptoms at the EOR</a:t>
            </a:r>
          </a:p>
          <a:p>
            <a:r>
              <a:rPr lang="en-GB" dirty="0"/>
              <a:t>Only 3 repetitions recommended initially in the </a:t>
            </a:r>
            <a:r>
              <a:rPr lang="en-GB" dirty="0" err="1"/>
              <a:t>Cx</a:t>
            </a:r>
            <a:r>
              <a:rPr lang="en-GB" dirty="0"/>
              <a:t>    </a:t>
            </a:r>
          </a:p>
        </p:txBody>
      </p:sp>
      <p:pic>
        <p:nvPicPr>
          <p:cNvPr id="1026" name="Picture 2" descr="Manual Therapy Techniques For The Lumbar Spine - Physiopedia">
            <a:extLst>
              <a:ext uri="{FF2B5EF4-FFF2-40B4-BE49-F238E27FC236}">
                <a16:creationId xmlns:a16="http://schemas.microsoft.com/office/drawing/2014/main" id="{03C2065D-22BB-42C9-8FAC-76DC924E44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736812"/>
            <a:ext cx="1918379" cy="2646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13F95FF0-72AE-461F-BA50-5F7BB435DB4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9607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6690"/>
    </mc:Choice>
    <mc:Fallback xmlns="">
      <p:transition spd="slow" advTm="1766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C6E137-D28C-4DDC-9BA6-15587AAE0A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Self SNAGs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715AAFF-BF28-492A-99E2-1269B8D9602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4687" t="19167" r="27578" b="10972"/>
          <a:stretch/>
        </p:blipFill>
        <p:spPr>
          <a:xfrm>
            <a:off x="5215553" y="1668612"/>
            <a:ext cx="2536031" cy="3593306"/>
          </a:xfrm>
          <a:prstGeom prst="rect">
            <a:avLst/>
          </a:prstGeom>
        </p:spPr>
      </p:pic>
      <p:pic>
        <p:nvPicPr>
          <p:cNvPr id="4098" name="Picture 2" descr="C1-C2 self-sustained natural apophyseal glide (SNAG) for cervical right...  | Download Scientific Diagram">
            <a:extLst>
              <a:ext uri="{FF2B5EF4-FFF2-40B4-BE49-F238E27FC236}">
                <a16:creationId xmlns:a16="http://schemas.microsoft.com/office/drawing/2014/main" id="{07785D6E-E52C-4290-A385-88CED42C72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714500"/>
            <a:ext cx="3429000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59006D0-6E51-403A-B890-BBBF3D2BDA2B}"/>
              </a:ext>
            </a:extLst>
          </p:cNvPr>
          <p:cNvSpPr txBox="1"/>
          <p:nvPr/>
        </p:nvSpPr>
        <p:spPr>
          <a:xfrm>
            <a:off x="5195785" y="5295555"/>
            <a:ext cx="3325178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/>
              <a:t>(Wilson, 2001)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7D81B68-4B68-4D2F-ADDC-2E256795CEDC}"/>
              </a:ext>
            </a:extLst>
          </p:cNvPr>
          <p:cNvSpPr txBox="1"/>
          <p:nvPr/>
        </p:nvSpPr>
        <p:spPr>
          <a:xfrm>
            <a:off x="827584" y="5261918"/>
            <a:ext cx="3429000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/>
              <a:t>(Hall et al., 2007)</a:t>
            </a: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57992B2E-CD9D-4345-9C56-7429B9A928A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7815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8516"/>
    </mc:Choice>
    <mc:Fallback xmlns="">
      <p:transition spd="slow" advTm="785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5DAE6C-D8F8-4ABA-899B-55585F7CBD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Cervicogenic headaches (CGH)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7778AB-A6A4-4907-AB57-B34EFC26A2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758516"/>
            <a:ext cx="6563072" cy="3917032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“pain, referred from a source in the neck and perceived in 1 or more regions of the head and/or face.” (Hall et al., 2007)</a:t>
            </a:r>
          </a:p>
          <a:p>
            <a:endParaRPr lang="en-GB" dirty="0"/>
          </a:p>
          <a:p>
            <a:r>
              <a:rPr lang="en-GB" dirty="0"/>
              <a:t>Chronic, recurrent headaches of cervical origin (Page, 2011)</a:t>
            </a:r>
          </a:p>
          <a:p>
            <a:pPr lvl="1"/>
            <a:r>
              <a:rPr lang="en-GB" dirty="0"/>
              <a:t>Unilateral head pain </a:t>
            </a:r>
          </a:p>
          <a:p>
            <a:pPr lvl="1"/>
            <a:r>
              <a:rPr lang="en-GB" dirty="0"/>
              <a:t>Begin posteriorly and move to the front</a:t>
            </a:r>
          </a:p>
          <a:p>
            <a:pPr lvl="1"/>
            <a:r>
              <a:rPr lang="en-GB" dirty="0"/>
              <a:t>Accompanying </a:t>
            </a:r>
            <a:r>
              <a:rPr lang="en-GB" dirty="0" err="1"/>
              <a:t>Cx</a:t>
            </a:r>
            <a:r>
              <a:rPr lang="en-GB" dirty="0"/>
              <a:t> pain or restricted </a:t>
            </a:r>
            <a:r>
              <a:rPr lang="en-GB" dirty="0" err="1"/>
              <a:t>Cx</a:t>
            </a:r>
            <a:r>
              <a:rPr lang="en-GB" dirty="0"/>
              <a:t> ROM</a:t>
            </a:r>
          </a:p>
          <a:p>
            <a:pPr lvl="1"/>
            <a:r>
              <a:rPr lang="en-GB" dirty="0"/>
              <a:t>Aggravated by </a:t>
            </a:r>
            <a:r>
              <a:rPr lang="en-GB" dirty="0" err="1"/>
              <a:t>Cx</a:t>
            </a:r>
            <a:r>
              <a:rPr lang="en-GB" dirty="0"/>
              <a:t> movements or positions</a:t>
            </a:r>
          </a:p>
        </p:txBody>
      </p:sp>
      <p:pic>
        <p:nvPicPr>
          <p:cNvPr id="1026" name="Picture 2" descr="Cervicogenic Headaches | CC's Physical Therapy%| Bismarck, North Dakota">
            <a:extLst>
              <a:ext uri="{FF2B5EF4-FFF2-40B4-BE49-F238E27FC236}">
                <a16:creationId xmlns:a16="http://schemas.microsoft.com/office/drawing/2014/main" id="{2A0C663D-A13C-4B40-95C9-81730B92B0E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2081"/>
          <a:stretch/>
        </p:blipFill>
        <p:spPr bwMode="auto">
          <a:xfrm>
            <a:off x="7452320" y="3717032"/>
            <a:ext cx="1368152" cy="1933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D3467B4C-000E-4902-9340-D5430CC6A4F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6802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1412"/>
    </mc:Choice>
    <mc:Fallback xmlns="">
      <p:transition spd="slow" advTm="2514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1DB102-F1CE-4E5D-B634-C6EAA3156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NAGs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406561-D483-4FAF-A4B1-0780D4D605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300" dirty="0"/>
              <a:t>Natural Apophyseal Glides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Gliding one spinal facet upon its neighbour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Performed on a passive patient 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Mid to end range of accessory movement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Oscillatory (2-3/second)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C2 – T4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PACVP or PAUVP applied with the patient seated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Patients MUST be symptom free during the treatment 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Applied for a few seconds then re-assess before applying another set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If symptoms worsen reverse what you did 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Treatment choice over SNAGS if:</a:t>
            </a:r>
          </a:p>
          <a:p>
            <a:pPr lvl="1">
              <a:lnSpc>
                <a:spcPct val="90000"/>
              </a:lnSpc>
            </a:pPr>
            <a:r>
              <a:rPr lang="en-GB" sz="1300" dirty="0"/>
              <a:t>High irritability </a:t>
            </a:r>
          </a:p>
          <a:p>
            <a:pPr lvl="1">
              <a:lnSpc>
                <a:spcPct val="90000"/>
              </a:lnSpc>
            </a:pPr>
            <a:r>
              <a:rPr lang="en-GB" sz="1300" dirty="0"/>
              <a:t>Multiple levels are implicated 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161FEB4-0BFA-4D86-8018-39D118EAD9E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2683" r="14930" b="2"/>
          <a:stretch/>
        </p:blipFill>
        <p:spPr>
          <a:xfrm>
            <a:off x="4648202" y="1268760"/>
            <a:ext cx="4038600" cy="3989040"/>
          </a:xfrm>
          <a:prstGeom prst="rect">
            <a:avLst/>
          </a:prstGeom>
          <a:noFill/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D3FEE7E-C974-4B99-8AE2-0583B107D888}"/>
              </a:ext>
            </a:extLst>
          </p:cNvPr>
          <p:cNvSpPr txBox="1"/>
          <p:nvPr/>
        </p:nvSpPr>
        <p:spPr>
          <a:xfrm>
            <a:off x="4553383" y="5257800"/>
            <a:ext cx="191635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Wilson,(2001) </a:t>
            </a: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C880959F-319E-4DD7-AAE5-C0E52714CDB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0394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1288"/>
    </mc:Choice>
    <mc:Fallback xmlns="">
      <p:transition spd="slow" advTm="3012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5DD05D-C63C-419B-831D-813893C4E0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IMPORTANT NOTE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E31300-4F4E-4CB9-8211-64A85E4A85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This is not a stand alone treatment necessarily </a:t>
            </a:r>
          </a:p>
          <a:p>
            <a:r>
              <a:rPr lang="en-GB" dirty="0"/>
              <a:t>Every patient is an individual</a:t>
            </a:r>
          </a:p>
          <a:p>
            <a:r>
              <a:rPr lang="en-GB" dirty="0"/>
              <a:t>Consider what other treatment options this should be coupled with:</a:t>
            </a:r>
          </a:p>
          <a:p>
            <a:pPr lvl="1"/>
            <a:r>
              <a:rPr lang="en-GB" dirty="0"/>
              <a:t>REHAB, REHAB, REHAB</a:t>
            </a:r>
          </a:p>
          <a:p>
            <a:r>
              <a:rPr lang="en-GB" dirty="0"/>
              <a:t>Your subjective and objective assessment must be strong so you can clearly identify IF a NAG or SNAG technique is indicated!</a:t>
            </a:r>
          </a:p>
          <a:p>
            <a:r>
              <a:rPr lang="en-GB" dirty="0"/>
              <a:t>FOR THE VERTEBRAL JOINTS REMEMBER YOUR FACET ANGLES – ANATOMY IS KEY TO THE CORRECT PRACTICAL APLLICATION</a:t>
            </a:r>
          </a:p>
          <a:p>
            <a:pPr lvl="1"/>
            <a:r>
              <a:rPr lang="en-GB" dirty="0"/>
              <a:t>Direction of force is applied along the </a:t>
            </a:r>
            <a:r>
              <a:rPr lang="en-GB" dirty="0">
                <a:solidFill>
                  <a:srgbClr val="C00000"/>
                </a:solidFill>
              </a:rPr>
              <a:t>plane of the facet joints </a:t>
            </a:r>
          </a:p>
          <a:p>
            <a:pPr marL="457200" lvl="1" indent="0">
              <a:buNone/>
            </a:pPr>
            <a:endParaRPr lang="en-GB" dirty="0"/>
          </a:p>
          <a:p>
            <a:pPr lvl="1"/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138E5ACB-6ABF-482B-8732-1A633C9129E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3903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2812"/>
    </mc:Choice>
    <mc:Fallback xmlns="">
      <p:transition spd="slow" advTm="828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2959CD-C87C-4CE6-BEAA-67E55C8D12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C474F4-7B8E-4438-ACC4-8D7C751167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Hall, T., Chan, H. T., Christensen, L.,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Odenthal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B., Wells, C., &amp; Robinson, K. (2007). Efficacy of a C1-C2 self-sustained natural apophyseal glide (SNAG) in the management of cervicogenic headache.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journal of orthopaedic &amp; sports physical therapy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37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(3), 100-107. 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Page, P. (2011). Cervicogenic headaches: an evidence-led approach to clinical management.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International journal of sports physical therapy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6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(3), 254.</a:t>
            </a:r>
            <a:endParaRPr lang="en-GB" dirty="0"/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Wilson, E. (2001). The Mulligan concept: NAGS, SNAGS and mobilizations with movement.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Journal of Bodywork and Movement Therapies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5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(2), 81-89.</a:t>
            </a:r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CFD843B3-7DFA-4970-9BAB-010F9037DA0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5817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367"/>
    </mc:Choice>
    <mc:Fallback xmlns="">
      <p:transition spd="slow" advTm="243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NAGs &amp; SNAGs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The Miracle a Day Concept 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14A8263A-C3DB-4C74-8E69-118BF7F3DD6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912"/>
    </mc:Choice>
    <mc:Fallback xmlns="">
      <p:transition spd="slow" advTm="179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rgbClr val="10253F"/>
                </a:solidFill>
              </a:rPr>
              <a:t>Cx</a:t>
            </a:r>
            <a:r>
              <a:rPr lang="en-GB" dirty="0">
                <a:solidFill>
                  <a:srgbClr val="10253F"/>
                </a:solidFill>
              </a:rPr>
              <a:t> Spine Rx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196752"/>
            <a:ext cx="8183880" cy="4464496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NAGs</a:t>
            </a:r>
          </a:p>
          <a:p>
            <a:r>
              <a:rPr lang="en-GB" dirty="0"/>
              <a:t>Central</a:t>
            </a:r>
          </a:p>
          <a:p>
            <a:pPr lvl="1"/>
            <a:r>
              <a:rPr lang="en-GB" dirty="0"/>
              <a:t>Little finger and Thenar eminence grip</a:t>
            </a:r>
          </a:p>
          <a:p>
            <a:pPr lvl="1"/>
            <a:r>
              <a:rPr lang="en-GB" dirty="0"/>
              <a:t>Nose to elbow</a:t>
            </a:r>
          </a:p>
          <a:p>
            <a:pPr lvl="1"/>
            <a:r>
              <a:rPr lang="en-GB" dirty="0"/>
              <a:t>Slow, smooth &amp; oscillatory </a:t>
            </a:r>
          </a:p>
          <a:p>
            <a:pPr lvl="1"/>
            <a:r>
              <a:rPr lang="en-GB" dirty="0"/>
              <a:t>Flexion or extension</a:t>
            </a:r>
          </a:p>
          <a:p>
            <a:r>
              <a:rPr lang="en-GB" dirty="0"/>
              <a:t>Unilateral NAGS</a:t>
            </a:r>
          </a:p>
          <a:p>
            <a:pPr lvl="1"/>
            <a:r>
              <a:rPr lang="en-GB" dirty="0"/>
              <a:t>Same grip but mobilise to same eye or opposite eye </a:t>
            </a:r>
          </a:p>
          <a:p>
            <a:pPr lvl="1"/>
            <a:r>
              <a:rPr lang="en-GB" dirty="0"/>
              <a:t>Lateral flexion &amp; rotation </a:t>
            </a:r>
          </a:p>
          <a:p>
            <a:pPr lvl="1"/>
            <a:r>
              <a:rPr lang="en-GB" dirty="0"/>
              <a:t>Slow, smooth and oscillatory </a:t>
            </a:r>
          </a:p>
          <a:p>
            <a:r>
              <a:rPr lang="en-GB" dirty="0"/>
              <a:t>3 sets of 6 reps @ each segment + 1 home exercise </a:t>
            </a:r>
          </a:p>
        </p:txBody>
      </p:sp>
      <p:pic>
        <p:nvPicPr>
          <p:cNvPr id="18433" name="Picture 1" descr="C:\Users\s2108939\AppData\Local\Microsoft\Windows\Temporary Internet Files\Content.Outlook\KVKUVOG7\Copy of IMG00073-20090711-105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6200000">
            <a:off x="6519070" y="905866"/>
            <a:ext cx="2857488" cy="214311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rgbClr val="10253F"/>
                </a:solidFill>
              </a:rPr>
              <a:t>Cx</a:t>
            </a:r>
            <a:r>
              <a:rPr lang="en-GB" dirty="0">
                <a:solidFill>
                  <a:srgbClr val="10253F"/>
                </a:solidFill>
              </a:rPr>
              <a:t> Spine Rx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SNAGs</a:t>
            </a:r>
          </a:p>
          <a:p>
            <a:pPr lvl="1"/>
            <a:r>
              <a:rPr lang="en-GB" dirty="0"/>
              <a:t>Central or unilateral</a:t>
            </a:r>
          </a:p>
          <a:p>
            <a:pPr lvl="1"/>
            <a:r>
              <a:rPr lang="en-GB" dirty="0"/>
              <a:t>Central = flexion/ ext </a:t>
            </a:r>
          </a:p>
          <a:p>
            <a:pPr lvl="1"/>
            <a:r>
              <a:rPr lang="en-GB" dirty="0"/>
              <a:t>Unilateral = lat flex or rotate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Technique applied as in NAGs</a:t>
            </a:r>
          </a:p>
          <a:p>
            <a:pPr lvl="1"/>
            <a:r>
              <a:rPr lang="en-GB" dirty="0"/>
              <a:t>Pt actively moves into flexion/ext/ restricted movement </a:t>
            </a:r>
          </a:p>
          <a:p>
            <a:pPr lvl="1"/>
            <a:r>
              <a:rPr lang="en-GB" dirty="0"/>
              <a:t>5sec hold at </a:t>
            </a:r>
            <a:r>
              <a:rPr lang="en-GB" dirty="0" err="1"/>
              <a:t>EoR</a:t>
            </a:r>
            <a:endParaRPr lang="en-GB" dirty="0"/>
          </a:p>
          <a:p>
            <a:pPr lvl="1"/>
            <a:r>
              <a:rPr lang="en-GB" dirty="0"/>
              <a:t>Sustain pressure throughout </a:t>
            </a:r>
          </a:p>
          <a:p>
            <a:pPr lvl="1"/>
            <a:r>
              <a:rPr lang="en-GB" dirty="0"/>
              <a:t>3 movements to each segment &amp; recheck </a:t>
            </a:r>
          </a:p>
        </p:txBody>
      </p:sp>
      <p:pic>
        <p:nvPicPr>
          <p:cNvPr id="17409" name="Picture 1" descr="C:\Users\s2108939\AppData\Local\Microsoft\Windows\Temporary Internet Files\Content.Outlook\KVKUVOG7\Copy of IMG00079-20090711-121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6200000">
            <a:off x="6712167" y="717329"/>
            <a:ext cx="2309798" cy="173234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rgbClr val="10253F"/>
                </a:solidFill>
              </a:rPr>
              <a:t>Cx</a:t>
            </a:r>
            <a:r>
              <a:rPr lang="en-GB" dirty="0">
                <a:solidFill>
                  <a:srgbClr val="10253F"/>
                </a:solidFill>
              </a:rPr>
              <a:t> Spine Rx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Self SNAGs</a:t>
            </a:r>
          </a:p>
          <a:p>
            <a:pPr lvl="1"/>
            <a:r>
              <a:rPr lang="en-GB" dirty="0"/>
              <a:t>Flexion: fist traction </a:t>
            </a:r>
          </a:p>
          <a:p>
            <a:pPr lvl="1"/>
            <a:r>
              <a:rPr lang="en-GB" dirty="0"/>
              <a:t>Extension: towel SNAGs </a:t>
            </a:r>
          </a:p>
          <a:p>
            <a:pPr lvl="1"/>
            <a:r>
              <a:rPr lang="en-GB" dirty="0"/>
              <a:t>Lateral flexion and rotation: Towel SNAGs</a:t>
            </a:r>
          </a:p>
          <a:p>
            <a:pPr lvl="1"/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rgbClr val="10253F"/>
                </a:solidFill>
              </a:rPr>
              <a:t>Tx</a:t>
            </a:r>
            <a:r>
              <a:rPr lang="en-GB" dirty="0">
                <a:solidFill>
                  <a:srgbClr val="10253F"/>
                </a:solidFill>
              </a:rPr>
              <a:t> Spine Rx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NAGs</a:t>
            </a:r>
          </a:p>
          <a:p>
            <a:pPr lvl="1"/>
            <a:r>
              <a:rPr lang="en-GB" dirty="0"/>
              <a:t>Pt seated (PWB)</a:t>
            </a:r>
          </a:p>
          <a:p>
            <a:pPr lvl="1"/>
            <a:r>
              <a:rPr lang="en-GB" dirty="0"/>
              <a:t>Same as </a:t>
            </a:r>
            <a:r>
              <a:rPr lang="en-GB" dirty="0" err="1"/>
              <a:t>Cx</a:t>
            </a:r>
            <a:r>
              <a:rPr lang="en-GB" dirty="0"/>
              <a:t> up to T4 </a:t>
            </a:r>
          </a:p>
          <a:p>
            <a:pPr lvl="1"/>
            <a:r>
              <a:rPr lang="en-GB" dirty="0"/>
              <a:t>After T4: use Key Grip</a:t>
            </a:r>
          </a:p>
          <a:p>
            <a:pPr lvl="1"/>
            <a:r>
              <a:rPr lang="en-GB" dirty="0"/>
              <a:t>3 sets of 6 reps @ each segment + 1 home exercise </a:t>
            </a:r>
          </a:p>
          <a:p>
            <a:pPr lvl="1"/>
            <a:r>
              <a:rPr lang="en-GB" dirty="0"/>
              <a:t>Aim towards eyes</a:t>
            </a:r>
          </a:p>
          <a:p>
            <a:pPr lvl="1"/>
            <a:r>
              <a:rPr lang="en-GB" dirty="0"/>
              <a:t>Can be unilateral or central </a:t>
            </a:r>
          </a:p>
          <a:p>
            <a:pPr marL="411480" lvl="1" indent="0"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rgbClr val="10253F"/>
                </a:solidFill>
              </a:rPr>
              <a:t>Tx</a:t>
            </a:r>
            <a:r>
              <a:rPr lang="en-GB" dirty="0">
                <a:solidFill>
                  <a:srgbClr val="10253F"/>
                </a:solidFill>
              </a:rPr>
              <a:t> Spine Rx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SNAGs for </a:t>
            </a:r>
            <a:r>
              <a:rPr lang="en-GB" dirty="0" err="1"/>
              <a:t>Tx</a:t>
            </a:r>
            <a:r>
              <a:rPr lang="en-GB" dirty="0"/>
              <a:t> flexion &amp; Extension</a:t>
            </a:r>
          </a:p>
          <a:p>
            <a:pPr lvl="1"/>
            <a:r>
              <a:rPr lang="en-GB" dirty="0"/>
              <a:t>Pt seated, ulnar styloid or key grip </a:t>
            </a:r>
          </a:p>
          <a:p>
            <a:pPr lvl="1"/>
            <a:r>
              <a:rPr lang="en-GB" dirty="0"/>
              <a:t>Apply upward directional force (eye)</a:t>
            </a:r>
          </a:p>
          <a:p>
            <a:pPr lvl="1"/>
            <a:r>
              <a:rPr lang="en-GB" dirty="0"/>
              <a:t>Get </a:t>
            </a:r>
            <a:r>
              <a:rPr lang="en-GB" dirty="0" err="1"/>
              <a:t>Pt</a:t>
            </a:r>
            <a:r>
              <a:rPr lang="en-GB" dirty="0"/>
              <a:t> to actively flex or extend whilst pressure sustained </a:t>
            </a:r>
          </a:p>
          <a:p>
            <a:pPr lvl="1"/>
            <a:r>
              <a:rPr lang="en-GB" dirty="0"/>
              <a:t>5 sec hold, 3 movements per segment &amp; recheck</a:t>
            </a:r>
          </a:p>
          <a:p>
            <a:r>
              <a:rPr lang="en-GB" dirty="0"/>
              <a:t>SNAGs for </a:t>
            </a:r>
            <a:r>
              <a:rPr lang="en-GB" dirty="0" err="1"/>
              <a:t>Tx</a:t>
            </a:r>
            <a:r>
              <a:rPr lang="en-GB" dirty="0"/>
              <a:t> Lateral Flexion </a:t>
            </a:r>
          </a:p>
          <a:p>
            <a:r>
              <a:rPr lang="en-GB" dirty="0"/>
              <a:t>SNAGs for </a:t>
            </a:r>
            <a:r>
              <a:rPr lang="en-GB" dirty="0" err="1"/>
              <a:t>Tx</a:t>
            </a:r>
            <a:r>
              <a:rPr lang="en-GB" dirty="0"/>
              <a:t> Rotation </a:t>
            </a:r>
          </a:p>
          <a:p>
            <a:r>
              <a:rPr lang="en-GB" dirty="0"/>
              <a:t>SNAGs for </a:t>
            </a:r>
            <a:r>
              <a:rPr lang="en-GB" dirty="0" err="1"/>
              <a:t>Tx</a:t>
            </a:r>
            <a:r>
              <a:rPr lang="en-GB" dirty="0"/>
              <a:t> ribs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10253F"/>
                </a:solidFill>
              </a:rPr>
              <a:t>Lx Spine Rx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268760"/>
            <a:ext cx="6283658" cy="455483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Do not normally NAG here </a:t>
            </a:r>
          </a:p>
          <a:p>
            <a:r>
              <a:rPr lang="en-GB" dirty="0"/>
              <a:t>SNAGs Flexion</a:t>
            </a:r>
          </a:p>
          <a:p>
            <a:pPr lvl="1"/>
            <a:r>
              <a:rPr lang="en-GB" dirty="0"/>
              <a:t>Pt in sitting, feet on floor/chair</a:t>
            </a:r>
          </a:p>
          <a:p>
            <a:pPr lvl="1"/>
            <a:r>
              <a:rPr lang="en-GB" dirty="0"/>
              <a:t>Mulligan belt around your bum &amp; pt hips: below iliac crest </a:t>
            </a:r>
          </a:p>
          <a:p>
            <a:pPr lvl="1"/>
            <a:r>
              <a:rPr lang="en-GB" dirty="0"/>
              <a:t>Ulnar styloid or hypothenar eminence or double thumb grip to ‘lift’ SP towards head (cranial) or PA (horizontal) </a:t>
            </a:r>
          </a:p>
          <a:p>
            <a:pPr lvl="1"/>
            <a:r>
              <a:rPr lang="en-GB" dirty="0"/>
              <a:t>Pt then actively flexes</a:t>
            </a:r>
          </a:p>
          <a:p>
            <a:pPr lvl="1"/>
            <a:r>
              <a:rPr lang="en-GB" dirty="0"/>
              <a:t> 5sec hold at </a:t>
            </a:r>
            <a:r>
              <a:rPr lang="en-GB" dirty="0" err="1"/>
              <a:t>EoR</a:t>
            </a:r>
            <a:r>
              <a:rPr lang="en-GB" dirty="0"/>
              <a:t>, repeat x 3 per segment </a:t>
            </a:r>
          </a:p>
          <a:p>
            <a:pPr lvl="1"/>
            <a:endParaRPr lang="en-GB" dirty="0"/>
          </a:p>
        </p:txBody>
      </p:sp>
      <p:pic>
        <p:nvPicPr>
          <p:cNvPr id="13313" name="Picture 1" descr="C:\Users\s2108939\AppData\Local\Microsoft\Windows\Temporary Internet Files\Content.Outlook\KVKUVOG7\Copy of IMG00089-20090712-092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 contrast="-20000"/>
                    </a14:imgEffect>
                  </a14:imgLayer>
                </a14:imgProps>
              </a:ext>
            </a:extLst>
          </a:blip>
          <a:srcRect l="13281" t="20833" r="20312" b="10416"/>
          <a:stretch>
            <a:fillRect/>
          </a:stretch>
        </p:blipFill>
        <p:spPr bwMode="auto">
          <a:xfrm rot="16200000">
            <a:off x="6332318" y="2383063"/>
            <a:ext cx="2786082" cy="216331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Lx Spine Rx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SNAGs for Extension</a:t>
            </a:r>
          </a:p>
          <a:p>
            <a:pPr lvl="1"/>
            <a:r>
              <a:rPr lang="en-GB" dirty="0"/>
              <a:t>Belt as before</a:t>
            </a:r>
          </a:p>
          <a:p>
            <a:pPr lvl="1"/>
            <a:r>
              <a:rPr lang="en-GB" dirty="0"/>
              <a:t>Grip as before</a:t>
            </a:r>
          </a:p>
          <a:p>
            <a:pPr lvl="1"/>
            <a:r>
              <a:rPr lang="en-GB" dirty="0"/>
              <a:t>Head close to </a:t>
            </a:r>
            <a:r>
              <a:rPr lang="en-GB" dirty="0" err="1"/>
              <a:t>Tx</a:t>
            </a:r>
            <a:r>
              <a:rPr lang="en-GB" dirty="0"/>
              <a:t> spine (protect Pt &amp; your hand from hyperextension)</a:t>
            </a:r>
          </a:p>
          <a:p>
            <a:pPr lvl="1"/>
            <a:r>
              <a:rPr lang="en-GB" dirty="0"/>
              <a:t>Pt extends spine upwards and backwards 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Lx Spine Rx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SNAGs for Lateral Flexion/ Rotation</a:t>
            </a:r>
          </a:p>
          <a:p>
            <a:endParaRPr lang="en-GB" dirty="0"/>
          </a:p>
          <a:p>
            <a:r>
              <a:rPr lang="en-GB" dirty="0"/>
              <a:t>Grip and belt as before</a:t>
            </a:r>
          </a:p>
          <a:p>
            <a:r>
              <a:rPr lang="en-GB" dirty="0"/>
              <a:t>Unilateral (contralateral) application of force to TP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Self SNAGs with towel? 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10253F"/>
                </a:solidFill>
              </a:rPr>
              <a:t>NAGs, SNAGs and MWMs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MWMs</a:t>
            </a:r>
          </a:p>
          <a:p>
            <a:pPr lvl="1"/>
            <a:r>
              <a:rPr lang="en-GB" dirty="0"/>
              <a:t>Mobilisations with Movement </a:t>
            </a:r>
          </a:p>
          <a:p>
            <a:pPr lvl="1"/>
            <a:r>
              <a:rPr lang="en-GB" dirty="0"/>
              <a:t>SNAGs are an example of an MWM</a:t>
            </a:r>
          </a:p>
          <a:p>
            <a:pPr lvl="1"/>
            <a:r>
              <a:rPr lang="en-GB" dirty="0"/>
              <a:t>Key to their success is their functionality </a:t>
            </a:r>
          </a:p>
          <a:p>
            <a:pPr lvl="1"/>
            <a:r>
              <a:rPr lang="en-GB" dirty="0"/>
              <a:t>Performed typically in weight bearing position</a:t>
            </a:r>
          </a:p>
          <a:p>
            <a:pPr lvl="1"/>
            <a:endParaRPr lang="en-GB" dirty="0"/>
          </a:p>
          <a:p>
            <a:pPr marL="457200" lvl="1" indent="0">
              <a:buNone/>
            </a:pPr>
            <a:endParaRPr lang="en-GB" dirty="0"/>
          </a:p>
          <a:p>
            <a:pPr lvl="1"/>
            <a:r>
              <a:rPr lang="en-GB" dirty="0"/>
              <a:t>Further reading: </a:t>
            </a:r>
          </a:p>
          <a:p>
            <a:pPr lvl="1"/>
            <a:r>
              <a:rPr lang="en-GB" dirty="0"/>
              <a:t>Mulligan, B. (2010).</a:t>
            </a:r>
            <a:r>
              <a:rPr lang="en-GB" i="1" dirty="0"/>
              <a:t> Manual Therapy ‘NAGs, SNAGs, MWMs’. </a:t>
            </a:r>
            <a:r>
              <a:rPr lang="en-GB" dirty="0"/>
              <a:t>6</a:t>
            </a:r>
            <a:r>
              <a:rPr lang="en-GB" baseline="30000" dirty="0"/>
              <a:t>th</a:t>
            </a:r>
            <a:r>
              <a:rPr lang="en-GB" dirty="0"/>
              <a:t> Edition. Orthopedic Physical Therapy &amp; Rehabilitation.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0701" y="1124744"/>
            <a:ext cx="1046237" cy="141485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74230" y="2662741"/>
            <a:ext cx="1022708" cy="1453935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UWTSD NEW 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92</TotalTime>
  <Words>1057</Words>
  <Application>Microsoft Office PowerPoint</Application>
  <PresentationFormat>On-screen Show (4:3)</PresentationFormat>
  <Paragraphs>158</Paragraphs>
  <Slides>21</Slides>
  <Notes>5</Notes>
  <HiddenSlides>0</HiddenSlides>
  <MMClips>12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Calibri</vt:lpstr>
      <vt:lpstr>Myriad Pro</vt:lpstr>
      <vt:lpstr>UWTSD NEW </vt:lpstr>
      <vt:lpstr>SHSS6065</vt:lpstr>
      <vt:lpstr>Aims</vt:lpstr>
      <vt:lpstr>Mulligan’s General Principles </vt:lpstr>
      <vt:lpstr>The treatment plane (facet joint angle) </vt:lpstr>
      <vt:lpstr>So what’s wrong with the Maitland approach? </vt:lpstr>
      <vt:lpstr>SNAGs</vt:lpstr>
      <vt:lpstr>Self SNAGs</vt:lpstr>
      <vt:lpstr>Cervicogenic headaches (CGH) </vt:lpstr>
      <vt:lpstr>NAGs</vt:lpstr>
      <vt:lpstr>IMPORTANT NOTE </vt:lpstr>
      <vt:lpstr>References </vt:lpstr>
      <vt:lpstr>NAGs &amp; SNAGs</vt:lpstr>
      <vt:lpstr>Cx Spine Rx </vt:lpstr>
      <vt:lpstr>Cx Spine Rx </vt:lpstr>
      <vt:lpstr>Cx Spine Rx</vt:lpstr>
      <vt:lpstr>Tx Spine Rx </vt:lpstr>
      <vt:lpstr>Tx Spine Rx</vt:lpstr>
      <vt:lpstr>Lx Spine Rx </vt:lpstr>
      <vt:lpstr>Lx Spine Rx</vt:lpstr>
      <vt:lpstr>Lx Spine Rx </vt:lpstr>
      <vt:lpstr>NAGs, SNAGs and MWMs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SHSS6065</dc:title>
  <dc:creator>Kirsty Hopgood</dc:creator>
  <cp:lastModifiedBy>Kirsty Hopgood</cp:lastModifiedBy>
  <cp:revision>10</cp:revision>
  <dcterms:created xsi:type="dcterms:W3CDTF">2020-11-10T15:03:59Z</dcterms:created>
  <dcterms:modified xsi:type="dcterms:W3CDTF">2020-11-10T16:43:49Z</dcterms:modified>
</cp:coreProperties>
</file>