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9" r:id="rId4"/>
    <p:sldId id="263" r:id="rId5"/>
    <p:sldId id="265" r:id="rId6"/>
    <p:sldId id="266" r:id="rId7"/>
    <p:sldId id="262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F7398-2998-45C4-BA97-FC550560FA2B}" v="12" dt="2018-09-26T12:53:29.2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051" autoAdjust="0"/>
  </p:normalViewPr>
  <p:slideViewPr>
    <p:cSldViewPr>
      <p:cViewPr varScale="1">
        <p:scale>
          <a:sx n="58" d="100"/>
          <a:sy n="58" d="100"/>
        </p:scale>
        <p:origin x="174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702F7398-2998-45C4-BA97-FC550560FA2B}"/>
    <pc:docChg chg="custSel modSld">
      <pc:chgData name="Paul Tinkler" userId="bcebf29c-73c2-433d-80d2-6bad896374bf" providerId="ADAL" clId="{702F7398-2998-45C4-BA97-FC550560FA2B}" dt="2018-09-26T12:53:29.299" v="11" actId="27636"/>
      <pc:docMkLst>
        <pc:docMk/>
      </pc:docMkLst>
      <pc:sldChg chg="modSp">
        <pc:chgData name="Paul Tinkler" userId="bcebf29c-73c2-433d-80d2-6bad896374bf" providerId="ADAL" clId="{702F7398-2998-45C4-BA97-FC550560FA2B}" dt="2018-09-26T12:53:22.342" v="5" actId="20577"/>
        <pc:sldMkLst>
          <pc:docMk/>
          <pc:sldMk cId="482845315" sldId="256"/>
        </pc:sldMkLst>
        <pc:spChg chg="mod">
          <ac:chgData name="Paul Tinkler" userId="bcebf29c-73c2-433d-80d2-6bad896374bf" providerId="ADAL" clId="{702F7398-2998-45C4-BA97-FC550560FA2B}" dt="2018-09-26T12:53:22.342" v="5" actId="20577"/>
          <ac:spMkLst>
            <pc:docMk/>
            <pc:sldMk cId="482845315" sldId="256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702F7398-2998-45C4-BA97-FC550560FA2B}" dt="2018-09-26T12:53:29.299" v="11" actId="27636"/>
        <pc:sldMkLst>
          <pc:docMk/>
          <pc:sldMk cId="1428444355" sldId="257"/>
        </pc:sldMkLst>
        <pc:spChg chg="mod">
          <ac:chgData name="Paul Tinkler" userId="bcebf29c-73c2-433d-80d2-6bad896374bf" providerId="ADAL" clId="{702F7398-2998-45C4-BA97-FC550560FA2B}" dt="2018-09-26T12:53:29.299" v="11" actId="27636"/>
          <ac:spMkLst>
            <pc:docMk/>
            <pc:sldMk cId="1428444355" sldId="257"/>
            <ac:spMk id="2" creationId="{00000000-0000-0000-0000-000000000000}"/>
          </ac:spMkLst>
        </pc:spChg>
      </pc:sldChg>
      <pc:sldChg chg="modNotesTx">
        <pc:chgData name="Paul Tinkler" userId="bcebf29c-73c2-433d-80d2-6bad896374bf" providerId="ADAL" clId="{702F7398-2998-45C4-BA97-FC550560FA2B}" dt="2018-09-26T12:48:05.434" v="1" actId="6549"/>
        <pc:sldMkLst>
          <pc:docMk/>
          <pc:sldMk cId="1029192324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C89479-C26D-494E-BA70-AF94DDEE6F40}" type="datetimeFigureOut">
              <a:rPr lang="en-GB" smtClean="0"/>
              <a:t>26/09/2018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BCA3E-9211-4108-8EED-4DBC8F9C6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85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BCA3E-9211-4108-8EED-4DBC8F9C69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56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1.The</a:t>
            </a:r>
            <a:r>
              <a:rPr lang="en-GB" baseline="0" dirty="0"/>
              <a:t> Ability Model -</a:t>
            </a:r>
            <a:r>
              <a:rPr lang="en-GB" b="1" baseline="0" dirty="0" err="1"/>
              <a:t>Salovey</a:t>
            </a:r>
            <a:r>
              <a:rPr lang="en-GB" b="1" baseline="0" dirty="0"/>
              <a:t> &amp; Mayer </a:t>
            </a:r>
            <a:r>
              <a:rPr lang="en-GB" baseline="0" dirty="0"/>
              <a:t>(1993, 1996)   Emotional Use (using different moods) _ Emotional understanding _ Emotional Management (ability to regulate emotions)</a:t>
            </a:r>
          </a:p>
          <a:p>
            <a:r>
              <a:rPr lang="en-GB"/>
              <a:t>2</a:t>
            </a:r>
            <a:r>
              <a:rPr lang="en-GB" dirty="0"/>
              <a:t>. The Trait Model - </a:t>
            </a:r>
            <a:r>
              <a:rPr lang="en-GB" b="1" dirty="0" err="1"/>
              <a:t>Petrides</a:t>
            </a:r>
            <a:r>
              <a:rPr lang="en-GB" b="1" dirty="0"/>
              <a:t> et.al </a:t>
            </a:r>
            <a:r>
              <a:rPr lang="en-GB" dirty="0"/>
              <a:t>_People have as part of their personalities _emotional self perceptions and</a:t>
            </a:r>
            <a:r>
              <a:rPr lang="en-GB" baseline="0" dirty="0"/>
              <a:t> _ emotional traits.</a:t>
            </a:r>
            <a:endParaRPr lang="en-GB" dirty="0"/>
          </a:p>
          <a:p>
            <a:r>
              <a:rPr lang="en-GB" dirty="0"/>
              <a:t>3 Mixed Models  -</a:t>
            </a:r>
            <a:r>
              <a:rPr lang="en-GB" b="1" dirty="0"/>
              <a:t>Goleman</a:t>
            </a:r>
            <a:r>
              <a:rPr lang="en-GB" dirty="0"/>
              <a:t> _ Self Awareness_ Self Management_ Social Awareness _ Social Skills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BCA3E-9211-4108-8EED-4DBC8F9C69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614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80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27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053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50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90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697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414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434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331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956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sd.ac.uk/en/lrc/onlineresources/e-book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edxtalks.ted.com/video/Mindfulness-in-Schools-Rich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BMSK6006</a:t>
            </a:r>
          </a:p>
        </p:txBody>
      </p:sp>
    </p:spTree>
    <p:extLst>
      <p:ext uri="{BB962C8B-B14F-4D97-AF65-F5344CB8AC3E}">
        <p14:creationId xmlns:p14="http://schemas.microsoft.com/office/powerpoint/2010/main" val="482845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BMSK6006 </a:t>
            </a:r>
            <a:r>
              <a:rPr lang="en-GB" dirty="0"/>
              <a:t>Emotional intelligence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147248" cy="639762"/>
          </a:xfrm>
        </p:spPr>
        <p:txBody>
          <a:bodyPr/>
          <a:lstStyle/>
          <a:p>
            <a:r>
              <a:rPr lang="en-GB" dirty="0"/>
              <a:t>Assessment Criteria:-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5536" y="2204864"/>
            <a:ext cx="8208912" cy="3951288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Critically evaluate theories of emotional intelligence and their relevance to workforce development and business performance.                         				40%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/>
              <a:t>Use theories of emotional intelligence and mindfulness to review the effect of emotions on your own workplace  performance                  				             40% 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/>
              <a:t>Evidence of wider reading and research, encompassing application of relevant academic theories and models   	10%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/>
              <a:t>Citation/ referencing, report structure, syntax, grammar and punctuation                           			             10%</a:t>
            </a:r>
          </a:p>
          <a:p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28444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1. Critically evaluate theories of emotional intelligence and their relevance to workforce development and business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Select two theories critically evaluate them with your main theory evaluated in significant depth – </a:t>
            </a:r>
          </a:p>
          <a:p>
            <a:r>
              <a:rPr lang="en-GB" sz="2400" dirty="0">
                <a:solidFill>
                  <a:srgbClr val="FF0000"/>
                </a:solidFill>
              </a:rPr>
              <a:t>using examples of workforce development (</a:t>
            </a:r>
            <a:r>
              <a:rPr lang="en-GB" sz="2400" i="1" dirty="0">
                <a:solidFill>
                  <a:srgbClr val="FF0000"/>
                </a:solidFill>
              </a:rPr>
              <a:t>people employed in the business e.g. developing leadership – team leading customer skills</a:t>
            </a:r>
            <a:r>
              <a:rPr lang="en-GB" sz="2400" dirty="0">
                <a:solidFill>
                  <a:srgbClr val="FF0000"/>
                </a:solidFill>
              </a:rPr>
              <a:t>) and the performance of the business (</a:t>
            </a:r>
            <a:r>
              <a:rPr lang="en-GB" sz="2400" i="1" dirty="0">
                <a:solidFill>
                  <a:srgbClr val="FF0000"/>
                </a:solidFill>
              </a:rPr>
              <a:t>e.g. profit, Revenue, staff retention  ability to manage change</a:t>
            </a:r>
            <a:r>
              <a:rPr lang="en-GB" sz="2400" dirty="0">
                <a:solidFill>
                  <a:srgbClr val="FF0000"/>
                </a:solidFill>
              </a:rPr>
              <a:t>) from your own or others workplace .</a:t>
            </a:r>
          </a:p>
          <a:p>
            <a:r>
              <a:rPr lang="en-GB" sz="2400" dirty="0">
                <a:solidFill>
                  <a:srgbClr val="FF0000"/>
                </a:solidFill>
              </a:rPr>
              <a:t>Be clear as to precisely what performance or performances  they are it is relevant too:</a:t>
            </a:r>
          </a:p>
          <a:p>
            <a:pPr marL="457200" lvl="1" indent="0">
              <a:buNone/>
            </a:pP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404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2.  Use theories of emotional intelligence and mindfulness to review the effect of emotions on your own workplace 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492896"/>
            <a:ext cx="8229600" cy="305293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Review the way emotional intelligence and mindfulness impact on your emotions  and your work performance</a:t>
            </a:r>
          </a:p>
          <a:p>
            <a:pPr lvl="1"/>
            <a:r>
              <a:rPr lang="en-GB" sz="2000" dirty="0">
                <a:solidFill>
                  <a:srgbClr val="FF0000"/>
                </a:solidFill>
              </a:rPr>
              <a:t>What does the literature say about how it affects peoples workplace emotions? </a:t>
            </a:r>
            <a:r>
              <a:rPr lang="en-GB" sz="2000" i="1" dirty="0">
                <a:solidFill>
                  <a:srgbClr val="FF0000"/>
                </a:solidFill>
              </a:rPr>
              <a:t>(Those that do / and those that don’t)</a:t>
            </a:r>
          </a:p>
          <a:p>
            <a:pPr lvl="1"/>
            <a:r>
              <a:rPr lang="en-GB" sz="2000" dirty="0">
                <a:solidFill>
                  <a:srgbClr val="FF0000"/>
                </a:solidFill>
              </a:rPr>
              <a:t>Give personal examples together with context</a:t>
            </a:r>
          </a:p>
          <a:p>
            <a:pPr lvl="1"/>
            <a:r>
              <a:rPr lang="en-GB" sz="2000" dirty="0">
                <a:solidFill>
                  <a:srgbClr val="FF0000"/>
                </a:solidFill>
              </a:rPr>
              <a:t>What performances do both impact or not</a:t>
            </a:r>
          </a:p>
        </p:txBody>
      </p:sp>
    </p:spTree>
    <p:extLst>
      <p:ext uri="{BB962C8B-B14F-4D97-AF65-F5344CB8AC3E}">
        <p14:creationId xmlns:p14="http://schemas.microsoft.com/office/powerpoint/2010/main" val="4130155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Theories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Ability Based Model</a:t>
            </a:r>
          </a:p>
          <a:p>
            <a:pPr lvl="3"/>
            <a:r>
              <a:rPr lang="en-GB" dirty="0" err="1"/>
              <a:t>Salovey</a:t>
            </a:r>
            <a:r>
              <a:rPr lang="en-GB" dirty="0"/>
              <a:t> &amp; Mayer (1993, 1996)</a:t>
            </a:r>
          </a:p>
          <a:p>
            <a:r>
              <a:rPr lang="en-GB" dirty="0"/>
              <a:t>The Trait Model of EI	</a:t>
            </a:r>
          </a:p>
          <a:p>
            <a:pPr lvl="3"/>
            <a:r>
              <a:rPr lang="en-GB" dirty="0" err="1"/>
              <a:t>Petrides</a:t>
            </a:r>
            <a:r>
              <a:rPr lang="en-GB" dirty="0"/>
              <a:t> et.al (2009)</a:t>
            </a:r>
          </a:p>
          <a:p>
            <a:r>
              <a:rPr lang="en-GB" dirty="0"/>
              <a:t>Mixed Models of EI</a:t>
            </a:r>
          </a:p>
          <a:p>
            <a:pPr lvl="3"/>
            <a:r>
              <a:rPr lang="en-GB" dirty="0" err="1"/>
              <a:t>Golman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192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Workplace performance </a:t>
            </a:r>
            <a:r>
              <a:rPr lang="en-GB"/>
              <a:t>considerations (examples)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</a:t>
            </a:r>
          </a:p>
          <a:p>
            <a:r>
              <a:rPr lang="en-GB" dirty="0"/>
              <a:t>Team relationships</a:t>
            </a:r>
          </a:p>
          <a:p>
            <a:r>
              <a:rPr lang="en-GB" dirty="0"/>
              <a:t>Communication styles</a:t>
            </a:r>
          </a:p>
          <a:p>
            <a:r>
              <a:rPr lang="en-GB" dirty="0"/>
              <a:t>Body language</a:t>
            </a:r>
          </a:p>
          <a:p>
            <a:r>
              <a:rPr lang="en-GB" dirty="0"/>
              <a:t>Negotiate </a:t>
            </a:r>
          </a:p>
          <a:p>
            <a:r>
              <a:rPr lang="en-GB" dirty="0"/>
              <a:t>Delegation</a:t>
            </a:r>
          </a:p>
        </p:txBody>
      </p:sp>
    </p:spTree>
    <p:extLst>
      <p:ext uri="{BB962C8B-B14F-4D97-AF65-F5344CB8AC3E}">
        <p14:creationId xmlns:p14="http://schemas.microsoft.com/office/powerpoint/2010/main" val="3368791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Bibliography </a:t>
            </a:r>
            <a:r>
              <a:rPr lang="en-GB" sz="2700" dirty="0"/>
              <a:t>(Emotional Intelligence)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/>
              <a:t>Goleman, D. (2005) Emotional Intelligence: Why it can matter more than IQ, New York. Bantam House.</a:t>
            </a:r>
          </a:p>
          <a:p>
            <a:pPr marL="0" indent="0">
              <a:buNone/>
            </a:pPr>
            <a:r>
              <a:rPr lang="en-GB" sz="1800" dirty="0"/>
              <a:t>Singh, D. (2006) Emotional intelligence at work : a professional guide. (Online) New Delhi ; Thousand Oaks, </a:t>
            </a:r>
            <a:r>
              <a:rPr lang="en-GB" sz="1800" dirty="0" err="1"/>
              <a:t>Calif</a:t>
            </a:r>
            <a:r>
              <a:rPr lang="en-GB" sz="1800" dirty="0"/>
              <a:t> : Response Books.</a:t>
            </a:r>
          </a:p>
          <a:p>
            <a:pPr marL="0" indent="0">
              <a:buNone/>
            </a:pPr>
            <a:r>
              <a:rPr lang="en-GB" sz="1800" dirty="0"/>
              <a:t>Covey, S. (2004) The 7 Habits of Highly Effective People: Powerful Lesson in</a:t>
            </a:r>
          </a:p>
          <a:p>
            <a:pPr marL="0" indent="0">
              <a:buNone/>
            </a:pPr>
            <a:r>
              <a:rPr lang="en-GB" sz="1800" dirty="0"/>
              <a:t>Personal Change, New York: Free Press.</a:t>
            </a:r>
          </a:p>
          <a:p>
            <a:pPr marL="0" indent="0">
              <a:buNone/>
            </a:pPr>
            <a:r>
              <a:rPr lang="en-GB" sz="1800" dirty="0" err="1"/>
              <a:t>Chaskalson</a:t>
            </a:r>
            <a:r>
              <a:rPr lang="en-GB" sz="1800" dirty="0"/>
              <a:t>, M. (2011) The Mindful Workplace: Developing Resilient Individuals and</a:t>
            </a:r>
          </a:p>
          <a:p>
            <a:pPr marL="0" indent="0">
              <a:buNone/>
            </a:pPr>
            <a:r>
              <a:rPr lang="en-GB" sz="1800" dirty="0"/>
              <a:t>Resonant Organisations with MBSR, Chichester: Wiley-Blackwell.</a:t>
            </a:r>
          </a:p>
          <a:p>
            <a:pPr marL="0" indent="0">
              <a:buNone/>
            </a:pPr>
            <a:r>
              <a:rPr lang="en-GB" sz="1800" dirty="0" err="1"/>
              <a:t>Cherniss</a:t>
            </a:r>
            <a:r>
              <a:rPr lang="en-GB" sz="1800" dirty="0"/>
              <a:t>, C. and Goleman, D. (2001). The Emotionally Intelligent Workplace, San</a:t>
            </a:r>
          </a:p>
          <a:p>
            <a:pPr marL="0" indent="0">
              <a:buNone/>
            </a:pPr>
            <a:r>
              <a:rPr lang="en-GB" sz="1800" dirty="0"/>
              <a:t>Francisco: </a:t>
            </a:r>
            <a:r>
              <a:rPr lang="en-GB" sz="1800" dirty="0" err="1"/>
              <a:t>Jossey</a:t>
            </a:r>
            <a:r>
              <a:rPr lang="en-GB" sz="1800" dirty="0"/>
              <a:t> Bass.</a:t>
            </a:r>
          </a:p>
          <a:p>
            <a:pPr marL="0" indent="0">
              <a:buNone/>
            </a:pPr>
            <a:r>
              <a:rPr lang="en-GB" sz="1800" dirty="0" err="1"/>
              <a:t>Chemiss</a:t>
            </a:r>
            <a:r>
              <a:rPr lang="en-GB" sz="1800" dirty="0"/>
              <a:t>, C and Goleman D. (2001) The emotionally intelligent workplace. (Online) San Francisco : </a:t>
            </a:r>
            <a:r>
              <a:rPr lang="en-GB" sz="1800" dirty="0" err="1"/>
              <a:t>Jossey</a:t>
            </a:r>
            <a:r>
              <a:rPr lang="en-GB" sz="1800" dirty="0"/>
              <a:t>-Bass. </a:t>
            </a:r>
            <a:r>
              <a:rPr lang="en-GB" sz="1800" dirty="0">
                <a:hlinkClick r:id="rId2"/>
              </a:rPr>
              <a:t>http://www.tsd.ac.uk/en/lrc/onlineresources/e-books/</a:t>
            </a:r>
            <a:r>
              <a:rPr lang="en-GB" sz="1800" dirty="0"/>
              <a:t> (Accessed 26 November 2013)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Goleman, D. (1999). Working with Emotional Intelligence. London: Bloomsbury.</a:t>
            </a:r>
          </a:p>
          <a:p>
            <a:pPr marL="0" indent="0">
              <a:buNone/>
            </a:pPr>
            <a:r>
              <a:rPr lang="en-GB" sz="1800" dirty="0"/>
              <a:t>Goleman, D. (1996). Emotional Intelligence: Why It Can Matter More than IQ. London: Bloomsbury.</a:t>
            </a:r>
          </a:p>
          <a:p>
            <a:pPr marL="0" indent="0">
              <a:buNone/>
            </a:pPr>
            <a:r>
              <a:rPr lang="en-GB" sz="1800" dirty="0"/>
              <a:t>Goleman, D., </a:t>
            </a:r>
            <a:r>
              <a:rPr lang="en-GB" sz="1800" dirty="0" err="1"/>
              <a:t>Boyzatis</a:t>
            </a:r>
            <a:r>
              <a:rPr lang="en-GB" sz="1800" dirty="0"/>
              <a:t>, R and McKee, (2004) A. Primal Leadership: Learning to Lend with Emotional Intelligence, Boston: Harvard Business School Press.</a:t>
            </a:r>
          </a:p>
          <a:p>
            <a:pPr marL="0" indent="0">
              <a:buNone/>
            </a:pPr>
            <a:r>
              <a:rPr lang="en-GB" sz="1800" dirty="0"/>
              <a:t>Segal, J. The Language of Emotional Intelligence: The Five Essential Tools for Building Powerful and Effective Relationships, London: McGraw-Hill, 2008.</a:t>
            </a:r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466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 </a:t>
            </a:r>
            <a:r>
              <a:rPr lang="en-GB" sz="3200" b="1" dirty="0"/>
              <a:t>(mindfulness)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err="1"/>
              <a:t>Bahl</a:t>
            </a:r>
            <a:r>
              <a:rPr lang="en-GB" dirty="0"/>
              <a:t>, S (date unknown) Mindfulness-based Emotional Intelligence for Leaders.  [Online] Available at:  http://www.slideshare.net/vascogaspar/search-inside-yourself-mindfulness-based-emotional-intelligence (</a:t>
            </a:r>
            <a:r>
              <a:rPr lang="en-GB" dirty="0" err="1"/>
              <a:t>Accesssed</a:t>
            </a:r>
            <a:r>
              <a:rPr lang="en-GB" dirty="0"/>
              <a:t>:  21/7/15)</a:t>
            </a:r>
          </a:p>
          <a:p>
            <a:r>
              <a:rPr lang="en-GB" dirty="0" err="1"/>
              <a:t>Farb</a:t>
            </a:r>
            <a:r>
              <a:rPr lang="en-GB" dirty="0"/>
              <a:t>, N., Segal, Z.V., </a:t>
            </a:r>
            <a:r>
              <a:rPr lang="en-GB" dirty="0" err="1"/>
              <a:t>Mayberg</a:t>
            </a:r>
            <a:r>
              <a:rPr lang="en-GB" dirty="0"/>
              <a:t>, H., Bean, J., McKeon, D., Fatima, Z. &amp; Anderson, A. (2007).  ‘Attending to the Present:  Mindfulness meditation reveals distinct neural nodes of self-reference’. Social, Cognitive and Affective Neuroscience, 2(4), pp313-22</a:t>
            </a:r>
          </a:p>
          <a:p>
            <a:r>
              <a:rPr lang="en-GB" dirty="0" err="1"/>
              <a:t>Holzel</a:t>
            </a:r>
            <a:r>
              <a:rPr lang="en-GB" dirty="0"/>
              <a:t>, B.K., </a:t>
            </a:r>
            <a:r>
              <a:rPr lang="en-GB" dirty="0" err="1"/>
              <a:t>Carmody</a:t>
            </a:r>
            <a:r>
              <a:rPr lang="en-GB" dirty="0"/>
              <a:t>, J., </a:t>
            </a:r>
            <a:r>
              <a:rPr lang="en-GB" dirty="0" err="1"/>
              <a:t>Vangel</a:t>
            </a:r>
            <a:r>
              <a:rPr lang="en-GB" dirty="0"/>
              <a:t>, M., Congleton, C., </a:t>
            </a:r>
            <a:r>
              <a:rPr lang="en-GB" dirty="0" err="1"/>
              <a:t>Yerramsetti</a:t>
            </a:r>
            <a:r>
              <a:rPr lang="en-GB" dirty="0"/>
              <a:t>, S.M., Gard, T. and </a:t>
            </a:r>
            <a:r>
              <a:rPr lang="en-GB" dirty="0" err="1"/>
              <a:t>Lazaar</a:t>
            </a:r>
            <a:r>
              <a:rPr lang="en-GB" dirty="0"/>
              <a:t>, S.W. (2011) ‘Mindfulness practice leads to increases in regional brain </a:t>
            </a:r>
            <a:r>
              <a:rPr lang="en-GB" dirty="0" err="1"/>
              <a:t>gray</a:t>
            </a:r>
            <a:r>
              <a:rPr lang="en-GB" dirty="0"/>
              <a:t> matter density. </a:t>
            </a:r>
            <a:r>
              <a:rPr lang="en-GB" dirty="0" err="1"/>
              <a:t>Psychhiatry</a:t>
            </a:r>
            <a:r>
              <a:rPr lang="en-GB" dirty="0"/>
              <a:t> Research:  Neuroimaging. 191(1) pp363-43.</a:t>
            </a:r>
          </a:p>
          <a:p>
            <a:r>
              <a:rPr lang="en-GB" dirty="0" err="1"/>
              <a:t>Jha</a:t>
            </a:r>
            <a:r>
              <a:rPr lang="en-GB" dirty="0"/>
              <a:t>, A.P. and Stanley, E.A. (2010) ‘Examining the protective effects of mindfulness training on working memory capacity’ Emotion, 10 (1),pp 54-64</a:t>
            </a:r>
          </a:p>
          <a:p>
            <a:r>
              <a:rPr lang="en-GB" dirty="0" err="1"/>
              <a:t>Kabat</a:t>
            </a:r>
            <a:r>
              <a:rPr lang="en-GB" dirty="0"/>
              <a:t>-Zinn (2004) Wherever You Go, There You Are. London:  </a:t>
            </a:r>
            <a:r>
              <a:rPr lang="en-GB" dirty="0" err="1"/>
              <a:t>Piatkus</a:t>
            </a:r>
            <a:endParaRPr lang="en-GB" dirty="0"/>
          </a:p>
          <a:p>
            <a:r>
              <a:rPr lang="en-GB" dirty="0" err="1"/>
              <a:t>Killingsworth</a:t>
            </a:r>
            <a:r>
              <a:rPr lang="en-GB" dirty="0"/>
              <a:t>, M.A and Gilbert, T.G. (2010) ‘A Wandering Mind is an Unhappy Mind.  Science,  330, November.  Available at: http://greatergood.berkeley.edu/images/application_uploads/KILLINGSWORTH-WanderingMind.pdf  [Accessed:  12 March 2013]</a:t>
            </a:r>
          </a:p>
          <a:p>
            <a:r>
              <a:rPr lang="en-GB" dirty="0" err="1"/>
              <a:t>Siegal</a:t>
            </a:r>
            <a:r>
              <a:rPr lang="en-GB" dirty="0"/>
              <a:t>, D. J. (2007) ‘Mindfulness training and neural integration:  differentiation of distinct streams of awareness and the cultivation of well-being.’ Social, Cognitive and Affective Neuroscience, 2(4) pp259-263.  </a:t>
            </a:r>
          </a:p>
          <a:p>
            <a:r>
              <a:rPr lang="en-GB" dirty="0"/>
              <a:t>Tan, C-M. (2014) Search Inside Yourself:  the unexpected path to achieving success, happiness (and world peace). New York:  </a:t>
            </a:r>
            <a:r>
              <a:rPr lang="en-GB" dirty="0" err="1"/>
              <a:t>HarperOne</a:t>
            </a:r>
            <a:endParaRPr lang="en-GB" dirty="0"/>
          </a:p>
          <a:p>
            <a:r>
              <a:rPr lang="en-GB" dirty="0"/>
              <a:t>Williams, M and Penman, D. (2011) Mindfulness:  a practical guide to finding peace in a frantic world. London:  </a:t>
            </a:r>
            <a:r>
              <a:rPr lang="en-GB" dirty="0" err="1"/>
              <a:t>Piatkus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694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prstClr val="black"/>
                </a:solidFill>
              </a:rPr>
              <a:t>Bibliography </a:t>
            </a:r>
            <a:r>
              <a:rPr lang="en-GB" sz="3200" b="1" dirty="0">
                <a:solidFill>
                  <a:prstClr val="black"/>
                </a:solidFill>
              </a:rPr>
              <a:t>(mindfulness</a:t>
            </a:r>
            <a:r>
              <a:rPr lang="en-GB" sz="3200" b="1">
                <a:solidFill>
                  <a:prstClr val="black"/>
                </a:solidFill>
              </a:rPr>
              <a:t>) </a:t>
            </a:r>
            <a:r>
              <a:rPr lang="en-GB" sz="3200" b="1"/>
              <a:t>video’s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Meditation explained by animated mice </a:t>
            </a:r>
            <a:r>
              <a:rPr lang="en-GB" sz="2200" dirty="0">
                <a:solidFill>
                  <a:prstClr val="black"/>
                </a:solidFill>
                <a:latin typeface="Myriad Pro"/>
                <a:hlinkClick r:id="rId2"/>
              </a:rPr>
              <a:t>http://www.mindful.org/adorable-animated-mice-explain-meditation-in-2-minutes/</a:t>
            </a:r>
            <a:r>
              <a:rPr lang="en-GB" sz="2200" dirty="0">
                <a:solidFill>
                  <a:prstClr val="black"/>
                </a:solidFill>
                <a:latin typeface="Myriad Pro"/>
              </a:rPr>
              <a:t>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Researcher and neuroscientist Sara Lazar discussing her work  </a:t>
            </a:r>
            <a:r>
              <a:rPr lang="en-GB" sz="2200" dirty="0">
                <a:solidFill>
                  <a:prstClr val="black"/>
                </a:solidFill>
                <a:latin typeface="Myriad Pro"/>
                <a:hlinkClick r:id="rId3"/>
              </a:rPr>
              <a:t>https://www.youtube.com/watch?v=m8rRzTtP7Tc</a:t>
            </a:r>
            <a:r>
              <a:rPr lang="en-GB" sz="2200" dirty="0">
                <a:solidFill>
                  <a:prstClr val="black"/>
                </a:solidFill>
                <a:latin typeface="Myriad Pro"/>
              </a:rPr>
              <a:t> </a:t>
            </a:r>
          </a:p>
          <a:p>
            <a:pPr lvl="0"/>
            <a:r>
              <a:rPr lang="en-GB" sz="2200" dirty="0">
                <a:solidFill>
                  <a:prstClr val="black"/>
                </a:solidFill>
                <a:latin typeface="Myriad Pro"/>
              </a:rPr>
              <a:t>Mindfulness in Schools – brilliantly brought to life by Richard Burnett </a:t>
            </a:r>
            <a:r>
              <a:rPr lang="en-GB" sz="2200" dirty="0">
                <a:solidFill>
                  <a:prstClr val="black"/>
                </a:solidFill>
                <a:latin typeface="Myriad Pro"/>
                <a:hlinkClick r:id="rId4"/>
              </a:rPr>
              <a:t>http://tedxtalks.ted.com/video/Mindfulness-in-Schools-Richard</a:t>
            </a:r>
            <a:r>
              <a:rPr lang="en-GB" sz="2200" dirty="0">
                <a:solidFill>
                  <a:prstClr val="black"/>
                </a:solidFill>
                <a:latin typeface="Myriad Pro"/>
              </a:rPr>
              <a:t> (I thought some of you might be interested, particularly  if you have children)</a:t>
            </a:r>
            <a:endParaRPr lang="en-US" sz="2200" dirty="0">
              <a:solidFill>
                <a:prstClr val="black"/>
              </a:solidFill>
              <a:latin typeface="Myriad Pr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13577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3065</TotalTime>
  <Words>1028</Words>
  <Application>Microsoft Office PowerPoint</Application>
  <PresentationFormat>On-screen Show (4:3)</PresentationFormat>
  <Paragraphs>65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SftWP July 15</vt:lpstr>
      <vt:lpstr>Assessment guidance</vt:lpstr>
      <vt:lpstr>BMSK6006 Emotional intelligence</vt:lpstr>
      <vt:lpstr>1. Critically evaluate theories of emotional intelligence and their relevance to workforce development and business performance</vt:lpstr>
      <vt:lpstr>2.  Use theories of emotional intelligence and mindfulness to review the effect of emotions on your own workplace  performance </vt:lpstr>
      <vt:lpstr>Theories of emotional intelligence</vt:lpstr>
      <vt:lpstr>Workplace performance considerations (examples)</vt:lpstr>
      <vt:lpstr>Bibliography (Emotional Intelligence)</vt:lpstr>
      <vt:lpstr>Bibliography (mindfulness)</vt:lpstr>
      <vt:lpstr>Bibliography (mindfulness) video’s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Paul Tinkler</cp:lastModifiedBy>
  <cp:revision>21</cp:revision>
  <dcterms:created xsi:type="dcterms:W3CDTF">2015-08-04T14:04:31Z</dcterms:created>
  <dcterms:modified xsi:type="dcterms:W3CDTF">2018-09-26T12:53:30Z</dcterms:modified>
</cp:coreProperties>
</file>