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6413DE-81C7-2247-88D6-0D7A58266CA0}" type="datetimeFigureOut">
              <a:rPr lang="en-US" smtClean="0"/>
              <a:t>3/27/22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0A0D62-9385-5E47-AE1D-E5C73AD28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614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4CDC4D-BB00-D948-A1B9-4D4768552B9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390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3/27/22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3E9D3B-8BF1-B642-870F-11DB152FAC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2616" y="962902"/>
            <a:ext cx="4176384" cy="2380828"/>
          </a:xfrm>
        </p:spPr>
        <p:txBody>
          <a:bodyPr>
            <a:normAutofit/>
          </a:bodyPr>
          <a:lstStyle/>
          <a:p>
            <a:r>
              <a:rPr lang="en-US" sz="1200" b="1" dirty="0"/>
              <a:t>FULL NAME</a:t>
            </a:r>
            <a:r>
              <a:rPr lang="en-US" sz="1200" dirty="0"/>
              <a:t>: Ousmane Sow</a:t>
            </a:r>
            <a:br>
              <a:rPr lang="en-US" sz="1200" dirty="0"/>
            </a:br>
            <a:r>
              <a:rPr lang="en-US" sz="1200" b="1" dirty="0"/>
              <a:t>STUDENT ID NUMBER</a:t>
            </a:r>
            <a:r>
              <a:rPr lang="en-US" sz="1200" dirty="0"/>
              <a:t>: 2109242</a:t>
            </a:r>
            <a:br>
              <a:rPr lang="en-US" sz="1200" dirty="0"/>
            </a:br>
            <a:r>
              <a:rPr lang="en-US" sz="1200" b="1" dirty="0"/>
              <a:t>NAME OF UNIVERSITY</a:t>
            </a:r>
            <a:r>
              <a:rPr lang="en-US" sz="1200" dirty="0"/>
              <a:t>: University of Wales Trinity Saint David</a:t>
            </a:r>
            <a:br>
              <a:rPr lang="en-US" sz="1200" dirty="0"/>
            </a:br>
            <a:r>
              <a:rPr lang="en-US" sz="1200" b="1" dirty="0"/>
              <a:t>MODULE NAME</a:t>
            </a:r>
            <a:r>
              <a:rPr lang="en-US" sz="1200" dirty="0"/>
              <a:t>: </a:t>
            </a:r>
            <a:r>
              <a:rPr lang="it-IT" sz="1200" dirty="0" err="1"/>
              <a:t>PROBLEM</a:t>
            </a:r>
            <a:r>
              <a:rPr lang="it-IT" sz="1200" dirty="0"/>
              <a:t> </a:t>
            </a:r>
            <a:r>
              <a:rPr lang="it-IT" sz="1200" dirty="0" err="1"/>
              <a:t>SOLVING</a:t>
            </a:r>
            <a:r>
              <a:rPr lang="it-IT" sz="1200" dirty="0"/>
              <a:t> &amp; </a:t>
            </a:r>
            <a:r>
              <a:rPr lang="it-IT" sz="1200" dirty="0" err="1"/>
              <a:t>DECISION</a:t>
            </a:r>
            <a:r>
              <a:rPr lang="it-IT" sz="1200" dirty="0"/>
              <a:t> MAKING</a:t>
            </a:r>
            <a:br>
              <a:rPr lang="en-US" sz="1200" dirty="0"/>
            </a:br>
            <a:r>
              <a:rPr lang="en-US" sz="1200" b="1" dirty="0"/>
              <a:t>LECTURER’S NAME</a:t>
            </a:r>
            <a:r>
              <a:rPr lang="en-US" sz="1200" dirty="0"/>
              <a:t>: </a:t>
            </a:r>
            <a:r>
              <a:rPr lang="it-IT" sz="1200" dirty="0"/>
              <a:t> TAYO KOREDE</a:t>
            </a:r>
            <a:br>
              <a:rPr lang="en-US" sz="1200" dirty="0"/>
            </a:br>
            <a:r>
              <a:rPr lang="en-US" sz="1200" b="1" dirty="0"/>
              <a:t>ASSIGNMENT TITLE</a:t>
            </a:r>
            <a:r>
              <a:rPr lang="en-US" sz="1200" dirty="0"/>
              <a:t>: </a:t>
            </a:r>
            <a:r>
              <a:rPr lang="it-IT" sz="1200" dirty="0"/>
              <a:t> PRESENTATION TASK</a:t>
            </a:r>
            <a:endParaRPr lang="en-US" sz="12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5B1F572D-7772-A143-B43F-3D4FFDCAAD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11" y="2313357"/>
            <a:ext cx="4960442" cy="164521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202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F0792A-0F2B-4A2E-AB38-0A4F18A30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57DB18D-C2F1-4C8C-8808-9C01ECE68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5D935FA-3336-4941-9214-E250A5727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45671" y="644327"/>
            <a:ext cx="9299965" cy="4811366"/>
            <a:chOff x="7639235" y="600024"/>
            <a:chExt cx="3898557" cy="687892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5D9E2ED-FF90-4200-A7EE-6D41D6526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9235" y="600024"/>
              <a:ext cx="3898557" cy="6878929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A4BEB8D-68AD-4314-8A2B-F8DC85A530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0263" y="1062693"/>
              <a:ext cx="3635738" cy="59547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07372DF-FA9E-6F48-A5C8-53368CD46A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91408" y="1590734"/>
            <a:ext cx="7405874" cy="2520012"/>
          </a:xfrm>
          <a:solidFill>
            <a:schemeClr val="bg2"/>
          </a:solidFill>
        </p:spPr>
        <p:txBody>
          <a:bodyPr anchor="ctr">
            <a:normAutofit/>
          </a:bodyPr>
          <a:lstStyle/>
          <a:p>
            <a:pPr algn="ctr"/>
            <a:r>
              <a:rPr lang="it-IT" sz="6000">
                <a:solidFill>
                  <a:schemeClr val="tx2"/>
                </a:solidFill>
              </a:rPr>
              <a:t>ReDUCING LONG TERM ABSENTEEISM</a:t>
            </a:r>
            <a:endParaRPr lang="en-US" sz="60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943A66-FC90-1C4D-AB70-B38002FD3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79" y="4427183"/>
            <a:ext cx="7379502" cy="522928"/>
          </a:xfrm>
        </p:spPr>
        <p:txBody>
          <a:bodyPr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US" sz="1000">
                <a:solidFill>
                  <a:srgbClr val="000000"/>
                </a:solidFill>
                <a:latin typeface="NunitoSans-Regular"/>
              </a:rPr>
              <a:t>Complex problems are typically defined as those that include the ability to approach them from multiple, sometimes competing, perspectives and which may have multiple possible solutions.</a:t>
            </a:r>
            <a:r>
              <a:rPr lang="it-IT" sz="1000">
                <a:solidFill>
                  <a:srgbClr val="000000"/>
                </a:solidFill>
                <a:latin typeface="NunitoSans-Regular"/>
              </a:rPr>
              <a:t> </a:t>
            </a:r>
            <a:r>
              <a:rPr lang="en-US" sz="1000">
                <a:solidFill>
                  <a:srgbClr val="000000"/>
                </a:solidFill>
                <a:latin typeface="RobotoSlab-Regular"/>
              </a:rPr>
              <a:t>(Rittel &amp; Webber 1973)</a:t>
            </a:r>
            <a:endParaRPr lang="en-US" sz="1000">
              <a:solidFill>
                <a:srgbClr val="000000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7F797D1-251E-41FE-9FF8-AD487DEF2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1407" y="1416139"/>
            <a:ext cx="74058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9A0CE28-0E59-4F4D-9855-8A8DCE9A8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1407" y="4285341"/>
            <a:ext cx="74058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75CC23F7-9F20-4C4B-8608-BD4DE9728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980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33D06-6D13-2345-8FE0-B56F37989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it-IT" dirty="0"/>
              <a:t>How do we </a:t>
            </a:r>
            <a:r>
              <a:rPr lang="it-IT" dirty="0" err="1"/>
              <a:t>define</a:t>
            </a:r>
            <a:r>
              <a:rPr lang="it-IT" dirty="0"/>
              <a:t> </a:t>
            </a:r>
            <a:r>
              <a:rPr lang="it-IT" dirty="0" err="1"/>
              <a:t>them</a:t>
            </a:r>
            <a:r>
              <a:rPr lang="it-IT" dirty="0"/>
              <a:t>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8C062-F5BD-964F-B322-9554DAE5D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7696" y="2909648"/>
            <a:ext cx="5231040" cy="1879598"/>
          </a:xfrm>
        </p:spPr>
        <p:txBody>
          <a:bodyPr/>
          <a:lstStyle/>
          <a:p>
            <a:r>
              <a:rPr lang="it-IT" dirty="0" err="1"/>
              <a:t>Agreement</a:t>
            </a:r>
            <a:r>
              <a:rPr lang="it-IT" dirty="0"/>
              <a:t> on the </a:t>
            </a:r>
            <a:r>
              <a:rPr lang="it-IT" dirty="0" err="1"/>
              <a:t>definition</a:t>
            </a:r>
            <a:r>
              <a:rPr lang="it-IT" dirty="0"/>
              <a:t> to the </a:t>
            </a:r>
            <a:r>
              <a:rPr lang="it-IT" dirty="0" err="1"/>
              <a:t>problem</a:t>
            </a:r>
            <a:endParaRPr lang="it-IT" dirty="0"/>
          </a:p>
          <a:p>
            <a:r>
              <a:rPr lang="it-IT" dirty="0"/>
              <a:t>A </a:t>
            </a:r>
            <a:r>
              <a:rPr lang="it-IT" dirty="0" err="1"/>
              <a:t>clear</a:t>
            </a:r>
            <a:r>
              <a:rPr lang="it-IT" dirty="0"/>
              <a:t> </a:t>
            </a:r>
            <a:r>
              <a:rPr lang="it-IT" dirty="0" err="1"/>
              <a:t>solution</a:t>
            </a:r>
            <a:r>
              <a:rPr lang="it-IT" dirty="0"/>
              <a:t> due to </a:t>
            </a:r>
            <a:r>
              <a:rPr lang="it-IT" dirty="0" err="1"/>
              <a:t>having</a:t>
            </a:r>
            <a:r>
              <a:rPr lang="it-IT" dirty="0"/>
              <a:t> </a:t>
            </a:r>
            <a:r>
              <a:rPr lang="it-IT" dirty="0" err="1"/>
              <a:t>too</a:t>
            </a:r>
            <a:r>
              <a:rPr lang="it-IT" dirty="0"/>
              <a:t> </a:t>
            </a:r>
            <a:r>
              <a:rPr lang="it-IT" dirty="0" err="1"/>
              <a:t>many</a:t>
            </a:r>
            <a:r>
              <a:rPr lang="it-IT" dirty="0"/>
              <a:t> </a:t>
            </a:r>
            <a:r>
              <a:rPr lang="it-IT" dirty="0" err="1"/>
              <a:t>solutions</a:t>
            </a:r>
            <a:endParaRPr lang="it-IT" dirty="0"/>
          </a:p>
          <a:p>
            <a:r>
              <a:rPr lang="it-IT" dirty="0" err="1"/>
              <a:t>Identified</a:t>
            </a:r>
            <a:r>
              <a:rPr lang="it-IT" dirty="0"/>
              <a:t> </a:t>
            </a:r>
            <a:r>
              <a:rPr lang="it-IT" dirty="0" err="1"/>
              <a:t>causes</a:t>
            </a:r>
            <a:r>
              <a:rPr lang="it-IT" dirty="0"/>
              <a:t>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7C7106-22D5-EC40-9871-8538CB9152BB}"/>
              </a:ext>
            </a:extLst>
          </p:cNvPr>
          <p:cNvSpPr txBox="1"/>
          <p:nvPr/>
        </p:nvSpPr>
        <p:spPr>
          <a:xfrm>
            <a:off x="1580372" y="2136559"/>
            <a:ext cx="903125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sz="2100" b="1" dirty="0"/>
              <a:t>Small </a:t>
            </a:r>
            <a:r>
              <a:rPr lang="it-IT" sz="2100" b="1" dirty="0" err="1"/>
              <a:t>issues</a:t>
            </a:r>
            <a:r>
              <a:rPr lang="it-IT" sz="2100" b="1" dirty="0"/>
              <a:t> can be </a:t>
            </a:r>
            <a:r>
              <a:rPr lang="it-IT" sz="2100" b="1" dirty="0" err="1"/>
              <a:t>defined</a:t>
            </a:r>
            <a:r>
              <a:rPr lang="it-IT" sz="2100" b="1" dirty="0"/>
              <a:t> </a:t>
            </a:r>
            <a:r>
              <a:rPr lang="it-IT" sz="2100" b="1" dirty="0" err="1"/>
              <a:t>as</a:t>
            </a:r>
            <a:r>
              <a:rPr lang="it-IT" sz="2100" b="1" dirty="0"/>
              <a:t> ‘</a:t>
            </a:r>
            <a:r>
              <a:rPr lang="it-IT" sz="2100" b="1" dirty="0" err="1"/>
              <a:t>problems</a:t>
            </a:r>
            <a:r>
              <a:rPr lang="it-IT" sz="2100" b="1" dirty="0"/>
              <a:t>’ </a:t>
            </a:r>
            <a:r>
              <a:rPr lang="it-IT" sz="2100" b="1" dirty="0" err="1"/>
              <a:t>when</a:t>
            </a:r>
            <a:r>
              <a:rPr lang="it-IT" sz="2100" b="1" dirty="0"/>
              <a:t> </a:t>
            </a:r>
            <a:r>
              <a:rPr lang="it-IT" sz="2100" b="1" dirty="0" err="1"/>
              <a:t>there’s</a:t>
            </a:r>
            <a:r>
              <a:rPr lang="it-IT" sz="2100" b="1" dirty="0"/>
              <a:t> </a:t>
            </a:r>
            <a:r>
              <a:rPr lang="it-IT" sz="2100" b="1" dirty="0" err="1"/>
              <a:t>little</a:t>
            </a:r>
            <a:r>
              <a:rPr lang="it-IT" sz="2100" b="1" dirty="0"/>
              <a:t> to no:</a:t>
            </a:r>
            <a:endParaRPr 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2262529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C793D6-A83E-C746-96F3-774F6341B843}"/>
              </a:ext>
            </a:extLst>
          </p:cNvPr>
          <p:cNvSpPr txBox="1"/>
          <p:nvPr/>
        </p:nvSpPr>
        <p:spPr>
          <a:xfrm>
            <a:off x="844476" y="1600199"/>
            <a:ext cx="3539266" cy="42976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3200" b="0" i="0" kern="1200" cap="all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Let’s analyze the problem within the company we’re dealing </a:t>
            </a:r>
            <a:r>
              <a:rPr lang="it-IT" sz="3200" cap="all" dirty="0">
                <a:latin typeface="+mj-lt"/>
                <a:ea typeface="+mj-ea"/>
                <a:cs typeface="+mj-cs"/>
              </a:rPr>
              <a:t>with</a:t>
            </a:r>
            <a:endParaRPr lang="en-US" sz="3200" b="0" i="0" kern="1200" cap="all" dirty="0"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BA8A5FD-BA67-C848-B7B3-012159EFB126}"/>
              </a:ext>
            </a:extLst>
          </p:cNvPr>
          <p:cNvSpPr txBox="1"/>
          <p:nvPr/>
        </p:nvSpPr>
        <p:spPr>
          <a:xfrm>
            <a:off x="4924851" y="1600199"/>
            <a:ext cx="6130003" cy="42976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143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it-IT" dirty="0"/>
              <a:t>The company </a:t>
            </a:r>
            <a:r>
              <a:rPr lang="it-IT" dirty="0" err="1"/>
              <a:t>has</a:t>
            </a:r>
            <a:r>
              <a:rPr lang="it-IT" dirty="0"/>
              <a:t> a </a:t>
            </a:r>
            <a:r>
              <a:rPr lang="it-IT" dirty="0" err="1"/>
              <a:t>serious</a:t>
            </a:r>
            <a:r>
              <a:rPr lang="it-IT" dirty="0"/>
              <a:t> </a:t>
            </a:r>
            <a:r>
              <a:rPr lang="it-IT" dirty="0" err="1"/>
              <a:t>problem</a:t>
            </a:r>
            <a:r>
              <a:rPr lang="it-IT" dirty="0"/>
              <a:t> with staff </a:t>
            </a:r>
            <a:r>
              <a:rPr lang="it-IT" dirty="0" err="1"/>
              <a:t>absenteeism</a:t>
            </a:r>
            <a:r>
              <a:rPr lang="it-IT" dirty="0"/>
              <a:t>, </a:t>
            </a:r>
            <a:r>
              <a:rPr lang="it-IT" dirty="0" err="1"/>
              <a:t>because</a:t>
            </a:r>
            <a:r>
              <a:rPr lang="it-IT" dirty="0"/>
              <a:t> of this </a:t>
            </a:r>
            <a:r>
              <a:rPr lang="it-IT" dirty="0" err="1"/>
              <a:t>temporary</a:t>
            </a:r>
            <a:r>
              <a:rPr lang="it-IT" dirty="0"/>
              <a:t> </a:t>
            </a:r>
            <a:r>
              <a:rPr lang="it-IT" dirty="0" err="1"/>
              <a:t>agents</a:t>
            </a:r>
            <a:r>
              <a:rPr lang="it-IT" dirty="0"/>
              <a:t> staff are </a:t>
            </a:r>
            <a:r>
              <a:rPr lang="it-IT" dirty="0" err="1"/>
              <a:t>required</a:t>
            </a:r>
            <a:r>
              <a:rPr lang="it-IT" dirty="0"/>
              <a:t> to cover the free </a:t>
            </a:r>
            <a:r>
              <a:rPr lang="it-IT" dirty="0" err="1"/>
              <a:t>spots</a:t>
            </a:r>
            <a:r>
              <a:rPr lang="it-IT" dirty="0"/>
              <a:t>. </a:t>
            </a:r>
            <a:r>
              <a:rPr lang="it-IT" dirty="0" err="1"/>
              <a:t>Dealing</a:t>
            </a:r>
            <a:r>
              <a:rPr lang="it-IT" dirty="0"/>
              <a:t> with new staff </a:t>
            </a:r>
            <a:r>
              <a:rPr lang="it-IT" dirty="0" err="1"/>
              <a:t>members</a:t>
            </a:r>
            <a:r>
              <a:rPr lang="it-IT" dirty="0"/>
              <a:t> </a:t>
            </a:r>
            <a:r>
              <a:rPr lang="it-IT" dirty="0" err="1"/>
              <a:t>also</a:t>
            </a:r>
            <a:r>
              <a:rPr lang="it-IT" dirty="0"/>
              <a:t> </a:t>
            </a:r>
            <a:r>
              <a:rPr lang="it-IT" dirty="0" err="1"/>
              <a:t>means</a:t>
            </a:r>
            <a:r>
              <a:rPr lang="it-IT" dirty="0"/>
              <a:t> that </a:t>
            </a:r>
            <a:r>
              <a:rPr lang="it-IT" dirty="0" err="1"/>
              <a:t>they</a:t>
            </a:r>
            <a:r>
              <a:rPr lang="it-IT" dirty="0"/>
              <a:t> </a:t>
            </a:r>
            <a:r>
              <a:rPr lang="it-IT" dirty="0" err="1"/>
              <a:t>need</a:t>
            </a:r>
            <a:r>
              <a:rPr lang="it-IT" dirty="0"/>
              <a:t> to be </a:t>
            </a:r>
            <a:r>
              <a:rPr lang="it-IT" dirty="0" err="1"/>
              <a:t>trained</a:t>
            </a:r>
            <a:r>
              <a:rPr lang="it-IT" dirty="0"/>
              <a:t>, the </a:t>
            </a:r>
            <a:r>
              <a:rPr lang="it-IT" dirty="0" err="1"/>
              <a:t>consequence</a:t>
            </a:r>
            <a:r>
              <a:rPr lang="it-IT" dirty="0"/>
              <a:t> that </a:t>
            </a:r>
            <a:r>
              <a:rPr lang="it-IT" dirty="0" err="1"/>
              <a:t>absenteeism</a:t>
            </a:r>
            <a:r>
              <a:rPr lang="it-IT" dirty="0"/>
              <a:t> </a:t>
            </a:r>
            <a:r>
              <a:rPr lang="it-IT" dirty="0" err="1"/>
              <a:t>caused</a:t>
            </a:r>
            <a:r>
              <a:rPr lang="it-IT" dirty="0"/>
              <a:t> are the following:</a:t>
            </a:r>
          </a:p>
          <a:p>
            <a:pPr marL="1143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it-IT" dirty="0"/>
              <a:t> </a:t>
            </a:r>
          </a:p>
          <a:p>
            <a:pPr marL="400050" indent="-28575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Poor quality of service</a:t>
            </a:r>
          </a:p>
          <a:p>
            <a:pPr marL="342900"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Loss of money each year</a:t>
            </a:r>
          </a:p>
        </p:txBody>
      </p:sp>
    </p:spTree>
    <p:extLst>
      <p:ext uri="{BB962C8B-B14F-4D97-AF65-F5344CB8AC3E}">
        <p14:creationId xmlns:p14="http://schemas.microsoft.com/office/powerpoint/2010/main" val="1437266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7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9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2150E-3222-5A47-883E-62D25527B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612" y="1138228"/>
            <a:ext cx="3793685" cy="3858767"/>
          </a:xfrm>
        </p:spPr>
        <p:txBody>
          <a:bodyPr anchor="ctr">
            <a:normAutofit/>
          </a:bodyPr>
          <a:lstStyle/>
          <a:p>
            <a:r>
              <a:rPr lang="it-IT" sz="3600"/>
              <a:t>WHAT’s the solution to the problem?</a:t>
            </a:r>
            <a:endParaRPr lang="en-US" sz="3600"/>
          </a:p>
        </p:txBody>
      </p:sp>
      <p:grpSp>
        <p:nvGrpSpPr>
          <p:cNvPr id="37" name="Group 11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00021" y="638300"/>
            <a:ext cx="6409605" cy="4858625"/>
            <a:chOff x="7807230" y="2012810"/>
            <a:chExt cx="3251252" cy="3459865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8" name="Rectangle 15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9891" y="973636"/>
            <a:ext cx="5769864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91BE9-DE2E-2F45-AE12-5F92A3237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483" y="1138228"/>
            <a:ext cx="5440680" cy="3858768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it-IT" sz="1600">
                <a:ln w="0"/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For those who don’t know, employee absenteeism is an ripetitive lack of presence or attendance in the workplace without valid cause.</a:t>
            </a:r>
          </a:p>
          <a:p>
            <a:pPr marL="0" indent="0">
              <a:lnSpc>
                <a:spcPct val="110000"/>
              </a:lnSpc>
              <a:buNone/>
            </a:pPr>
            <a:endParaRPr lang="it-IT" sz="1600">
              <a:solidFill>
                <a:srgbClr val="000000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it-IT" sz="1600">
                <a:solidFill>
                  <a:srgbClr val="000000"/>
                </a:solidFill>
              </a:rPr>
              <a:t>WE’VE ADDRESSES THE PROBLEM, WHAT’S THE SOLUTION TO IT? 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US" sz="1600" b="1">
                <a:solidFill>
                  <a:srgbClr val="000000"/>
                </a:solidFill>
                <a:latin typeface="SourceSansPro-SemiBold"/>
              </a:rPr>
              <a:t>Create an employee attendance policy </a:t>
            </a:r>
            <a:endParaRPr lang="it-IT" sz="1600" b="1">
              <a:solidFill>
                <a:srgbClr val="000000"/>
              </a:solidFill>
              <a:latin typeface="SourceSansPro-SemiBold"/>
            </a:endParaRP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US" sz="1600" b="1">
                <a:solidFill>
                  <a:srgbClr val="000000"/>
                </a:solidFill>
                <a:latin typeface="SourceSansPro-SemiBold"/>
              </a:rPr>
              <a:t>Keep track of employee absences </a:t>
            </a:r>
            <a:endParaRPr lang="it-IT" sz="1600" b="1">
              <a:solidFill>
                <a:srgbClr val="000000"/>
              </a:solidFill>
              <a:latin typeface="SourceSansPro-SemiBold"/>
            </a:endParaRP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US" sz="1600" b="1">
                <a:solidFill>
                  <a:srgbClr val="000000"/>
                </a:solidFill>
                <a:latin typeface="SourceSansPro-SemiBold"/>
              </a:rPr>
              <a:t>Address unscheduled absences and no-show’s immediately</a:t>
            </a:r>
            <a:endParaRPr lang="it-IT" sz="1600" b="1">
              <a:solidFill>
                <a:srgbClr val="000000"/>
              </a:solidFill>
              <a:latin typeface="SourceSansPro-SemiBold"/>
            </a:endParaRP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it-IT" sz="1600" b="1">
                <a:solidFill>
                  <a:srgbClr val="000000"/>
                </a:solidFill>
                <a:latin typeface="SourceSansPro-SemiBold"/>
              </a:rPr>
              <a:t>Always reward who’s always present</a:t>
            </a:r>
            <a:endParaRPr lang="it-IT" sz="1600">
              <a:solidFill>
                <a:srgbClr val="000000"/>
              </a:solidFill>
            </a:endParaRPr>
          </a:p>
        </p:txBody>
      </p:sp>
      <p:pic>
        <p:nvPicPr>
          <p:cNvPr id="39" name="Picture 17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0" name="Straight Connector 19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4029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D4D61-6541-864C-BE3D-DB55930B8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it-IT" dirty="0" err="1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5E1D1-FFEA-5E43-8654-48ED0077A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sz="1800" dirty="0">
                <a:solidFill>
                  <a:prstClr val="black"/>
                </a:solidFill>
                <a:latin typeface="TimesNewRomanPSMT"/>
              </a:rPr>
              <a:t>Lyndal, T., 2014. </a:t>
            </a:r>
            <a:r>
              <a:rPr lang="en-US" sz="1800" i="1" dirty="0">
                <a:solidFill>
                  <a:prstClr val="black"/>
                </a:solidFill>
                <a:latin typeface="TimesNewRomanPS-ItalicMT"/>
              </a:rPr>
              <a:t>Complex or 'Wicked Issues'</a:t>
            </a:r>
            <a:r>
              <a:rPr lang="en-US" sz="1800" i="0" dirty="0">
                <a:solidFill>
                  <a:prstClr val="black"/>
                </a:solidFill>
                <a:latin typeface="TimesNewRomanPSMT"/>
              </a:rPr>
              <a:t>. [online] </a:t>
            </a:r>
            <a:r>
              <a:rPr lang="en-US" sz="1800" i="0" dirty="0" err="1">
                <a:solidFill>
                  <a:prstClr val="black"/>
                </a:solidFill>
                <a:latin typeface="TimesNewRomanPSMT"/>
              </a:rPr>
              <a:t>Plone</a:t>
            </a:r>
            <a:r>
              <a:rPr lang="en-US" sz="1800" i="0" dirty="0">
                <a:solidFill>
                  <a:prstClr val="black"/>
                </a:solidFill>
                <a:latin typeface="TimesNewRomanPSMT"/>
              </a:rPr>
              <a:t> site. Available at: &lt;https://</a:t>
            </a:r>
            <a:r>
              <a:rPr lang="en-US" sz="1800" i="0" dirty="0" err="1">
                <a:solidFill>
                  <a:prstClr val="black"/>
                </a:solidFill>
                <a:latin typeface="TimesNewRomanPSMT"/>
              </a:rPr>
              <a:t>aese.psu.edu</a:t>
            </a:r>
            <a:r>
              <a:rPr lang="en-US" sz="1800" i="0" dirty="0">
                <a:solidFill>
                  <a:prstClr val="black"/>
                </a:solidFill>
                <a:latin typeface="TimesNewRomanPSMT"/>
              </a:rPr>
              <a:t>/research/centers/cecd/engagement-toolbox/problems/complex-or-wicked-issues&gt; [Accessed 20 March 2022].</a:t>
            </a:r>
            <a:endParaRPr lang="it-IT" sz="1800" i="0" dirty="0">
              <a:solidFill>
                <a:prstClr val="black"/>
              </a:solidFill>
              <a:latin typeface="TimesNewRomanPSMT"/>
            </a:endParaRPr>
          </a:p>
          <a:p>
            <a:pPr marL="0" indent="0" algn="ctr">
              <a:buNone/>
            </a:pPr>
            <a:r>
              <a:rPr lang="en-US" sz="1800" i="0" dirty="0" err="1">
                <a:solidFill>
                  <a:prstClr val="black"/>
                </a:solidFill>
                <a:latin typeface="TimesNewRomanPSMT"/>
              </a:rPr>
              <a:t>Madlinger</a:t>
            </a:r>
            <a:r>
              <a:rPr lang="en-US" sz="1800" i="0" dirty="0">
                <a:solidFill>
                  <a:prstClr val="black"/>
                </a:solidFill>
                <a:latin typeface="TimesNewRomanPSMT"/>
              </a:rPr>
              <a:t>, G., 2018. </a:t>
            </a:r>
            <a:r>
              <a:rPr lang="en-US" sz="1800" i="1" dirty="0">
                <a:solidFill>
                  <a:prstClr val="black"/>
                </a:solidFill>
                <a:latin typeface="TimesNewRomanPS-ItalicMT"/>
              </a:rPr>
              <a:t>The 6-Step Process for Dealing with Employee Absenteeism</a:t>
            </a:r>
            <a:r>
              <a:rPr lang="en-US" sz="1800" i="0" dirty="0">
                <a:solidFill>
                  <a:prstClr val="black"/>
                </a:solidFill>
                <a:latin typeface="TimesNewRomanPSMT"/>
              </a:rPr>
              <a:t>. [online] </a:t>
            </a:r>
            <a:r>
              <a:rPr lang="en-US" sz="1800" i="0" dirty="0" err="1">
                <a:solidFill>
                  <a:prstClr val="black"/>
                </a:solidFill>
                <a:latin typeface="TimesNewRomanPSMT"/>
              </a:rPr>
              <a:t>Wheniwork.com</a:t>
            </a:r>
            <a:r>
              <a:rPr lang="en-US" sz="1800" i="0" dirty="0">
                <a:solidFill>
                  <a:prstClr val="black"/>
                </a:solidFill>
                <a:latin typeface="TimesNewRomanPSMT"/>
              </a:rPr>
              <a:t>. Available at: &lt;https://</a:t>
            </a:r>
            <a:r>
              <a:rPr lang="en-US" sz="1800" i="0" dirty="0" err="1">
                <a:solidFill>
                  <a:prstClr val="black"/>
                </a:solidFill>
                <a:latin typeface="TimesNewRomanPSMT"/>
              </a:rPr>
              <a:t>wheniwork.com</a:t>
            </a:r>
            <a:r>
              <a:rPr lang="en-US" sz="1800" i="0" dirty="0">
                <a:solidFill>
                  <a:prstClr val="black"/>
                </a:solidFill>
                <a:latin typeface="TimesNewRomanPSMT"/>
              </a:rPr>
              <a:t>/blog/how-to-deal-with-employee-absenteeism&gt; [Accessed 22 March 2022].</a:t>
            </a:r>
            <a:endParaRPr lang="it-IT" sz="1800" i="0" dirty="0">
              <a:solidFill>
                <a:prstClr val="black"/>
              </a:solidFill>
              <a:latin typeface="TimesNewRomanPSMT"/>
            </a:endParaRPr>
          </a:p>
          <a:p>
            <a:pPr marL="0" indent="0" algn="ctr">
              <a:buNone/>
            </a:pPr>
            <a:r>
              <a:rPr lang="en-US" sz="1800" i="0" dirty="0">
                <a:solidFill>
                  <a:prstClr val="black"/>
                </a:solidFill>
                <a:latin typeface="TimesNewRomanPSMT"/>
              </a:rPr>
              <a:t>Minnesota, U., 2011. </a:t>
            </a:r>
            <a:r>
              <a:rPr lang="en-US" sz="1800" i="1" dirty="0">
                <a:solidFill>
                  <a:prstClr val="black"/>
                </a:solidFill>
                <a:latin typeface="TimesNewRomanPS-ItalicMT"/>
              </a:rPr>
              <a:t>Mastering Strategic Management</a:t>
            </a:r>
            <a:r>
              <a:rPr lang="en-US" sz="1800" i="0" dirty="0">
                <a:solidFill>
                  <a:prstClr val="black"/>
                </a:solidFill>
                <a:latin typeface="TimesNewRomanPSMT"/>
              </a:rPr>
              <a:t>. 1st ed. Minnesota: eLearning Support Initiative.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57458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Gallery</vt:lpstr>
      <vt:lpstr>FULL NAME: Ousmane Sow STUDENT ID NUMBER: 2109242 NAME OF UNIVERSITY: University of Wales Trinity Saint David MODULE NAME: PROBLEM SOLVING &amp; DECISION MAKING LECTURER’S NAME:  TAYO KOREDE ASSIGNMENT TITLE:  PRESENTATION TASK</vt:lpstr>
      <vt:lpstr>ReDUCING LONG TERM ABSENTEEISM</vt:lpstr>
      <vt:lpstr>How do we define them?</vt:lpstr>
      <vt:lpstr>PowerPoint Presentation</vt:lpstr>
      <vt:lpstr>WHAT’s the solution to the problem?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ReDUCING LONG TERM ABSENTEEISM</dc:title>
  <dc:creator>Ousmane Sow (2109242)</dc:creator>
  <cp:lastModifiedBy>Ousmane Sow (2109242)</cp:lastModifiedBy>
  <cp:revision>4</cp:revision>
  <dcterms:created xsi:type="dcterms:W3CDTF">2022-03-27T11:47:53Z</dcterms:created>
  <dcterms:modified xsi:type="dcterms:W3CDTF">2022-03-27T13:40:29Z</dcterms:modified>
</cp:coreProperties>
</file>