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12" r:id="rId4"/>
  </p:sldMasterIdLst>
  <p:notesMasterIdLst>
    <p:notesMasterId r:id="rId15"/>
  </p:notesMasterIdLst>
  <p:handoutMasterIdLst>
    <p:handoutMasterId r:id="rId16"/>
  </p:handoutMasterIdLst>
  <p:sldIdLst>
    <p:sldId id="256" r:id="rId5"/>
    <p:sldId id="257" r:id="rId6"/>
    <p:sldId id="258" r:id="rId7"/>
    <p:sldId id="260"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A71D7-6E37-4689-8159-B1B65BFA23F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B2E5CF1-7D9C-400B-9542-FD36508656A6}">
      <dgm:prSet/>
      <dgm:spPr/>
      <dgm:t>
        <a:bodyPr/>
        <a:lstStyle/>
        <a:p>
          <a:r>
            <a:rPr lang="en-GB"/>
            <a:t>In this presentation we will be looking at our research proposal question and how we intend to answer it through our proposed methods of research as will be set out in this presentation. We will be looking at the rationale for our research question and what ethical consideration guidelines we will endeavour to follow when going about collecting and using data for our research. We will be presenting our timeline for the research and our hypothesis.    </a:t>
          </a:r>
          <a:endParaRPr lang="en-US"/>
        </a:p>
      </dgm:t>
    </dgm:pt>
    <dgm:pt modelId="{47FAAFF9-DB9D-4D13-8B83-E50F3F6B534F}" type="parTrans" cxnId="{0448C249-2B94-4BE8-87F3-823EC77A22DF}">
      <dgm:prSet/>
      <dgm:spPr/>
      <dgm:t>
        <a:bodyPr/>
        <a:lstStyle/>
        <a:p>
          <a:endParaRPr lang="en-US"/>
        </a:p>
      </dgm:t>
    </dgm:pt>
    <dgm:pt modelId="{50849BEA-3993-4CAA-A38E-E4E39F32BEF3}" type="sibTrans" cxnId="{0448C249-2B94-4BE8-87F3-823EC77A22DF}">
      <dgm:prSet/>
      <dgm:spPr/>
      <dgm:t>
        <a:bodyPr/>
        <a:lstStyle/>
        <a:p>
          <a:endParaRPr lang="en-US"/>
        </a:p>
      </dgm:t>
    </dgm:pt>
    <dgm:pt modelId="{8DCE0FAF-5E5F-441D-BF59-EB85267A61F3}">
      <dgm:prSet/>
      <dgm:spPr/>
      <dgm:t>
        <a:bodyPr/>
        <a:lstStyle/>
        <a:p>
          <a:r>
            <a:rPr lang="en-GB"/>
            <a:t>The Question we have chosen for our research project is as follows:– Which digital tool is most commonly used to collaborate at UWTSD? </a:t>
          </a:r>
          <a:endParaRPr lang="en-US"/>
        </a:p>
      </dgm:t>
    </dgm:pt>
    <dgm:pt modelId="{D18799D2-C164-4ED7-AA6C-97F0E03BF673}" type="parTrans" cxnId="{4FC8C152-59EB-49CA-AD15-F30DE176F2C8}">
      <dgm:prSet/>
      <dgm:spPr/>
      <dgm:t>
        <a:bodyPr/>
        <a:lstStyle/>
        <a:p>
          <a:endParaRPr lang="en-US"/>
        </a:p>
      </dgm:t>
    </dgm:pt>
    <dgm:pt modelId="{FF556A23-0C42-45D0-B9FC-4F3FAF41582D}" type="sibTrans" cxnId="{4FC8C152-59EB-49CA-AD15-F30DE176F2C8}">
      <dgm:prSet/>
      <dgm:spPr/>
      <dgm:t>
        <a:bodyPr/>
        <a:lstStyle/>
        <a:p>
          <a:endParaRPr lang="en-US"/>
        </a:p>
      </dgm:t>
    </dgm:pt>
    <dgm:pt modelId="{344B0351-9120-46BE-804E-FFF830621A2E}" type="pres">
      <dgm:prSet presAssocID="{318A71D7-6E37-4689-8159-B1B65BFA23F6}" presName="linear" presStyleCnt="0">
        <dgm:presLayoutVars>
          <dgm:animLvl val="lvl"/>
          <dgm:resizeHandles val="exact"/>
        </dgm:presLayoutVars>
      </dgm:prSet>
      <dgm:spPr/>
    </dgm:pt>
    <dgm:pt modelId="{D84FB3C3-7056-4A6F-B141-01D406575447}" type="pres">
      <dgm:prSet presAssocID="{6B2E5CF1-7D9C-400B-9542-FD36508656A6}" presName="parentText" presStyleLbl="node1" presStyleIdx="0" presStyleCnt="2">
        <dgm:presLayoutVars>
          <dgm:chMax val="0"/>
          <dgm:bulletEnabled val="1"/>
        </dgm:presLayoutVars>
      </dgm:prSet>
      <dgm:spPr/>
    </dgm:pt>
    <dgm:pt modelId="{AF4D5E3A-58C9-4356-B8C8-55688A97CFD9}" type="pres">
      <dgm:prSet presAssocID="{50849BEA-3993-4CAA-A38E-E4E39F32BEF3}" presName="spacer" presStyleCnt="0"/>
      <dgm:spPr/>
    </dgm:pt>
    <dgm:pt modelId="{05A76BB9-5D83-4E3F-B613-565D0453EC81}" type="pres">
      <dgm:prSet presAssocID="{8DCE0FAF-5E5F-441D-BF59-EB85267A61F3}" presName="parentText" presStyleLbl="node1" presStyleIdx="1" presStyleCnt="2">
        <dgm:presLayoutVars>
          <dgm:chMax val="0"/>
          <dgm:bulletEnabled val="1"/>
        </dgm:presLayoutVars>
      </dgm:prSet>
      <dgm:spPr/>
    </dgm:pt>
  </dgm:ptLst>
  <dgm:cxnLst>
    <dgm:cxn modelId="{A4FEA305-8EB6-4E27-93ED-25C7AAF8E951}" type="presOf" srcId="{8DCE0FAF-5E5F-441D-BF59-EB85267A61F3}" destId="{05A76BB9-5D83-4E3F-B613-565D0453EC81}" srcOrd="0" destOrd="0" presId="urn:microsoft.com/office/officeart/2005/8/layout/vList2"/>
    <dgm:cxn modelId="{0448C249-2B94-4BE8-87F3-823EC77A22DF}" srcId="{318A71D7-6E37-4689-8159-B1B65BFA23F6}" destId="{6B2E5CF1-7D9C-400B-9542-FD36508656A6}" srcOrd="0" destOrd="0" parTransId="{47FAAFF9-DB9D-4D13-8B83-E50F3F6B534F}" sibTransId="{50849BEA-3993-4CAA-A38E-E4E39F32BEF3}"/>
    <dgm:cxn modelId="{4FC8C152-59EB-49CA-AD15-F30DE176F2C8}" srcId="{318A71D7-6E37-4689-8159-B1B65BFA23F6}" destId="{8DCE0FAF-5E5F-441D-BF59-EB85267A61F3}" srcOrd="1" destOrd="0" parTransId="{D18799D2-C164-4ED7-AA6C-97F0E03BF673}" sibTransId="{FF556A23-0C42-45D0-B9FC-4F3FAF41582D}"/>
    <dgm:cxn modelId="{3BD875AB-F007-4AF0-8BCB-395447EA8C54}" type="presOf" srcId="{6B2E5CF1-7D9C-400B-9542-FD36508656A6}" destId="{D84FB3C3-7056-4A6F-B141-01D406575447}" srcOrd="0" destOrd="0" presId="urn:microsoft.com/office/officeart/2005/8/layout/vList2"/>
    <dgm:cxn modelId="{BD8406B8-6861-4D7C-BEA6-976D576041A9}" type="presOf" srcId="{318A71D7-6E37-4689-8159-B1B65BFA23F6}" destId="{344B0351-9120-46BE-804E-FFF830621A2E}" srcOrd="0" destOrd="0" presId="urn:microsoft.com/office/officeart/2005/8/layout/vList2"/>
    <dgm:cxn modelId="{6F878BE7-5599-4DDA-AAEB-C1F1EF10D59B}" type="presParOf" srcId="{344B0351-9120-46BE-804E-FFF830621A2E}" destId="{D84FB3C3-7056-4A6F-B141-01D406575447}" srcOrd="0" destOrd="0" presId="urn:microsoft.com/office/officeart/2005/8/layout/vList2"/>
    <dgm:cxn modelId="{C544A42A-7750-46F1-A682-7E0D5867DC21}" type="presParOf" srcId="{344B0351-9120-46BE-804E-FFF830621A2E}" destId="{AF4D5E3A-58C9-4356-B8C8-55688A97CFD9}" srcOrd="1" destOrd="0" presId="urn:microsoft.com/office/officeart/2005/8/layout/vList2"/>
    <dgm:cxn modelId="{54A2FDBF-9E0C-4AC2-84DF-2D7949F68C59}" type="presParOf" srcId="{344B0351-9120-46BE-804E-FFF830621A2E}" destId="{05A76BB9-5D83-4E3F-B613-565D0453EC8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9A18D6-4E4F-4936-B49E-74C208B271E4}"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25BD2657-D38F-4D7D-A766-B789E72E758E}">
      <dgm:prSet phldrT="[Text]" custT="1"/>
      <dgm:spPr/>
      <dgm:t>
        <a:bodyPr/>
        <a:lstStyle/>
        <a:p>
          <a:r>
            <a:rPr lang="en-GB" sz="1600" baseline="0"/>
            <a:t>Week 7</a:t>
          </a:r>
        </a:p>
      </dgm:t>
    </dgm:pt>
    <dgm:pt modelId="{BD42AE67-87C5-40E0-88E1-F41B8637492E}" type="parTrans" cxnId="{C9B4D96B-A72E-41FB-A557-5C09DF320F7D}">
      <dgm:prSet/>
      <dgm:spPr/>
      <dgm:t>
        <a:bodyPr/>
        <a:lstStyle/>
        <a:p>
          <a:endParaRPr lang="en-GB"/>
        </a:p>
      </dgm:t>
    </dgm:pt>
    <dgm:pt modelId="{57A7DB5B-710A-4F2D-ADC9-3AE2E2B0A82B}" type="sibTrans" cxnId="{C9B4D96B-A72E-41FB-A557-5C09DF320F7D}">
      <dgm:prSet/>
      <dgm:spPr/>
      <dgm:t>
        <a:bodyPr/>
        <a:lstStyle/>
        <a:p>
          <a:endParaRPr lang="en-GB"/>
        </a:p>
      </dgm:t>
    </dgm:pt>
    <dgm:pt modelId="{9F9F2024-76D0-42D5-846E-CADBB3B4E13E}">
      <dgm:prSet phldrT="[Text]" custT="1"/>
      <dgm:spPr/>
      <dgm:t>
        <a:bodyPr/>
        <a:lstStyle/>
        <a:p>
          <a:r>
            <a:rPr lang="en-GB" sz="1300">
              <a:solidFill>
                <a:schemeClr val="tx1"/>
              </a:solidFill>
            </a:rPr>
            <a:t>We will finish the questionnaire by fine tuning the questions as a group </a:t>
          </a:r>
        </a:p>
      </dgm:t>
    </dgm:pt>
    <dgm:pt modelId="{AFA11E39-DFDD-4DB5-9622-98699F22E94C}" type="parTrans" cxnId="{7A85D21F-A4B6-446E-9714-B1D54C137101}">
      <dgm:prSet/>
      <dgm:spPr/>
      <dgm:t>
        <a:bodyPr/>
        <a:lstStyle/>
        <a:p>
          <a:endParaRPr lang="en-GB"/>
        </a:p>
      </dgm:t>
    </dgm:pt>
    <dgm:pt modelId="{A51A482B-D80E-42B7-B702-80E7A386A8A6}" type="sibTrans" cxnId="{7A85D21F-A4B6-446E-9714-B1D54C137101}">
      <dgm:prSet/>
      <dgm:spPr/>
      <dgm:t>
        <a:bodyPr/>
        <a:lstStyle/>
        <a:p>
          <a:endParaRPr lang="en-GB"/>
        </a:p>
      </dgm:t>
    </dgm:pt>
    <dgm:pt modelId="{4AF1980F-FF1D-44E9-9011-FF6D62723CAA}">
      <dgm:prSet phldrT="[Text]" custT="1"/>
      <dgm:spPr/>
      <dgm:t>
        <a:bodyPr/>
        <a:lstStyle/>
        <a:p>
          <a:r>
            <a:rPr lang="en-GB" sz="1300" baseline="0"/>
            <a:t>We will send out the questionnaire to as many people as possible</a:t>
          </a:r>
        </a:p>
      </dgm:t>
    </dgm:pt>
    <dgm:pt modelId="{2C4D7DD2-0F29-435A-82FF-3FF224F514B8}" type="parTrans" cxnId="{41D92E79-33C6-44F3-BB58-F6086F26BE0C}">
      <dgm:prSet/>
      <dgm:spPr/>
      <dgm:t>
        <a:bodyPr/>
        <a:lstStyle/>
        <a:p>
          <a:endParaRPr lang="en-GB"/>
        </a:p>
      </dgm:t>
    </dgm:pt>
    <dgm:pt modelId="{56E02911-D04D-4861-B47F-B954CFF70863}" type="sibTrans" cxnId="{41D92E79-33C6-44F3-BB58-F6086F26BE0C}">
      <dgm:prSet/>
      <dgm:spPr/>
      <dgm:t>
        <a:bodyPr/>
        <a:lstStyle/>
        <a:p>
          <a:endParaRPr lang="en-GB"/>
        </a:p>
      </dgm:t>
    </dgm:pt>
    <dgm:pt modelId="{817F5FEB-2F31-41C3-BD93-04B77E6ED836}">
      <dgm:prSet custT="1"/>
      <dgm:spPr/>
      <dgm:t>
        <a:bodyPr/>
        <a:lstStyle/>
        <a:p>
          <a:r>
            <a:rPr lang="en-GB" sz="1600"/>
            <a:t>Week 9</a:t>
          </a:r>
        </a:p>
      </dgm:t>
    </dgm:pt>
    <dgm:pt modelId="{CB1937F9-E840-4B21-AA25-64CA6892C87B}" type="parTrans" cxnId="{24E80A50-1B6C-4B94-B630-B6F59185DDE6}">
      <dgm:prSet/>
      <dgm:spPr/>
      <dgm:t>
        <a:bodyPr/>
        <a:lstStyle/>
        <a:p>
          <a:endParaRPr lang="en-GB"/>
        </a:p>
      </dgm:t>
    </dgm:pt>
    <dgm:pt modelId="{B1C46FFA-5734-4814-B9F5-1F8C41849A44}" type="sibTrans" cxnId="{24E80A50-1B6C-4B94-B630-B6F59185DDE6}">
      <dgm:prSet/>
      <dgm:spPr/>
      <dgm:t>
        <a:bodyPr/>
        <a:lstStyle/>
        <a:p>
          <a:endParaRPr lang="en-GB"/>
        </a:p>
      </dgm:t>
    </dgm:pt>
    <dgm:pt modelId="{9B6EFBAE-2580-40A6-A693-B84328BC127D}">
      <dgm:prSet phldrT="[Text]" custT="1"/>
      <dgm:spPr/>
      <dgm:t>
        <a:bodyPr/>
        <a:lstStyle/>
        <a:p>
          <a:r>
            <a:rPr lang="en-GB" sz="1600" baseline="0"/>
            <a:t>Week 8</a:t>
          </a:r>
        </a:p>
      </dgm:t>
    </dgm:pt>
    <dgm:pt modelId="{6FB23E91-F41C-411C-922B-09AC12622890}" type="sibTrans" cxnId="{70FE3A45-6230-4A12-86C2-A9DE967A82BB}">
      <dgm:prSet/>
      <dgm:spPr/>
      <dgm:t>
        <a:bodyPr/>
        <a:lstStyle/>
        <a:p>
          <a:endParaRPr lang="en-GB"/>
        </a:p>
      </dgm:t>
    </dgm:pt>
    <dgm:pt modelId="{4C0EE1C2-5192-48FA-8C58-9B9EED4DD2BF}" type="parTrans" cxnId="{70FE3A45-6230-4A12-86C2-A9DE967A82BB}">
      <dgm:prSet/>
      <dgm:spPr/>
      <dgm:t>
        <a:bodyPr/>
        <a:lstStyle/>
        <a:p>
          <a:endParaRPr lang="en-GB"/>
        </a:p>
      </dgm:t>
    </dgm:pt>
    <dgm:pt modelId="{96C9DD31-EF66-4190-A523-38883E0DEFBE}">
      <dgm:prSet custT="1"/>
      <dgm:spPr>
        <a:solidFill>
          <a:schemeClr val="accent4">
            <a:lumMod val="40000"/>
            <a:lumOff val="60000"/>
          </a:schemeClr>
        </a:solidFill>
      </dgm:spPr>
      <dgm:t>
        <a:bodyPr/>
        <a:lstStyle/>
        <a:p>
          <a:r>
            <a:rPr lang="en-GB" sz="1300">
              <a:solidFill>
                <a:schemeClr val="tx1"/>
              </a:solidFill>
            </a:rPr>
            <a:t>We will conduct an analysis of the data that we will have collected </a:t>
          </a:r>
        </a:p>
      </dgm:t>
    </dgm:pt>
    <dgm:pt modelId="{BA187A84-B4F2-4947-83E4-522489AC3912}" type="parTrans" cxnId="{8F0C65FC-D93C-4339-9D41-7D9719E5235F}">
      <dgm:prSet/>
      <dgm:spPr/>
      <dgm:t>
        <a:bodyPr/>
        <a:lstStyle/>
        <a:p>
          <a:endParaRPr lang="en-GB"/>
        </a:p>
      </dgm:t>
    </dgm:pt>
    <dgm:pt modelId="{F2E505B6-1E73-43C7-A5C8-CEDC788940B2}" type="sibTrans" cxnId="{8F0C65FC-D93C-4339-9D41-7D9719E5235F}">
      <dgm:prSet/>
      <dgm:spPr/>
      <dgm:t>
        <a:bodyPr/>
        <a:lstStyle/>
        <a:p>
          <a:endParaRPr lang="en-GB"/>
        </a:p>
      </dgm:t>
    </dgm:pt>
    <dgm:pt modelId="{36A8EF73-5535-4990-87FD-7FB3166F987D}">
      <dgm:prSet custT="1"/>
      <dgm:spPr/>
      <dgm:t>
        <a:bodyPr/>
        <a:lstStyle/>
        <a:p>
          <a:r>
            <a:rPr lang="en-GB" sz="1600"/>
            <a:t>Week 10</a:t>
          </a:r>
        </a:p>
      </dgm:t>
    </dgm:pt>
    <dgm:pt modelId="{E7C5445A-085B-4EC0-AB5A-7DF02604666A}" type="parTrans" cxnId="{747C1163-B57C-4A7A-91C8-54E44D2A3902}">
      <dgm:prSet/>
      <dgm:spPr/>
      <dgm:t>
        <a:bodyPr/>
        <a:lstStyle/>
        <a:p>
          <a:endParaRPr lang="en-GB"/>
        </a:p>
      </dgm:t>
    </dgm:pt>
    <dgm:pt modelId="{659D28B1-110B-48DD-A235-33B2B1E7BA34}" type="sibTrans" cxnId="{747C1163-B57C-4A7A-91C8-54E44D2A3902}">
      <dgm:prSet/>
      <dgm:spPr/>
      <dgm:t>
        <a:bodyPr/>
        <a:lstStyle/>
        <a:p>
          <a:endParaRPr lang="en-GB"/>
        </a:p>
      </dgm:t>
    </dgm:pt>
    <dgm:pt modelId="{A204EAAA-5F41-4D40-9BD4-19701643EC61}">
      <dgm:prSet custT="1"/>
      <dgm:spPr>
        <a:solidFill>
          <a:schemeClr val="accent4">
            <a:lumMod val="40000"/>
            <a:lumOff val="60000"/>
          </a:schemeClr>
        </a:solidFill>
      </dgm:spPr>
      <dgm:t>
        <a:bodyPr/>
        <a:lstStyle/>
        <a:p>
          <a:r>
            <a:rPr lang="en-GB" sz="1300">
              <a:solidFill>
                <a:schemeClr val="tx1"/>
              </a:solidFill>
            </a:rPr>
            <a:t>We will start to collate our data into a final research report</a:t>
          </a:r>
        </a:p>
      </dgm:t>
    </dgm:pt>
    <dgm:pt modelId="{AC2F5FEC-1684-406E-A433-2F25DC90FD65}" type="parTrans" cxnId="{344D94BA-DC71-41E6-B3D1-A55300FD8898}">
      <dgm:prSet/>
      <dgm:spPr/>
      <dgm:t>
        <a:bodyPr/>
        <a:lstStyle/>
        <a:p>
          <a:endParaRPr lang="en-GB"/>
        </a:p>
      </dgm:t>
    </dgm:pt>
    <dgm:pt modelId="{5F666E49-0E90-47CD-B857-410D9FEB210F}" type="sibTrans" cxnId="{344D94BA-DC71-41E6-B3D1-A55300FD8898}">
      <dgm:prSet/>
      <dgm:spPr/>
      <dgm:t>
        <a:bodyPr/>
        <a:lstStyle/>
        <a:p>
          <a:endParaRPr lang="en-GB"/>
        </a:p>
      </dgm:t>
    </dgm:pt>
    <dgm:pt modelId="{F85B95CF-4CF2-4C29-82C4-DC11A4844A92}">
      <dgm:prSet custT="1"/>
      <dgm:spPr/>
      <dgm:t>
        <a:bodyPr/>
        <a:lstStyle/>
        <a:p>
          <a:r>
            <a:rPr lang="en-GB" sz="1600" baseline="0"/>
            <a:t>Week 11</a:t>
          </a:r>
        </a:p>
      </dgm:t>
    </dgm:pt>
    <dgm:pt modelId="{73029E52-9622-49BE-93F6-7A5E5CF28398}" type="parTrans" cxnId="{9C28F1D6-867B-4299-A839-F5255AD4602E}">
      <dgm:prSet/>
      <dgm:spPr/>
      <dgm:t>
        <a:bodyPr/>
        <a:lstStyle/>
        <a:p>
          <a:endParaRPr lang="en-GB"/>
        </a:p>
      </dgm:t>
    </dgm:pt>
    <dgm:pt modelId="{9F155A2B-F230-45D6-BBBC-E4159E1D6C18}" type="sibTrans" cxnId="{9C28F1D6-867B-4299-A839-F5255AD4602E}">
      <dgm:prSet/>
      <dgm:spPr/>
      <dgm:t>
        <a:bodyPr/>
        <a:lstStyle/>
        <a:p>
          <a:endParaRPr lang="en-GB"/>
        </a:p>
      </dgm:t>
    </dgm:pt>
    <dgm:pt modelId="{2654879E-BDDE-46FD-BCE9-CCD5BF1E8296}">
      <dgm:prSet custT="1"/>
      <dgm:spPr/>
      <dgm:t>
        <a:bodyPr/>
        <a:lstStyle/>
        <a:p>
          <a:r>
            <a:rPr lang="en-GB" sz="1300" baseline="0">
              <a:solidFill>
                <a:schemeClr val="tx1"/>
              </a:solidFill>
            </a:rPr>
            <a:t>We will do final touches the report before submitting </a:t>
          </a:r>
        </a:p>
      </dgm:t>
    </dgm:pt>
    <dgm:pt modelId="{B76F8C7A-F6D3-4C0F-87E7-00F51CDFB683}" type="parTrans" cxnId="{FF1CCCCD-BFE3-4C94-BB0C-E3BC64328FCF}">
      <dgm:prSet/>
      <dgm:spPr/>
      <dgm:t>
        <a:bodyPr/>
        <a:lstStyle/>
        <a:p>
          <a:endParaRPr lang="en-GB"/>
        </a:p>
      </dgm:t>
    </dgm:pt>
    <dgm:pt modelId="{562909A1-E254-47CC-B70B-5C8ACE4DF68F}" type="sibTrans" cxnId="{FF1CCCCD-BFE3-4C94-BB0C-E3BC64328FCF}">
      <dgm:prSet/>
      <dgm:spPr/>
      <dgm:t>
        <a:bodyPr/>
        <a:lstStyle/>
        <a:p>
          <a:endParaRPr lang="en-GB"/>
        </a:p>
      </dgm:t>
    </dgm:pt>
    <dgm:pt modelId="{508DFD95-D90D-454E-AA1A-437FAD075466}" type="pres">
      <dgm:prSet presAssocID="{319A18D6-4E4F-4936-B49E-74C208B271E4}" presName="Name0" presStyleCnt="0">
        <dgm:presLayoutVars>
          <dgm:dir/>
          <dgm:animLvl val="lvl"/>
          <dgm:resizeHandles val="exact"/>
        </dgm:presLayoutVars>
      </dgm:prSet>
      <dgm:spPr/>
    </dgm:pt>
    <dgm:pt modelId="{0EA613D4-E5BE-4756-BC6B-396DF729DB18}" type="pres">
      <dgm:prSet presAssocID="{2654879E-BDDE-46FD-BCE9-CCD5BF1E8296}" presName="boxAndChildren" presStyleCnt="0"/>
      <dgm:spPr/>
    </dgm:pt>
    <dgm:pt modelId="{B1C27B69-26CC-4BB3-866A-52B8BC861ECE}" type="pres">
      <dgm:prSet presAssocID="{2654879E-BDDE-46FD-BCE9-CCD5BF1E8296}" presName="parentTextBox" presStyleLbl="node1" presStyleIdx="0" presStyleCnt="9" custScaleY="187818"/>
      <dgm:spPr/>
    </dgm:pt>
    <dgm:pt modelId="{65E329A1-BE8E-4D4D-83D3-1DB87C25B8F8}" type="pres">
      <dgm:prSet presAssocID="{9F155A2B-F230-45D6-BBBC-E4159E1D6C18}" presName="sp" presStyleCnt="0"/>
      <dgm:spPr/>
    </dgm:pt>
    <dgm:pt modelId="{99E05DCC-64A2-4702-B89C-1B859DAC58B4}" type="pres">
      <dgm:prSet presAssocID="{F85B95CF-4CF2-4C29-82C4-DC11A4844A92}" presName="arrowAndChildren" presStyleCnt="0"/>
      <dgm:spPr/>
    </dgm:pt>
    <dgm:pt modelId="{D0BCEBE9-D328-455A-92DE-CD39D5143764}" type="pres">
      <dgm:prSet presAssocID="{F85B95CF-4CF2-4C29-82C4-DC11A4844A92}" presName="parentTextArrow" presStyleLbl="node1" presStyleIdx="1" presStyleCnt="9" custScaleY="159746"/>
      <dgm:spPr/>
    </dgm:pt>
    <dgm:pt modelId="{96B61BAE-BD93-4E44-A5FF-50F85F17A732}" type="pres">
      <dgm:prSet presAssocID="{5F666E49-0E90-47CD-B857-410D9FEB210F}" presName="sp" presStyleCnt="0"/>
      <dgm:spPr/>
    </dgm:pt>
    <dgm:pt modelId="{EE7EC6C0-1D6A-4860-A13E-EC1CF7A90EC9}" type="pres">
      <dgm:prSet presAssocID="{A204EAAA-5F41-4D40-9BD4-19701643EC61}" presName="arrowAndChildren" presStyleCnt="0"/>
      <dgm:spPr/>
    </dgm:pt>
    <dgm:pt modelId="{D1996B7D-C5B2-4689-8BB0-FE07CEF827BA}" type="pres">
      <dgm:prSet presAssocID="{A204EAAA-5F41-4D40-9BD4-19701643EC61}" presName="parentTextArrow" presStyleLbl="node1" presStyleIdx="2" presStyleCnt="9" custScaleY="217251" custLinFactNeighborX="-1580" custLinFactNeighborY="9229"/>
      <dgm:spPr/>
    </dgm:pt>
    <dgm:pt modelId="{890F085D-11E8-4ECE-A5B0-2745D9028675}" type="pres">
      <dgm:prSet presAssocID="{659D28B1-110B-48DD-A235-33B2B1E7BA34}" presName="sp" presStyleCnt="0"/>
      <dgm:spPr/>
    </dgm:pt>
    <dgm:pt modelId="{43239E61-EAF1-42F9-BD51-94605F1A7916}" type="pres">
      <dgm:prSet presAssocID="{36A8EF73-5535-4990-87FD-7FB3166F987D}" presName="arrowAndChildren" presStyleCnt="0"/>
      <dgm:spPr/>
    </dgm:pt>
    <dgm:pt modelId="{1EE493BC-E3DC-41B5-AAFA-6585629A6FF3}" type="pres">
      <dgm:prSet presAssocID="{36A8EF73-5535-4990-87FD-7FB3166F987D}" presName="parentTextArrow" presStyleLbl="node1" presStyleIdx="3" presStyleCnt="9" custScaleY="169004"/>
      <dgm:spPr/>
    </dgm:pt>
    <dgm:pt modelId="{68C4FED2-05E3-490E-B740-985FDB0DF47E}" type="pres">
      <dgm:prSet presAssocID="{F2E505B6-1E73-43C7-A5C8-CEDC788940B2}" presName="sp" presStyleCnt="0"/>
      <dgm:spPr/>
    </dgm:pt>
    <dgm:pt modelId="{E655C253-AB20-4F44-A97E-31BE90DDCEBA}" type="pres">
      <dgm:prSet presAssocID="{96C9DD31-EF66-4190-A523-38883E0DEFBE}" presName="arrowAndChildren" presStyleCnt="0"/>
      <dgm:spPr/>
    </dgm:pt>
    <dgm:pt modelId="{2BC84CCB-F129-45A5-B466-C8B99E5F392D}" type="pres">
      <dgm:prSet presAssocID="{96C9DD31-EF66-4190-A523-38883E0DEFBE}" presName="parentTextArrow" presStyleLbl="node1" presStyleIdx="4" presStyleCnt="9" custScaleY="162652" custLinFactNeighborY="-1990"/>
      <dgm:spPr/>
    </dgm:pt>
    <dgm:pt modelId="{341384E0-9F22-4F67-8A2D-4581F6DA284D}" type="pres">
      <dgm:prSet presAssocID="{B1C46FFA-5734-4814-B9F5-1F8C41849A44}" presName="sp" presStyleCnt="0"/>
      <dgm:spPr/>
    </dgm:pt>
    <dgm:pt modelId="{D1420D58-22DC-420F-9FF1-148E7C0B9D99}" type="pres">
      <dgm:prSet presAssocID="{817F5FEB-2F31-41C3-BD93-04B77E6ED836}" presName="arrowAndChildren" presStyleCnt="0"/>
      <dgm:spPr/>
    </dgm:pt>
    <dgm:pt modelId="{59314F63-89EC-4E99-88CE-A10E9AE66124}" type="pres">
      <dgm:prSet presAssocID="{817F5FEB-2F31-41C3-BD93-04B77E6ED836}" presName="parentTextArrow" presStyleLbl="node1" presStyleIdx="5" presStyleCnt="9" custScaleY="168028"/>
      <dgm:spPr/>
    </dgm:pt>
    <dgm:pt modelId="{2C5CBF58-9D59-4B4B-B95F-664BF6946E49}" type="pres">
      <dgm:prSet presAssocID="{6FB23E91-F41C-411C-922B-09AC12622890}" presName="sp" presStyleCnt="0"/>
      <dgm:spPr/>
    </dgm:pt>
    <dgm:pt modelId="{66B21FD4-D1AC-4FFC-821B-CAE3BCEE4811}" type="pres">
      <dgm:prSet presAssocID="{9B6EFBAE-2580-40A6-A693-B84328BC127D}" presName="arrowAndChildren" presStyleCnt="0"/>
      <dgm:spPr/>
    </dgm:pt>
    <dgm:pt modelId="{AF873E68-C086-4EBE-99F6-963D0EA076D1}" type="pres">
      <dgm:prSet presAssocID="{9B6EFBAE-2580-40A6-A693-B84328BC127D}" presName="parentTextArrow" presStyleLbl="node1" presStyleIdx="5" presStyleCnt="9"/>
      <dgm:spPr/>
    </dgm:pt>
    <dgm:pt modelId="{6C1AE73D-2273-4A50-91FD-FEAB01BBDA93}" type="pres">
      <dgm:prSet presAssocID="{9B6EFBAE-2580-40A6-A693-B84328BC127D}" presName="arrow" presStyleLbl="node1" presStyleIdx="6" presStyleCnt="9" custScaleY="164120"/>
      <dgm:spPr/>
    </dgm:pt>
    <dgm:pt modelId="{680FBE9B-4C37-4066-AFCB-7E76025BD1BE}" type="pres">
      <dgm:prSet presAssocID="{9B6EFBAE-2580-40A6-A693-B84328BC127D}" presName="descendantArrow" presStyleCnt="0"/>
      <dgm:spPr/>
    </dgm:pt>
    <dgm:pt modelId="{F0288568-3AA2-4FDE-AD97-C851DF1493A3}" type="pres">
      <dgm:prSet presAssocID="{4AF1980F-FF1D-44E9-9011-FF6D62723CAA}" presName="childTextArrow" presStyleLbl="fgAccFollowNode1" presStyleIdx="0" presStyleCnt="1" custScaleY="355601" custLinFactY="45260" custLinFactNeighborX="906" custLinFactNeighborY="100000">
        <dgm:presLayoutVars>
          <dgm:bulletEnabled val="1"/>
        </dgm:presLayoutVars>
      </dgm:prSet>
      <dgm:spPr/>
    </dgm:pt>
    <dgm:pt modelId="{782F9CA0-ACA3-46D1-910E-10AC4AFB19FC}" type="pres">
      <dgm:prSet presAssocID="{A51A482B-D80E-42B7-B702-80E7A386A8A6}" presName="sp" presStyleCnt="0"/>
      <dgm:spPr/>
    </dgm:pt>
    <dgm:pt modelId="{1E79DF86-89FE-4AE5-8163-F3D15FC74E83}" type="pres">
      <dgm:prSet presAssocID="{9F9F2024-76D0-42D5-846E-CADBB3B4E13E}" presName="arrowAndChildren" presStyleCnt="0"/>
      <dgm:spPr/>
    </dgm:pt>
    <dgm:pt modelId="{2C680043-824B-40BF-9203-38425A4B8D21}" type="pres">
      <dgm:prSet presAssocID="{9F9F2024-76D0-42D5-846E-CADBB3B4E13E}" presName="parentTextArrow" presStyleLbl="node1" presStyleIdx="7" presStyleCnt="9" custScaleY="193033" custLinFactNeighborX="61" custLinFactNeighborY="-7588"/>
      <dgm:spPr/>
    </dgm:pt>
    <dgm:pt modelId="{C8874409-B157-466C-A92A-9F7848F82F26}" type="pres">
      <dgm:prSet presAssocID="{57A7DB5B-710A-4F2D-ADC9-3AE2E2B0A82B}" presName="sp" presStyleCnt="0"/>
      <dgm:spPr/>
    </dgm:pt>
    <dgm:pt modelId="{B60601D3-8C11-4309-98A0-A468EBB9FFD9}" type="pres">
      <dgm:prSet presAssocID="{25BD2657-D38F-4D7D-A766-B789E72E758E}" presName="arrowAndChildren" presStyleCnt="0"/>
      <dgm:spPr/>
    </dgm:pt>
    <dgm:pt modelId="{9B91D149-8C56-44A6-B13A-D62D6E68ABC0}" type="pres">
      <dgm:prSet presAssocID="{25BD2657-D38F-4D7D-A766-B789E72E758E}" presName="parentTextArrow" presStyleLbl="node1" presStyleIdx="8" presStyleCnt="9" custScaleY="135966" custLinFactNeighborX="578" custLinFactNeighborY="-263"/>
      <dgm:spPr/>
    </dgm:pt>
  </dgm:ptLst>
  <dgm:cxnLst>
    <dgm:cxn modelId="{7A85D21F-A4B6-446E-9714-B1D54C137101}" srcId="{319A18D6-4E4F-4936-B49E-74C208B271E4}" destId="{9F9F2024-76D0-42D5-846E-CADBB3B4E13E}" srcOrd="1" destOrd="0" parTransId="{AFA11E39-DFDD-4DB5-9622-98699F22E94C}" sibTransId="{A51A482B-D80E-42B7-B702-80E7A386A8A6}"/>
    <dgm:cxn modelId="{F0FA1526-433A-4862-A424-86AB61BD0890}" type="presOf" srcId="{F85B95CF-4CF2-4C29-82C4-DC11A4844A92}" destId="{D0BCEBE9-D328-455A-92DE-CD39D5143764}" srcOrd="0" destOrd="0" presId="urn:microsoft.com/office/officeart/2005/8/layout/process4"/>
    <dgm:cxn modelId="{6AC25742-7F73-4F4C-8AC9-8FBA14ED4FB1}" type="presOf" srcId="{9B6EFBAE-2580-40A6-A693-B84328BC127D}" destId="{AF873E68-C086-4EBE-99F6-963D0EA076D1}" srcOrd="0" destOrd="0" presId="urn:microsoft.com/office/officeart/2005/8/layout/process4"/>
    <dgm:cxn modelId="{747C1163-B57C-4A7A-91C8-54E44D2A3902}" srcId="{319A18D6-4E4F-4936-B49E-74C208B271E4}" destId="{36A8EF73-5535-4990-87FD-7FB3166F987D}" srcOrd="5" destOrd="0" parTransId="{E7C5445A-085B-4EC0-AB5A-7DF02604666A}" sibTransId="{659D28B1-110B-48DD-A235-33B2B1E7BA34}"/>
    <dgm:cxn modelId="{70FE3A45-6230-4A12-86C2-A9DE967A82BB}" srcId="{319A18D6-4E4F-4936-B49E-74C208B271E4}" destId="{9B6EFBAE-2580-40A6-A693-B84328BC127D}" srcOrd="2" destOrd="0" parTransId="{4C0EE1C2-5192-48FA-8C58-9B9EED4DD2BF}" sibTransId="{6FB23E91-F41C-411C-922B-09AC12622890}"/>
    <dgm:cxn modelId="{2BE1B545-6F58-423E-8D11-35217299B1A9}" type="presOf" srcId="{319A18D6-4E4F-4936-B49E-74C208B271E4}" destId="{508DFD95-D90D-454E-AA1A-437FAD075466}" srcOrd="0" destOrd="0" presId="urn:microsoft.com/office/officeart/2005/8/layout/process4"/>
    <dgm:cxn modelId="{B0385349-2109-4D2B-8E00-1D5631EA0F4D}" type="presOf" srcId="{A204EAAA-5F41-4D40-9BD4-19701643EC61}" destId="{D1996B7D-C5B2-4689-8BB0-FE07CEF827BA}" srcOrd="0" destOrd="0" presId="urn:microsoft.com/office/officeart/2005/8/layout/process4"/>
    <dgm:cxn modelId="{C9B4D96B-A72E-41FB-A557-5C09DF320F7D}" srcId="{319A18D6-4E4F-4936-B49E-74C208B271E4}" destId="{25BD2657-D38F-4D7D-A766-B789E72E758E}" srcOrd="0" destOrd="0" parTransId="{BD42AE67-87C5-40E0-88E1-F41B8637492E}" sibTransId="{57A7DB5B-710A-4F2D-ADC9-3AE2E2B0A82B}"/>
    <dgm:cxn modelId="{24E80A50-1B6C-4B94-B630-B6F59185DDE6}" srcId="{319A18D6-4E4F-4936-B49E-74C208B271E4}" destId="{817F5FEB-2F31-41C3-BD93-04B77E6ED836}" srcOrd="3" destOrd="0" parTransId="{CB1937F9-E840-4B21-AA25-64CA6892C87B}" sibTransId="{B1C46FFA-5734-4814-B9F5-1F8C41849A44}"/>
    <dgm:cxn modelId="{41D92E79-33C6-44F3-BB58-F6086F26BE0C}" srcId="{9B6EFBAE-2580-40A6-A693-B84328BC127D}" destId="{4AF1980F-FF1D-44E9-9011-FF6D62723CAA}" srcOrd="0" destOrd="0" parTransId="{2C4D7DD2-0F29-435A-82FF-3FF224F514B8}" sibTransId="{56E02911-D04D-4861-B47F-B954CFF70863}"/>
    <dgm:cxn modelId="{CE65037D-3DE4-4664-9C2A-F85C4B026312}" type="presOf" srcId="{25BD2657-D38F-4D7D-A766-B789E72E758E}" destId="{9B91D149-8C56-44A6-B13A-D62D6E68ABC0}" srcOrd="0" destOrd="0" presId="urn:microsoft.com/office/officeart/2005/8/layout/process4"/>
    <dgm:cxn modelId="{DEC03D9A-8346-4194-8CA6-EB8D3F52E259}" type="presOf" srcId="{9B6EFBAE-2580-40A6-A693-B84328BC127D}" destId="{6C1AE73D-2273-4A50-91FD-FEAB01BBDA93}" srcOrd="1" destOrd="0" presId="urn:microsoft.com/office/officeart/2005/8/layout/process4"/>
    <dgm:cxn modelId="{37394FB1-030F-44E7-85D9-0260DC81EB9F}" type="presOf" srcId="{9F9F2024-76D0-42D5-846E-CADBB3B4E13E}" destId="{2C680043-824B-40BF-9203-38425A4B8D21}" srcOrd="0" destOrd="0" presId="urn:microsoft.com/office/officeart/2005/8/layout/process4"/>
    <dgm:cxn modelId="{344D94BA-DC71-41E6-B3D1-A55300FD8898}" srcId="{319A18D6-4E4F-4936-B49E-74C208B271E4}" destId="{A204EAAA-5F41-4D40-9BD4-19701643EC61}" srcOrd="6" destOrd="0" parTransId="{AC2F5FEC-1684-406E-A433-2F25DC90FD65}" sibTransId="{5F666E49-0E90-47CD-B857-410D9FEB210F}"/>
    <dgm:cxn modelId="{601818BD-50C2-462E-94D3-B8688E42418A}" type="presOf" srcId="{817F5FEB-2F31-41C3-BD93-04B77E6ED836}" destId="{59314F63-89EC-4E99-88CE-A10E9AE66124}" srcOrd="0" destOrd="0" presId="urn:microsoft.com/office/officeart/2005/8/layout/process4"/>
    <dgm:cxn modelId="{D9F8F4BD-50FF-4A82-AA5A-12D41F98A86A}" type="presOf" srcId="{36A8EF73-5535-4990-87FD-7FB3166F987D}" destId="{1EE493BC-E3DC-41B5-AAFA-6585629A6FF3}" srcOrd="0" destOrd="0" presId="urn:microsoft.com/office/officeart/2005/8/layout/process4"/>
    <dgm:cxn modelId="{49E717C5-9DAE-4CD7-A548-BE7D6EAA96DD}" type="presOf" srcId="{4AF1980F-FF1D-44E9-9011-FF6D62723CAA}" destId="{F0288568-3AA2-4FDE-AD97-C851DF1493A3}" srcOrd="0" destOrd="0" presId="urn:microsoft.com/office/officeart/2005/8/layout/process4"/>
    <dgm:cxn modelId="{FF1CCCCD-BFE3-4C94-BB0C-E3BC64328FCF}" srcId="{319A18D6-4E4F-4936-B49E-74C208B271E4}" destId="{2654879E-BDDE-46FD-BCE9-CCD5BF1E8296}" srcOrd="8" destOrd="0" parTransId="{B76F8C7A-F6D3-4C0F-87E7-00F51CDFB683}" sibTransId="{562909A1-E254-47CC-B70B-5C8ACE4DF68F}"/>
    <dgm:cxn modelId="{9C28F1D6-867B-4299-A839-F5255AD4602E}" srcId="{319A18D6-4E4F-4936-B49E-74C208B271E4}" destId="{F85B95CF-4CF2-4C29-82C4-DC11A4844A92}" srcOrd="7" destOrd="0" parTransId="{73029E52-9622-49BE-93F6-7A5E5CF28398}" sibTransId="{9F155A2B-F230-45D6-BBBC-E4159E1D6C18}"/>
    <dgm:cxn modelId="{37D65DDA-82A5-4B43-AC7D-2DF31953DBB4}" type="presOf" srcId="{96C9DD31-EF66-4190-A523-38883E0DEFBE}" destId="{2BC84CCB-F129-45A5-B466-C8B99E5F392D}" srcOrd="0" destOrd="0" presId="urn:microsoft.com/office/officeart/2005/8/layout/process4"/>
    <dgm:cxn modelId="{A7DC66DC-DFF2-4F31-A06A-CF1C5247126A}" type="presOf" srcId="{2654879E-BDDE-46FD-BCE9-CCD5BF1E8296}" destId="{B1C27B69-26CC-4BB3-866A-52B8BC861ECE}" srcOrd="0" destOrd="0" presId="urn:microsoft.com/office/officeart/2005/8/layout/process4"/>
    <dgm:cxn modelId="{8F0C65FC-D93C-4339-9D41-7D9719E5235F}" srcId="{319A18D6-4E4F-4936-B49E-74C208B271E4}" destId="{96C9DD31-EF66-4190-A523-38883E0DEFBE}" srcOrd="4" destOrd="0" parTransId="{BA187A84-B4F2-4947-83E4-522489AC3912}" sibTransId="{F2E505B6-1E73-43C7-A5C8-CEDC788940B2}"/>
    <dgm:cxn modelId="{7FDC03D8-9EA7-41FD-8BF2-42584D59EB36}" type="presParOf" srcId="{508DFD95-D90D-454E-AA1A-437FAD075466}" destId="{0EA613D4-E5BE-4756-BC6B-396DF729DB18}" srcOrd="0" destOrd="0" presId="urn:microsoft.com/office/officeart/2005/8/layout/process4"/>
    <dgm:cxn modelId="{37845631-3490-4358-808D-546E870D0A67}" type="presParOf" srcId="{0EA613D4-E5BE-4756-BC6B-396DF729DB18}" destId="{B1C27B69-26CC-4BB3-866A-52B8BC861ECE}" srcOrd="0" destOrd="0" presId="urn:microsoft.com/office/officeart/2005/8/layout/process4"/>
    <dgm:cxn modelId="{5C671C4A-AE28-48EE-95E4-0CDEFC6327BA}" type="presParOf" srcId="{508DFD95-D90D-454E-AA1A-437FAD075466}" destId="{65E329A1-BE8E-4D4D-83D3-1DB87C25B8F8}" srcOrd="1" destOrd="0" presId="urn:microsoft.com/office/officeart/2005/8/layout/process4"/>
    <dgm:cxn modelId="{D680B5F2-2168-4247-ACB7-CE9885369918}" type="presParOf" srcId="{508DFD95-D90D-454E-AA1A-437FAD075466}" destId="{99E05DCC-64A2-4702-B89C-1B859DAC58B4}" srcOrd="2" destOrd="0" presId="urn:microsoft.com/office/officeart/2005/8/layout/process4"/>
    <dgm:cxn modelId="{DE9697B1-DF74-476F-B57D-71C864F1411F}" type="presParOf" srcId="{99E05DCC-64A2-4702-B89C-1B859DAC58B4}" destId="{D0BCEBE9-D328-455A-92DE-CD39D5143764}" srcOrd="0" destOrd="0" presId="urn:microsoft.com/office/officeart/2005/8/layout/process4"/>
    <dgm:cxn modelId="{380A53EC-4D6F-42C0-A823-CA0CDC3B7B64}" type="presParOf" srcId="{508DFD95-D90D-454E-AA1A-437FAD075466}" destId="{96B61BAE-BD93-4E44-A5FF-50F85F17A732}" srcOrd="3" destOrd="0" presId="urn:microsoft.com/office/officeart/2005/8/layout/process4"/>
    <dgm:cxn modelId="{1AEFB19B-CDD6-4661-BDB8-1AA7261627DA}" type="presParOf" srcId="{508DFD95-D90D-454E-AA1A-437FAD075466}" destId="{EE7EC6C0-1D6A-4860-A13E-EC1CF7A90EC9}" srcOrd="4" destOrd="0" presId="urn:microsoft.com/office/officeart/2005/8/layout/process4"/>
    <dgm:cxn modelId="{03CE80B7-C1DB-4035-81BC-070B5C21DC59}" type="presParOf" srcId="{EE7EC6C0-1D6A-4860-A13E-EC1CF7A90EC9}" destId="{D1996B7D-C5B2-4689-8BB0-FE07CEF827BA}" srcOrd="0" destOrd="0" presId="urn:microsoft.com/office/officeart/2005/8/layout/process4"/>
    <dgm:cxn modelId="{4BFDD7F9-CD9A-48CF-982C-D1C09A6883C0}" type="presParOf" srcId="{508DFD95-D90D-454E-AA1A-437FAD075466}" destId="{890F085D-11E8-4ECE-A5B0-2745D9028675}" srcOrd="5" destOrd="0" presId="urn:microsoft.com/office/officeart/2005/8/layout/process4"/>
    <dgm:cxn modelId="{32EE20F1-5EC1-4FA9-9AA3-CC251515B751}" type="presParOf" srcId="{508DFD95-D90D-454E-AA1A-437FAD075466}" destId="{43239E61-EAF1-42F9-BD51-94605F1A7916}" srcOrd="6" destOrd="0" presId="urn:microsoft.com/office/officeart/2005/8/layout/process4"/>
    <dgm:cxn modelId="{B44E6F01-F396-4349-A09F-7CBB30EFDF09}" type="presParOf" srcId="{43239E61-EAF1-42F9-BD51-94605F1A7916}" destId="{1EE493BC-E3DC-41B5-AAFA-6585629A6FF3}" srcOrd="0" destOrd="0" presId="urn:microsoft.com/office/officeart/2005/8/layout/process4"/>
    <dgm:cxn modelId="{6883666F-2DD4-4BA4-939F-D733EF06F07B}" type="presParOf" srcId="{508DFD95-D90D-454E-AA1A-437FAD075466}" destId="{68C4FED2-05E3-490E-B740-985FDB0DF47E}" srcOrd="7" destOrd="0" presId="urn:microsoft.com/office/officeart/2005/8/layout/process4"/>
    <dgm:cxn modelId="{1AE5AB56-551D-4F64-B6A5-B6110F56BC41}" type="presParOf" srcId="{508DFD95-D90D-454E-AA1A-437FAD075466}" destId="{E655C253-AB20-4F44-A97E-31BE90DDCEBA}" srcOrd="8" destOrd="0" presId="urn:microsoft.com/office/officeart/2005/8/layout/process4"/>
    <dgm:cxn modelId="{D41D7534-A375-4955-A88B-AEBAD026E2F9}" type="presParOf" srcId="{E655C253-AB20-4F44-A97E-31BE90DDCEBA}" destId="{2BC84CCB-F129-45A5-B466-C8B99E5F392D}" srcOrd="0" destOrd="0" presId="urn:microsoft.com/office/officeart/2005/8/layout/process4"/>
    <dgm:cxn modelId="{EFD09ED5-9471-4641-8494-1DF8AAEB47FC}" type="presParOf" srcId="{508DFD95-D90D-454E-AA1A-437FAD075466}" destId="{341384E0-9F22-4F67-8A2D-4581F6DA284D}" srcOrd="9" destOrd="0" presId="urn:microsoft.com/office/officeart/2005/8/layout/process4"/>
    <dgm:cxn modelId="{511C5209-4F11-4FF8-8968-8C13C3D2DCBA}" type="presParOf" srcId="{508DFD95-D90D-454E-AA1A-437FAD075466}" destId="{D1420D58-22DC-420F-9FF1-148E7C0B9D99}" srcOrd="10" destOrd="0" presId="urn:microsoft.com/office/officeart/2005/8/layout/process4"/>
    <dgm:cxn modelId="{3607289D-3E56-461B-99C2-33313C2E7544}" type="presParOf" srcId="{D1420D58-22DC-420F-9FF1-148E7C0B9D99}" destId="{59314F63-89EC-4E99-88CE-A10E9AE66124}" srcOrd="0" destOrd="0" presId="urn:microsoft.com/office/officeart/2005/8/layout/process4"/>
    <dgm:cxn modelId="{B546DADD-42DC-4E87-A5EF-C5109C521A10}" type="presParOf" srcId="{508DFD95-D90D-454E-AA1A-437FAD075466}" destId="{2C5CBF58-9D59-4B4B-B95F-664BF6946E49}" srcOrd="11" destOrd="0" presId="urn:microsoft.com/office/officeart/2005/8/layout/process4"/>
    <dgm:cxn modelId="{4844105D-4464-4321-96C7-F21F0E378DDF}" type="presParOf" srcId="{508DFD95-D90D-454E-AA1A-437FAD075466}" destId="{66B21FD4-D1AC-4FFC-821B-CAE3BCEE4811}" srcOrd="12" destOrd="0" presId="urn:microsoft.com/office/officeart/2005/8/layout/process4"/>
    <dgm:cxn modelId="{805FECDB-981C-4541-ADA3-35B51A65FFB5}" type="presParOf" srcId="{66B21FD4-D1AC-4FFC-821B-CAE3BCEE4811}" destId="{AF873E68-C086-4EBE-99F6-963D0EA076D1}" srcOrd="0" destOrd="0" presId="urn:microsoft.com/office/officeart/2005/8/layout/process4"/>
    <dgm:cxn modelId="{ADABDB84-0231-4BC2-887E-EABE424D7391}" type="presParOf" srcId="{66B21FD4-D1AC-4FFC-821B-CAE3BCEE4811}" destId="{6C1AE73D-2273-4A50-91FD-FEAB01BBDA93}" srcOrd="1" destOrd="0" presId="urn:microsoft.com/office/officeart/2005/8/layout/process4"/>
    <dgm:cxn modelId="{A0736E55-5CDC-4EC1-9154-47FBE63071A1}" type="presParOf" srcId="{66B21FD4-D1AC-4FFC-821B-CAE3BCEE4811}" destId="{680FBE9B-4C37-4066-AFCB-7E76025BD1BE}" srcOrd="2" destOrd="0" presId="urn:microsoft.com/office/officeart/2005/8/layout/process4"/>
    <dgm:cxn modelId="{B3D07C7B-51DF-4F78-8CCF-C238B5C19F00}" type="presParOf" srcId="{680FBE9B-4C37-4066-AFCB-7E76025BD1BE}" destId="{F0288568-3AA2-4FDE-AD97-C851DF1493A3}" srcOrd="0" destOrd="0" presId="urn:microsoft.com/office/officeart/2005/8/layout/process4"/>
    <dgm:cxn modelId="{8DA54AC6-3912-44A5-A63F-8AE57E237A2E}" type="presParOf" srcId="{508DFD95-D90D-454E-AA1A-437FAD075466}" destId="{782F9CA0-ACA3-46D1-910E-10AC4AFB19FC}" srcOrd="13" destOrd="0" presId="urn:microsoft.com/office/officeart/2005/8/layout/process4"/>
    <dgm:cxn modelId="{A41BF7A7-AC97-4A28-A6D9-305CA651E44F}" type="presParOf" srcId="{508DFD95-D90D-454E-AA1A-437FAD075466}" destId="{1E79DF86-89FE-4AE5-8163-F3D15FC74E83}" srcOrd="14" destOrd="0" presId="urn:microsoft.com/office/officeart/2005/8/layout/process4"/>
    <dgm:cxn modelId="{D64FD17D-D895-4A2E-B3A2-8A701303EAB9}" type="presParOf" srcId="{1E79DF86-89FE-4AE5-8163-F3D15FC74E83}" destId="{2C680043-824B-40BF-9203-38425A4B8D21}" srcOrd="0" destOrd="0" presId="urn:microsoft.com/office/officeart/2005/8/layout/process4"/>
    <dgm:cxn modelId="{E4CAC530-4BD4-4C8B-AEB9-8F5AE0FDFF95}" type="presParOf" srcId="{508DFD95-D90D-454E-AA1A-437FAD075466}" destId="{C8874409-B157-466C-A92A-9F7848F82F26}" srcOrd="15" destOrd="0" presId="urn:microsoft.com/office/officeart/2005/8/layout/process4"/>
    <dgm:cxn modelId="{FB937B36-4B67-4E0D-BEA0-59B4C2AB90DB}" type="presParOf" srcId="{508DFD95-D90D-454E-AA1A-437FAD075466}" destId="{B60601D3-8C11-4309-98A0-A468EBB9FFD9}" srcOrd="16" destOrd="0" presId="urn:microsoft.com/office/officeart/2005/8/layout/process4"/>
    <dgm:cxn modelId="{60022CC0-511F-439E-8E5D-F4ABD824B96D}" type="presParOf" srcId="{B60601D3-8C11-4309-98A0-A468EBB9FFD9}" destId="{9B91D149-8C56-44A6-B13A-D62D6E68ABC0}"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FB3C3-7056-4A6F-B141-01D406575447}">
      <dsp:nvSpPr>
        <dsp:cNvPr id="0" name=""/>
        <dsp:cNvSpPr/>
      </dsp:nvSpPr>
      <dsp:spPr>
        <a:xfrm>
          <a:off x="0" y="57459"/>
          <a:ext cx="5494708" cy="1769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this presentation we will be looking at our research proposal question and how we intend to answer it through our proposed methods of research as will be set out in this presentation. We will be looking at the rationale for our research question and what ethical consideration guidelines we will endeavour to follow when going about collecting and using data for our research. We will be presenting our timeline for the research and our hypothesis.    </a:t>
          </a:r>
          <a:endParaRPr lang="en-US" sz="1400" kern="1200"/>
        </a:p>
      </dsp:txBody>
      <dsp:txXfrm>
        <a:off x="86357" y="143816"/>
        <a:ext cx="5321994" cy="1596326"/>
      </dsp:txXfrm>
    </dsp:sp>
    <dsp:sp modelId="{05A76BB9-5D83-4E3F-B613-565D0453EC81}">
      <dsp:nvSpPr>
        <dsp:cNvPr id="0" name=""/>
        <dsp:cNvSpPr/>
      </dsp:nvSpPr>
      <dsp:spPr>
        <a:xfrm>
          <a:off x="0" y="1866819"/>
          <a:ext cx="5494708" cy="1769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Question we have chosen for our research project is as follows:– Which digital tool is most commonly used to collaborate at UWTSD? </a:t>
          </a:r>
          <a:endParaRPr lang="en-US" sz="1400" kern="1200"/>
        </a:p>
      </dsp:txBody>
      <dsp:txXfrm>
        <a:off x="86357" y="1953176"/>
        <a:ext cx="5321994" cy="15963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C27B69-26CC-4BB3-866A-52B8BC861ECE}">
      <dsp:nvSpPr>
        <dsp:cNvPr id="0" name=""/>
        <dsp:cNvSpPr/>
      </dsp:nvSpPr>
      <dsp:spPr>
        <a:xfrm>
          <a:off x="0" y="4665669"/>
          <a:ext cx="5580032" cy="41807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baseline="0">
              <a:solidFill>
                <a:schemeClr val="tx1"/>
              </a:solidFill>
            </a:rPr>
            <a:t>We will do final touches the report before submitting </a:t>
          </a:r>
        </a:p>
      </dsp:txBody>
      <dsp:txXfrm>
        <a:off x="0" y="4665669"/>
        <a:ext cx="5580032" cy="418079"/>
      </dsp:txXfrm>
    </dsp:sp>
    <dsp:sp modelId="{D0BCEBE9-D328-455A-92DE-CD39D5143764}">
      <dsp:nvSpPr>
        <dsp:cNvPr id="0" name=""/>
        <dsp:cNvSpPr/>
      </dsp:nvSpPr>
      <dsp:spPr>
        <a:xfrm rot="10800000">
          <a:off x="0" y="4122108"/>
          <a:ext cx="5580032" cy="546899"/>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baseline="0"/>
            <a:t>Week 11</a:t>
          </a:r>
        </a:p>
      </dsp:txBody>
      <dsp:txXfrm rot="10800000">
        <a:off x="0" y="4122108"/>
        <a:ext cx="5580032" cy="355359"/>
      </dsp:txXfrm>
    </dsp:sp>
    <dsp:sp modelId="{D1996B7D-C5B2-4689-8BB0-FE07CEF827BA}">
      <dsp:nvSpPr>
        <dsp:cNvPr id="0" name=""/>
        <dsp:cNvSpPr/>
      </dsp:nvSpPr>
      <dsp:spPr>
        <a:xfrm rot="10800000">
          <a:off x="0" y="3413271"/>
          <a:ext cx="5580032" cy="743771"/>
        </a:xfrm>
        <a:prstGeom prst="upArrowCallout">
          <a:avLst/>
        </a:prstGeom>
        <a:solidFill>
          <a:schemeClr val="accent4">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solidFill>
                <a:schemeClr val="tx1"/>
              </a:solidFill>
            </a:rPr>
            <a:t>We will start to collate our data into a final research report</a:t>
          </a:r>
        </a:p>
      </dsp:txBody>
      <dsp:txXfrm rot="10800000">
        <a:off x="0" y="3413271"/>
        <a:ext cx="5580032" cy="483280"/>
      </dsp:txXfrm>
    </dsp:sp>
    <dsp:sp modelId="{1EE493BC-E3DC-41B5-AAFA-6585629A6FF3}">
      <dsp:nvSpPr>
        <dsp:cNvPr id="0" name=""/>
        <dsp:cNvSpPr/>
      </dsp:nvSpPr>
      <dsp:spPr>
        <a:xfrm rot="10800000">
          <a:off x="0" y="2806419"/>
          <a:ext cx="5580032" cy="578595"/>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Week 10</a:t>
          </a:r>
        </a:p>
      </dsp:txBody>
      <dsp:txXfrm rot="10800000">
        <a:off x="0" y="2806419"/>
        <a:ext cx="5580032" cy="375954"/>
      </dsp:txXfrm>
    </dsp:sp>
    <dsp:sp modelId="{2BC84CCB-F129-45A5-B466-C8B99E5F392D}">
      <dsp:nvSpPr>
        <dsp:cNvPr id="0" name=""/>
        <dsp:cNvSpPr/>
      </dsp:nvSpPr>
      <dsp:spPr>
        <a:xfrm rot="10800000">
          <a:off x="0" y="2246096"/>
          <a:ext cx="5580032" cy="556848"/>
        </a:xfrm>
        <a:prstGeom prst="upArrowCallout">
          <a:avLst/>
        </a:prstGeom>
        <a:solidFill>
          <a:schemeClr val="accent4">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solidFill>
                <a:schemeClr val="tx1"/>
              </a:solidFill>
            </a:rPr>
            <a:t>We will conduct an analysis of the data that we will have collected </a:t>
          </a:r>
        </a:p>
      </dsp:txBody>
      <dsp:txXfrm rot="10800000">
        <a:off x="0" y="2246096"/>
        <a:ext cx="5580032" cy="361823"/>
      </dsp:txXfrm>
    </dsp:sp>
    <dsp:sp modelId="{59314F63-89EC-4E99-88CE-A10E9AE66124}">
      <dsp:nvSpPr>
        <dsp:cNvPr id="0" name=""/>
        <dsp:cNvSpPr/>
      </dsp:nvSpPr>
      <dsp:spPr>
        <a:xfrm rot="10800000">
          <a:off x="0" y="1680994"/>
          <a:ext cx="5580032" cy="575253"/>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Week 9</a:t>
          </a:r>
        </a:p>
      </dsp:txBody>
      <dsp:txXfrm rot="10800000">
        <a:off x="0" y="1680994"/>
        <a:ext cx="5580032" cy="373782"/>
      </dsp:txXfrm>
    </dsp:sp>
    <dsp:sp modelId="{6C1AE73D-2273-4A50-91FD-FEAB01BBDA93}">
      <dsp:nvSpPr>
        <dsp:cNvPr id="0" name=""/>
        <dsp:cNvSpPr/>
      </dsp:nvSpPr>
      <dsp:spPr>
        <a:xfrm rot="10800000">
          <a:off x="0" y="1122459"/>
          <a:ext cx="5580032" cy="561874"/>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baseline="0"/>
            <a:t>Week 8</a:t>
          </a:r>
        </a:p>
      </dsp:txBody>
      <dsp:txXfrm rot="-10800000">
        <a:off x="0" y="1122459"/>
        <a:ext cx="5580032" cy="197217"/>
      </dsp:txXfrm>
    </dsp:sp>
    <dsp:sp modelId="{F0288568-3AA2-4FDE-AD97-C851DF1493A3}">
      <dsp:nvSpPr>
        <dsp:cNvPr id="0" name=""/>
        <dsp:cNvSpPr/>
      </dsp:nvSpPr>
      <dsp:spPr>
        <a:xfrm>
          <a:off x="5449" y="1370257"/>
          <a:ext cx="5574582" cy="364008"/>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baseline="0"/>
            <a:t>We will send out the questionnaire to as many people as possible</a:t>
          </a:r>
        </a:p>
      </dsp:txBody>
      <dsp:txXfrm>
        <a:off x="5449" y="1370257"/>
        <a:ext cx="5574582" cy="364008"/>
      </dsp:txXfrm>
    </dsp:sp>
    <dsp:sp modelId="{2C680043-824B-40BF-9203-38425A4B8D21}">
      <dsp:nvSpPr>
        <dsp:cNvPr id="0" name=""/>
        <dsp:cNvSpPr/>
      </dsp:nvSpPr>
      <dsp:spPr>
        <a:xfrm rot="10800000">
          <a:off x="0" y="438960"/>
          <a:ext cx="5580032" cy="660859"/>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solidFill>
                <a:schemeClr val="tx1"/>
              </a:solidFill>
            </a:rPr>
            <a:t>We will finish the questionnaire by fine tuning the questions as a group </a:t>
          </a:r>
        </a:p>
      </dsp:txBody>
      <dsp:txXfrm rot="10800000">
        <a:off x="0" y="438960"/>
        <a:ext cx="5580032" cy="429406"/>
      </dsp:txXfrm>
    </dsp:sp>
    <dsp:sp modelId="{9B91D149-8C56-44A6-B13A-D62D6E68ABC0}">
      <dsp:nvSpPr>
        <dsp:cNvPr id="0" name=""/>
        <dsp:cNvSpPr/>
      </dsp:nvSpPr>
      <dsp:spPr>
        <a:xfrm rot="10800000">
          <a:off x="0" y="1889"/>
          <a:ext cx="5580032" cy="465487"/>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baseline="0"/>
            <a:t>Week 7</a:t>
          </a:r>
        </a:p>
      </dsp:txBody>
      <dsp:txXfrm rot="10800000">
        <a:off x="0" y="1889"/>
        <a:ext cx="5580032" cy="3024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C2E953-B8C5-4E93-925A-6982BDCA1C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B6DAF8E-D5F9-4DF2-8C8A-033031341D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CC3AD3-A696-4BAE-8A8B-AB8BA5017DFC}" type="datetime1">
              <a:rPr lang="en-GB" smtClean="0"/>
              <a:t>27/02/2022</a:t>
            </a:fld>
            <a:endParaRPr lang="en-GB"/>
          </a:p>
        </p:txBody>
      </p:sp>
      <p:sp>
        <p:nvSpPr>
          <p:cNvPr id="4" name="Footer Placeholder 3">
            <a:extLst>
              <a:ext uri="{FF2B5EF4-FFF2-40B4-BE49-F238E27FC236}">
                <a16:creationId xmlns:a16="http://schemas.microsoft.com/office/drawing/2014/main" id="{1622962D-718B-4683-B60B-78C0FB18BB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85A7A6A-4FB7-4F9F-B7E8-B7E124C797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A077B8-B87F-4F12-B9AE-C10D8C208D5F}" type="slidenum">
              <a:rPr lang="en-GB" smtClean="0"/>
              <a:t>‹#›</a:t>
            </a:fld>
            <a:endParaRPr lang="en-GB"/>
          </a:p>
        </p:txBody>
      </p:sp>
    </p:spTree>
    <p:extLst>
      <p:ext uri="{BB962C8B-B14F-4D97-AF65-F5344CB8AC3E}">
        <p14:creationId xmlns:p14="http://schemas.microsoft.com/office/powerpoint/2010/main" val="350648615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79EDEC-F7C2-4173-9984-61BD005D96A3}" type="datetime1">
              <a:rPr lang="en-GB" smtClean="0"/>
              <a:pPr/>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091EA-579B-497F-BE44-DB67AFC69E51}" type="slidenum">
              <a:rPr lang="en-GB" noProof="0" smtClean="0"/>
              <a:t>‹#›</a:t>
            </a:fld>
            <a:endParaRPr lang="en-GB" noProof="0"/>
          </a:p>
        </p:txBody>
      </p:sp>
    </p:spTree>
    <p:extLst>
      <p:ext uri="{BB962C8B-B14F-4D97-AF65-F5344CB8AC3E}">
        <p14:creationId xmlns:p14="http://schemas.microsoft.com/office/powerpoint/2010/main" val="1286365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D091EA-579B-497F-BE44-DB67AFC69E51}" type="slidenum">
              <a:rPr lang="en-GB" smtClean="0"/>
              <a:t>1</a:t>
            </a:fld>
            <a:endParaRPr lang="en-GB"/>
          </a:p>
        </p:txBody>
      </p:sp>
    </p:spTree>
    <p:extLst>
      <p:ext uri="{BB962C8B-B14F-4D97-AF65-F5344CB8AC3E}">
        <p14:creationId xmlns:p14="http://schemas.microsoft.com/office/powerpoint/2010/main" val="2414499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13514850"/>
      </p:ext>
    </p:extLst>
  </p:cSld>
  <p:clrMapOvr>
    <a:masterClrMapping/>
  </p:clrMapOvr>
  <p:transition spd="slow">
    <p:push dir="u"/>
    <p:sndAc>
      <p:stSnd>
        <p:snd r:embed="rId1" name="click.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61394034"/>
      </p:ext>
    </p:extLst>
  </p:cSld>
  <p:clrMapOvr>
    <a:masterClrMapping/>
  </p:clrMapOvr>
  <p:transition spd="slow">
    <p:push dir="u"/>
    <p:sndAc>
      <p:stSnd>
        <p:snd r:embed="rId1" name="click.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84339850"/>
      </p:ext>
    </p:extLst>
  </p:cSld>
  <p:clrMapOvr>
    <a:masterClrMapping/>
  </p:clrMapOvr>
  <p:transition spd="slow">
    <p:push dir="u"/>
    <p:sndAc>
      <p:stSnd>
        <p:snd r:embed="rId1" name="click.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1E1FAD-7351-4908-963A-08EA8E4AB7A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03444802"/>
      </p:ext>
    </p:extLst>
  </p:cSld>
  <p:clrMapOvr>
    <a:masterClrMapping/>
  </p:clrMapOvr>
  <p:transition spd="slow">
    <p:push dir="u"/>
    <p:sndAc>
      <p:stSnd>
        <p:snd r:embed="rId1" name="click.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1E1FAD-7351-4908-963A-08EA8E4AB7A0}" type="datetimeFigureOut">
              <a:rPr lang="en-US" smtClean="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80240615"/>
      </p:ext>
    </p:extLst>
  </p:cSld>
  <p:clrMapOvr>
    <a:masterClrMapping/>
  </p:clrMapOvr>
  <p:transition spd="slow">
    <p:push dir="u"/>
    <p:sndAc>
      <p:stSnd>
        <p:snd r:embed="rId1" name="click.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C1E1FAD-7351-4908-963A-08EA8E4AB7A0}" type="datetimeFigureOut">
              <a:rPr lang="en-US" smtClean="0"/>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70012579"/>
      </p:ext>
    </p:extLst>
  </p:cSld>
  <p:clrMapOvr>
    <a:masterClrMapping/>
  </p:clrMapOvr>
  <p:transition spd="slow">
    <p:push dir="u"/>
    <p:sndAc>
      <p:stSnd>
        <p:snd r:embed="rId1" name="click.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59179612"/>
      </p:ext>
    </p:extLst>
  </p:cSld>
  <p:clrMapOvr>
    <a:masterClrMapping/>
  </p:clrMapOvr>
  <p:transition spd="slow">
    <p:push dir="u"/>
    <p:sndAc>
      <p:stSnd>
        <p:snd r:embed="rId1" name="click.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435899348"/>
      </p:ext>
    </p:extLst>
  </p:cSld>
  <p:clrMapOvr>
    <a:masterClrMapping/>
  </p:clrMapOvr>
  <p:transition spd="slow">
    <p:push dir="u"/>
    <p:sndAc>
      <p:stSnd>
        <p:snd r:embed="rId1" name="click.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68148908"/>
      </p:ext>
    </p:extLst>
  </p:cSld>
  <p:clrMapOvr>
    <a:masterClrMapping/>
  </p:clrMapOvr>
  <p:transition spd="slow">
    <p:push dir="u"/>
    <p:sndAc>
      <p:stSnd>
        <p:snd r:embed="rId1" name="click.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48844580"/>
      </p:ext>
    </p:extLst>
  </p:cSld>
  <p:clrMapOvr>
    <a:masterClrMapping/>
  </p:clrMapOvr>
  <p:transition spd="slow">
    <p:push dir="u"/>
    <p:sndAc>
      <p:stSnd>
        <p:snd r:embed="rId1" name="click.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279313875"/>
      </p:ext>
    </p:extLst>
  </p:cSld>
  <p:clrMapOvr>
    <a:masterClrMapping/>
  </p:clrMapOvr>
  <p:transition spd="slow">
    <p:push dir="u"/>
    <p:sndAc>
      <p:stSnd>
        <p:snd r:embed="rId1" name="click.wav"/>
      </p:stSnd>
    </p:sndAc>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1051176"/>
      </p:ext>
    </p:extLst>
  </p:cSld>
  <p:clrMapOvr>
    <a:masterClrMapping/>
  </p:clrMapOvr>
  <p:transition spd="slow">
    <p:push dir="u"/>
    <p:sndAc>
      <p:stSnd>
        <p:snd r:embed="rId1" name="click.wav"/>
      </p:stSnd>
    </p:sndAc>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76546511"/>
      </p:ext>
    </p:extLst>
  </p:cSld>
  <p:clrMapOvr>
    <a:masterClrMapping/>
  </p:clrMapOvr>
  <p:transition spd="slow">
    <p:push dir="u"/>
    <p:sndAc>
      <p:stSnd>
        <p:snd r:embed="rId1" name="click.wav"/>
      </p:stSnd>
    </p:sndAc>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119975796"/>
      </p:ext>
    </p:extLst>
  </p:cSld>
  <p:clrMapOvr>
    <a:masterClrMapping/>
  </p:clrMapOvr>
  <p:transition spd="slow">
    <p:push dir="u"/>
    <p:sndAc>
      <p:stSnd>
        <p:snd r:embed="rId1" name="click.wav"/>
      </p:stSnd>
    </p:sndAc>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81871188"/>
      </p:ext>
    </p:extLst>
  </p:cSld>
  <p:clrMapOvr>
    <a:masterClrMapping/>
  </p:clrMapOvr>
  <p:transition spd="slow">
    <p:push dir="u"/>
    <p:sndAc>
      <p:stSnd>
        <p:snd r:embed="rId1" name="click.wav"/>
      </p:stSnd>
    </p:sndAc>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1E1FAD-7351-4908-963A-08EA8E4AB7A0}"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12937474"/>
      </p:ext>
    </p:extLst>
  </p:cSld>
  <p:clrMapOvr>
    <a:masterClrMapping/>
  </p:clrMapOvr>
  <p:transition spd="slow">
    <p:push dir="u"/>
    <p:sndAc>
      <p:stSnd>
        <p:snd r:embed="rId1" name="click.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C1E1FAD-7351-4908-963A-08EA8E4AB7A0}" type="datetimeFigureOut">
              <a:rPr lang="en-US" smtClean="0"/>
              <a:t>2/27/2022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1242012603"/>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 id="2147484025" r:id="rId13"/>
    <p:sldLayoutId id="2147484026" r:id="rId14"/>
    <p:sldLayoutId id="2147484027" r:id="rId15"/>
    <p:sldLayoutId id="2147484028" r:id="rId16"/>
  </p:sldLayoutIdLst>
  <p:transition spd="slow">
    <p:push dir="u"/>
    <p:sndAc>
      <p:stSnd>
        <p:snd r:embed="rId18" name="click.wav"/>
      </p:stSnd>
    </p:sndAc>
  </p:transition>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image" Target="../media/image2.png"/><Relationship Id="rId12" Type="http://schemas.openxmlformats.org/officeDocument/2006/relationships/image" Target="../media/image7.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jpeg"/><Relationship Id="rId11" Type="http://schemas.openxmlformats.org/officeDocument/2006/relationships/image" Target="../media/image6.jpeg"/><Relationship Id="rId5" Type="http://schemas.openxmlformats.org/officeDocument/2006/relationships/audio" Target="../media/audio1.wav"/><Relationship Id="rId15" Type="http://schemas.openxmlformats.org/officeDocument/2006/relationships/image" Target="../media/image10.png"/><Relationship Id="rId10" Type="http://schemas.openxmlformats.org/officeDocument/2006/relationships/image" Target="../media/image5.jpeg"/><Relationship Id="rId4" Type="http://schemas.openxmlformats.org/officeDocument/2006/relationships/notesSlide" Target="../notesSlides/notesSlide1.xml"/><Relationship Id="rId9" Type="http://schemas.openxmlformats.org/officeDocument/2006/relationships/image" Target="../media/image4.jpeg"/><Relationship Id="rId14" Type="http://schemas.openxmlformats.org/officeDocument/2006/relationships/image" Target="../media/image9.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jpeg"/><Relationship Id="rId7" Type="http://schemas.openxmlformats.org/officeDocument/2006/relationships/diagramColors" Target="../diagrams/colors1.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bstract cubes background">
            <a:extLst>
              <a:ext uri="{FF2B5EF4-FFF2-40B4-BE49-F238E27FC236}">
                <a16:creationId xmlns:a16="http://schemas.microsoft.com/office/drawing/2014/main" id="{3C882BA0-7CE1-421E-A30E-ED5466B5D55C}"/>
              </a:ext>
            </a:extLst>
          </p:cNvPr>
          <p:cNvPicPr>
            <a:picLocks noChangeAspect="1"/>
          </p:cNvPicPr>
          <p:nvPr/>
        </p:nvPicPr>
        <p:blipFill rotWithShape="1">
          <a:blip r:embed="rId6">
            <a:alphaModFix amt="84000"/>
          </a:blip>
          <a:srcRect t="10359"/>
          <a:stretch/>
        </p:blipFill>
        <p:spPr>
          <a:xfrm>
            <a:off x="-74063" y="-190490"/>
            <a:ext cx="12191980" cy="6857990"/>
          </a:xfrm>
          <a:prstGeom prst="rect">
            <a:avLst/>
          </a:prstGeom>
        </p:spPr>
      </p:pic>
      <p:sp>
        <p:nvSpPr>
          <p:cNvPr id="2" name="Title 1"/>
          <p:cNvSpPr>
            <a:spLocks noGrp="1"/>
          </p:cNvSpPr>
          <p:nvPr>
            <p:ph type="ctrTitle"/>
          </p:nvPr>
        </p:nvSpPr>
        <p:spPr>
          <a:xfrm>
            <a:off x="-11218" y="203491"/>
            <a:ext cx="11302578" cy="1243207"/>
          </a:xfrm>
        </p:spPr>
        <p:txBody>
          <a:bodyPr rtlCol="0">
            <a:noAutofit/>
          </a:bodyPr>
          <a:lstStyle/>
          <a:p>
            <a:r>
              <a:rPr lang="en-GB" sz="3700"/>
              <a:t>How We Use Technology To Collaborate At UWTSD</a:t>
            </a:r>
          </a:p>
        </p:txBody>
      </p:sp>
      <p:pic>
        <p:nvPicPr>
          <p:cNvPr id="15" name="Graphic 15" descr="Laptop with phone and calculator">
            <a:extLst>
              <a:ext uri="{FF2B5EF4-FFF2-40B4-BE49-F238E27FC236}">
                <a16:creationId xmlns:a16="http://schemas.microsoft.com/office/drawing/2014/main" id="{4C77BEA9-BCB7-4CF4-A093-DDC6CD9F12C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 y="1566333"/>
            <a:ext cx="2741084" cy="2741084"/>
          </a:xfrm>
          <a:prstGeom prst="rect">
            <a:avLst/>
          </a:prstGeom>
        </p:spPr>
      </p:pic>
      <p:sp>
        <p:nvSpPr>
          <p:cNvPr id="5" name="TextBox 4">
            <a:extLst>
              <a:ext uri="{FF2B5EF4-FFF2-40B4-BE49-F238E27FC236}">
                <a16:creationId xmlns:a16="http://schemas.microsoft.com/office/drawing/2014/main" id="{78BC6C36-F5B3-4241-AAD0-8903E2A7D7DC}"/>
              </a:ext>
            </a:extLst>
          </p:cNvPr>
          <p:cNvSpPr txBox="1"/>
          <p:nvPr/>
        </p:nvSpPr>
        <p:spPr>
          <a:xfrm>
            <a:off x="-69849" y="4234"/>
            <a:ext cx="12077698" cy="707886"/>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t>  Group 8 Presentation - Research Proposal</a:t>
            </a:r>
          </a:p>
        </p:txBody>
      </p:sp>
      <p:sp>
        <p:nvSpPr>
          <p:cNvPr id="8" name="TextBox 7">
            <a:extLst>
              <a:ext uri="{FF2B5EF4-FFF2-40B4-BE49-F238E27FC236}">
                <a16:creationId xmlns:a16="http://schemas.microsoft.com/office/drawing/2014/main" id="{0107499B-B45E-4071-82F4-2193546F5710}"/>
              </a:ext>
            </a:extLst>
          </p:cNvPr>
          <p:cNvSpPr txBox="1"/>
          <p:nvPr/>
        </p:nvSpPr>
        <p:spPr>
          <a:xfrm>
            <a:off x="2644775" y="1660525"/>
            <a:ext cx="8299451" cy="1200329"/>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FF00"/>
                </a:solidFill>
              </a:rPr>
              <a:t>Saleem </a:t>
            </a:r>
            <a:r>
              <a:rPr lang="en-GB" sz="2400" err="1">
                <a:solidFill>
                  <a:srgbClr val="FFFF00"/>
                </a:solidFill>
              </a:rPr>
              <a:t>Manfree</a:t>
            </a:r>
            <a:r>
              <a:rPr lang="en-GB" sz="2400">
                <a:solidFill>
                  <a:srgbClr val="FFFF00"/>
                </a:solidFill>
              </a:rPr>
              <a:t> (2123541) &amp; Usman Uddin (2116921)</a:t>
            </a:r>
          </a:p>
          <a:p>
            <a:r>
              <a:rPr lang="en-GB" sz="2400">
                <a:solidFill>
                  <a:srgbClr val="002060"/>
                </a:solidFill>
              </a:rPr>
              <a:t>BMSW4003 – Digital Skills and Research Methods</a:t>
            </a:r>
          </a:p>
          <a:p>
            <a:r>
              <a:rPr lang="en-GB" sz="2400">
                <a:solidFill>
                  <a:srgbClr val="002060"/>
                </a:solidFill>
              </a:rPr>
              <a:t>Dale Clarke (Lecturer)</a:t>
            </a:r>
          </a:p>
        </p:txBody>
      </p:sp>
      <p:pic>
        <p:nvPicPr>
          <p:cNvPr id="9" name="Picture 9" descr="Abstract pcb board">
            <a:extLst>
              <a:ext uri="{FF2B5EF4-FFF2-40B4-BE49-F238E27FC236}">
                <a16:creationId xmlns:a16="http://schemas.microsoft.com/office/drawing/2014/main" id="{0819207E-657C-4CCF-BBD1-0D3CC2564F40}"/>
              </a:ext>
            </a:extLst>
          </p:cNvPr>
          <p:cNvPicPr>
            <a:picLocks noChangeAspect="1"/>
          </p:cNvPicPr>
          <p:nvPr/>
        </p:nvPicPr>
        <p:blipFill>
          <a:blip r:embed="rId9"/>
          <a:stretch>
            <a:fillRect/>
          </a:stretch>
        </p:blipFill>
        <p:spPr>
          <a:xfrm>
            <a:off x="4449234" y="2980489"/>
            <a:ext cx="2743199" cy="1828353"/>
          </a:xfrm>
          <a:prstGeom prst="rect">
            <a:avLst/>
          </a:prstGeom>
        </p:spPr>
      </p:pic>
      <p:pic>
        <p:nvPicPr>
          <p:cNvPr id="10" name="Picture 10" descr="Businessman using digital tablet in meeting">
            <a:extLst>
              <a:ext uri="{FF2B5EF4-FFF2-40B4-BE49-F238E27FC236}">
                <a16:creationId xmlns:a16="http://schemas.microsoft.com/office/drawing/2014/main" id="{15506EC4-89DC-485A-9D5A-8707E4033BC3}"/>
              </a:ext>
            </a:extLst>
          </p:cNvPr>
          <p:cNvPicPr>
            <a:picLocks noChangeAspect="1"/>
          </p:cNvPicPr>
          <p:nvPr/>
        </p:nvPicPr>
        <p:blipFill>
          <a:blip r:embed="rId10"/>
          <a:stretch>
            <a:fillRect/>
          </a:stretch>
        </p:blipFill>
        <p:spPr>
          <a:xfrm>
            <a:off x="1676400" y="4790239"/>
            <a:ext cx="2743199" cy="1828353"/>
          </a:xfrm>
          <a:prstGeom prst="rect">
            <a:avLst/>
          </a:prstGeom>
        </p:spPr>
      </p:pic>
      <p:pic>
        <p:nvPicPr>
          <p:cNvPr id="11" name="Picture 11" descr="Students studying with teacher overlooking">
            <a:extLst>
              <a:ext uri="{FF2B5EF4-FFF2-40B4-BE49-F238E27FC236}">
                <a16:creationId xmlns:a16="http://schemas.microsoft.com/office/drawing/2014/main" id="{24FFE8C2-4522-4BDC-824C-4A0CEDB19A22}"/>
              </a:ext>
            </a:extLst>
          </p:cNvPr>
          <p:cNvPicPr>
            <a:picLocks noChangeAspect="1"/>
          </p:cNvPicPr>
          <p:nvPr/>
        </p:nvPicPr>
        <p:blipFill>
          <a:blip r:embed="rId11"/>
          <a:stretch>
            <a:fillRect/>
          </a:stretch>
        </p:blipFill>
        <p:spPr>
          <a:xfrm>
            <a:off x="7200900" y="4790238"/>
            <a:ext cx="2743199" cy="1828353"/>
          </a:xfrm>
          <a:prstGeom prst="rect">
            <a:avLst/>
          </a:prstGeom>
        </p:spPr>
      </p:pic>
      <p:pic>
        <p:nvPicPr>
          <p:cNvPr id="12" name="Picture 12" descr="Businessman pointing up">
            <a:extLst>
              <a:ext uri="{FF2B5EF4-FFF2-40B4-BE49-F238E27FC236}">
                <a16:creationId xmlns:a16="http://schemas.microsoft.com/office/drawing/2014/main" id="{1EABC1BF-7A3E-4192-8B84-FA7D11690B01}"/>
              </a:ext>
            </a:extLst>
          </p:cNvPr>
          <p:cNvPicPr>
            <a:picLocks noChangeAspect="1"/>
          </p:cNvPicPr>
          <p:nvPr/>
        </p:nvPicPr>
        <p:blipFill>
          <a:blip r:embed="rId12"/>
          <a:stretch>
            <a:fillRect/>
          </a:stretch>
        </p:blipFill>
        <p:spPr>
          <a:xfrm>
            <a:off x="10419382" y="2705101"/>
            <a:ext cx="1502652" cy="3913715"/>
          </a:xfrm>
          <a:prstGeom prst="rect">
            <a:avLst/>
          </a:prstGeom>
        </p:spPr>
      </p:pic>
      <p:pic>
        <p:nvPicPr>
          <p:cNvPr id="16" name="Graphic 16" descr="Graduation cap with solid fill">
            <a:extLst>
              <a:ext uri="{FF2B5EF4-FFF2-40B4-BE49-F238E27FC236}">
                <a16:creationId xmlns:a16="http://schemas.microsoft.com/office/drawing/2014/main" id="{4D8534DF-1761-4F4F-BC47-8176736E1283}"/>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1279717" y="590550"/>
            <a:ext cx="914400" cy="914400"/>
          </a:xfrm>
          <a:prstGeom prst="rect">
            <a:avLst/>
          </a:prstGeom>
        </p:spPr>
      </p:pic>
      <p:pic>
        <p:nvPicPr>
          <p:cNvPr id="18" name="music_dave_miles_the_fizz_005">
            <a:hlinkClick r:id="" action="ppaction://media"/>
            <a:extLst>
              <a:ext uri="{FF2B5EF4-FFF2-40B4-BE49-F238E27FC236}">
                <a16:creationId xmlns:a16="http://schemas.microsoft.com/office/drawing/2014/main" id="{37A2CB22-CC5C-47C3-B67A-AA41244CD876}"/>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354542" y="5381625"/>
            <a:ext cx="730250" cy="730250"/>
          </a:xfrm>
          <a:prstGeom prst="rect">
            <a:avLst/>
          </a:prstGeom>
          <a:ln>
            <a:noFill/>
          </a:ln>
          <a:effectLst>
            <a:softEdge rad="112500"/>
          </a:effectLst>
        </p:spPr>
      </p:pic>
    </p:spTree>
    <p:extLst>
      <p:ext uri="{BB962C8B-B14F-4D97-AF65-F5344CB8AC3E}">
        <p14:creationId xmlns:p14="http://schemas.microsoft.com/office/powerpoint/2010/main" val="3879346322"/>
      </p:ext>
    </p:extLst>
  </p:cSld>
  <p:clrMapOvr>
    <a:masterClrMapping/>
  </p:clrMapOvr>
  <p:transition spd="slow">
    <p:push dir="u"/>
    <p:sndAc>
      <p:stSnd>
        <p:snd r:embed="rId5" name="click.wav"/>
      </p:stSnd>
    </p:sndAc>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900" decel="100000" fill="hold"/>
                                        <p:tgtEl>
                                          <p:spTgt spid="4"/>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par>
                          <p:cTn id="16" fill="hold">
                            <p:stCondLst>
                              <p:cond delay="1000"/>
                            </p:stCondLst>
                            <p:childTnLst>
                              <p:par>
                                <p:cTn id="17" presetID="1" presetClass="mediacall" presetSubtype="0" fill="hold" nodeType="afterEffect">
                                  <p:stCondLst>
                                    <p:cond delay="0"/>
                                  </p:stCondLst>
                                  <p:childTnLst>
                                    <p:cmd type="call" cmd="playFrom(0.0)">
                                      <p:cBhvr>
                                        <p:cTn id="18"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20000" numSld="999" showWhenStopped="0">
                <p:cTn id="19" fill="remove" display="0">
                  <p:stCondLst>
                    <p:cond delay="indefinite"/>
                  </p:stCondLst>
                  <p:endCondLst>
                    <p:cond evt="onStopAudio" delay="0">
                      <p:tgtEl>
                        <p:sldTgt/>
                      </p:tgtEl>
                    </p:cond>
                  </p:endCondLst>
                </p:cTn>
                <p:tgtEl>
                  <p:spTgt spid="18"/>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1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1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1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2D760D48-C062-4183-84AC-694AD0BB59B1}"/>
              </a:ext>
            </a:extLst>
          </p:cNvPr>
          <p:cNvPicPr>
            <a:picLocks noChangeAspect="1"/>
          </p:cNvPicPr>
          <p:nvPr/>
        </p:nvPicPr>
        <p:blipFill rotWithShape="1">
          <a:blip r:embed="rId3">
            <a:duotone>
              <a:prstClr val="black"/>
              <a:prstClr val="white"/>
            </a:duotone>
          </a:blip>
          <a:srcRect l="28878" t="9091" r="18440"/>
          <a:stretch/>
        </p:blipFill>
        <p:spPr>
          <a:xfrm>
            <a:off x="5165584" y="1"/>
            <a:ext cx="7065281" cy="7036676"/>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9" name="TextBox 8">
            <a:extLst>
              <a:ext uri="{FF2B5EF4-FFF2-40B4-BE49-F238E27FC236}">
                <a16:creationId xmlns:a16="http://schemas.microsoft.com/office/drawing/2014/main" id="{78B513DC-0744-4B21-8EF4-0778286968E8}"/>
              </a:ext>
            </a:extLst>
          </p:cNvPr>
          <p:cNvSpPr txBox="1"/>
          <p:nvPr/>
        </p:nvSpPr>
        <p:spPr>
          <a:xfrm>
            <a:off x="185390" y="-181665"/>
            <a:ext cx="5123515" cy="969941"/>
          </a:xfrm>
          <a:prstGeom prst="rect">
            <a:avLst/>
          </a:prstGeom>
        </p:spPr>
        <p:txBody>
          <a:bodyPr vert="horz" lIns="91440" tIns="45720" rIns="91440" bIns="45720" rtlCol="0" anchor="b">
            <a:normAutofit/>
          </a:bodyPr>
          <a:lstStyle/>
          <a:p>
            <a:pPr algn="r">
              <a:spcBef>
                <a:spcPct val="0"/>
              </a:spcBef>
              <a:spcAft>
                <a:spcPts val="600"/>
              </a:spcAft>
            </a:pPr>
            <a:r>
              <a:rPr lang="en-US" sz="4800">
                <a:solidFill>
                  <a:schemeClr val="accent1"/>
                </a:solidFill>
                <a:latin typeface="+mj-lt"/>
                <a:ea typeface="+mj-ea"/>
                <a:cs typeface="+mj-cs"/>
              </a:rPr>
              <a:t>INTRODUCTION</a:t>
            </a:r>
          </a:p>
        </p:txBody>
      </p:sp>
      <p:cxnSp>
        <p:nvCxnSpPr>
          <p:cNvPr id="48" name="Straight Connector 2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2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TextBox 28">
            <a:extLst>
              <a:ext uri="{FF2B5EF4-FFF2-40B4-BE49-F238E27FC236}">
                <a16:creationId xmlns:a16="http://schemas.microsoft.com/office/drawing/2014/main" id="{F7D485F1-A52A-420A-9592-3513D26FCA21}"/>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graphicFrame>
        <p:nvGraphicFramePr>
          <p:cNvPr id="62" name="TextBox 30">
            <a:extLst>
              <a:ext uri="{FF2B5EF4-FFF2-40B4-BE49-F238E27FC236}">
                <a16:creationId xmlns:a16="http://schemas.microsoft.com/office/drawing/2014/main" id="{D46B8ABD-DC5E-40C3-AB5A-14DB413AF2A3}"/>
              </a:ext>
            </a:extLst>
          </p:cNvPr>
          <p:cNvGraphicFramePr/>
          <p:nvPr>
            <p:extLst>
              <p:ext uri="{D42A27DB-BD31-4B8C-83A1-F6EECF244321}">
                <p14:modId xmlns:p14="http://schemas.microsoft.com/office/powerpoint/2010/main" val="3663460456"/>
              </p:ext>
            </p:extLst>
          </p:nvPr>
        </p:nvGraphicFramePr>
        <p:xfrm>
          <a:off x="601292" y="1087120"/>
          <a:ext cx="5494708"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7437268"/>
      </p:ext>
    </p:extLst>
  </p:cSld>
  <p:clrMapOvr>
    <a:masterClrMapping/>
  </p:clrMapOvr>
  <p:transition spd="slow">
    <p:push dir="u"/>
    <p:sndAc>
      <p:stSnd>
        <p:snd r:embed="rId2" name="click.wav"/>
      </p:stSnd>
    </p:sndAc>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332895" y="99921"/>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178490" y="91603"/>
            <a:ext cx="4088190" cy="801775"/>
          </a:xfrm>
          <a:prstGeom prst="rect">
            <a:avLst/>
          </a:prstGeom>
        </p:spPr>
        <p:txBody>
          <a:bodyPr vert="horz" lIns="91440" tIns="45720" rIns="91440" bIns="45720" rtlCol="0" anchor="b">
            <a:normAutofit lnSpcReduction="10000"/>
          </a:bodyPr>
          <a:lstStyle/>
          <a:p>
            <a:pPr algn="r">
              <a:spcBef>
                <a:spcPct val="0"/>
              </a:spcBef>
              <a:spcAft>
                <a:spcPts val="600"/>
              </a:spcAft>
            </a:pPr>
            <a:r>
              <a:rPr lang="en-US" sz="4800">
                <a:solidFill>
                  <a:schemeClr val="accent1"/>
                </a:solidFill>
                <a:latin typeface="+mj-lt"/>
                <a:ea typeface="+mj-ea"/>
                <a:cs typeface="+mj-cs"/>
              </a:rPr>
              <a:t>RATIONALE</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05C9B6EA-AA65-48A4-8A54-F764D039CDC7}"/>
              </a:ext>
            </a:extLst>
          </p:cNvPr>
          <p:cNvSpPr txBox="1"/>
          <p:nvPr/>
        </p:nvSpPr>
        <p:spPr>
          <a:xfrm>
            <a:off x="629921" y="1001766"/>
            <a:ext cx="5364479" cy="5863144"/>
          </a:xfrm>
          <a:prstGeom prst="rect">
            <a:avLst/>
          </a:prstGeom>
          <a:noFill/>
        </p:spPr>
        <p:txBody>
          <a:bodyPr wrap="square" rtlCol="0">
            <a:spAutoFit/>
          </a:bodyPr>
          <a:lstStyle/>
          <a:p>
            <a:r>
              <a:rPr lang="en-GB" sz="1500"/>
              <a:t>There is a lot of research already done on how technology can aid in learning, teaching and off course collaborating with one another when it comes to education. Many researchers have explored how technology is very useful  for assisting in the storage and retrieval of digital forms of educational materials such as books, illustrations, multimedia presentations and instructional videos at educational institutes. They have highlighted how digital tools are a vital and value asset to any institute that encourages collaboration as a positive means to achieving better </a:t>
            </a:r>
            <a:r>
              <a:rPr lang="en-GB" sz="1500" err="1"/>
              <a:t>overal</a:t>
            </a:r>
            <a:r>
              <a:rPr lang="en-GB" sz="1500"/>
              <a:t> results, </a:t>
            </a:r>
            <a:r>
              <a:rPr lang="en-GB" sz="1500" err="1"/>
              <a:t>wether</a:t>
            </a:r>
            <a:r>
              <a:rPr lang="en-GB" sz="1500"/>
              <a:t> it be an educational environment or work. From our lit review we have ascertained that digital tools are an indispensable platform for collaboration in a digital era. Students and teachers alike can benefit from using technology to aid in collaboration as one author puts it “</a:t>
            </a:r>
            <a:r>
              <a:rPr lang="en-GB" sz="1400" b="0" i="0">
                <a:solidFill>
                  <a:srgbClr val="2E2E2E"/>
                </a:solidFill>
                <a:effectLst/>
                <a:latin typeface="Open Sans" panose="020B0606030504020204" pitchFamily="34" charset="0"/>
              </a:rPr>
              <a:t>Technology also makes it easier for teachers to share their handiwork with colleagues. It would be crazy for every teacher to develop his or her own textbook—and no one does. The same principle can be applied across all the elements of learning” </a:t>
            </a:r>
            <a:r>
              <a:rPr lang="en-GB" sz="1500"/>
              <a:t>Hess, F.M (2014, p.63). </a:t>
            </a:r>
          </a:p>
          <a:p>
            <a:r>
              <a:rPr lang="en-GB" sz="1500"/>
              <a:t>In the process of researching existing works on our chosen research proposal we have gained a better understanding through the eyes of the authors whose work we have looked at, of how technology can empower us.   </a:t>
            </a:r>
            <a:r>
              <a:rPr lang="en-GB" sz="1500" err="1"/>
              <a:t>Cont</a:t>
            </a:r>
            <a:r>
              <a:rPr lang="en-GB" sz="1500"/>
              <a:t>….</a:t>
            </a:r>
            <a:r>
              <a:rPr lang="en-GB"/>
              <a:t> </a:t>
            </a:r>
          </a:p>
        </p:txBody>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spTree>
    <p:extLst>
      <p:ext uri="{BB962C8B-B14F-4D97-AF65-F5344CB8AC3E}">
        <p14:creationId xmlns:p14="http://schemas.microsoft.com/office/powerpoint/2010/main" val="505172458"/>
      </p:ext>
    </p:extLst>
  </p:cSld>
  <p:clrMapOvr>
    <a:masterClrMapping/>
  </p:clrMapOvr>
  <p:transition spd="slow">
    <p:push dir="u"/>
    <p:sndAc>
      <p:stSnd>
        <p:snd r:embed="rId2" name="click.wav"/>
      </p:stSnd>
    </p:sndAc>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201068" y="-77879"/>
            <a:ext cx="4088190" cy="801775"/>
          </a:xfrm>
          <a:prstGeom prst="rect">
            <a:avLst/>
          </a:prstGeom>
        </p:spPr>
        <p:txBody>
          <a:bodyPr vert="horz" lIns="91440" tIns="45720" rIns="91440" bIns="45720" rtlCol="0" anchor="b">
            <a:normAutofit/>
          </a:bodyPr>
          <a:lstStyle/>
          <a:p>
            <a:pPr algn="r">
              <a:spcBef>
                <a:spcPct val="0"/>
              </a:spcBef>
              <a:spcAft>
                <a:spcPts val="600"/>
              </a:spcAft>
            </a:pPr>
            <a:r>
              <a:rPr lang="en-US" sz="4000">
                <a:solidFill>
                  <a:schemeClr val="accent1"/>
                </a:solidFill>
                <a:latin typeface="+mj-lt"/>
                <a:ea typeface="+mj-ea"/>
                <a:cs typeface="+mj-cs"/>
              </a:rPr>
              <a:t>RATIONALE</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05C9B6EA-AA65-48A4-8A54-F764D039CDC7}"/>
              </a:ext>
            </a:extLst>
          </p:cNvPr>
          <p:cNvSpPr txBox="1"/>
          <p:nvPr/>
        </p:nvSpPr>
        <p:spPr>
          <a:xfrm>
            <a:off x="629921" y="1001766"/>
            <a:ext cx="5759590" cy="5663089"/>
          </a:xfrm>
          <a:prstGeom prst="rect">
            <a:avLst/>
          </a:prstGeom>
          <a:noFill/>
        </p:spPr>
        <p:txBody>
          <a:bodyPr wrap="square" rtlCol="0">
            <a:spAutoFit/>
          </a:bodyPr>
          <a:lstStyle/>
          <a:p>
            <a:r>
              <a:rPr lang="en-GB" sz="1500"/>
              <a:t>Technology can empower each one of us attain and use digital skills to collaborate with one another beyond our time at university to find success in the real world out there. I came across a book on my journey of researching existing literature on the subject of technology and digital tools and would like to quote here in this presentation the words that stuck with me and here is the quote </a:t>
            </a:r>
            <a:r>
              <a:rPr lang="en-GB" sz="1600" b="1" u="sng"/>
              <a:t>“</a:t>
            </a:r>
            <a:r>
              <a:rPr lang="en-GB" sz="1600" b="1" i="0" u="sng">
                <a:solidFill>
                  <a:srgbClr val="2E2E2E"/>
                </a:solidFill>
                <a:effectLst/>
                <a:latin typeface="Open Sans" panose="020B0606030504020204" pitchFamily="34" charset="0"/>
              </a:rPr>
              <a:t>digital tools can empower students to connect with the world. The end result is that students grow in language while also growing as creative thinkers and analytical problem-solvers”</a:t>
            </a:r>
            <a:r>
              <a:rPr lang="en-GB" sz="1600" b="1" i="0">
                <a:solidFill>
                  <a:srgbClr val="2E2E2E"/>
                </a:solidFill>
                <a:effectLst/>
                <a:latin typeface="Open Sans" panose="020B0606030504020204" pitchFamily="34" charset="0"/>
              </a:rPr>
              <a:t> </a:t>
            </a:r>
            <a:r>
              <a:rPr lang="en-GB" sz="1600" i="0">
                <a:solidFill>
                  <a:srgbClr val="2E2E2E"/>
                </a:solidFill>
                <a:effectLst/>
              </a:rPr>
              <a:t>Spencer, J. (2016, p.1) </a:t>
            </a:r>
          </a:p>
          <a:p>
            <a:endParaRPr lang="en-GB" sz="1600">
              <a:solidFill>
                <a:srgbClr val="2E2E2E"/>
              </a:solidFill>
            </a:endParaRPr>
          </a:p>
          <a:p>
            <a:r>
              <a:rPr lang="en-GB" sz="1600">
                <a:solidFill>
                  <a:srgbClr val="2E2E2E"/>
                </a:solidFill>
              </a:rPr>
              <a:t>Many authors have concluded that technology is paramount in making sharing and absorbing information easier and a more time effective means of collaboration in any field of work. There is a substantial body of work in terms of research into the effectiveness of technology as an indispensable tool in aiding learning and a valuable asset for educational institutes.</a:t>
            </a:r>
          </a:p>
          <a:p>
            <a:r>
              <a:rPr lang="en-GB" sz="1500">
                <a:solidFill>
                  <a:srgbClr val="2E2E2E"/>
                </a:solidFill>
              </a:rPr>
              <a:t>One author states </a:t>
            </a:r>
            <a:r>
              <a:rPr lang="en-GB" sz="1500">
                <a:solidFill>
                  <a:srgbClr val="2E2E2E"/>
                </a:solidFill>
                <a:latin typeface="Open Sans" panose="020B0606030504020204" pitchFamily="34" charset="0"/>
              </a:rPr>
              <a:t>“</a:t>
            </a:r>
            <a:r>
              <a:rPr lang="en-GB" sz="1500" b="0" i="0">
                <a:solidFill>
                  <a:srgbClr val="2E2E2E"/>
                </a:solidFill>
                <a:effectLst/>
                <a:latin typeface="Open Sans" panose="020B0606030504020204" pitchFamily="34" charset="0"/>
              </a:rPr>
              <a:t>tools that bring people who are thousands of miles apart together in a virtual classroom help students develop communication skills that are crucial to teaching and learning in the digital world</a:t>
            </a:r>
            <a:r>
              <a:rPr lang="en-GB" sz="1600" b="0" i="0">
                <a:solidFill>
                  <a:srgbClr val="2E2E2E"/>
                </a:solidFill>
                <a:effectLst/>
                <a:latin typeface="Open Sans" panose="020B0606030504020204" pitchFamily="34" charset="0"/>
              </a:rPr>
              <a:t>.” Banes, M. (2016, p.7-14)</a:t>
            </a:r>
            <a:endParaRPr lang="en-GB" sz="1600"/>
          </a:p>
        </p:txBody>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spTree>
    <p:extLst>
      <p:ext uri="{BB962C8B-B14F-4D97-AF65-F5344CB8AC3E}">
        <p14:creationId xmlns:p14="http://schemas.microsoft.com/office/powerpoint/2010/main" val="2501782400"/>
      </p:ext>
    </p:extLst>
  </p:cSld>
  <p:clrMapOvr>
    <a:masterClrMapping/>
  </p:clrMapOvr>
  <p:transition spd="slow">
    <p:push dir="u"/>
    <p:sndAc>
      <p:stSnd>
        <p:snd r:embed="rId2" name="click.wav"/>
      </p:stSnd>
    </p:sndAc>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629921" y="-77879"/>
            <a:ext cx="5240421" cy="801775"/>
          </a:xfrm>
          <a:prstGeom prst="rect">
            <a:avLst/>
          </a:prstGeom>
        </p:spPr>
        <p:txBody>
          <a:bodyPr vert="horz" lIns="91440" tIns="45720" rIns="91440" bIns="45720" rtlCol="0" anchor="b">
            <a:normAutofit/>
          </a:bodyPr>
          <a:lstStyle/>
          <a:p>
            <a:pPr algn="r">
              <a:spcBef>
                <a:spcPct val="0"/>
              </a:spcBef>
              <a:spcAft>
                <a:spcPts val="600"/>
              </a:spcAft>
            </a:pPr>
            <a:r>
              <a:rPr lang="en-US" sz="4300">
                <a:solidFill>
                  <a:schemeClr val="accent1"/>
                </a:solidFill>
                <a:latin typeface="+mj-lt"/>
                <a:ea typeface="+mj-ea"/>
                <a:cs typeface="+mj-cs"/>
              </a:rPr>
              <a:t>PROPOSED METHOD</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05C9B6EA-AA65-48A4-8A54-F764D039CDC7}"/>
              </a:ext>
            </a:extLst>
          </p:cNvPr>
          <p:cNvSpPr txBox="1"/>
          <p:nvPr/>
        </p:nvSpPr>
        <p:spPr>
          <a:xfrm>
            <a:off x="693528" y="717856"/>
            <a:ext cx="5759590" cy="5863144"/>
          </a:xfrm>
          <a:prstGeom prst="rect">
            <a:avLst/>
          </a:prstGeom>
          <a:noFill/>
        </p:spPr>
        <p:txBody>
          <a:bodyPr wrap="square" rtlCol="0">
            <a:spAutoFit/>
          </a:bodyPr>
          <a:lstStyle/>
          <a:p>
            <a:r>
              <a:rPr lang="en-GB" sz="1500"/>
              <a:t>So our proposed method of research for the purpose of  collecting data for our research will be a quantitative method. The quantitative method specially suites our choice of the research question. We covered what’s the difference between quantitative and qualitative method so I won’t go into it here.</a:t>
            </a:r>
          </a:p>
          <a:p>
            <a:endParaRPr lang="en-GB" sz="1500"/>
          </a:p>
          <a:p>
            <a:r>
              <a:rPr lang="en-GB" sz="1500"/>
              <a:t>We will be using a very useful tool to assist us in creating the questionnaire. In this case Microsoft Forms serves us well.</a:t>
            </a:r>
          </a:p>
          <a:p>
            <a:endParaRPr lang="en-GB" sz="1500"/>
          </a:p>
          <a:p>
            <a:r>
              <a:rPr lang="en-GB" sz="1500"/>
              <a:t>We have chosen to mainly ask UWTSD students and teachers but haven’t limited it to just university people.</a:t>
            </a:r>
          </a:p>
          <a:p>
            <a:endParaRPr lang="en-GB" sz="1500"/>
          </a:p>
          <a:p>
            <a:r>
              <a:rPr lang="en-GB" sz="1500"/>
              <a:t>We will be mainly sending out the questionnaire via e-mail but also will print hard copies if and when required. We will also be utilising other digital platforms to send out the questionnaire and get people to participate in our research questionnaire. </a:t>
            </a:r>
          </a:p>
          <a:p>
            <a:endParaRPr lang="en-GB" sz="1500"/>
          </a:p>
          <a:p>
            <a:r>
              <a:rPr lang="en-GB" sz="1500"/>
              <a:t>We will be using Microsoft Excel and other MS office tools to collate the data and submit our final research report.</a:t>
            </a:r>
          </a:p>
          <a:p>
            <a:endParaRPr lang="en-GB" sz="1500"/>
          </a:p>
          <a:p>
            <a:r>
              <a:rPr lang="en-GB" sz="1500"/>
              <a:t>In the next slide we are going to present some of the questions we will be </a:t>
            </a:r>
            <a:r>
              <a:rPr lang="en-GB" sz="1500" err="1"/>
              <a:t>incuding</a:t>
            </a:r>
            <a:r>
              <a:rPr lang="en-GB" sz="1500"/>
              <a:t> in our questionnaire.</a:t>
            </a:r>
          </a:p>
          <a:p>
            <a:endParaRPr lang="en-GB" sz="1500"/>
          </a:p>
          <a:p>
            <a:endParaRPr lang="en-GB" sz="1500"/>
          </a:p>
          <a:p>
            <a:r>
              <a:rPr lang="en-GB" sz="1500"/>
              <a:t>(Dramatic music for reveal of next slice)</a:t>
            </a:r>
          </a:p>
        </p:txBody>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spTree>
    <p:extLst>
      <p:ext uri="{BB962C8B-B14F-4D97-AF65-F5344CB8AC3E}">
        <p14:creationId xmlns:p14="http://schemas.microsoft.com/office/powerpoint/2010/main" val="2158432792"/>
      </p:ext>
    </p:extLst>
  </p:cSld>
  <p:clrMapOvr>
    <a:masterClrMapping/>
  </p:clrMapOvr>
  <p:transition spd="slow">
    <p:push dir="u"/>
    <p:sndAc>
      <p:stSnd>
        <p:snd r:embed="rId2" name="click.wav"/>
      </p:stSnd>
    </p:sndAc>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a:solidFill>
                  <a:schemeClr val="accent1"/>
                </a:solidFill>
                <a:latin typeface="+mj-lt"/>
                <a:ea typeface="+mj-ea"/>
                <a:cs typeface="+mj-cs"/>
              </a:rPr>
              <a:t>  QUESTIONS WE WILL ASK </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05C9B6EA-AA65-48A4-8A54-F764D039CDC7}"/>
              </a:ext>
            </a:extLst>
          </p:cNvPr>
          <p:cNvSpPr txBox="1"/>
          <p:nvPr/>
        </p:nvSpPr>
        <p:spPr>
          <a:xfrm>
            <a:off x="746449" y="723895"/>
            <a:ext cx="5598693" cy="6324808"/>
          </a:xfrm>
          <a:prstGeom prst="rect">
            <a:avLst/>
          </a:prstGeom>
          <a:solidFill>
            <a:schemeClr val="accent2">
              <a:lumMod val="20000"/>
              <a:lumOff val="80000"/>
            </a:schemeClr>
          </a:solidFill>
        </p:spPr>
        <p:txBody>
          <a:bodyPr wrap="square" rtlCol="0">
            <a:spAutoFit/>
          </a:bodyPr>
          <a:lstStyle/>
          <a:p>
            <a:pPr marL="342900" indent="-342900">
              <a:buFont typeface="+mj-lt"/>
              <a:buAutoNum type="arabicPeriod"/>
            </a:pPr>
            <a:r>
              <a:rPr lang="en-GB" sz="1500"/>
              <a:t>As a University student or teacher do you use at least 3 digital tools to collaborate with each other at UWTSD? Yes/No</a:t>
            </a:r>
          </a:p>
          <a:p>
            <a:pPr marL="342900" indent="-342900">
              <a:buFont typeface="+mj-lt"/>
              <a:buAutoNum type="arabicPeriod"/>
            </a:pPr>
            <a:r>
              <a:rPr lang="en-GB" sz="1500"/>
              <a:t>Do you use Microsoft Teams to collaborate with teachers and fellow students at University?                                      Yes/No</a:t>
            </a:r>
          </a:p>
          <a:p>
            <a:pPr marL="342900" indent="-342900">
              <a:buFont typeface="+mj-lt"/>
              <a:buAutoNum type="arabicPeriod"/>
            </a:pPr>
            <a:r>
              <a:rPr lang="en-GB" sz="1500"/>
              <a:t>Do you use Microsoft Outlook or MS One Drive for collaboration purposes?                                               Yes/No</a:t>
            </a:r>
          </a:p>
          <a:p>
            <a:pPr marL="342900" indent="-342900">
              <a:buFont typeface="+mj-lt"/>
              <a:buAutoNum type="arabicPeriod"/>
            </a:pPr>
            <a:r>
              <a:rPr lang="en-GB" sz="1500"/>
              <a:t>Do you use </a:t>
            </a:r>
            <a:r>
              <a:rPr lang="en-GB" sz="1500" err="1"/>
              <a:t>Whatsapp</a:t>
            </a:r>
            <a:r>
              <a:rPr lang="en-GB" sz="1500"/>
              <a:t> to collaborate with each other in your group at University?                                                    Yes/No</a:t>
            </a:r>
          </a:p>
          <a:p>
            <a:pPr marL="342900" indent="-342900">
              <a:buFont typeface="+mj-lt"/>
              <a:buAutoNum type="arabicPeriod"/>
            </a:pPr>
            <a:r>
              <a:rPr lang="en-GB" sz="1500"/>
              <a:t>Would you say that there is one particular digital tool you tend to use more often than others for collaboration at UWTSD?                                                                      Yes/No</a:t>
            </a:r>
          </a:p>
          <a:p>
            <a:pPr marL="342900" indent="-342900">
              <a:buFont typeface="+mj-lt"/>
              <a:buAutoNum type="arabicPeriod"/>
            </a:pPr>
            <a:r>
              <a:rPr lang="en-GB" sz="1500"/>
              <a:t>Would you say that you have become more familiar with using Microsoft digital tools while attending UWTSD?   Yes/No</a:t>
            </a:r>
          </a:p>
          <a:p>
            <a:pPr marL="342900" indent="-342900">
              <a:buFont typeface="+mj-lt"/>
              <a:buAutoNum type="arabicPeriod"/>
            </a:pPr>
            <a:r>
              <a:rPr lang="en-GB" sz="1500"/>
              <a:t>How would you rate Microsoft Teams as an effective tool for the purpose of collaboration?                                               .</a:t>
            </a:r>
          </a:p>
          <a:p>
            <a:endParaRPr lang="en-GB" sz="1500"/>
          </a:p>
          <a:p>
            <a:r>
              <a:rPr lang="en-GB" sz="1500"/>
              <a:t>     We will be utilising </a:t>
            </a:r>
            <a:r>
              <a:rPr lang="en-GB" sz="1500" err="1"/>
              <a:t>likert</a:t>
            </a:r>
            <a:r>
              <a:rPr lang="en-GB" sz="1500"/>
              <a:t> plus ranking questions also in a     -    our questionnaire.</a:t>
            </a:r>
          </a:p>
          <a:p>
            <a:pPr marL="342900" indent="-342900">
              <a:buFont typeface="+mj-lt"/>
              <a:buAutoNum type="arabicPeriod"/>
            </a:pPr>
            <a:endParaRPr lang="en-GB" sz="1500"/>
          </a:p>
          <a:p>
            <a:pPr marL="342900" indent="-342900">
              <a:buFont typeface="+mj-lt"/>
              <a:buAutoNum type="arabicPeriod"/>
            </a:pPr>
            <a:endParaRPr lang="en-GB" sz="1500"/>
          </a:p>
        </p:txBody>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sp>
        <p:nvSpPr>
          <p:cNvPr id="2" name="Star: 5 Points 1">
            <a:extLst>
              <a:ext uri="{FF2B5EF4-FFF2-40B4-BE49-F238E27FC236}">
                <a16:creationId xmlns:a16="http://schemas.microsoft.com/office/drawing/2014/main" id="{FD1149E8-E2A9-481A-963C-B4D12613F1AE}"/>
              </a:ext>
            </a:extLst>
          </p:cNvPr>
          <p:cNvSpPr/>
          <p:nvPr/>
        </p:nvSpPr>
        <p:spPr>
          <a:xfrm>
            <a:off x="1135361" y="5666154"/>
            <a:ext cx="195878" cy="15862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Star: 5 Points 30">
            <a:extLst>
              <a:ext uri="{FF2B5EF4-FFF2-40B4-BE49-F238E27FC236}">
                <a16:creationId xmlns:a16="http://schemas.microsoft.com/office/drawing/2014/main" id="{0B597DDF-01F2-4370-85CE-62E3852DD19C}"/>
              </a:ext>
            </a:extLst>
          </p:cNvPr>
          <p:cNvSpPr/>
          <p:nvPr/>
        </p:nvSpPr>
        <p:spPr>
          <a:xfrm>
            <a:off x="1544764" y="5666154"/>
            <a:ext cx="213887" cy="15861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Star: 5 Points 31">
            <a:extLst>
              <a:ext uri="{FF2B5EF4-FFF2-40B4-BE49-F238E27FC236}">
                <a16:creationId xmlns:a16="http://schemas.microsoft.com/office/drawing/2014/main" id="{35834849-F2F8-480E-B030-375FC9EBB26D}"/>
              </a:ext>
            </a:extLst>
          </p:cNvPr>
          <p:cNvSpPr/>
          <p:nvPr/>
        </p:nvSpPr>
        <p:spPr>
          <a:xfrm>
            <a:off x="1966284" y="5666154"/>
            <a:ext cx="195878" cy="15861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Star: 5 Points 32">
            <a:extLst>
              <a:ext uri="{FF2B5EF4-FFF2-40B4-BE49-F238E27FC236}">
                <a16:creationId xmlns:a16="http://schemas.microsoft.com/office/drawing/2014/main" id="{6F7FC2F8-7962-4877-8C0A-A3F9BFE7671B}"/>
              </a:ext>
            </a:extLst>
          </p:cNvPr>
          <p:cNvSpPr/>
          <p:nvPr/>
        </p:nvSpPr>
        <p:spPr>
          <a:xfrm>
            <a:off x="2399950" y="5666154"/>
            <a:ext cx="195878" cy="15861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Star: 5 Points 33">
            <a:extLst>
              <a:ext uri="{FF2B5EF4-FFF2-40B4-BE49-F238E27FC236}">
                <a16:creationId xmlns:a16="http://schemas.microsoft.com/office/drawing/2014/main" id="{B5357BCA-AD9C-4355-9F32-D24E3782D784}"/>
              </a:ext>
            </a:extLst>
          </p:cNvPr>
          <p:cNvSpPr/>
          <p:nvPr/>
        </p:nvSpPr>
        <p:spPr>
          <a:xfrm>
            <a:off x="2844971" y="5656822"/>
            <a:ext cx="205273" cy="16795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9243972"/>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a:solidFill>
                  <a:schemeClr val="accent1"/>
                </a:solidFill>
                <a:latin typeface="+mj-lt"/>
                <a:ea typeface="+mj-ea"/>
                <a:cs typeface="+mj-cs"/>
              </a:rPr>
              <a:t>  ETHICAL CONSIDERATION </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05C9B6EA-AA65-48A4-8A54-F764D039CDC7}"/>
              </a:ext>
            </a:extLst>
          </p:cNvPr>
          <p:cNvSpPr txBox="1"/>
          <p:nvPr/>
        </p:nvSpPr>
        <p:spPr>
          <a:xfrm>
            <a:off x="746449" y="723895"/>
            <a:ext cx="5598693" cy="5047536"/>
          </a:xfrm>
          <a:prstGeom prst="rect">
            <a:avLst/>
          </a:prstGeom>
          <a:solidFill>
            <a:srgbClr val="FFFF00"/>
          </a:solidFill>
        </p:spPr>
        <p:txBody>
          <a:bodyPr wrap="square" rtlCol="0">
            <a:spAutoFit/>
          </a:bodyPr>
          <a:lstStyle/>
          <a:p>
            <a:pPr marL="342900" indent="-342900">
              <a:buFont typeface="+mj-lt"/>
              <a:buAutoNum type="arabicPeriod"/>
            </a:pPr>
            <a:endParaRPr lang="en-GB" sz="1500"/>
          </a:p>
          <a:p>
            <a:r>
              <a:rPr lang="en-GB" sz="1600"/>
              <a:t>When undertaking data collection for the purpose of research it is imperative that those individuals that are doing the data collection are doing so by taking into account and following the 5 key principals or guidelines of ethical consideration in research. Suffice to say that we will endeavour to take into account and adhere to the following guidelines: </a:t>
            </a:r>
          </a:p>
          <a:p>
            <a:endParaRPr lang="en-GB" sz="1500"/>
          </a:p>
          <a:p>
            <a:pPr marL="342900" indent="-342900">
              <a:buFont typeface="+mj-lt"/>
              <a:buAutoNum type="arabicPeriod"/>
            </a:pPr>
            <a:r>
              <a:rPr lang="en-GB" sz="2000"/>
              <a:t> Minimising risk of harm</a:t>
            </a:r>
          </a:p>
          <a:p>
            <a:pPr marL="342900" indent="-342900">
              <a:buFont typeface="+mj-lt"/>
              <a:buAutoNum type="arabicPeriod"/>
            </a:pPr>
            <a:endParaRPr lang="en-GB" sz="2000"/>
          </a:p>
          <a:p>
            <a:pPr marL="342900" indent="-342900">
              <a:buFont typeface="+mj-lt"/>
              <a:buAutoNum type="arabicPeriod"/>
            </a:pPr>
            <a:r>
              <a:rPr lang="en-GB" sz="2000"/>
              <a:t>Obtaining informed consent</a:t>
            </a:r>
          </a:p>
          <a:p>
            <a:pPr marL="342900" indent="-342900">
              <a:buFont typeface="+mj-lt"/>
              <a:buAutoNum type="arabicPeriod"/>
            </a:pPr>
            <a:endParaRPr lang="en-GB" sz="2000"/>
          </a:p>
          <a:p>
            <a:pPr marL="342900" indent="-342900">
              <a:buFont typeface="+mj-lt"/>
              <a:buAutoNum type="arabicPeriod"/>
            </a:pPr>
            <a:r>
              <a:rPr lang="en-GB" sz="2000"/>
              <a:t>Protecting anonymity and confidentiality</a:t>
            </a:r>
          </a:p>
          <a:p>
            <a:pPr marL="342900" indent="-342900">
              <a:buFont typeface="+mj-lt"/>
              <a:buAutoNum type="arabicPeriod"/>
            </a:pPr>
            <a:endParaRPr lang="en-GB" sz="2000"/>
          </a:p>
          <a:p>
            <a:pPr marL="342900" indent="-342900">
              <a:buFont typeface="+mj-lt"/>
              <a:buAutoNum type="arabicPeriod"/>
            </a:pPr>
            <a:r>
              <a:rPr lang="en-GB" sz="2000"/>
              <a:t>Avoiding deceptive practices</a:t>
            </a:r>
          </a:p>
          <a:p>
            <a:pPr marL="342900" indent="-342900">
              <a:buFont typeface="+mj-lt"/>
              <a:buAutoNum type="arabicPeriod"/>
            </a:pPr>
            <a:endParaRPr lang="en-GB" sz="2000"/>
          </a:p>
          <a:p>
            <a:pPr marL="342900" indent="-342900">
              <a:buFont typeface="+mj-lt"/>
              <a:buAutoNum type="arabicPeriod"/>
            </a:pPr>
            <a:r>
              <a:rPr lang="en-GB" sz="2000"/>
              <a:t>Providing the right to withdraw</a:t>
            </a:r>
          </a:p>
        </p:txBody>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spTree>
    <p:extLst>
      <p:ext uri="{BB962C8B-B14F-4D97-AF65-F5344CB8AC3E}">
        <p14:creationId xmlns:p14="http://schemas.microsoft.com/office/powerpoint/2010/main" val="185057038"/>
      </p:ext>
    </p:extLst>
  </p:cSld>
  <p:clrMapOvr>
    <a:masterClrMapping/>
  </p:clrMapOvr>
  <p:transition spd="slow">
    <p:push dir="u"/>
    <p:sndAc>
      <p:stSnd>
        <p:snd r:embed="rId2" name="click.wav"/>
      </p:stSnd>
    </p:sndAc>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873517" y="39862"/>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a:solidFill>
                  <a:schemeClr val="accent1"/>
                </a:solidFill>
                <a:latin typeface="+mj-lt"/>
                <a:ea typeface="+mj-ea"/>
                <a:cs typeface="+mj-cs"/>
              </a:rPr>
              <a:t>              TIMELINE </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graphicFrame>
        <p:nvGraphicFramePr>
          <p:cNvPr id="2" name="Diagram 1">
            <a:extLst>
              <a:ext uri="{FF2B5EF4-FFF2-40B4-BE49-F238E27FC236}">
                <a16:creationId xmlns:a16="http://schemas.microsoft.com/office/drawing/2014/main" id="{55572C3A-6E97-4FD4-821F-2709409FFDFF}"/>
              </a:ext>
            </a:extLst>
          </p:cNvPr>
          <p:cNvGraphicFramePr/>
          <p:nvPr>
            <p:extLst>
              <p:ext uri="{D42A27DB-BD31-4B8C-83A1-F6EECF244321}">
                <p14:modId xmlns:p14="http://schemas.microsoft.com/office/powerpoint/2010/main" val="407280212"/>
              </p:ext>
            </p:extLst>
          </p:nvPr>
        </p:nvGraphicFramePr>
        <p:xfrm>
          <a:off x="765111" y="763756"/>
          <a:ext cx="5580032" cy="50865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54663252"/>
      </p:ext>
    </p:extLst>
  </p:cSld>
  <p:clrMapOvr>
    <a:masterClrMapping/>
  </p:clrMapOvr>
  <p:transition spd="slow">
    <p:push dir="u"/>
    <p:sndAc>
      <p:stSnd>
        <p:snd r:embed="rId2" name="click.wav"/>
      </p:stSnd>
    </p:sndAc>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873517" y="39862"/>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a:solidFill>
                  <a:schemeClr val="accent1"/>
                </a:solidFill>
                <a:latin typeface="+mj-lt"/>
                <a:ea typeface="+mj-ea"/>
                <a:cs typeface="+mj-cs"/>
              </a:rPr>
              <a:t>        OUR HYPOTHESIS </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sp>
        <p:nvSpPr>
          <p:cNvPr id="4" name="TextBox 3">
            <a:extLst>
              <a:ext uri="{FF2B5EF4-FFF2-40B4-BE49-F238E27FC236}">
                <a16:creationId xmlns:a16="http://schemas.microsoft.com/office/drawing/2014/main" id="{08EE16AC-D988-42FC-9346-B469C55F10CE}"/>
              </a:ext>
            </a:extLst>
          </p:cNvPr>
          <p:cNvSpPr txBox="1"/>
          <p:nvPr/>
        </p:nvSpPr>
        <p:spPr>
          <a:xfrm>
            <a:off x="718459" y="1054359"/>
            <a:ext cx="5738326" cy="4524315"/>
          </a:xfrm>
          <a:prstGeom prst="rect">
            <a:avLst/>
          </a:prstGeom>
          <a:solidFill>
            <a:schemeClr val="tx2">
              <a:lumMod val="40000"/>
              <a:lumOff val="60000"/>
            </a:schemeClr>
          </a:solidFill>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a:t>So our hypothesis as group is that we will inevitably find out through our journey of research into the subject matter of the research proposal and our chosen research question is that the most commonly used digital tools used at UWTSD will most likely be Microsoft Teams along with perhaps </a:t>
            </a:r>
            <a:r>
              <a:rPr lang="en-GB" err="1"/>
              <a:t>Whatsapp</a:t>
            </a:r>
            <a:r>
              <a:rPr lang="en-GB"/>
              <a:t> for group discussion and collaboration.</a:t>
            </a:r>
          </a:p>
          <a:p>
            <a:r>
              <a:rPr lang="en-GB"/>
              <a:t>We believe that ultimately our findings will </a:t>
            </a:r>
            <a:r>
              <a:rPr lang="en-GB" err="1"/>
              <a:t>hightlight</a:t>
            </a:r>
            <a:r>
              <a:rPr lang="en-GB"/>
              <a:t> the necessity of technology as the major instrument for helping students and teachers alike to learn and collaborate with one another at UWTSD. And that digital tools are an indispensable asset when it comes to gaining skills for the workplace in the big world.</a:t>
            </a:r>
          </a:p>
          <a:p>
            <a:endParaRPr lang="en-GB"/>
          </a:p>
          <a:p>
            <a:r>
              <a:rPr lang="en-GB"/>
              <a:t>We conclude then that learning and passing on digital skills will be an advantage for any us.</a:t>
            </a:r>
          </a:p>
        </p:txBody>
      </p:sp>
    </p:spTree>
    <p:extLst>
      <p:ext uri="{BB962C8B-B14F-4D97-AF65-F5344CB8AC3E}">
        <p14:creationId xmlns:p14="http://schemas.microsoft.com/office/powerpoint/2010/main" val="465063078"/>
      </p:ext>
    </p:extLst>
  </p:cSld>
  <p:clrMapOvr>
    <a:masterClrMapping/>
  </p:clrMapOvr>
  <p:transition spd="slow">
    <p:push dir="u"/>
    <p:sndAc>
      <p:stSnd>
        <p:snd r:embed="rId2" name="click.wav"/>
      </p:stSnd>
    </p:sndAc>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id="{A1864227-1303-4282-909F-C3BCE0EDBEB4}"/>
              </a:ext>
            </a:extLst>
          </p:cNvPr>
          <p:cNvPicPr>
            <a:picLocks noChangeAspect="1"/>
          </p:cNvPicPr>
          <p:nvPr/>
        </p:nvPicPr>
        <p:blipFill rotWithShape="1">
          <a:blip r:embed="rId3"/>
          <a:srcRect l="26492" t="9091" r="14437"/>
          <a:stretch/>
        </p:blipFill>
        <p:spPr>
          <a:xfrm>
            <a:off x="5873517" y="39862"/>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a:solidFill>
                  <a:schemeClr val="accent1"/>
                </a:solidFill>
                <a:latin typeface="+mj-lt"/>
                <a:ea typeface="+mj-ea"/>
                <a:cs typeface="+mj-cs"/>
              </a:rPr>
              <a:t>        REFERENCE LIST </a:t>
            </a:r>
          </a:p>
        </p:txBody>
      </p:sp>
      <p:cxnSp>
        <p:nvCxnSpPr>
          <p:cNvPr id="96" name="Straight Connector 9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TextBox 98">
            <a:extLst>
              <a:ext uri="{FF2B5EF4-FFF2-40B4-BE49-F238E27FC236}">
                <a16:creationId xmlns:a16="http://schemas.microsoft.com/office/drawing/2014/main"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a:t>Saleem Manfree</a:t>
            </a:r>
          </a:p>
        </p:txBody>
      </p:sp>
      <p:sp>
        <p:nvSpPr>
          <p:cNvPr id="4" name="TextBox 3">
            <a:extLst>
              <a:ext uri="{FF2B5EF4-FFF2-40B4-BE49-F238E27FC236}">
                <a16:creationId xmlns:a16="http://schemas.microsoft.com/office/drawing/2014/main" id="{08EE16AC-D988-42FC-9346-B469C55F10CE}"/>
              </a:ext>
            </a:extLst>
          </p:cNvPr>
          <p:cNvSpPr txBox="1"/>
          <p:nvPr/>
        </p:nvSpPr>
        <p:spPr>
          <a:xfrm>
            <a:off x="718458" y="1054358"/>
            <a:ext cx="5775647" cy="4770537"/>
          </a:xfrm>
          <a:prstGeom prst="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a:t>The following are reference list of the authors we directly quoted in this presentation:</a:t>
            </a:r>
          </a:p>
          <a:p>
            <a:endParaRPr lang="en-GB" sz="1000"/>
          </a:p>
          <a:p>
            <a:r>
              <a:rPr lang="en-GB" sz="1100">
                <a:highlight>
                  <a:srgbClr val="008000"/>
                </a:highlight>
              </a:rPr>
              <a:t>Barnes, M. 2016. Creating and Sharing Digital Information. In: 2016. 5 Skills for the Global Learner: What Everyone Needs to Navigate the Digital World, Thousand Oaks, CA: Corwin. pp. 7-14 Available at: &lt;https://dx.doi.org/10.4135/9781483393254.n2&gt; [Accessed 27 Feb 2022].</a:t>
            </a:r>
          </a:p>
          <a:p>
            <a:endParaRPr lang="en-GB" sz="1100">
              <a:highlight>
                <a:srgbClr val="008000"/>
              </a:highlight>
            </a:endParaRPr>
          </a:p>
          <a:p>
            <a:r>
              <a:rPr lang="en-GB" sz="1100">
                <a:highlight>
                  <a:srgbClr val="008000"/>
                </a:highlight>
              </a:rPr>
              <a:t>Hess, F. M. and </a:t>
            </a:r>
            <a:r>
              <a:rPr lang="en-GB" sz="1100" err="1">
                <a:highlight>
                  <a:srgbClr val="008000"/>
                </a:highlight>
              </a:rPr>
              <a:t>Saxberg</a:t>
            </a:r>
            <a:r>
              <a:rPr lang="en-GB" sz="1100">
                <a:highlight>
                  <a:srgbClr val="008000"/>
                </a:highlight>
              </a:rPr>
              <a:t>, B. 2014. Applying Learning Science to Technology. In: 2014. Breakthrough Leadership in the Digital Age: Using Learning Science to Reboot Schooling, Thousand Oaks, CA: Corwin Press. pp. 63-84 Available at: &lt;https://dx.doi.org/10.4135/9781483332406.n3&gt; [Accessed 26 Feb 2022].</a:t>
            </a:r>
          </a:p>
          <a:p>
            <a:endParaRPr lang="en-GB" sz="1100">
              <a:highlight>
                <a:srgbClr val="008000"/>
              </a:highlight>
            </a:endParaRPr>
          </a:p>
          <a:p>
            <a:r>
              <a:rPr lang="en-GB" sz="1100">
                <a:highlight>
                  <a:srgbClr val="008000"/>
                </a:highlight>
              </a:rPr>
              <a:t>Spencer, J. 2016. Introduction. In: 2016. Confident Voices: Digital Tools for Language Acquisition, Thousand Oaks, CA: Corwin. pp. 1-4 Available at: &lt;https://dx.doi.org/10.4135/9781506323008.n1&gt; [Accessed 26 Feb 2022].</a:t>
            </a:r>
          </a:p>
          <a:p>
            <a:endParaRPr lang="en-GB" sz="1100"/>
          </a:p>
          <a:p>
            <a:r>
              <a:rPr lang="en-GB" sz="900"/>
              <a:t> </a:t>
            </a:r>
            <a:r>
              <a:rPr lang="en-GB" sz="900" err="1"/>
              <a:t>Dalsky</a:t>
            </a:r>
            <a:r>
              <a:rPr lang="en-GB" sz="900"/>
              <a:t>, D., Stewart, T. and </a:t>
            </a:r>
            <a:r>
              <a:rPr lang="en-GB" sz="900" err="1"/>
              <a:t>Tajino</a:t>
            </a:r>
            <a:r>
              <a:rPr lang="en-GB" sz="900"/>
              <a:t>, A. (2016) Team teaching and team learning in the language classroom : collaboration for innovation in ELT. London ;: Routledge. doi:10.4324/9781315718507.</a:t>
            </a:r>
          </a:p>
          <a:p>
            <a:r>
              <a:rPr lang="en-GB" sz="900"/>
              <a:t> </a:t>
            </a:r>
            <a:r>
              <a:rPr lang="en-GB" sz="900" err="1"/>
              <a:t>Halla</a:t>
            </a:r>
            <a:r>
              <a:rPr lang="en-GB" sz="900"/>
              <a:t>, K. (2015) Deeper learning through technology : using the cloud to individualize instruction. Thousand Oaks: Corwin A SAGE Company.</a:t>
            </a:r>
          </a:p>
          <a:p>
            <a:r>
              <a:rPr lang="en-GB" sz="900" err="1"/>
              <a:t>Ifenthaler</a:t>
            </a:r>
            <a:r>
              <a:rPr lang="en-GB" sz="900"/>
              <a:t>, D. et al. (2021) Digital Transformation of Learning Organizations. 1st ed. 2021. Cham: Springer Intern </a:t>
            </a:r>
          </a:p>
          <a:p>
            <a:r>
              <a:rPr lang="en-GB" sz="900"/>
              <a:t> </a:t>
            </a:r>
            <a:r>
              <a:rPr lang="en-GB" sz="900" err="1"/>
              <a:t>Mekhitarian</a:t>
            </a:r>
            <a:r>
              <a:rPr lang="en-GB" sz="900"/>
              <a:t>, S. (2021) The essential blended learning PD planner : where classroom practice meets distance learning. Thousand Oaks, California: Corwin, a Sage company.</a:t>
            </a:r>
          </a:p>
          <a:p>
            <a:r>
              <a:rPr lang="en-GB" sz="900"/>
              <a:t> </a:t>
            </a:r>
            <a:r>
              <a:rPr lang="en-GB" sz="900" err="1"/>
              <a:t>Sanfelippo</a:t>
            </a:r>
            <a:r>
              <a:rPr lang="en-GB" sz="900"/>
              <a:t>, J. and </a:t>
            </a:r>
            <a:r>
              <a:rPr lang="en-GB" sz="900" err="1"/>
              <a:t>Sinanis</a:t>
            </a:r>
            <a:r>
              <a:rPr lang="en-GB" sz="900"/>
              <a:t>, T. (2015) Principal professional development : leading learning in the digital age. Thousand Oaks: Corwin A SAGE Company.</a:t>
            </a:r>
          </a:p>
          <a:p>
            <a:r>
              <a:rPr lang="en-GB" sz="900"/>
              <a:t> Journal of research on technology in education. (2001). Eugene, OR: International Society for Technology in Education.</a:t>
            </a:r>
          </a:p>
        </p:txBody>
      </p:sp>
    </p:spTree>
    <p:extLst>
      <p:ext uri="{BB962C8B-B14F-4D97-AF65-F5344CB8AC3E}">
        <p14:creationId xmlns:p14="http://schemas.microsoft.com/office/powerpoint/2010/main" val="1531186283"/>
      </p:ext>
    </p:extLst>
  </p:cSld>
  <p:clrMapOvr>
    <a:masterClrMapping/>
  </p:clrMapOvr>
  <p:transition spd="slow">
    <p:push dir="u"/>
    <p:sndAc>
      <p:stSnd>
        <p:snd r:embed="rId2" name="click.wav"/>
      </p:stSnd>
    </p:sndAc>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5" ma:contentTypeDescription="Create a new document." ma:contentTypeScope="" ma:versionID="b121dbbd9c7f2aa02ab205cae0bf3058">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a0e26c1c3be04d00c5c704dc20fc20c2"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583195-758A-4B33-83C2-450549698C20}">
  <ds:schemaRefs>
    <ds:schemaRef ds:uri="2185e222-3c8d-40d1-8655-532d5209bd26"/>
    <ds:schemaRef ds:uri="2fff46f4-612e-44ba-884a-bcd0b08f5dc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B0361CE-A6E3-407E-BAB8-C907F550BED0}">
  <ds:schemaRefs>
    <ds:schemaRef ds:uri="http://schemas.microsoft.com/sharepoint/v3/contenttype/forms"/>
  </ds:schemaRefs>
</ds:datastoreItem>
</file>

<file path=customXml/itemProps3.xml><?xml version="1.0" encoding="utf-8"?>
<ds:datastoreItem xmlns:ds="http://schemas.openxmlformats.org/officeDocument/2006/customXml" ds:itemID="{4005A7F7-CFB6-4A95-BE30-65EE9A5C56BE}">
  <ds:schemaRefs>
    <ds:schemaRef ds:uri="2185e222-3c8d-40d1-8655-532d5209bd26"/>
    <ds:schemaRef ds:uri="2fff46f4-612e-44ba-884a-bcd0b08f5dc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How We Use Technology To Collaborate At UWTSD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2022-02-25T16:45:56Z</dcterms:created>
  <dcterms:modified xsi:type="dcterms:W3CDTF">2022-02-27T13:24:07Z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