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86" r:id="rId2"/>
    <p:sldId id="319" r:id="rId3"/>
    <p:sldId id="291" r:id="rId4"/>
    <p:sldId id="289" r:id="rId5"/>
    <p:sldId id="292" r:id="rId6"/>
    <p:sldId id="293" r:id="rId7"/>
    <p:sldId id="294" r:id="rId8"/>
    <p:sldId id="290" r:id="rId9"/>
    <p:sldId id="295" r:id="rId10"/>
    <p:sldId id="296" r:id="rId11"/>
    <p:sldId id="298" r:id="rId12"/>
    <p:sldId id="297" r:id="rId13"/>
    <p:sldId id="299" r:id="rId14"/>
    <p:sldId id="304" r:id="rId15"/>
    <p:sldId id="305" r:id="rId16"/>
    <p:sldId id="308" r:id="rId17"/>
    <p:sldId id="310" r:id="rId18"/>
    <p:sldId id="312" r:id="rId19"/>
    <p:sldId id="311" r:id="rId20"/>
    <p:sldId id="313" r:id="rId21"/>
    <p:sldId id="314" r:id="rId22"/>
    <p:sldId id="301" r:id="rId23"/>
    <p:sldId id="316" r:id="rId24"/>
    <p:sldId id="315" r:id="rId25"/>
    <p:sldId id="300" r:id="rId26"/>
    <p:sldId id="317" r:id="rId27"/>
    <p:sldId id="318" r:id="rId28"/>
  </p:sldIdLst>
  <p:sldSz cx="9144000" cy="5715000" type="screen16x1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47" userDrawn="1">
          <p15:clr>
            <a:srgbClr val="A4A3A4"/>
          </p15:clr>
        </p15:guide>
        <p15:guide id="2" pos="793" userDrawn="1">
          <p15:clr>
            <a:srgbClr val="A4A3A4"/>
          </p15:clr>
        </p15:guide>
        <p15:guide id="3" orient="horz" pos="3161">
          <p15:clr>
            <a:srgbClr val="A4A3A4"/>
          </p15:clr>
        </p15:guide>
        <p15:guide id="4" pos="396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89" autoAdjust="0"/>
    <p:restoredTop sz="94598" autoAdjust="0"/>
  </p:normalViewPr>
  <p:slideViewPr>
    <p:cSldViewPr>
      <p:cViewPr varScale="1">
        <p:scale>
          <a:sx n="118" d="100"/>
          <a:sy n="118" d="100"/>
        </p:scale>
        <p:origin x="485" y="82"/>
      </p:cViewPr>
      <p:guideLst>
        <p:guide orient="horz" pos="847"/>
        <p:guide pos="793"/>
        <p:guide orient="horz" pos="3161"/>
        <p:guide pos="3969"/>
      </p:guideLst>
    </p:cSldViewPr>
  </p:slideViewPr>
  <p:outlineViewPr>
    <p:cViewPr>
      <p:scale>
        <a:sx n="33" d="100"/>
        <a:sy n="33" d="100"/>
      </p:scale>
      <p:origin x="0" y="-238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[Delta F1 2019.XLSX]Pivot!PivotTable11</c:name>
    <c:fmtId val="-1"/>
  </c:pivotSource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Where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ivotFmts>
      <c:pivotFmt>
        <c:idx val="0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1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2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3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4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5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6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7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8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6.9558161047623954E-2"/>
          <c:y val="0.22923671355396946"/>
          <c:w val="0.88947477651819185"/>
          <c:h val="0.40322579837809075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Pivot!$B$106:$B$107</c:f>
              <c:strCache>
                <c:ptCount val="1"/>
                <c:pt idx="0">
                  <c:v>DCS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Pivot!$A$108:$A$118</c:f>
              <c:strCache>
                <c:ptCount val="10"/>
                <c:pt idx="0">
                  <c:v>Spain</c:v>
                </c:pt>
                <c:pt idx="1">
                  <c:v>USA</c:v>
                </c:pt>
                <c:pt idx="2">
                  <c:v>(blank)</c:v>
                </c:pt>
                <c:pt idx="3">
                  <c:v>Japan</c:v>
                </c:pt>
                <c:pt idx="4">
                  <c:v>Ireland</c:v>
                </c:pt>
                <c:pt idx="5">
                  <c:v>Italy</c:v>
                </c:pt>
                <c:pt idx="6">
                  <c:v>Denmark</c:v>
                </c:pt>
                <c:pt idx="7">
                  <c:v>Taiwan</c:v>
                </c:pt>
                <c:pt idx="8">
                  <c:v>The Netherlands</c:v>
                </c:pt>
                <c:pt idx="9">
                  <c:v>Mexico</c:v>
                </c:pt>
              </c:strCache>
            </c:strRef>
          </c:cat>
          <c:val>
            <c:numRef>
              <c:f>Pivot!$B$108:$B$118</c:f>
              <c:numCache>
                <c:formatCode>General</c:formatCode>
                <c:ptCount val="10"/>
                <c:pt idx="0">
                  <c:v>1</c:v>
                </c:pt>
                <c:pt idx="3">
                  <c:v>1</c:v>
                </c:pt>
                <c:pt idx="5">
                  <c:v>1</c:v>
                </c:pt>
                <c:pt idx="8">
                  <c:v>1</c:v>
                </c:pt>
                <c:pt idx="9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21F-4A90-9D41-44FB4EC39487}"/>
            </c:ext>
          </c:extLst>
        </c:ser>
        <c:ser>
          <c:idx val="1"/>
          <c:order val="1"/>
          <c:tx>
            <c:strRef>
              <c:f>Pivot!$C$106:$C$107</c:f>
              <c:strCache>
                <c:ptCount val="1"/>
                <c:pt idx="0">
                  <c:v>DEL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Pivot!$A$108:$A$118</c:f>
              <c:strCache>
                <c:ptCount val="10"/>
                <c:pt idx="0">
                  <c:v>Spain</c:v>
                </c:pt>
                <c:pt idx="1">
                  <c:v>USA</c:v>
                </c:pt>
                <c:pt idx="2">
                  <c:v>(blank)</c:v>
                </c:pt>
                <c:pt idx="3">
                  <c:v>Japan</c:v>
                </c:pt>
                <c:pt idx="4">
                  <c:v>Ireland</c:v>
                </c:pt>
                <c:pt idx="5">
                  <c:v>Italy</c:v>
                </c:pt>
                <c:pt idx="6">
                  <c:v>Denmark</c:v>
                </c:pt>
                <c:pt idx="7">
                  <c:v>Taiwan</c:v>
                </c:pt>
                <c:pt idx="8">
                  <c:v>The Netherlands</c:v>
                </c:pt>
                <c:pt idx="9">
                  <c:v>Mexico</c:v>
                </c:pt>
              </c:strCache>
            </c:strRef>
          </c:cat>
          <c:val>
            <c:numRef>
              <c:f>Pivot!$C$108:$C$118</c:f>
              <c:numCache>
                <c:formatCode>General</c:formatCode>
                <c:ptCount val="10"/>
                <c:pt idx="0">
                  <c:v>2</c:v>
                </c:pt>
                <c:pt idx="1">
                  <c:v>3</c:v>
                </c:pt>
                <c:pt idx="2">
                  <c:v>2</c:v>
                </c:pt>
                <c:pt idx="4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21F-4A90-9D41-44FB4EC39487}"/>
            </c:ext>
          </c:extLst>
        </c:ser>
        <c:ser>
          <c:idx val="2"/>
          <c:order val="2"/>
          <c:tx>
            <c:strRef>
              <c:f>Pivot!$D$106:$D$107</c:f>
              <c:strCache>
                <c:ptCount val="1"/>
                <c:pt idx="0">
                  <c:v>DLS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Pivot!$A$108:$A$118</c:f>
              <c:strCache>
                <c:ptCount val="10"/>
                <c:pt idx="0">
                  <c:v>Spain</c:v>
                </c:pt>
                <c:pt idx="1">
                  <c:v>USA</c:v>
                </c:pt>
                <c:pt idx="2">
                  <c:v>(blank)</c:v>
                </c:pt>
                <c:pt idx="3">
                  <c:v>Japan</c:v>
                </c:pt>
                <c:pt idx="4">
                  <c:v>Ireland</c:v>
                </c:pt>
                <c:pt idx="5">
                  <c:v>Italy</c:v>
                </c:pt>
                <c:pt idx="6">
                  <c:v>Denmark</c:v>
                </c:pt>
                <c:pt idx="7">
                  <c:v>Taiwan</c:v>
                </c:pt>
                <c:pt idx="8">
                  <c:v>The Netherlands</c:v>
                </c:pt>
                <c:pt idx="9">
                  <c:v>Mexico</c:v>
                </c:pt>
              </c:strCache>
            </c:strRef>
          </c:cat>
          <c:val>
            <c:numRef>
              <c:f>Pivot!$D$108:$D$118</c:f>
              <c:numCache>
                <c:formatCode>General</c:formatCode>
                <c:ptCount val="10"/>
                <c:pt idx="0">
                  <c:v>6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21F-4A90-9D41-44FB4EC394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5"/>
        <c:overlap val="100"/>
        <c:axId val="548592384"/>
        <c:axId val="548592712"/>
      </c:barChart>
      <c:catAx>
        <c:axId val="5485923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8592712"/>
        <c:crosses val="autoZero"/>
        <c:auto val="1"/>
        <c:lblAlgn val="ctr"/>
        <c:lblOffset val="100"/>
        <c:noMultiLvlLbl val="0"/>
      </c:catAx>
      <c:valAx>
        <c:axId val="5485927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85923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  <c:ext xmlns:c16="http://schemas.microsoft.com/office/drawing/2014/chart" uri="{E28EC0CA-F0BB-4C9C-879D-F8772B89E7AC}">
      <c16:pivotOptions16>
        <c16:showExpandCollapseFieldButtons val="1"/>
      </c16:pivotOptions16>
    </c:ext>
  </c:extLst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[Delta F1 2019.XLSX]Pivot!PivotTable10</c:name>
    <c:fmtId val="-1"/>
  </c:pivotSource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Who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ivotFmts>
      <c:pivotFmt>
        <c:idx val="0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1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2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3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4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5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6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7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8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  <c:pivotFmt>
        <c:idx val="9"/>
        <c:spPr>
          <a:solidFill>
            <a:schemeClr val="accent1"/>
          </a:solidFill>
          <a:ln>
            <a:noFill/>
          </a:ln>
          <a:effectLst/>
        </c:spPr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9.7377831897570655E-2"/>
          <c:y val="0.20871736184886058"/>
          <c:w val="0.85973895140763368"/>
          <c:h val="0.359317610780918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Pivot!$B$82:$B$83</c:f>
              <c:strCache>
                <c:ptCount val="1"/>
                <c:pt idx="0">
                  <c:v>DCS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Pivot!$A$84:$A$102</c:f>
              <c:strCache>
                <c:ptCount val="18"/>
                <c:pt idx="0">
                  <c:v>DANONE SA</c:v>
                </c:pt>
                <c:pt idx="1">
                  <c:v>(blank)</c:v>
                </c:pt>
                <c:pt idx="2">
                  <c:v>SGR SCIENTIFIC LIMITED</c:v>
                </c:pt>
                <c:pt idx="3">
                  <c:v>QCL</c:v>
                </c:pt>
                <c:pt idx="4">
                  <c:v>Q-Interline A/S</c:v>
                </c:pt>
                <c:pt idx="5">
                  <c:v>QCL/ SARA POCOCK</c:v>
                </c:pt>
                <c:pt idx="6">
                  <c:v>DELTA INSTRUMENTS BV</c:v>
                </c:pt>
                <c:pt idx="7">
                  <c:v>Perten Instruments, Inc.</c:v>
                </c:pt>
                <c:pt idx="8">
                  <c:v>ELYMUS UAB</c:v>
                </c:pt>
                <c:pt idx="9">
                  <c:v>QCL SERVICE CENTRE</c:v>
                </c:pt>
                <c:pt idx="10">
                  <c:v>MONTANA DEPT OF LIVESTOCK</c:v>
                </c:pt>
                <c:pt idx="11">
                  <c:v>QCL/SARA POCOCK</c:v>
                </c:pt>
                <c:pt idx="12">
                  <c:v>QLIP</c:v>
                </c:pt>
                <c:pt idx="13">
                  <c:v>DANONE - FÁBRICA TRES CANTOS</c:v>
                </c:pt>
                <c:pt idx="14">
                  <c:v>DANONE S.A.</c:v>
                </c:pt>
                <c:pt idx="15">
                  <c:v>PerkinElmer Management Shanghai</c:v>
                </c:pt>
                <c:pt idx="16">
                  <c:v>ALPAVET SLP</c:v>
                </c:pt>
                <c:pt idx="17">
                  <c:v>Perten Instruments Inc.</c:v>
                </c:pt>
              </c:strCache>
            </c:strRef>
          </c:cat>
          <c:val>
            <c:numRef>
              <c:f>Pivot!$B$84:$B$102</c:f>
              <c:numCache>
                <c:formatCode>General</c:formatCode>
                <c:ptCount val="18"/>
                <c:pt idx="1">
                  <c:v>1</c:v>
                </c:pt>
                <c:pt idx="3">
                  <c:v>1</c:v>
                </c:pt>
                <c:pt idx="8">
                  <c:v>1</c:v>
                </c:pt>
                <c:pt idx="9">
                  <c:v>1</c:v>
                </c:pt>
                <c:pt idx="1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B8-4821-B397-208BB3E4A6E0}"/>
            </c:ext>
          </c:extLst>
        </c:ser>
        <c:ser>
          <c:idx val="1"/>
          <c:order val="1"/>
          <c:tx>
            <c:strRef>
              <c:f>Pivot!$C$82:$C$83</c:f>
              <c:strCache>
                <c:ptCount val="1"/>
                <c:pt idx="0">
                  <c:v>DEL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Pivot!$A$84:$A$102</c:f>
              <c:strCache>
                <c:ptCount val="18"/>
                <c:pt idx="0">
                  <c:v>DANONE SA</c:v>
                </c:pt>
                <c:pt idx="1">
                  <c:v>(blank)</c:v>
                </c:pt>
                <c:pt idx="2">
                  <c:v>SGR SCIENTIFIC LIMITED</c:v>
                </c:pt>
                <c:pt idx="3">
                  <c:v>QCL</c:v>
                </c:pt>
                <c:pt idx="4">
                  <c:v>Q-Interline A/S</c:v>
                </c:pt>
                <c:pt idx="5">
                  <c:v>QCL/ SARA POCOCK</c:v>
                </c:pt>
                <c:pt idx="6">
                  <c:v>DELTA INSTRUMENTS BV</c:v>
                </c:pt>
                <c:pt idx="7">
                  <c:v>Perten Instruments, Inc.</c:v>
                </c:pt>
                <c:pt idx="8">
                  <c:v>ELYMUS UAB</c:v>
                </c:pt>
                <c:pt idx="9">
                  <c:v>QCL SERVICE CENTRE</c:v>
                </c:pt>
                <c:pt idx="10">
                  <c:v>MONTANA DEPT OF LIVESTOCK</c:v>
                </c:pt>
                <c:pt idx="11">
                  <c:v>QCL/SARA POCOCK</c:v>
                </c:pt>
                <c:pt idx="12">
                  <c:v>QLIP</c:v>
                </c:pt>
                <c:pt idx="13">
                  <c:v>DANONE - FÁBRICA TRES CANTOS</c:v>
                </c:pt>
                <c:pt idx="14">
                  <c:v>DANONE S.A.</c:v>
                </c:pt>
                <c:pt idx="15">
                  <c:v>PerkinElmer Management Shanghai</c:v>
                </c:pt>
                <c:pt idx="16">
                  <c:v>ALPAVET SLP</c:v>
                </c:pt>
                <c:pt idx="17">
                  <c:v>Perten Instruments Inc.</c:v>
                </c:pt>
              </c:strCache>
            </c:strRef>
          </c:cat>
          <c:val>
            <c:numRef>
              <c:f>Pivot!$C$84:$C$102</c:f>
              <c:numCache>
                <c:formatCode>General</c:formatCode>
                <c:ptCount val="18"/>
                <c:pt idx="1">
                  <c:v>1</c:v>
                </c:pt>
                <c:pt idx="2">
                  <c:v>2</c:v>
                </c:pt>
                <c:pt idx="4">
                  <c:v>1</c:v>
                </c:pt>
                <c:pt idx="6">
                  <c:v>1</c:v>
                </c:pt>
                <c:pt idx="7">
                  <c:v>1</c:v>
                </c:pt>
                <c:pt idx="10">
                  <c:v>1</c:v>
                </c:pt>
                <c:pt idx="11">
                  <c:v>1</c:v>
                </c:pt>
                <c:pt idx="15">
                  <c:v>1</c:v>
                </c:pt>
                <c:pt idx="1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7B8-4821-B397-208BB3E4A6E0}"/>
            </c:ext>
          </c:extLst>
        </c:ser>
        <c:ser>
          <c:idx val="2"/>
          <c:order val="2"/>
          <c:tx>
            <c:strRef>
              <c:f>Pivot!$D$82:$D$83</c:f>
              <c:strCache>
                <c:ptCount val="1"/>
                <c:pt idx="0">
                  <c:v>DLS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Pivot!$A$84:$A$102</c:f>
              <c:strCache>
                <c:ptCount val="18"/>
                <c:pt idx="0">
                  <c:v>DANONE SA</c:v>
                </c:pt>
                <c:pt idx="1">
                  <c:v>(blank)</c:v>
                </c:pt>
                <c:pt idx="2">
                  <c:v>SGR SCIENTIFIC LIMITED</c:v>
                </c:pt>
                <c:pt idx="3">
                  <c:v>QCL</c:v>
                </c:pt>
                <c:pt idx="4">
                  <c:v>Q-Interline A/S</c:v>
                </c:pt>
                <c:pt idx="5">
                  <c:v>QCL/ SARA POCOCK</c:v>
                </c:pt>
                <c:pt idx="6">
                  <c:v>DELTA INSTRUMENTS BV</c:v>
                </c:pt>
                <c:pt idx="7">
                  <c:v>Perten Instruments, Inc.</c:v>
                </c:pt>
                <c:pt idx="8">
                  <c:v>ELYMUS UAB</c:v>
                </c:pt>
                <c:pt idx="9">
                  <c:v>QCL SERVICE CENTRE</c:v>
                </c:pt>
                <c:pt idx="10">
                  <c:v>MONTANA DEPT OF LIVESTOCK</c:v>
                </c:pt>
                <c:pt idx="11">
                  <c:v>QCL/SARA POCOCK</c:v>
                </c:pt>
                <c:pt idx="12">
                  <c:v>QLIP</c:v>
                </c:pt>
                <c:pt idx="13">
                  <c:v>DANONE - FÁBRICA TRES CANTOS</c:v>
                </c:pt>
                <c:pt idx="14">
                  <c:v>DANONE S.A.</c:v>
                </c:pt>
                <c:pt idx="15">
                  <c:v>PerkinElmer Management Shanghai</c:v>
                </c:pt>
                <c:pt idx="16">
                  <c:v>ALPAVET SLP</c:v>
                </c:pt>
                <c:pt idx="17">
                  <c:v>Perten Instruments Inc.</c:v>
                </c:pt>
              </c:strCache>
            </c:strRef>
          </c:cat>
          <c:val>
            <c:numRef>
              <c:f>Pivot!$D$84:$D$102</c:f>
              <c:numCache>
                <c:formatCode>General</c:formatCode>
                <c:ptCount val="18"/>
                <c:pt idx="0">
                  <c:v>3</c:v>
                </c:pt>
                <c:pt idx="1">
                  <c:v>1</c:v>
                </c:pt>
                <c:pt idx="5">
                  <c:v>1</c:v>
                </c:pt>
                <c:pt idx="13">
                  <c:v>1</c:v>
                </c:pt>
                <c:pt idx="14">
                  <c:v>1</c:v>
                </c:pt>
                <c:pt idx="16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7B8-4821-B397-208BB3E4A6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5"/>
        <c:overlap val="100"/>
        <c:axId val="629555248"/>
        <c:axId val="629555576"/>
      </c:barChart>
      <c:catAx>
        <c:axId val="629555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9555576"/>
        <c:crosses val="autoZero"/>
        <c:auto val="1"/>
        <c:lblAlgn val="ctr"/>
        <c:lblOffset val="100"/>
        <c:noMultiLvlLbl val="0"/>
      </c:catAx>
      <c:valAx>
        <c:axId val="6295555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95552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  <c:ext xmlns:c16="http://schemas.microsoft.com/office/drawing/2014/chart" uri="{E28EC0CA-F0BB-4C9C-879D-F8772B89E7AC}">
      <c16:pivotOptions16>
        <c16:showExpandCollapseFieldButtons val="1"/>
      </c16:pivotOptions16>
    </c:ext>
  </c:extLst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55AD3-6D51-429A-A2D9-B216BE7575A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60438" y="1143000"/>
            <a:ext cx="49371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5960ED-E803-4B3D-A664-619621CE26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01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960ED-E803-4B3D-A664-619621CE267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694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960ED-E803-4B3D-A664-619621CE267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88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960ED-E803-4B3D-A664-619621CE267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122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75355"/>
            <a:ext cx="7772400" cy="12250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38500"/>
            <a:ext cx="6400800" cy="14605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562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681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72417"/>
            <a:ext cx="7772400" cy="1135063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422261"/>
            <a:ext cx="7772400" cy="125015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28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33500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33500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100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79261"/>
            <a:ext cx="4040188" cy="53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812396"/>
            <a:ext cx="4040188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279261"/>
            <a:ext cx="4041775" cy="53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812396"/>
            <a:ext cx="4041775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402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749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604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27542"/>
            <a:ext cx="3008313" cy="9683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27542"/>
            <a:ext cx="5111750" cy="487759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195917"/>
            <a:ext cx="3008313" cy="390921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2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000500"/>
            <a:ext cx="5486400" cy="47228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510646"/>
            <a:ext cx="5486400" cy="3429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472782"/>
            <a:ext cx="5486400" cy="6707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0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807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28865"/>
            <a:ext cx="2057400" cy="487627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865"/>
            <a:ext cx="6019800" cy="48762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2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28865"/>
            <a:ext cx="8229600" cy="952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33500"/>
            <a:ext cx="8229600" cy="3771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5296959"/>
            <a:ext cx="2133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3CE61-D3C8-4ADD-A477-F6888A3D8192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5296959"/>
            <a:ext cx="2895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5296959"/>
            <a:ext cx="2133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420046-0ACD-4D61-9F28-5014C65F1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61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E7DC9B-6216-4D73-8F04-BC8BA4A4DB7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13284"/>
            <a:ext cx="2160240" cy="1008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000000-0008-0000-0000-000004000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192" y="841276"/>
            <a:ext cx="1994068" cy="1080120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628B9-0C81-4EF5-867D-C913D0EBC675}"/>
              </a:ext>
            </a:extLst>
          </p:cNvPr>
          <p:cNvSpPr/>
          <p:nvPr/>
        </p:nvSpPr>
        <p:spPr>
          <a:xfrm>
            <a:off x="2996952" y="1008636"/>
            <a:ext cx="3150096" cy="36166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accent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BEng Manufacturing systems</a:t>
            </a:r>
            <a:endParaRPr lang="en-GB" sz="105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solidFill>
                  <a:schemeClr val="accent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DARRYL EVANS</a:t>
            </a:r>
            <a:endParaRPr lang="en-GB" sz="105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accent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1904051</a:t>
            </a:r>
            <a:endParaRPr lang="en-GB" sz="105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accent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Group Project</a:t>
            </a:r>
            <a:endParaRPr lang="en-GB" sz="105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M5X00400</a:t>
            </a:r>
            <a:endParaRPr lang="en-GB" sz="1050" dirty="0">
              <a:solidFill>
                <a:schemeClr val="accent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B2E778-DBC9-4602-8A06-BF4A4555A190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41FFCE-F1C1-4ACE-90A1-AFF09E643C2D}"/>
              </a:ext>
            </a:extLst>
          </p:cNvPr>
          <p:cNvSpPr txBox="1"/>
          <p:nvPr/>
        </p:nvSpPr>
        <p:spPr>
          <a:xfrm>
            <a:off x="0" y="5345668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8D12AC-FF27-4629-9C86-1955105716A5}"/>
              </a:ext>
            </a:extLst>
          </p:cNvPr>
          <p:cNvSpPr txBox="1"/>
          <p:nvPr/>
        </p:nvSpPr>
        <p:spPr>
          <a:xfrm rot="5400000">
            <a:off x="6142382" y="2664194"/>
            <a:ext cx="563390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0E44B5-5609-4E77-93D2-B1C6C52E9009}"/>
              </a:ext>
            </a:extLst>
          </p:cNvPr>
          <p:cNvSpPr txBox="1"/>
          <p:nvPr/>
        </p:nvSpPr>
        <p:spPr>
          <a:xfrm rot="5400000">
            <a:off x="-2632286" y="2632286"/>
            <a:ext cx="563390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9792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4351800-D991-4BC7-958B-AB28DC763EE8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376A0A-0E7D-42FD-86DB-CB303CDF8D19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PerkinElmer</a:t>
            </a:r>
            <a:endParaRPr lang="en-GB" sz="28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23A0D4-C26F-4124-AD13-A21259284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3694977"/>
            <a:ext cx="2533451" cy="16828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8DD30E-179E-4238-A044-721EB6E776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4301" y="3414188"/>
            <a:ext cx="1930067" cy="19635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850D3F-1E3C-46DA-8E8B-D923E7B5DC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553244"/>
            <a:ext cx="3590925" cy="23812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8E2A5E6-B948-46A1-941A-973900D23339}"/>
              </a:ext>
            </a:extLst>
          </p:cNvPr>
          <p:cNvSpPr txBox="1"/>
          <p:nvPr/>
        </p:nvSpPr>
        <p:spPr>
          <a:xfrm>
            <a:off x="323528" y="1273324"/>
            <a:ext cx="49685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American owned global company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Based in Llantrisant site with 145 staff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Analytical and research instruments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Pharmaceutical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Healthcare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Environment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Agricultural</a:t>
            </a:r>
          </a:p>
        </p:txBody>
      </p:sp>
    </p:spTree>
    <p:extLst>
      <p:ext uri="{BB962C8B-B14F-4D97-AF65-F5344CB8AC3E}">
        <p14:creationId xmlns:p14="http://schemas.microsoft.com/office/powerpoint/2010/main" val="3523278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B5043-0E61-4980-81BC-F177FA49AA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785004"/>
            <a:ext cx="4038600" cy="43201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sz="1600" dirty="0">
                <a:solidFill>
                  <a:schemeClr val="accent1"/>
                </a:solidFill>
              </a:rPr>
              <a:t>Milk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Yoghurt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Whey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CV of 1% for repeatability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55% fat measurement for cream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30 second measurement time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A9A585-27C5-4EF1-8BE5-92544ED3E1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345"/>
          <a:stretch/>
        </p:blipFill>
        <p:spPr>
          <a:xfrm>
            <a:off x="4674151" y="2052637"/>
            <a:ext cx="2482152" cy="14529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2C80BA5-4F48-4363-B8FC-18207F61A9E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22704" y="2425452"/>
            <a:ext cx="864096" cy="864096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547E55A-FE95-47AE-B9E1-BE6EEE90A4E3}"/>
              </a:ext>
            </a:extLst>
          </p:cNvPr>
          <p:cNvCxnSpPr/>
          <p:nvPr/>
        </p:nvCxnSpPr>
        <p:spPr>
          <a:xfrm flipH="1" flipV="1">
            <a:off x="7092280" y="2713484"/>
            <a:ext cx="648072" cy="656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29FC5A-ABC2-47A1-8DCD-41114DBC83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4112716"/>
            <a:ext cx="2520280" cy="8172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Versatile Liquid Dairy Product Analyzer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0A7F6C-AA99-47C0-BE4E-3D2628266FDD}"/>
              </a:ext>
            </a:extLst>
          </p:cNvPr>
          <p:cNvSpPr txBox="1"/>
          <p:nvPr/>
        </p:nvSpPr>
        <p:spPr>
          <a:xfrm>
            <a:off x="6228184" y="3721596"/>
            <a:ext cx="2352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8 Produced each week</a:t>
            </a:r>
          </a:p>
        </p:txBody>
      </p:sp>
    </p:spTree>
    <p:extLst>
      <p:ext uri="{BB962C8B-B14F-4D97-AF65-F5344CB8AC3E}">
        <p14:creationId xmlns:p14="http://schemas.microsoft.com/office/powerpoint/2010/main" val="3309608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Pump volumes and carry over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36A4B5C-5A36-40D9-90B8-B87140E128D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477" y="1561356"/>
            <a:ext cx="5299462" cy="4686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EAF53EB-7987-4097-8CA2-BAFDEC52A7DF}"/>
              </a:ext>
            </a:extLst>
          </p:cNvPr>
          <p:cNvSpPr txBox="1"/>
          <p:nvPr/>
        </p:nvSpPr>
        <p:spPr>
          <a:xfrm>
            <a:off x="395536" y="1489348"/>
            <a:ext cx="38884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Guarantee no contamination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100 pump stroke test W+t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38ml milk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35ml cream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Instruments pass carry 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Pump volume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8924BB3E-E886-4FF4-ADBF-FBC1FBCB2AB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477" y="3505572"/>
            <a:ext cx="5309880" cy="672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91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Problem occurs lineside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0B23175D-C039-43FC-BF9D-0502617EF30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386292"/>
            <a:ext cx="2520280" cy="202049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3489EDC-3574-49E6-AF09-2FEE36C3900C}"/>
              </a:ext>
            </a:extLst>
          </p:cNvPr>
          <p:cNvSpPr txBox="1"/>
          <p:nvPr/>
        </p:nvSpPr>
        <p:spPr>
          <a:xfrm>
            <a:off x="323528" y="1561356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1"/>
                </a:solidFill>
              </a:rPr>
              <a:t>Initials sets up correct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1"/>
                </a:solidFill>
              </a:rPr>
              <a:t>Measurement series passes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1"/>
                </a:solidFill>
              </a:rPr>
              <a:t>R&amp;R test complete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DFA835F3-74F1-445A-AC53-1F9403E9D2EC}"/>
              </a:ext>
            </a:extLst>
          </p:cNvPr>
          <p:cNvSpPr/>
          <p:nvPr/>
        </p:nvSpPr>
        <p:spPr>
          <a:xfrm>
            <a:off x="3419872" y="1849388"/>
            <a:ext cx="2232248" cy="2880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DB311B4-5B8F-44CC-AF60-275836AF21E8}"/>
              </a:ext>
            </a:extLst>
          </p:cNvPr>
          <p:cNvSpPr txBox="1"/>
          <p:nvPr/>
        </p:nvSpPr>
        <p:spPr>
          <a:xfrm>
            <a:off x="251520" y="422565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Noticeable amount of liquid </a:t>
            </a:r>
          </a:p>
        </p:txBody>
      </p:sp>
      <p:pic>
        <p:nvPicPr>
          <p:cNvPr id="23" name="Picture 22" descr="A picture containing indoor, sitting, table, small&#10;&#10;Description automatically generated">
            <a:extLst>
              <a:ext uri="{FF2B5EF4-FFF2-40B4-BE49-F238E27FC236}">
                <a16:creationId xmlns:a16="http://schemas.microsoft.com/office/drawing/2014/main" id="{60959DCD-C3BA-41CC-8C5D-5D6A3ADAFC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50920" y="4141790"/>
            <a:ext cx="1633362" cy="1225022"/>
          </a:xfrm>
          <a:prstGeom prst="rect">
            <a:avLst/>
          </a:prstGeom>
        </p:spPr>
      </p:pic>
      <p:sp>
        <p:nvSpPr>
          <p:cNvPr id="24" name="Arrow: Right 23">
            <a:extLst>
              <a:ext uri="{FF2B5EF4-FFF2-40B4-BE49-F238E27FC236}">
                <a16:creationId xmlns:a16="http://schemas.microsoft.com/office/drawing/2014/main" id="{4CC8B7B9-614D-4661-9F25-2006785554E0}"/>
              </a:ext>
            </a:extLst>
          </p:cNvPr>
          <p:cNvSpPr/>
          <p:nvPr/>
        </p:nvSpPr>
        <p:spPr>
          <a:xfrm>
            <a:off x="3347864" y="4266302"/>
            <a:ext cx="648072" cy="2880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B3611273-BDF7-4E52-BF65-D0311D9C37C8}"/>
              </a:ext>
            </a:extLst>
          </p:cNvPr>
          <p:cNvSpPr/>
          <p:nvPr/>
        </p:nvSpPr>
        <p:spPr>
          <a:xfrm>
            <a:off x="5772492" y="4266302"/>
            <a:ext cx="648072" cy="2880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991AAF8-C599-487A-ADF3-FD32AD76FD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5658" y="3721596"/>
            <a:ext cx="1700758" cy="164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917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Problem escalates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F917F8C-F8FD-4F0E-B9A3-9CE1A74776D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3530795"/>
              </p:ext>
            </p:extLst>
          </p:nvPr>
        </p:nvGraphicFramePr>
        <p:xfrm>
          <a:off x="219369" y="1436767"/>
          <a:ext cx="4365456" cy="19977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EFCD4B37-3A08-4312-AD4E-7780A532AF9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9913539"/>
              </p:ext>
            </p:extLst>
          </p:nvPr>
        </p:nvGraphicFramePr>
        <p:xfrm>
          <a:off x="238520" y="3505572"/>
          <a:ext cx="4365624" cy="21941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712A8C9-BC40-4128-B3A9-69FBB5713145}"/>
              </a:ext>
            </a:extLst>
          </p:cNvPr>
          <p:cNvSpPr txBox="1"/>
          <p:nvPr/>
        </p:nvSpPr>
        <p:spPr>
          <a:xfrm>
            <a:off x="4788024" y="2488310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Instruments had been shipped.</a:t>
            </a:r>
          </a:p>
          <a:p>
            <a:r>
              <a:rPr lang="en-GB" dirty="0">
                <a:solidFill>
                  <a:srgbClr val="FF0000"/>
                </a:solidFill>
              </a:rPr>
              <a:t>Service engineers were being used.</a:t>
            </a:r>
          </a:p>
          <a:p>
            <a:r>
              <a:rPr lang="en-GB" dirty="0">
                <a:solidFill>
                  <a:srgbClr val="FF0000"/>
                </a:solidFill>
              </a:rPr>
              <a:t>Business unit were having complaints.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DC67C4-B04A-46D3-86A6-4DD367A2D795}"/>
              </a:ext>
            </a:extLst>
          </p:cNvPr>
          <p:cNvSpPr/>
          <p:nvPr/>
        </p:nvSpPr>
        <p:spPr>
          <a:xfrm>
            <a:off x="4788024" y="2353444"/>
            <a:ext cx="3672408" cy="11521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915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5s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D70D015-19A5-4C2B-8534-D15491C83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32" y="1576590"/>
            <a:ext cx="4811624" cy="183620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B97DCCB-D893-4191-9D05-2396172DC060}"/>
              </a:ext>
            </a:extLst>
          </p:cNvPr>
          <p:cNvSpPr txBox="1"/>
          <p:nvPr/>
        </p:nvSpPr>
        <p:spPr>
          <a:xfrm>
            <a:off x="611560" y="4009628"/>
            <a:ext cx="44644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Remove what isn’t needed.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Arrange tools for easy access.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Keep things clean and tidy.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Have standards to obtain.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Make 5s a habit.</a:t>
            </a:r>
          </a:p>
        </p:txBody>
      </p:sp>
      <p:pic>
        <p:nvPicPr>
          <p:cNvPr id="1028" name="Picture 4" descr="Image with no description">
            <a:extLst>
              <a:ext uri="{FF2B5EF4-FFF2-40B4-BE49-F238E27FC236}">
                <a16:creationId xmlns:a16="http://schemas.microsoft.com/office/drawing/2014/main" id="{FB2E66AF-B0B8-4374-B201-FAD6F02A03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209" y="1993404"/>
            <a:ext cx="3312279" cy="3217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8B81C82-9058-4BEC-ADEA-1C0058C4AB47}"/>
              </a:ext>
            </a:extLst>
          </p:cNvPr>
          <p:cNvSpPr txBox="1"/>
          <p:nvPr/>
        </p:nvSpPr>
        <p:spPr>
          <a:xfrm>
            <a:off x="7308304" y="5327258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(5s Today 2020)</a:t>
            </a:r>
          </a:p>
        </p:txBody>
      </p:sp>
    </p:spTree>
    <p:extLst>
      <p:ext uri="{BB962C8B-B14F-4D97-AF65-F5344CB8AC3E}">
        <p14:creationId xmlns:p14="http://schemas.microsoft.com/office/powerpoint/2010/main" val="181172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Project team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6B76848-2D5A-4091-ADD7-329BC0B4D95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1726694"/>
            <a:ext cx="4752528" cy="16348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F99A98-9EBD-43DA-A1E7-2B9C3DFCB77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076057" y="3304794"/>
            <a:ext cx="3528391" cy="180034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92FFB07-E55C-4102-9AE0-A6F07F28C3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2692" y="5343525"/>
            <a:ext cx="1181100" cy="37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248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Gantt chart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77A4904-4794-47CE-BF0D-69CCFED48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" y="1633364"/>
            <a:ext cx="9066159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379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Team brainstorming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00A4285-4CAE-499E-A8DB-06E45D1A06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498" y="1235093"/>
            <a:ext cx="7296910" cy="434684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9C2C4F3-93BC-4374-8739-8A6E10D55D1D}"/>
              </a:ext>
            </a:extLst>
          </p:cNvPr>
          <p:cNvSpPr/>
          <p:nvPr/>
        </p:nvSpPr>
        <p:spPr>
          <a:xfrm>
            <a:off x="947498" y="1133084"/>
            <a:ext cx="7368918" cy="4448850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D1BA3E-21B4-462B-9495-026517B39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2134" y="4186689"/>
            <a:ext cx="1608278" cy="1301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064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SMART objectives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660232" y="3168605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B7C783-9960-467B-B425-FADD86930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76" y="1133084"/>
            <a:ext cx="4752528" cy="45819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D0DADA-50B0-44A1-BFC7-4D1B1355655F}"/>
              </a:ext>
            </a:extLst>
          </p:cNvPr>
          <p:cNvSpPr txBox="1"/>
          <p:nvPr/>
        </p:nvSpPr>
        <p:spPr>
          <a:xfrm>
            <a:off x="5309364" y="1908213"/>
            <a:ext cx="3637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Don’t make the problem vague.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Have to be quantifiable.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Are the resources available.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Does it affect you directly.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What is the timescale.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9EED47-A24C-4827-8768-C1FF1FA8B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8263" y="3806787"/>
            <a:ext cx="1606813" cy="178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15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Clarifying the problem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DCCA16F-C733-47E5-91A0-9F207984B5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403068"/>
            <a:ext cx="7665863" cy="406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21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Leadership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505571"/>
            <a:ext cx="1584176" cy="5068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D6B285-36B1-43B6-9E52-9D486C962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1595480"/>
            <a:ext cx="4700736" cy="424036"/>
          </a:xfrm>
        </p:spPr>
        <p:txBody>
          <a:bodyPr>
            <a:noAutofit/>
          </a:bodyPr>
          <a:lstStyle/>
          <a:p>
            <a:r>
              <a:rPr lang="en-GB" sz="3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Transformational Leaders</a:t>
            </a:r>
          </a:p>
        </p:txBody>
      </p:sp>
      <p:pic>
        <p:nvPicPr>
          <p:cNvPr id="11" name="Picture 2" descr="Image result for richard branson">
            <a:extLst>
              <a:ext uri="{FF2B5EF4-FFF2-40B4-BE49-F238E27FC236}">
                <a16:creationId xmlns:a16="http://schemas.microsoft.com/office/drawing/2014/main" id="{A2F89CEC-F7AA-41DE-9096-75828201B4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7" t="37201" r="50000" b="-1"/>
          <a:stretch/>
        </p:blipFill>
        <p:spPr bwMode="auto">
          <a:xfrm>
            <a:off x="6330354" y="1217669"/>
            <a:ext cx="2028179" cy="199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D876AFF-00FF-4DAE-BB0C-C2B3A9D85B7B}"/>
              </a:ext>
            </a:extLst>
          </p:cNvPr>
          <p:cNvSpPr txBox="1">
            <a:spLocks/>
          </p:cNvSpPr>
          <p:nvPr/>
        </p:nvSpPr>
        <p:spPr>
          <a:xfrm>
            <a:off x="390889" y="2526357"/>
            <a:ext cx="6053319" cy="1958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Create and share the vision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Able to make difficult decisions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Willing to take risks</a:t>
            </a:r>
          </a:p>
          <a:p>
            <a:pPr algn="just"/>
            <a:r>
              <a:rPr lang="en-GB" sz="2000" dirty="0">
                <a:solidFill>
                  <a:srgbClr val="00B050"/>
                </a:solidFill>
              </a:rPr>
              <a:t>  Ongoing development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Inspires others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5CD40D-8501-4273-B2C4-94C65BDBDFFD}"/>
              </a:ext>
            </a:extLst>
          </p:cNvPr>
          <p:cNvSpPr/>
          <p:nvPr/>
        </p:nvSpPr>
        <p:spPr>
          <a:xfrm>
            <a:off x="4067944" y="4081636"/>
            <a:ext cx="468516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Need their followers to agree with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Need constant and consistent feedback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49068-C038-4F01-A004-6DA395509C9A}"/>
              </a:ext>
            </a:extLst>
          </p:cNvPr>
          <p:cNvSpPr txBox="1"/>
          <p:nvPr/>
        </p:nvSpPr>
        <p:spPr>
          <a:xfrm>
            <a:off x="7956376" y="3217540"/>
            <a:ext cx="223689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(image: Reuters 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EEDB9F-E2B7-4C1B-B60A-088A5A778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70" y="5238750"/>
            <a:ext cx="2352675" cy="47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124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Leadership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D6B285-36B1-43B6-9E52-9D486C962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1595480"/>
            <a:ext cx="4700736" cy="424036"/>
          </a:xfrm>
        </p:spPr>
        <p:txBody>
          <a:bodyPr>
            <a:noAutofit/>
          </a:bodyPr>
          <a:lstStyle/>
          <a:p>
            <a:r>
              <a:rPr lang="en-GB" sz="3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Transactional Leaders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D876AFF-00FF-4DAE-BB0C-C2B3A9D85B7B}"/>
              </a:ext>
            </a:extLst>
          </p:cNvPr>
          <p:cNvSpPr txBox="1">
            <a:spLocks/>
          </p:cNvSpPr>
          <p:nvPr/>
        </p:nvSpPr>
        <p:spPr>
          <a:xfrm>
            <a:off x="390889" y="2526357"/>
            <a:ext cx="6053319" cy="1958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Provide structure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Thrive on following rules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Don’t like change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Use disciplinary power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Achieve short term goals</a:t>
            </a:r>
          </a:p>
          <a:p>
            <a:pPr marL="457200" indent="-457200" algn="just"/>
            <a:endParaRPr lang="en-GB" sz="2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5CD40D-8501-4273-B2C4-94C65BDBDFFD}"/>
              </a:ext>
            </a:extLst>
          </p:cNvPr>
          <p:cNvSpPr/>
          <p:nvPr/>
        </p:nvSpPr>
        <p:spPr>
          <a:xfrm>
            <a:off x="4518248" y="4458805"/>
            <a:ext cx="4572000" cy="98488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Lack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Do not reward initiative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927A12E7-068B-4833-83BD-681F5D4FB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6340612" y="1242830"/>
            <a:ext cx="2079400" cy="201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6E2A88B-C666-426D-A877-AD03595C6FDE}"/>
              </a:ext>
            </a:extLst>
          </p:cNvPr>
          <p:cNvSpPr txBox="1"/>
          <p:nvPr/>
        </p:nvSpPr>
        <p:spPr>
          <a:xfrm>
            <a:off x="8025552" y="3240886"/>
            <a:ext cx="223689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(image: Reuters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17AE22-69ED-404E-A7AE-F3AB3633C8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5404507"/>
            <a:ext cx="1323975" cy="27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709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Leadership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D6B285-36B1-43B6-9E52-9D486C962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1595480"/>
            <a:ext cx="4700736" cy="424036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Democratic Leaders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D876AFF-00FF-4DAE-BB0C-C2B3A9D85B7B}"/>
              </a:ext>
            </a:extLst>
          </p:cNvPr>
          <p:cNvSpPr txBox="1">
            <a:spLocks/>
          </p:cNvSpPr>
          <p:nvPr/>
        </p:nvSpPr>
        <p:spPr>
          <a:xfrm>
            <a:off x="390889" y="2526357"/>
            <a:ext cx="6053319" cy="1958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000" dirty="0">
                <a:solidFill>
                  <a:srgbClr val="00B050"/>
                </a:solidFill>
              </a:rPr>
              <a:t>Encourage others to share ideas and opinions</a:t>
            </a:r>
          </a:p>
          <a:p>
            <a:pPr algn="just"/>
            <a:r>
              <a:rPr lang="en-GB" sz="2000" dirty="0">
                <a:solidFill>
                  <a:srgbClr val="00B050"/>
                </a:solidFill>
              </a:rPr>
              <a:t>Help others feel engaged</a:t>
            </a:r>
          </a:p>
          <a:p>
            <a:pPr algn="just"/>
            <a:r>
              <a:rPr lang="en-GB" sz="2000" dirty="0">
                <a:solidFill>
                  <a:srgbClr val="00B050"/>
                </a:solidFill>
              </a:rPr>
              <a:t>Encourage and reward creativity</a:t>
            </a:r>
          </a:p>
          <a:p>
            <a:r>
              <a:rPr lang="en-GB" sz="2000" dirty="0">
                <a:solidFill>
                  <a:srgbClr val="00B050"/>
                </a:solidFill>
              </a:rPr>
              <a:t>Group member commitment</a:t>
            </a:r>
          </a:p>
          <a:p>
            <a:r>
              <a:rPr lang="en-GB" sz="2000" dirty="0">
                <a:solidFill>
                  <a:srgbClr val="00B050"/>
                </a:solidFill>
              </a:rPr>
              <a:t>Everyone feels involved</a:t>
            </a:r>
          </a:p>
          <a:p>
            <a:pPr marL="457200" indent="-457200" algn="just"/>
            <a:endParaRPr lang="en-GB" sz="2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5CD40D-8501-4273-B2C4-94C65BDBDFFD}"/>
              </a:ext>
            </a:extLst>
          </p:cNvPr>
          <p:cNvSpPr/>
          <p:nvPr/>
        </p:nvSpPr>
        <p:spPr>
          <a:xfrm>
            <a:off x="4518248" y="445880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Communication failures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Poor decision making opportunities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464A8657-4C0C-4A68-8FEB-1837605DC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6444208" y="1230213"/>
            <a:ext cx="2028179" cy="199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85AE196-E4B4-4418-BF81-44B14533F1D2}"/>
              </a:ext>
            </a:extLst>
          </p:cNvPr>
          <p:cNvSpPr txBox="1"/>
          <p:nvPr/>
        </p:nvSpPr>
        <p:spPr>
          <a:xfrm>
            <a:off x="8095745" y="3246140"/>
            <a:ext cx="223689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(image: Getty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F78FF8-92FD-4F82-BC62-AB838138BB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90" y="5185370"/>
            <a:ext cx="1771650" cy="55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5267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Leadership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D6B285-36B1-43B6-9E52-9D486C962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1595480"/>
            <a:ext cx="4700736" cy="424036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Adaptive Leaders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D876AFF-00FF-4DAE-BB0C-C2B3A9D85B7B}"/>
              </a:ext>
            </a:extLst>
          </p:cNvPr>
          <p:cNvSpPr txBox="1">
            <a:spLocks/>
          </p:cNvSpPr>
          <p:nvPr/>
        </p:nvSpPr>
        <p:spPr>
          <a:xfrm>
            <a:off x="390889" y="2526357"/>
            <a:ext cx="6053319" cy="1958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Empathy and understanding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Create a positive workplace of honesty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Flexible to others views and opinions</a:t>
            </a:r>
          </a:p>
          <a:p>
            <a:pPr marL="457200" indent="-457200" algn="just"/>
            <a:r>
              <a:rPr lang="en-GB" sz="2000" dirty="0">
                <a:solidFill>
                  <a:srgbClr val="00B050"/>
                </a:solidFill>
              </a:rPr>
              <a:t>Earn respect as strong characters</a:t>
            </a:r>
          </a:p>
          <a:p>
            <a:pPr marL="457200" indent="-457200" algn="just"/>
            <a:endParaRPr lang="en-GB" sz="2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5CD40D-8501-4273-B2C4-94C65BDBDFFD}"/>
              </a:ext>
            </a:extLst>
          </p:cNvPr>
          <p:cNvSpPr/>
          <p:nvPr/>
        </p:nvSpPr>
        <p:spPr>
          <a:xfrm>
            <a:off x="4518248" y="4458805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Often share to much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Don’t stick to a plan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E63955-250D-468D-A477-7A6912EA22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7203" y="1089771"/>
            <a:ext cx="1944216" cy="190191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FF93EC1-D80F-4612-9BE9-2E1CA58DBDD7}"/>
              </a:ext>
            </a:extLst>
          </p:cNvPr>
          <p:cNvSpPr txBox="1"/>
          <p:nvPr/>
        </p:nvSpPr>
        <p:spPr>
          <a:xfrm>
            <a:off x="8066738" y="3025200"/>
            <a:ext cx="223689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(image: Getty 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65F01C-483C-437B-9A1E-EEF13CB26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13" y="5207425"/>
            <a:ext cx="1428750" cy="47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743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Critical path analysis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E6B1BE-104D-48B6-AA82-B0268D1F41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187624" y="1417340"/>
            <a:ext cx="673962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83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Fixing the  problem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picture containing appliance, indoor, white, sitting&#10;&#10;Description automatically generated">
            <a:extLst>
              <a:ext uri="{FF2B5EF4-FFF2-40B4-BE49-F238E27FC236}">
                <a16:creationId xmlns:a16="http://schemas.microsoft.com/office/drawing/2014/main" id="{256ADC36-DE04-4801-8551-D4DA026D70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64166"/>
            <a:ext cx="1857779" cy="1297912"/>
          </a:xfrm>
          <a:prstGeom prst="rect">
            <a:avLst/>
          </a:prstGeom>
        </p:spPr>
      </p:pic>
      <p:pic>
        <p:nvPicPr>
          <p:cNvPr id="5" name="Picture 4" descr="A picture containing indoor, table, sitting, monitor&#10;&#10;Description automatically generated">
            <a:extLst>
              <a:ext uri="{FF2B5EF4-FFF2-40B4-BE49-F238E27FC236}">
                <a16:creationId xmlns:a16="http://schemas.microsoft.com/office/drawing/2014/main" id="{C5A4BE81-53B6-440A-A82D-88CE378161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96312" y="2529855"/>
            <a:ext cx="1393332" cy="1857779"/>
          </a:xfrm>
          <a:prstGeom prst="rect">
            <a:avLst/>
          </a:prstGeom>
        </p:spPr>
      </p:pic>
      <p:pic>
        <p:nvPicPr>
          <p:cNvPr id="7" name="Picture 6" descr="A picture containing sitting, table, white&#10;&#10;Description automatically generated">
            <a:extLst>
              <a:ext uri="{FF2B5EF4-FFF2-40B4-BE49-F238E27FC236}">
                <a16:creationId xmlns:a16="http://schemas.microsoft.com/office/drawing/2014/main" id="{2FD4CFA9-0000-4C00-8ABB-C6D4F4CBD7B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5751" y="3923189"/>
            <a:ext cx="1393333" cy="185777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DD3B2D-D4EC-41CF-A3C4-069365CF7E51}"/>
              </a:ext>
            </a:extLst>
          </p:cNvPr>
          <p:cNvSpPr txBox="1"/>
          <p:nvPr/>
        </p:nvSpPr>
        <p:spPr>
          <a:xfrm>
            <a:off x="2915816" y="19284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Inside instrument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1E7FCA-436A-42F5-B265-BF216B387CD0}"/>
              </a:ext>
            </a:extLst>
          </p:cNvPr>
          <p:cNvSpPr txBox="1"/>
          <p:nvPr/>
        </p:nvSpPr>
        <p:spPr>
          <a:xfrm>
            <a:off x="2915816" y="327407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Pump unit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47646BF-FB68-48A6-A475-46DC93FE04AF}"/>
              </a:ext>
            </a:extLst>
          </p:cNvPr>
          <p:cNvSpPr txBox="1"/>
          <p:nvPr/>
        </p:nvSpPr>
        <p:spPr>
          <a:xfrm>
            <a:off x="2915816" y="46674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Inlet valve</a:t>
            </a:r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0D79A127-9AB4-4FAD-A250-C853F108154E}"/>
              </a:ext>
            </a:extLst>
          </p:cNvPr>
          <p:cNvSpPr/>
          <p:nvPr/>
        </p:nvSpPr>
        <p:spPr>
          <a:xfrm>
            <a:off x="2339752" y="1996934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1E9C90F0-8D9F-4DA3-8149-1292D56732C3}"/>
              </a:ext>
            </a:extLst>
          </p:cNvPr>
          <p:cNvSpPr/>
          <p:nvPr/>
        </p:nvSpPr>
        <p:spPr>
          <a:xfrm rot="10800000">
            <a:off x="4499992" y="3342556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 18">
            <a:extLst>
              <a:ext uri="{FF2B5EF4-FFF2-40B4-BE49-F238E27FC236}">
                <a16:creationId xmlns:a16="http://schemas.microsoft.com/office/drawing/2014/main" id="{8A990EA4-B3BE-4156-93E1-BA83E059C155}"/>
              </a:ext>
            </a:extLst>
          </p:cNvPr>
          <p:cNvSpPr/>
          <p:nvPr/>
        </p:nvSpPr>
        <p:spPr>
          <a:xfrm>
            <a:off x="2339752" y="4735890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48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Motivation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drawing of a person&#10;&#10;Description automatically generated">
            <a:extLst>
              <a:ext uri="{FF2B5EF4-FFF2-40B4-BE49-F238E27FC236}">
                <a16:creationId xmlns:a16="http://schemas.microsoft.com/office/drawing/2014/main" id="{76488359-AC09-4933-BC9F-D56A4962F57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152623"/>
            <a:ext cx="3613368" cy="21298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EF156A-F2A8-4839-9439-989C7553BCDE}"/>
              </a:ext>
            </a:extLst>
          </p:cNvPr>
          <p:cNvSpPr txBox="1"/>
          <p:nvPr/>
        </p:nvSpPr>
        <p:spPr>
          <a:xfrm>
            <a:off x="473377" y="1561356"/>
            <a:ext cx="4307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Moral was 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Line was on stop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Manager visits more frequent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Conflicts in the team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7F6479-124C-48F5-8A7B-5405C843B8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377" y="3469568"/>
            <a:ext cx="2808991" cy="18652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688EB9-CE78-4D40-901A-2D70ABCA4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6336" y="4705086"/>
            <a:ext cx="1428750" cy="40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465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Extensive testing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picture containing engine, man&#10;&#10;Description automatically generated">
            <a:extLst>
              <a:ext uri="{FF2B5EF4-FFF2-40B4-BE49-F238E27FC236}">
                <a16:creationId xmlns:a16="http://schemas.microsoft.com/office/drawing/2014/main" id="{D294AE5F-8397-4EFF-BE63-6DFB603266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2529" y="1912396"/>
            <a:ext cx="2232248" cy="1674187"/>
          </a:xfrm>
          <a:prstGeom prst="rect">
            <a:avLst/>
          </a:prstGeom>
        </p:spPr>
      </p:pic>
      <p:pic>
        <p:nvPicPr>
          <p:cNvPr id="6" name="Picture 5" descr="A picture containing meter&#10;&#10;Description automatically generated">
            <a:extLst>
              <a:ext uri="{FF2B5EF4-FFF2-40B4-BE49-F238E27FC236}">
                <a16:creationId xmlns:a16="http://schemas.microsoft.com/office/drawing/2014/main" id="{D17DCC3B-38E9-4C8D-8318-AF569BA8FD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729196"/>
            <a:ext cx="3788679" cy="173390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6D36692-35A8-485C-9F96-09BB19D79B38}"/>
              </a:ext>
            </a:extLst>
          </p:cNvPr>
          <p:cNvSpPr/>
          <p:nvPr/>
        </p:nvSpPr>
        <p:spPr>
          <a:xfrm>
            <a:off x="5076056" y="3649588"/>
            <a:ext cx="3168352" cy="194044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44B113-B57F-46E4-9CBC-5F566BB58F00}"/>
              </a:ext>
            </a:extLst>
          </p:cNvPr>
          <p:cNvSpPr txBox="1"/>
          <p:nvPr/>
        </p:nvSpPr>
        <p:spPr>
          <a:xfrm>
            <a:off x="3419872" y="2564823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Inlet valve test station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5EC62A-FFBA-46DB-8481-24AE3EFFB253}"/>
              </a:ext>
            </a:extLst>
          </p:cNvPr>
          <p:cNvSpPr txBox="1"/>
          <p:nvPr/>
        </p:nvSpPr>
        <p:spPr>
          <a:xfrm>
            <a:off x="2771800" y="441148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Break down </a:t>
            </a:r>
          </a:p>
        </p:txBody>
      </p:sp>
      <p:sp>
        <p:nvSpPr>
          <p:cNvPr id="19" name="Arrow: Left 18">
            <a:extLst>
              <a:ext uri="{FF2B5EF4-FFF2-40B4-BE49-F238E27FC236}">
                <a16:creationId xmlns:a16="http://schemas.microsoft.com/office/drawing/2014/main" id="{0A0E1BCC-0D77-43F3-AD27-E3FB3DB5B391}"/>
              </a:ext>
            </a:extLst>
          </p:cNvPr>
          <p:cNvSpPr/>
          <p:nvPr/>
        </p:nvSpPr>
        <p:spPr>
          <a:xfrm>
            <a:off x="2699792" y="2633301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CFB59A62-8D45-4960-B514-BC61B19B00DD}"/>
              </a:ext>
            </a:extLst>
          </p:cNvPr>
          <p:cNvSpPr/>
          <p:nvPr/>
        </p:nvSpPr>
        <p:spPr>
          <a:xfrm rot="10800000">
            <a:off x="4236755" y="4479961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456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Root cause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759F95-9779-4D07-A68E-978BD7B2F700}"/>
              </a:ext>
            </a:extLst>
          </p:cNvPr>
          <p:cNvPicPr/>
          <p:nvPr/>
        </p:nvPicPr>
        <p:blipFill rotWithShape="1">
          <a:blip r:embed="rId2"/>
          <a:srcRect t="10691" b="6728"/>
          <a:stretch/>
        </p:blipFill>
        <p:spPr bwMode="auto">
          <a:xfrm>
            <a:off x="2075836" y="1616204"/>
            <a:ext cx="5064336" cy="13133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A6DD18-90E0-4343-BD2A-9B845DCE5987}"/>
              </a:ext>
            </a:extLst>
          </p:cNvPr>
          <p:cNvPicPr/>
          <p:nvPr/>
        </p:nvPicPr>
        <p:blipFill rotWithShape="1">
          <a:blip r:embed="rId3"/>
          <a:srcRect t="10846" b="13992"/>
          <a:stretch/>
        </p:blipFill>
        <p:spPr bwMode="auto">
          <a:xfrm>
            <a:off x="2051720" y="3073524"/>
            <a:ext cx="5112568" cy="13133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4C21F50-590E-4F10-9B98-9949993ACC0A}"/>
              </a:ext>
            </a:extLst>
          </p:cNvPr>
          <p:cNvSpPr txBox="1"/>
          <p:nvPr/>
        </p:nvSpPr>
        <p:spPr>
          <a:xfrm>
            <a:off x="467544" y="208819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Test jigs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C3BCC1-586D-4221-89C2-7CAFD5644A3C}"/>
              </a:ext>
            </a:extLst>
          </p:cNvPr>
          <p:cNvSpPr txBox="1"/>
          <p:nvPr/>
        </p:nvSpPr>
        <p:spPr>
          <a:xfrm>
            <a:off x="7380312" y="208819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Split O-ring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17ADE0-74E4-4A16-9D09-344463C92954}"/>
              </a:ext>
            </a:extLst>
          </p:cNvPr>
          <p:cNvSpPr txBox="1"/>
          <p:nvPr/>
        </p:nvSpPr>
        <p:spPr>
          <a:xfrm>
            <a:off x="7380312" y="354551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Swarf on edges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459F54-E6DD-4CE9-A673-537BF1FB8670}"/>
              </a:ext>
            </a:extLst>
          </p:cNvPr>
          <p:cNvSpPr txBox="1"/>
          <p:nvPr/>
        </p:nvSpPr>
        <p:spPr>
          <a:xfrm>
            <a:off x="131619" y="3545510"/>
            <a:ext cx="1704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Loose swarf</a:t>
            </a:r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EE126C13-BFE6-4B1F-BE6A-7BBB9BF214C7}"/>
              </a:ext>
            </a:extLst>
          </p:cNvPr>
          <p:cNvSpPr/>
          <p:nvPr/>
        </p:nvSpPr>
        <p:spPr>
          <a:xfrm>
            <a:off x="6981278" y="3618778"/>
            <a:ext cx="576064" cy="246834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8F54B838-5535-4356-863A-A2C26CC3BE50}"/>
              </a:ext>
            </a:extLst>
          </p:cNvPr>
          <p:cNvSpPr/>
          <p:nvPr/>
        </p:nvSpPr>
        <p:spPr>
          <a:xfrm>
            <a:off x="7014462" y="2136865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0C4F6A45-B724-4415-A5E7-DAF5DB37651E}"/>
              </a:ext>
            </a:extLst>
          </p:cNvPr>
          <p:cNvSpPr/>
          <p:nvPr/>
        </p:nvSpPr>
        <p:spPr>
          <a:xfrm rot="10800000">
            <a:off x="1442924" y="3611144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1E7D7C45-5ADB-46C6-A465-934DEA906BA7}"/>
              </a:ext>
            </a:extLst>
          </p:cNvPr>
          <p:cNvSpPr/>
          <p:nvPr/>
        </p:nvSpPr>
        <p:spPr>
          <a:xfrm rot="10800000">
            <a:off x="1499772" y="2156668"/>
            <a:ext cx="576064" cy="232376"/>
          </a:xfrm>
          <a:prstGeom prst="lef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5398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Corrective actions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1AC482-1726-487A-9752-A9235BE3583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23528" y="1520944"/>
            <a:ext cx="4053840" cy="13087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BC813E-C2AC-4B6D-84B0-6FEE6738A369}"/>
              </a:ext>
            </a:extLst>
          </p:cNvPr>
          <p:cNvSpPr txBox="1"/>
          <p:nvPr/>
        </p:nvSpPr>
        <p:spPr>
          <a:xfrm>
            <a:off x="467544" y="3289548"/>
            <a:ext cx="57606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Supplier taken on board the swarf 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SOP updated to visually check swarf and O-ring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Clean up the line side stock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Test 20 units to verify instruments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Lactoscope cell up and running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SPC introduced </a:t>
            </a:r>
          </a:p>
        </p:txBody>
      </p:sp>
      <p:pic>
        <p:nvPicPr>
          <p:cNvPr id="4" name="Picture 3" descr="A close up of a device&#10;&#10;Description automatically generated">
            <a:extLst>
              <a:ext uri="{FF2B5EF4-FFF2-40B4-BE49-F238E27FC236}">
                <a16:creationId xmlns:a16="http://schemas.microsoft.com/office/drawing/2014/main" id="{1F9FABB1-D468-48EB-A6AA-D3D17AFD90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116" y="960284"/>
            <a:ext cx="1483389" cy="2113240"/>
          </a:xfrm>
          <a:prstGeom prst="rect">
            <a:avLst/>
          </a:prstGeom>
        </p:spPr>
      </p:pic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1DCB71F1-173F-4924-8C61-781EBB2C1CB0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695462"/>
            <a:ext cx="3154401" cy="175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5095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D144B4-A2B7-4A55-A048-137F9D833D5F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51D49-72D8-4FC8-AF87-82F13528075F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Tuckman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6BF612-E8F2-4A74-BE23-FCA287BC7A06}"/>
              </a:ext>
            </a:extLst>
          </p:cNvPr>
          <p:cNvSpPr txBox="1"/>
          <p:nvPr/>
        </p:nvSpPr>
        <p:spPr>
          <a:xfrm>
            <a:off x="651479" y="4155356"/>
            <a:ext cx="16729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6"/>
                </a:solidFill>
              </a:rPr>
              <a:t>Inexperience made me anxious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D849E1-2AA1-493F-BE3A-A291B730725C}"/>
              </a:ext>
            </a:extLst>
          </p:cNvPr>
          <p:cNvSpPr txBox="1"/>
          <p:nvPr/>
        </p:nvSpPr>
        <p:spPr>
          <a:xfrm>
            <a:off x="2789626" y="4156931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6"/>
                </a:solidFill>
              </a:rPr>
              <a:t>Annoyed and stressed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6CF607-E607-4A52-A6EA-4C59201E25AE}"/>
              </a:ext>
            </a:extLst>
          </p:cNvPr>
          <p:cNvSpPr txBox="1"/>
          <p:nvPr/>
        </p:nvSpPr>
        <p:spPr>
          <a:xfrm>
            <a:off x="4056371" y="4258749"/>
            <a:ext cx="2155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6"/>
                </a:solidFill>
              </a:rPr>
              <a:t>Confidence </a:t>
            </a:r>
          </a:p>
          <a:p>
            <a:pPr algn="ctr"/>
            <a:r>
              <a:rPr lang="en-GB" dirty="0">
                <a:solidFill>
                  <a:schemeClr val="accent6"/>
                </a:solidFill>
              </a:rPr>
              <a:t>showed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4A4E8A-33F8-4871-8576-633CBD8524FC}"/>
              </a:ext>
            </a:extLst>
          </p:cNvPr>
          <p:cNvSpPr txBox="1"/>
          <p:nvPr/>
        </p:nvSpPr>
        <p:spPr>
          <a:xfrm>
            <a:off x="6084169" y="4155356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6"/>
                </a:solidFill>
              </a:rPr>
              <a:t>Enthusiasm </a:t>
            </a:r>
          </a:p>
          <a:p>
            <a:pPr algn="ctr"/>
            <a:r>
              <a:rPr lang="en-GB" dirty="0">
                <a:solidFill>
                  <a:schemeClr val="accent6"/>
                </a:solidFill>
              </a:rPr>
              <a:t>and</a:t>
            </a:r>
          </a:p>
          <a:p>
            <a:pPr algn="ctr"/>
            <a:r>
              <a:rPr lang="en-GB" dirty="0">
                <a:solidFill>
                  <a:schemeClr val="accent6"/>
                </a:solidFill>
              </a:rPr>
              <a:t>Team work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89F68E-4FB9-4C9B-81E5-F01C704B8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479" y="1705372"/>
            <a:ext cx="7144734" cy="1504950"/>
          </a:xfrm>
          <a:prstGeom prst="rect">
            <a:avLst/>
          </a:prstGeom>
        </p:spPr>
      </p:pic>
      <p:sp>
        <p:nvSpPr>
          <p:cNvPr id="21" name="Arrow: Up 20">
            <a:extLst>
              <a:ext uri="{FF2B5EF4-FFF2-40B4-BE49-F238E27FC236}">
                <a16:creationId xmlns:a16="http://schemas.microsoft.com/office/drawing/2014/main" id="{800C5C53-B3DF-472D-AA84-8264533DFBE1}"/>
              </a:ext>
            </a:extLst>
          </p:cNvPr>
          <p:cNvSpPr/>
          <p:nvPr/>
        </p:nvSpPr>
        <p:spPr>
          <a:xfrm>
            <a:off x="6901899" y="3359590"/>
            <a:ext cx="164739" cy="648072"/>
          </a:xfrm>
          <a:prstGeom prst="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Up 21">
            <a:extLst>
              <a:ext uri="{FF2B5EF4-FFF2-40B4-BE49-F238E27FC236}">
                <a16:creationId xmlns:a16="http://schemas.microsoft.com/office/drawing/2014/main" id="{DB85309F-2FFB-4128-8D45-6C0C4A97E767}"/>
              </a:ext>
            </a:extLst>
          </p:cNvPr>
          <p:cNvSpPr/>
          <p:nvPr/>
        </p:nvSpPr>
        <p:spPr>
          <a:xfrm>
            <a:off x="1405605" y="3359590"/>
            <a:ext cx="164739" cy="648072"/>
          </a:xfrm>
          <a:prstGeom prst="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 22">
            <a:extLst>
              <a:ext uri="{FF2B5EF4-FFF2-40B4-BE49-F238E27FC236}">
                <a16:creationId xmlns:a16="http://schemas.microsoft.com/office/drawing/2014/main" id="{896B525A-A975-4837-A4A8-DD0F9942CF10}"/>
              </a:ext>
            </a:extLst>
          </p:cNvPr>
          <p:cNvSpPr/>
          <p:nvPr/>
        </p:nvSpPr>
        <p:spPr>
          <a:xfrm>
            <a:off x="3279524" y="3359590"/>
            <a:ext cx="164739" cy="648072"/>
          </a:xfrm>
          <a:prstGeom prst="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Up 23">
            <a:extLst>
              <a:ext uri="{FF2B5EF4-FFF2-40B4-BE49-F238E27FC236}">
                <a16:creationId xmlns:a16="http://schemas.microsoft.com/office/drawing/2014/main" id="{9EC66C07-A0C9-41C7-B224-9AED01407B3B}"/>
              </a:ext>
            </a:extLst>
          </p:cNvPr>
          <p:cNvSpPr/>
          <p:nvPr/>
        </p:nvSpPr>
        <p:spPr>
          <a:xfrm>
            <a:off x="5004048" y="3359590"/>
            <a:ext cx="164739" cy="648072"/>
          </a:xfrm>
          <a:prstGeom prst="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6F4FF5-0ACB-4509-A7EE-1AAB7A662E0F}"/>
              </a:ext>
            </a:extLst>
          </p:cNvPr>
          <p:cNvSpPr/>
          <p:nvPr/>
        </p:nvSpPr>
        <p:spPr>
          <a:xfrm>
            <a:off x="827584" y="4184262"/>
            <a:ext cx="1368152" cy="92333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D0C263E-FCB6-4733-862F-60C80214748F}"/>
              </a:ext>
            </a:extLst>
          </p:cNvPr>
          <p:cNvSpPr/>
          <p:nvPr/>
        </p:nvSpPr>
        <p:spPr>
          <a:xfrm>
            <a:off x="4427984" y="4184262"/>
            <a:ext cx="1368152" cy="92333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41005E0-83DA-4577-BDB5-D254D757D498}"/>
              </a:ext>
            </a:extLst>
          </p:cNvPr>
          <p:cNvSpPr/>
          <p:nvPr/>
        </p:nvSpPr>
        <p:spPr>
          <a:xfrm>
            <a:off x="2677817" y="4184262"/>
            <a:ext cx="1368152" cy="92333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CC6F43A-0384-472B-930E-03F5A518EEDC}"/>
              </a:ext>
            </a:extLst>
          </p:cNvPr>
          <p:cNvSpPr/>
          <p:nvPr/>
        </p:nvSpPr>
        <p:spPr>
          <a:xfrm>
            <a:off x="6300192" y="4184262"/>
            <a:ext cx="1368152" cy="92333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734425-399A-471D-A172-8128B6D6C9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4369" y="5425920"/>
            <a:ext cx="1223958" cy="27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689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Lessons learnt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2DF490-8E2F-46C9-AF0B-69A6FED3B541}"/>
              </a:ext>
            </a:extLst>
          </p:cNvPr>
          <p:cNvSpPr txBox="1"/>
          <p:nvPr/>
        </p:nvSpPr>
        <p:spPr>
          <a:xfrm>
            <a:off x="467544" y="1561356"/>
            <a:ext cx="604867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The importance of time management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Structured project management approach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Team working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Management styles are different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Project lead wasn’t the senior member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Your point is always valued</a:t>
            </a:r>
          </a:p>
          <a:p>
            <a:endParaRPr lang="en-GB" dirty="0"/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15F080-E9A5-4A7E-BC7F-FE2C6FB10B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9870" y="1725783"/>
            <a:ext cx="3017912" cy="2263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564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7ECBD52-DF17-41A7-A2D8-1337CF49C85E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0D3439-B7AD-44F1-A3A3-38E5C8821C0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Any questions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3974957-4F86-4BFF-A581-36B035534F82}"/>
              </a:ext>
            </a:extLst>
          </p:cNvPr>
          <p:cNvSpPr/>
          <p:nvPr/>
        </p:nvSpPr>
        <p:spPr>
          <a:xfrm>
            <a:off x="6516216" y="3217540"/>
            <a:ext cx="576064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0FFBD4-3422-400D-A88A-EDC7D14563FF}"/>
              </a:ext>
            </a:extLst>
          </p:cNvPr>
          <p:cNvSpPr/>
          <p:nvPr/>
        </p:nvSpPr>
        <p:spPr>
          <a:xfrm>
            <a:off x="6444208" y="3289548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6C2C9A1-38D7-417B-B6DF-624FDD359E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39405"/>
            <a:ext cx="5832648" cy="4368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164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E34309-D2CE-4AAA-BE8A-0CC30203794A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FB38FA-53A6-4A24-8EBB-9A94490E07B9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References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158D69-52E8-4B22-922D-9497C0881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" y="1380592"/>
            <a:ext cx="6520725" cy="7920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268E7D-6E34-47F0-9987-6421007E9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4" y="2245060"/>
            <a:ext cx="7191375" cy="5143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FE8C3B1-EE43-4E63-BBF7-A3EA1367AF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72" y="2827808"/>
            <a:ext cx="6991350" cy="7810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7CB4DAD-484C-49E3-BA5F-650010007B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690" y="3677256"/>
            <a:ext cx="567690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1393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460C5E8-26DD-4A83-A87C-EE0312A57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12" y="1386292"/>
            <a:ext cx="7258050" cy="10191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94CFFC-093D-4E1F-9A4D-1705BA7A279A}"/>
              </a:ext>
            </a:extLst>
          </p:cNvPr>
          <p:cNvSpPr txBox="1"/>
          <p:nvPr/>
        </p:nvSpPr>
        <p:spPr>
          <a:xfrm>
            <a:off x="-5690" y="-12676"/>
            <a:ext cx="914969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1BEE75-BDBF-40D9-BEA4-3E10111AF4C5}"/>
              </a:ext>
            </a:extLst>
          </p:cNvPr>
          <p:cNvSpPr txBox="1"/>
          <p:nvPr/>
        </p:nvSpPr>
        <p:spPr>
          <a:xfrm>
            <a:off x="35496" y="609864"/>
            <a:ext cx="9149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Lactoscope FTA – References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113DBF-FE40-4B29-91DE-74B24DFA3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6" y="2578878"/>
            <a:ext cx="7219950" cy="1066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E15A080-4296-4BA4-B2C2-2AE865A26B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96" y="3817169"/>
            <a:ext cx="71628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444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3693</TotalTime>
  <Words>586</Words>
  <Application>Microsoft Office PowerPoint</Application>
  <PresentationFormat>On-screen Show (16:10)</PresentationFormat>
  <Paragraphs>183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Transformational Leaders</vt:lpstr>
      <vt:lpstr>Transactional Leaders</vt:lpstr>
      <vt:lpstr>Democratic Leaders</vt:lpstr>
      <vt:lpstr>Adaptive Leaders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Evans, Darryl</dc:creator>
  <cp:lastModifiedBy>Evans, Darryl</cp:lastModifiedBy>
  <cp:revision>221</cp:revision>
  <dcterms:created xsi:type="dcterms:W3CDTF">2019-05-08T07:40:08Z</dcterms:created>
  <dcterms:modified xsi:type="dcterms:W3CDTF">2020-05-11T19:31:23Z</dcterms:modified>
</cp:coreProperties>
</file>