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2"/>
  </p:notesMasterIdLst>
  <p:sldIdLst>
    <p:sldId id="279" r:id="rId2"/>
    <p:sldId id="280" r:id="rId3"/>
    <p:sldId id="281" r:id="rId4"/>
    <p:sldId id="283" r:id="rId5"/>
    <p:sldId id="284" r:id="rId6"/>
    <p:sldId id="290" r:id="rId7"/>
    <p:sldId id="286" r:id="rId8"/>
    <p:sldId id="287" r:id="rId9"/>
    <p:sldId id="288" r:id="rId10"/>
    <p:sldId id="289"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205"/>
    <p:restoredTop sz="94631"/>
  </p:normalViewPr>
  <p:slideViewPr>
    <p:cSldViewPr snapToGrid="0">
      <p:cViewPr varScale="1">
        <p:scale>
          <a:sx n="117" d="100"/>
          <a:sy n="117" d="100"/>
        </p:scale>
        <p:origin x="192" y="2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CBCE9E2-C4D6-EB47-8645-1F687FC47AC0}" type="datetimeFigureOut">
              <a:rPr lang="en-US" smtClean="0"/>
              <a:t>3/20/26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725B16F-0931-1D4B-B659-A9BF593F3CB0}" type="slidenum">
              <a:rPr lang="en-US" smtClean="0"/>
              <a:t>‹#›</a:t>
            </a:fld>
            <a:endParaRPr lang="en-US"/>
          </a:p>
        </p:txBody>
      </p:sp>
    </p:spTree>
    <p:extLst>
      <p:ext uri="{BB962C8B-B14F-4D97-AF65-F5344CB8AC3E}">
        <p14:creationId xmlns:p14="http://schemas.microsoft.com/office/powerpoint/2010/main" val="30785227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0BA48A-ABE6-E5AD-C0E9-03577BB3B80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B1565F6-BDFE-1985-169F-F1E8BBF36A6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68BF4F55-96FF-F250-B890-9817EEACC9C6}"/>
              </a:ext>
            </a:extLst>
          </p:cNvPr>
          <p:cNvSpPr>
            <a:spLocks noGrp="1"/>
          </p:cNvSpPr>
          <p:nvPr>
            <p:ph type="dt" sz="half" idx="10"/>
          </p:nvPr>
        </p:nvSpPr>
        <p:spPr/>
        <p:txBody>
          <a:bodyPr/>
          <a:lstStyle/>
          <a:p>
            <a:fld id="{0324E4AE-B83C-6943-A87D-E851BF62DC02}" type="datetimeFigureOut">
              <a:rPr lang="en-US" smtClean="0"/>
              <a:t>3/20/26</a:t>
            </a:fld>
            <a:endParaRPr lang="en-US"/>
          </a:p>
        </p:txBody>
      </p:sp>
      <p:sp>
        <p:nvSpPr>
          <p:cNvPr id="5" name="Footer Placeholder 4">
            <a:extLst>
              <a:ext uri="{FF2B5EF4-FFF2-40B4-BE49-F238E27FC236}">
                <a16:creationId xmlns:a16="http://schemas.microsoft.com/office/drawing/2014/main" id="{A0E0E0A3-19DD-649B-7336-A3D476A57F6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4C710EA-88DB-53F1-3C82-DA2BF40193D9}"/>
              </a:ext>
            </a:extLst>
          </p:cNvPr>
          <p:cNvSpPr>
            <a:spLocks noGrp="1"/>
          </p:cNvSpPr>
          <p:nvPr>
            <p:ph type="sldNum" sz="quarter" idx="12"/>
          </p:nvPr>
        </p:nvSpPr>
        <p:spPr/>
        <p:txBody>
          <a:bodyPr/>
          <a:lstStyle/>
          <a:p>
            <a:fld id="{633382EA-788E-D944-9C8A-D176D0E0780E}" type="slidenum">
              <a:rPr lang="en-US" smtClean="0"/>
              <a:t>‹#›</a:t>
            </a:fld>
            <a:endParaRPr lang="en-US"/>
          </a:p>
        </p:txBody>
      </p:sp>
    </p:spTree>
    <p:extLst>
      <p:ext uri="{BB962C8B-B14F-4D97-AF65-F5344CB8AC3E}">
        <p14:creationId xmlns:p14="http://schemas.microsoft.com/office/powerpoint/2010/main" val="17262281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426328-5B4F-891E-DFB0-0C41981A5B3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679E28D-B194-AA6E-8267-F7078FF8FB8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432998F-4319-65FA-A7B4-78A3BDE80609}"/>
              </a:ext>
            </a:extLst>
          </p:cNvPr>
          <p:cNvSpPr>
            <a:spLocks noGrp="1"/>
          </p:cNvSpPr>
          <p:nvPr>
            <p:ph type="dt" sz="half" idx="10"/>
          </p:nvPr>
        </p:nvSpPr>
        <p:spPr/>
        <p:txBody>
          <a:bodyPr/>
          <a:lstStyle/>
          <a:p>
            <a:fld id="{0324E4AE-B83C-6943-A87D-E851BF62DC02}" type="datetimeFigureOut">
              <a:rPr lang="en-US" smtClean="0"/>
              <a:t>3/20/26</a:t>
            </a:fld>
            <a:endParaRPr lang="en-US"/>
          </a:p>
        </p:txBody>
      </p:sp>
      <p:sp>
        <p:nvSpPr>
          <p:cNvPr id="5" name="Footer Placeholder 4">
            <a:extLst>
              <a:ext uri="{FF2B5EF4-FFF2-40B4-BE49-F238E27FC236}">
                <a16:creationId xmlns:a16="http://schemas.microsoft.com/office/drawing/2014/main" id="{75F3AC7A-F4DE-BE84-3BFC-9AF15DB92D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B12B91D-742B-9244-FB32-D689AAB1F480}"/>
              </a:ext>
            </a:extLst>
          </p:cNvPr>
          <p:cNvSpPr>
            <a:spLocks noGrp="1"/>
          </p:cNvSpPr>
          <p:nvPr>
            <p:ph type="sldNum" sz="quarter" idx="12"/>
          </p:nvPr>
        </p:nvSpPr>
        <p:spPr/>
        <p:txBody>
          <a:bodyPr/>
          <a:lstStyle/>
          <a:p>
            <a:fld id="{633382EA-788E-D944-9C8A-D176D0E0780E}" type="slidenum">
              <a:rPr lang="en-US" smtClean="0"/>
              <a:t>‹#›</a:t>
            </a:fld>
            <a:endParaRPr lang="en-US"/>
          </a:p>
        </p:txBody>
      </p:sp>
    </p:spTree>
    <p:extLst>
      <p:ext uri="{BB962C8B-B14F-4D97-AF65-F5344CB8AC3E}">
        <p14:creationId xmlns:p14="http://schemas.microsoft.com/office/powerpoint/2010/main" val="41656611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AA3F9F-2A66-70F2-4A5A-F7EAB94593AD}"/>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3A00C30-60CE-2461-9734-D6361D86796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2E930CF-56AF-EC47-8AF7-7ACECE9399D0}"/>
              </a:ext>
            </a:extLst>
          </p:cNvPr>
          <p:cNvSpPr>
            <a:spLocks noGrp="1"/>
          </p:cNvSpPr>
          <p:nvPr>
            <p:ph type="dt" sz="half" idx="10"/>
          </p:nvPr>
        </p:nvSpPr>
        <p:spPr/>
        <p:txBody>
          <a:bodyPr/>
          <a:lstStyle/>
          <a:p>
            <a:fld id="{0324E4AE-B83C-6943-A87D-E851BF62DC02}" type="datetimeFigureOut">
              <a:rPr lang="en-US" smtClean="0"/>
              <a:t>3/20/26</a:t>
            </a:fld>
            <a:endParaRPr lang="en-US"/>
          </a:p>
        </p:txBody>
      </p:sp>
      <p:sp>
        <p:nvSpPr>
          <p:cNvPr id="5" name="Footer Placeholder 4">
            <a:extLst>
              <a:ext uri="{FF2B5EF4-FFF2-40B4-BE49-F238E27FC236}">
                <a16:creationId xmlns:a16="http://schemas.microsoft.com/office/drawing/2014/main" id="{ABF7D349-88F5-6DAC-C14D-0D1EDAEE4E1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B58A74A-A84E-0B44-BAAA-8E34610A25EC}"/>
              </a:ext>
            </a:extLst>
          </p:cNvPr>
          <p:cNvSpPr>
            <a:spLocks noGrp="1"/>
          </p:cNvSpPr>
          <p:nvPr>
            <p:ph type="sldNum" sz="quarter" idx="12"/>
          </p:nvPr>
        </p:nvSpPr>
        <p:spPr/>
        <p:txBody>
          <a:bodyPr/>
          <a:lstStyle/>
          <a:p>
            <a:fld id="{633382EA-788E-D944-9C8A-D176D0E0780E}" type="slidenum">
              <a:rPr lang="en-US" smtClean="0"/>
              <a:t>‹#›</a:t>
            </a:fld>
            <a:endParaRPr lang="en-US"/>
          </a:p>
        </p:txBody>
      </p:sp>
    </p:spTree>
    <p:extLst>
      <p:ext uri="{BB962C8B-B14F-4D97-AF65-F5344CB8AC3E}">
        <p14:creationId xmlns:p14="http://schemas.microsoft.com/office/powerpoint/2010/main" val="21092730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7E58FE-2C1E-E4F5-4099-6F9F883350C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EFE5B29-15F4-19C2-CC1E-B23442DC7125}"/>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76212949-3D7C-4E8F-8A3C-E812057C13F6}"/>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21D5FF8-620F-05AA-9FA0-3D6D1DA04282}"/>
              </a:ext>
            </a:extLst>
          </p:cNvPr>
          <p:cNvSpPr>
            <a:spLocks noGrp="1"/>
          </p:cNvSpPr>
          <p:nvPr>
            <p:ph type="dt" sz="half" idx="10"/>
          </p:nvPr>
        </p:nvSpPr>
        <p:spPr/>
        <p:txBody>
          <a:bodyPr/>
          <a:lstStyle/>
          <a:p>
            <a:fld id="{0324E4AE-B83C-6943-A87D-E851BF62DC02}" type="datetimeFigureOut">
              <a:rPr lang="en-US" smtClean="0"/>
              <a:t>3/20/26</a:t>
            </a:fld>
            <a:endParaRPr lang="en-US"/>
          </a:p>
        </p:txBody>
      </p:sp>
      <p:sp>
        <p:nvSpPr>
          <p:cNvPr id="6" name="Footer Placeholder 5">
            <a:extLst>
              <a:ext uri="{FF2B5EF4-FFF2-40B4-BE49-F238E27FC236}">
                <a16:creationId xmlns:a16="http://schemas.microsoft.com/office/drawing/2014/main" id="{448924CC-4500-0017-488C-EAB741164B7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A43F8F7-B37C-4EED-C791-5465E0FE0855}"/>
              </a:ext>
            </a:extLst>
          </p:cNvPr>
          <p:cNvSpPr>
            <a:spLocks noGrp="1"/>
          </p:cNvSpPr>
          <p:nvPr>
            <p:ph type="sldNum" sz="quarter" idx="12"/>
          </p:nvPr>
        </p:nvSpPr>
        <p:spPr/>
        <p:txBody>
          <a:bodyPr/>
          <a:lstStyle/>
          <a:p>
            <a:fld id="{633382EA-788E-D944-9C8A-D176D0E0780E}" type="slidenum">
              <a:rPr lang="en-US" smtClean="0"/>
              <a:t>‹#›</a:t>
            </a:fld>
            <a:endParaRPr lang="en-US"/>
          </a:p>
        </p:txBody>
      </p:sp>
    </p:spTree>
    <p:extLst>
      <p:ext uri="{BB962C8B-B14F-4D97-AF65-F5344CB8AC3E}">
        <p14:creationId xmlns:p14="http://schemas.microsoft.com/office/powerpoint/2010/main" val="4639894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D2D2F-C573-D647-578E-7EB8A5EF77E9}"/>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271F847-B448-A378-EF2B-AB1257A6820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0F6771EB-B761-4572-62B6-ECD16B5DE97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BE806B1D-2E7F-D81E-91F6-3840A62B593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C148794D-CA3C-93DA-7CB6-DC443B03C329}"/>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D71C2033-BEA0-F01D-1D6C-5C45806F1308}"/>
              </a:ext>
            </a:extLst>
          </p:cNvPr>
          <p:cNvSpPr>
            <a:spLocks noGrp="1"/>
          </p:cNvSpPr>
          <p:nvPr>
            <p:ph type="dt" sz="half" idx="10"/>
          </p:nvPr>
        </p:nvSpPr>
        <p:spPr/>
        <p:txBody>
          <a:bodyPr/>
          <a:lstStyle/>
          <a:p>
            <a:fld id="{0324E4AE-B83C-6943-A87D-E851BF62DC02}" type="datetimeFigureOut">
              <a:rPr lang="en-US" smtClean="0"/>
              <a:t>3/20/26</a:t>
            </a:fld>
            <a:endParaRPr lang="en-US"/>
          </a:p>
        </p:txBody>
      </p:sp>
      <p:sp>
        <p:nvSpPr>
          <p:cNvPr id="8" name="Footer Placeholder 7">
            <a:extLst>
              <a:ext uri="{FF2B5EF4-FFF2-40B4-BE49-F238E27FC236}">
                <a16:creationId xmlns:a16="http://schemas.microsoft.com/office/drawing/2014/main" id="{401C7BD2-B53F-46BB-B54A-7639CCE5933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ED88EDA-A8A8-F0A2-2FF1-C153D5E89E2D}"/>
              </a:ext>
            </a:extLst>
          </p:cNvPr>
          <p:cNvSpPr>
            <a:spLocks noGrp="1"/>
          </p:cNvSpPr>
          <p:nvPr>
            <p:ph type="sldNum" sz="quarter" idx="12"/>
          </p:nvPr>
        </p:nvSpPr>
        <p:spPr/>
        <p:txBody>
          <a:bodyPr/>
          <a:lstStyle/>
          <a:p>
            <a:fld id="{633382EA-788E-D944-9C8A-D176D0E0780E}" type="slidenum">
              <a:rPr lang="en-US" smtClean="0"/>
              <a:t>‹#›</a:t>
            </a:fld>
            <a:endParaRPr lang="en-US"/>
          </a:p>
        </p:txBody>
      </p:sp>
    </p:spTree>
    <p:extLst>
      <p:ext uri="{BB962C8B-B14F-4D97-AF65-F5344CB8AC3E}">
        <p14:creationId xmlns:p14="http://schemas.microsoft.com/office/powerpoint/2010/main" val="6512219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F49B39-858B-8452-5840-0EF07A1BCFF8}"/>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B1245E01-8C82-D9BB-C172-4B81FF04DD61}"/>
              </a:ext>
            </a:extLst>
          </p:cNvPr>
          <p:cNvSpPr>
            <a:spLocks noGrp="1"/>
          </p:cNvSpPr>
          <p:nvPr>
            <p:ph type="dt" sz="half" idx="10"/>
          </p:nvPr>
        </p:nvSpPr>
        <p:spPr/>
        <p:txBody>
          <a:bodyPr/>
          <a:lstStyle/>
          <a:p>
            <a:fld id="{0324E4AE-B83C-6943-A87D-E851BF62DC02}" type="datetimeFigureOut">
              <a:rPr lang="en-US" smtClean="0"/>
              <a:t>3/20/26</a:t>
            </a:fld>
            <a:endParaRPr lang="en-US"/>
          </a:p>
        </p:txBody>
      </p:sp>
      <p:sp>
        <p:nvSpPr>
          <p:cNvPr id="4" name="Footer Placeholder 3">
            <a:extLst>
              <a:ext uri="{FF2B5EF4-FFF2-40B4-BE49-F238E27FC236}">
                <a16:creationId xmlns:a16="http://schemas.microsoft.com/office/drawing/2014/main" id="{3B90E287-7D27-C3D7-A639-AEBA5A34B38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64F11EF-DD7B-15B7-0545-985E443322A7}"/>
              </a:ext>
            </a:extLst>
          </p:cNvPr>
          <p:cNvSpPr>
            <a:spLocks noGrp="1"/>
          </p:cNvSpPr>
          <p:nvPr>
            <p:ph type="sldNum" sz="quarter" idx="12"/>
          </p:nvPr>
        </p:nvSpPr>
        <p:spPr/>
        <p:txBody>
          <a:bodyPr/>
          <a:lstStyle/>
          <a:p>
            <a:fld id="{633382EA-788E-D944-9C8A-D176D0E0780E}" type="slidenum">
              <a:rPr lang="en-US" smtClean="0"/>
              <a:t>‹#›</a:t>
            </a:fld>
            <a:endParaRPr lang="en-US"/>
          </a:p>
        </p:txBody>
      </p:sp>
    </p:spTree>
    <p:extLst>
      <p:ext uri="{BB962C8B-B14F-4D97-AF65-F5344CB8AC3E}">
        <p14:creationId xmlns:p14="http://schemas.microsoft.com/office/powerpoint/2010/main" val="10639545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B9051E6-5412-570E-E2A5-2D2EDEB6635E}"/>
              </a:ext>
            </a:extLst>
          </p:cNvPr>
          <p:cNvSpPr>
            <a:spLocks noGrp="1"/>
          </p:cNvSpPr>
          <p:nvPr>
            <p:ph type="dt" sz="half" idx="10"/>
          </p:nvPr>
        </p:nvSpPr>
        <p:spPr/>
        <p:txBody>
          <a:bodyPr/>
          <a:lstStyle/>
          <a:p>
            <a:fld id="{0324E4AE-B83C-6943-A87D-E851BF62DC02}" type="datetimeFigureOut">
              <a:rPr lang="en-US" smtClean="0"/>
              <a:t>3/20/26</a:t>
            </a:fld>
            <a:endParaRPr lang="en-US"/>
          </a:p>
        </p:txBody>
      </p:sp>
      <p:sp>
        <p:nvSpPr>
          <p:cNvPr id="3" name="Footer Placeholder 2">
            <a:extLst>
              <a:ext uri="{FF2B5EF4-FFF2-40B4-BE49-F238E27FC236}">
                <a16:creationId xmlns:a16="http://schemas.microsoft.com/office/drawing/2014/main" id="{387FE9B1-BE7A-84A8-2754-6BC4EB2A737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19E0072-B109-6225-2E23-291E47CEEF81}"/>
              </a:ext>
            </a:extLst>
          </p:cNvPr>
          <p:cNvSpPr>
            <a:spLocks noGrp="1"/>
          </p:cNvSpPr>
          <p:nvPr>
            <p:ph type="sldNum" sz="quarter" idx="12"/>
          </p:nvPr>
        </p:nvSpPr>
        <p:spPr/>
        <p:txBody>
          <a:bodyPr/>
          <a:lstStyle/>
          <a:p>
            <a:fld id="{633382EA-788E-D944-9C8A-D176D0E0780E}" type="slidenum">
              <a:rPr lang="en-US" smtClean="0"/>
              <a:t>‹#›</a:t>
            </a:fld>
            <a:endParaRPr lang="en-US"/>
          </a:p>
        </p:txBody>
      </p:sp>
    </p:spTree>
    <p:extLst>
      <p:ext uri="{BB962C8B-B14F-4D97-AF65-F5344CB8AC3E}">
        <p14:creationId xmlns:p14="http://schemas.microsoft.com/office/powerpoint/2010/main" val="19379805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C0157A-0615-0B96-AC39-87B082D2960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DD4925E7-AEE4-9BF3-65DB-AEDA3B5F8DC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E1049149-9FAF-87BA-3CB9-831214EE553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4714430-C319-F3ED-8327-589FC6549D2E}"/>
              </a:ext>
            </a:extLst>
          </p:cNvPr>
          <p:cNvSpPr>
            <a:spLocks noGrp="1"/>
          </p:cNvSpPr>
          <p:nvPr>
            <p:ph type="dt" sz="half" idx="10"/>
          </p:nvPr>
        </p:nvSpPr>
        <p:spPr/>
        <p:txBody>
          <a:bodyPr/>
          <a:lstStyle/>
          <a:p>
            <a:fld id="{0324E4AE-B83C-6943-A87D-E851BF62DC02}" type="datetimeFigureOut">
              <a:rPr lang="en-US" smtClean="0"/>
              <a:t>3/20/26</a:t>
            </a:fld>
            <a:endParaRPr lang="en-US"/>
          </a:p>
        </p:txBody>
      </p:sp>
      <p:sp>
        <p:nvSpPr>
          <p:cNvPr id="6" name="Footer Placeholder 5">
            <a:extLst>
              <a:ext uri="{FF2B5EF4-FFF2-40B4-BE49-F238E27FC236}">
                <a16:creationId xmlns:a16="http://schemas.microsoft.com/office/drawing/2014/main" id="{377A3432-D0BE-1F26-8CFB-230EECFB16F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9C83AE6-F462-8DB5-B0BB-12F4D73AEC37}"/>
              </a:ext>
            </a:extLst>
          </p:cNvPr>
          <p:cNvSpPr>
            <a:spLocks noGrp="1"/>
          </p:cNvSpPr>
          <p:nvPr>
            <p:ph type="sldNum" sz="quarter" idx="12"/>
          </p:nvPr>
        </p:nvSpPr>
        <p:spPr/>
        <p:txBody>
          <a:bodyPr/>
          <a:lstStyle/>
          <a:p>
            <a:fld id="{633382EA-788E-D944-9C8A-D176D0E0780E}" type="slidenum">
              <a:rPr lang="en-US" smtClean="0"/>
              <a:t>‹#›</a:t>
            </a:fld>
            <a:endParaRPr lang="en-US"/>
          </a:p>
        </p:txBody>
      </p:sp>
    </p:spTree>
    <p:extLst>
      <p:ext uri="{BB962C8B-B14F-4D97-AF65-F5344CB8AC3E}">
        <p14:creationId xmlns:p14="http://schemas.microsoft.com/office/powerpoint/2010/main" val="30797297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9475B6-F46B-EA0A-D60D-1FB29C8D895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FC8BECA9-8912-F3AB-1723-B38C5DBA7AF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D6FE4315-3F5D-0867-1E92-A16B40CA874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6091B3B-46C4-399B-5B46-F280C5ABC882}"/>
              </a:ext>
            </a:extLst>
          </p:cNvPr>
          <p:cNvSpPr>
            <a:spLocks noGrp="1"/>
          </p:cNvSpPr>
          <p:nvPr>
            <p:ph type="dt" sz="half" idx="10"/>
          </p:nvPr>
        </p:nvSpPr>
        <p:spPr/>
        <p:txBody>
          <a:bodyPr/>
          <a:lstStyle/>
          <a:p>
            <a:fld id="{0324E4AE-B83C-6943-A87D-E851BF62DC02}" type="datetimeFigureOut">
              <a:rPr lang="en-US" smtClean="0"/>
              <a:t>3/20/26</a:t>
            </a:fld>
            <a:endParaRPr lang="en-US"/>
          </a:p>
        </p:txBody>
      </p:sp>
      <p:sp>
        <p:nvSpPr>
          <p:cNvPr id="6" name="Footer Placeholder 5">
            <a:extLst>
              <a:ext uri="{FF2B5EF4-FFF2-40B4-BE49-F238E27FC236}">
                <a16:creationId xmlns:a16="http://schemas.microsoft.com/office/drawing/2014/main" id="{411937FD-FA22-FA67-68D1-AAC63C8FAF8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A508AD1-FC8C-33CA-68EF-435CF4150493}"/>
              </a:ext>
            </a:extLst>
          </p:cNvPr>
          <p:cNvSpPr>
            <a:spLocks noGrp="1"/>
          </p:cNvSpPr>
          <p:nvPr>
            <p:ph type="sldNum" sz="quarter" idx="12"/>
          </p:nvPr>
        </p:nvSpPr>
        <p:spPr/>
        <p:txBody>
          <a:bodyPr/>
          <a:lstStyle/>
          <a:p>
            <a:fld id="{633382EA-788E-D944-9C8A-D176D0E0780E}" type="slidenum">
              <a:rPr lang="en-US" smtClean="0"/>
              <a:t>‹#›</a:t>
            </a:fld>
            <a:endParaRPr lang="en-US"/>
          </a:p>
        </p:txBody>
      </p:sp>
    </p:spTree>
    <p:extLst>
      <p:ext uri="{BB962C8B-B14F-4D97-AF65-F5344CB8AC3E}">
        <p14:creationId xmlns:p14="http://schemas.microsoft.com/office/powerpoint/2010/main" val="27942908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A88FC0-73A2-6589-8B56-56D7ECD1ADFE}"/>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3FCC1E1-1F71-C48D-AD0F-538DBAC0E7FA}"/>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E179523-405A-DC17-9038-494109A38F71}"/>
              </a:ext>
            </a:extLst>
          </p:cNvPr>
          <p:cNvSpPr>
            <a:spLocks noGrp="1"/>
          </p:cNvSpPr>
          <p:nvPr>
            <p:ph type="dt" sz="half" idx="10"/>
          </p:nvPr>
        </p:nvSpPr>
        <p:spPr/>
        <p:txBody>
          <a:bodyPr/>
          <a:lstStyle/>
          <a:p>
            <a:fld id="{0324E4AE-B83C-6943-A87D-E851BF62DC02}" type="datetimeFigureOut">
              <a:rPr lang="en-US" smtClean="0"/>
              <a:t>3/20/26</a:t>
            </a:fld>
            <a:endParaRPr lang="en-US"/>
          </a:p>
        </p:txBody>
      </p:sp>
      <p:sp>
        <p:nvSpPr>
          <p:cNvPr id="5" name="Footer Placeholder 4">
            <a:extLst>
              <a:ext uri="{FF2B5EF4-FFF2-40B4-BE49-F238E27FC236}">
                <a16:creationId xmlns:a16="http://schemas.microsoft.com/office/drawing/2014/main" id="{BB567AC7-8BB1-0A34-E1EC-43E2D74E9FD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3F53C29-F70B-47D6-6282-C7695D71C86F}"/>
              </a:ext>
            </a:extLst>
          </p:cNvPr>
          <p:cNvSpPr>
            <a:spLocks noGrp="1"/>
          </p:cNvSpPr>
          <p:nvPr>
            <p:ph type="sldNum" sz="quarter" idx="12"/>
          </p:nvPr>
        </p:nvSpPr>
        <p:spPr/>
        <p:txBody>
          <a:bodyPr/>
          <a:lstStyle/>
          <a:p>
            <a:fld id="{633382EA-788E-D944-9C8A-D176D0E0780E}" type="slidenum">
              <a:rPr lang="en-US" smtClean="0"/>
              <a:t>‹#›</a:t>
            </a:fld>
            <a:endParaRPr lang="en-US"/>
          </a:p>
        </p:txBody>
      </p:sp>
    </p:spTree>
    <p:extLst>
      <p:ext uri="{BB962C8B-B14F-4D97-AF65-F5344CB8AC3E}">
        <p14:creationId xmlns:p14="http://schemas.microsoft.com/office/powerpoint/2010/main" val="13493303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FBBCBC5-ACF1-0878-99D9-386B7F3D4DFE}"/>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9B35FCD-417D-A636-DC26-58CB0AF28AE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43259FF-2EA2-C65F-F897-5084554A2282}"/>
              </a:ext>
            </a:extLst>
          </p:cNvPr>
          <p:cNvSpPr>
            <a:spLocks noGrp="1"/>
          </p:cNvSpPr>
          <p:nvPr>
            <p:ph type="dt" sz="half" idx="10"/>
          </p:nvPr>
        </p:nvSpPr>
        <p:spPr/>
        <p:txBody>
          <a:bodyPr/>
          <a:lstStyle/>
          <a:p>
            <a:fld id="{0324E4AE-B83C-6943-A87D-E851BF62DC02}" type="datetimeFigureOut">
              <a:rPr lang="en-US" smtClean="0"/>
              <a:t>3/20/26</a:t>
            </a:fld>
            <a:endParaRPr lang="en-US"/>
          </a:p>
        </p:txBody>
      </p:sp>
      <p:sp>
        <p:nvSpPr>
          <p:cNvPr id="5" name="Footer Placeholder 4">
            <a:extLst>
              <a:ext uri="{FF2B5EF4-FFF2-40B4-BE49-F238E27FC236}">
                <a16:creationId xmlns:a16="http://schemas.microsoft.com/office/drawing/2014/main" id="{7913F70F-262B-C5C5-DAA3-45D2D429DF8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CC7E413-FD61-8712-0A07-7A9A101ECE05}"/>
              </a:ext>
            </a:extLst>
          </p:cNvPr>
          <p:cNvSpPr>
            <a:spLocks noGrp="1"/>
          </p:cNvSpPr>
          <p:nvPr>
            <p:ph type="sldNum" sz="quarter" idx="12"/>
          </p:nvPr>
        </p:nvSpPr>
        <p:spPr/>
        <p:txBody>
          <a:bodyPr/>
          <a:lstStyle/>
          <a:p>
            <a:fld id="{633382EA-788E-D944-9C8A-D176D0E0780E}" type="slidenum">
              <a:rPr lang="en-US" smtClean="0"/>
              <a:t>‹#›</a:t>
            </a:fld>
            <a:endParaRPr lang="en-US"/>
          </a:p>
        </p:txBody>
      </p:sp>
    </p:spTree>
    <p:extLst>
      <p:ext uri="{BB962C8B-B14F-4D97-AF65-F5344CB8AC3E}">
        <p14:creationId xmlns:p14="http://schemas.microsoft.com/office/powerpoint/2010/main" val="10032820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0D881AC-6588-326C-3B41-BB48125C968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2D122F3-ACCE-5BA7-5EBF-BEBA8E1BF62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9A0DFCC-49BF-979A-6265-5F64472A37F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324E4AE-B83C-6943-A87D-E851BF62DC02}" type="datetimeFigureOut">
              <a:rPr lang="en-US" smtClean="0"/>
              <a:t>3/20/26</a:t>
            </a:fld>
            <a:endParaRPr lang="en-US"/>
          </a:p>
        </p:txBody>
      </p:sp>
      <p:sp>
        <p:nvSpPr>
          <p:cNvPr id="5" name="Footer Placeholder 4">
            <a:extLst>
              <a:ext uri="{FF2B5EF4-FFF2-40B4-BE49-F238E27FC236}">
                <a16:creationId xmlns:a16="http://schemas.microsoft.com/office/drawing/2014/main" id="{F7877793-8D17-A69E-C5CC-683173D92DF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5639FEBE-8023-D8D7-CCD9-64BF9550E7A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33382EA-788E-D944-9C8A-D176D0E0780E}" type="slidenum">
              <a:rPr lang="en-US" smtClean="0"/>
              <a:t>‹#›</a:t>
            </a:fld>
            <a:endParaRPr lang="en-US"/>
          </a:p>
        </p:txBody>
      </p:sp>
    </p:spTree>
    <p:extLst>
      <p:ext uri="{BB962C8B-B14F-4D97-AF65-F5344CB8AC3E}">
        <p14:creationId xmlns:p14="http://schemas.microsoft.com/office/powerpoint/2010/main" val="255935500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png"/><Relationship Id="rId1" Type="http://schemas.openxmlformats.org/officeDocument/2006/relationships/slideLayout" Target="../slideLayouts/slideLayout6.xml"/><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hyperlink" Target="https://www.nhs.uk/" TargetMode="External"/><Relationship Id="rId2" Type="http://schemas.openxmlformats.org/officeDocument/2006/relationships/hyperlink" Target="https://www.cdc.gov/" TargetMode="External"/><Relationship Id="rId1" Type="http://schemas.openxmlformats.org/officeDocument/2006/relationships/slideLayout" Target="../slideLayouts/slideLayout6.xml"/><Relationship Id="rId5" Type="http://schemas.openxmlformats.org/officeDocument/2006/relationships/hyperlink" Target="https://www.who.int/" TargetMode="External"/><Relationship Id="rId4" Type="http://schemas.openxmlformats.org/officeDocument/2006/relationships/hyperlink" Target="https://www.gov.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4DEFF3B-0775-0B71-5BDF-D0E675E09FBF}"/>
              </a:ext>
            </a:extLst>
          </p:cNvPr>
          <p:cNvSpPr txBox="1"/>
          <p:nvPr/>
        </p:nvSpPr>
        <p:spPr>
          <a:xfrm>
            <a:off x="722268" y="2090172"/>
            <a:ext cx="10747464" cy="2677656"/>
          </a:xfrm>
          <a:prstGeom prst="rect">
            <a:avLst/>
          </a:prstGeom>
          <a:noFill/>
        </p:spPr>
        <p:txBody>
          <a:bodyPr wrap="square">
            <a:spAutoFit/>
          </a:bodyPr>
          <a:lstStyle/>
          <a:p>
            <a:r>
              <a:rPr lang="en-GB" sz="2400" b="1" i="0" dirty="0">
                <a:solidFill>
                  <a:srgbClr val="1D2125"/>
                </a:solidFill>
                <a:effectLst/>
                <a:latin typeface="Arial" panose="020B0604020202020204" pitchFamily="34" charset="0"/>
                <a:cs typeface="Arial" panose="020B0604020202020204" pitchFamily="34" charset="0"/>
              </a:rPr>
              <a:t>Module Name: </a:t>
            </a:r>
            <a:r>
              <a:rPr lang="en-GB" sz="2400" dirty="0">
                <a:latin typeface="Arial" panose="020B0604020202020204" pitchFamily="34" charset="0"/>
                <a:cs typeface="Arial" panose="020B0604020202020204" pitchFamily="34" charset="0"/>
              </a:rPr>
              <a:t>Introduction to Public Health </a:t>
            </a:r>
          </a:p>
          <a:p>
            <a:r>
              <a:rPr lang="en-GB" sz="2400" b="1" dirty="0">
                <a:latin typeface="Arial" panose="020B0604020202020204" pitchFamily="34" charset="0"/>
                <a:cs typeface="Arial" panose="020B0604020202020204" pitchFamily="34" charset="0"/>
              </a:rPr>
              <a:t>Module Code: </a:t>
            </a:r>
            <a:r>
              <a:rPr lang="en-GB" sz="2400" dirty="0">
                <a:latin typeface="Arial" panose="020B0604020202020204" pitchFamily="34" charset="0"/>
                <a:cs typeface="Arial" panose="020B0604020202020204" pitchFamily="34" charset="0"/>
              </a:rPr>
              <a:t>LCHS4008</a:t>
            </a:r>
          </a:p>
          <a:p>
            <a:endParaRPr lang="en-GB" sz="2400" b="1" dirty="0">
              <a:latin typeface="Arial" panose="020B0604020202020204" pitchFamily="34" charset="0"/>
              <a:cs typeface="Arial" panose="020B0604020202020204" pitchFamily="34" charset="0"/>
            </a:endParaRPr>
          </a:p>
          <a:p>
            <a:r>
              <a:rPr lang="en-GB" sz="2400" b="1" i="0" dirty="0">
                <a:solidFill>
                  <a:srgbClr val="1D2125"/>
                </a:solidFill>
                <a:effectLst/>
                <a:latin typeface="Arial" panose="020B0604020202020204" pitchFamily="34" charset="0"/>
                <a:cs typeface="Arial" panose="020B0604020202020204" pitchFamily="34" charset="0"/>
              </a:rPr>
              <a:t>Student Names &amp; IDs: </a:t>
            </a:r>
          </a:p>
          <a:p>
            <a:r>
              <a:rPr lang="en-GB" sz="2400" i="0" dirty="0">
                <a:solidFill>
                  <a:srgbClr val="1D2125"/>
                </a:solidFill>
                <a:effectLst/>
                <a:latin typeface="Arial" panose="020B0604020202020204" pitchFamily="34" charset="0"/>
                <a:cs typeface="Arial" panose="020B0604020202020204" pitchFamily="34" charset="0"/>
              </a:rPr>
              <a:t>Ruby Ana Geli (2515868)</a:t>
            </a:r>
          </a:p>
          <a:p>
            <a:endParaRPr lang="en-GB" sz="2400" b="1" i="0" dirty="0">
              <a:solidFill>
                <a:srgbClr val="1D2125"/>
              </a:solidFill>
              <a:effectLst/>
              <a:latin typeface="Arial" panose="020B0604020202020204" pitchFamily="34" charset="0"/>
              <a:cs typeface="Arial" panose="020B0604020202020204" pitchFamily="34" charset="0"/>
            </a:endParaRPr>
          </a:p>
          <a:p>
            <a:r>
              <a:rPr lang="en-GB" sz="2400" b="1" i="0" dirty="0">
                <a:solidFill>
                  <a:srgbClr val="1D2125"/>
                </a:solidFill>
                <a:effectLst/>
                <a:latin typeface="Arial" panose="020B0604020202020204" pitchFamily="34" charset="0"/>
                <a:cs typeface="Arial" panose="020B0604020202020204" pitchFamily="34" charset="0"/>
              </a:rPr>
              <a:t>Lecturer’s Name: </a:t>
            </a:r>
            <a:r>
              <a:rPr lang="en-GB" sz="2400" i="0" dirty="0">
                <a:solidFill>
                  <a:srgbClr val="1D2125"/>
                </a:solidFill>
                <a:effectLst/>
                <a:latin typeface="Arial" panose="020B0604020202020204" pitchFamily="34" charset="0"/>
                <a:cs typeface="Arial" panose="020B0604020202020204" pitchFamily="34" charset="0"/>
              </a:rPr>
              <a:t>Pascal </a:t>
            </a:r>
            <a:r>
              <a:rPr lang="en-GB" sz="2400" i="0" dirty="0" err="1">
                <a:solidFill>
                  <a:srgbClr val="1D2125"/>
                </a:solidFill>
                <a:effectLst/>
                <a:latin typeface="Arial" panose="020B0604020202020204" pitchFamily="34" charset="0"/>
                <a:cs typeface="Arial" panose="020B0604020202020204" pitchFamily="34" charset="0"/>
              </a:rPr>
              <a:t>Navelle</a:t>
            </a:r>
            <a:endParaRPr lang="en-US" sz="2400" dirty="0">
              <a:latin typeface="Arial" panose="020B0604020202020204" pitchFamily="34" charset="0"/>
              <a:cs typeface="Arial" panose="020B0604020202020204" pitchFamily="34" charset="0"/>
            </a:endParaRPr>
          </a:p>
        </p:txBody>
      </p:sp>
      <p:pic>
        <p:nvPicPr>
          <p:cNvPr id="23554" name="Picture 2" descr="University of Wales Trinity Saint David launches new digital healthcare  course - Digital Health and Care Wales">
            <a:extLst>
              <a:ext uri="{FF2B5EF4-FFF2-40B4-BE49-F238E27FC236}">
                <a16:creationId xmlns:a16="http://schemas.microsoft.com/office/drawing/2014/main" id="{21B44D32-FB4D-7541-D136-547B7452548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7882" t="13091" r="7967" b="11387"/>
          <a:stretch>
            <a:fillRect/>
          </a:stretch>
        </p:blipFill>
        <p:spPr bwMode="auto">
          <a:xfrm>
            <a:off x="6096000" y="2844799"/>
            <a:ext cx="5129892" cy="19230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635305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0" name="Picture 2" descr="Bacterial Meningitis Causes | meningitis symptoms | Meri Sehat">
            <a:extLst>
              <a:ext uri="{FF2B5EF4-FFF2-40B4-BE49-F238E27FC236}">
                <a16:creationId xmlns:a16="http://schemas.microsoft.com/office/drawing/2014/main" id="{D09D13B2-6B61-6B49-8957-50D519F0E35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888" b="-1"/>
          <a:stretch>
            <a:fillRect/>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055" name="Rectangle 2054">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8D8655-D7EA-F87B-DCBC-6593B2E50081}"/>
              </a:ext>
            </a:extLst>
          </p:cNvPr>
          <p:cNvSpPr>
            <a:spLocks noGrp="1"/>
          </p:cNvSpPr>
          <p:nvPr>
            <p:ph type="title"/>
          </p:nvPr>
        </p:nvSpPr>
        <p:spPr>
          <a:xfrm>
            <a:off x="523875" y="5317240"/>
            <a:ext cx="11210925" cy="744836"/>
          </a:xfrm>
        </p:spPr>
        <p:txBody>
          <a:bodyPr>
            <a:normAutofit/>
          </a:bodyPr>
          <a:lstStyle/>
          <a:p>
            <a:pPr algn="ctr"/>
            <a:r>
              <a:rPr lang="en-US" sz="3600" b="1" dirty="0">
                <a:solidFill>
                  <a:schemeClr val="tx1">
                    <a:lumMod val="85000"/>
                    <a:lumOff val="15000"/>
                  </a:schemeClr>
                </a:solidFill>
              </a:rPr>
              <a:t>Bacterial Meningitis</a:t>
            </a:r>
          </a:p>
        </p:txBody>
      </p:sp>
      <p:cxnSp>
        <p:nvCxnSpPr>
          <p:cNvPr id="2057" name="Straight Connector 2056">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2059" name="Straight Connector 2058">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192924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90" name="Rectangle 3089">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1FC8D2-199F-075C-93D2-3F0D8209ED06}"/>
              </a:ext>
            </a:extLst>
          </p:cNvPr>
          <p:cNvSpPr>
            <a:spLocks noGrp="1"/>
          </p:cNvSpPr>
          <p:nvPr>
            <p:ph type="title"/>
          </p:nvPr>
        </p:nvSpPr>
        <p:spPr>
          <a:xfrm>
            <a:off x="838200" y="750277"/>
            <a:ext cx="5251316" cy="765660"/>
          </a:xfrm>
        </p:spPr>
        <p:txBody>
          <a:bodyPr vert="horz" lIns="91440" tIns="45720" rIns="91440" bIns="45720" rtlCol="0" anchor="ctr">
            <a:normAutofit/>
          </a:bodyPr>
          <a:lstStyle/>
          <a:p>
            <a:r>
              <a:rPr lang="en-US" b="1" dirty="0"/>
              <a:t>Case Study</a:t>
            </a:r>
          </a:p>
        </p:txBody>
      </p:sp>
      <p:sp>
        <p:nvSpPr>
          <p:cNvPr id="4" name="TextBox 3">
            <a:extLst>
              <a:ext uri="{FF2B5EF4-FFF2-40B4-BE49-F238E27FC236}">
                <a16:creationId xmlns:a16="http://schemas.microsoft.com/office/drawing/2014/main" id="{0838FC32-859C-AD96-ADF6-5DC11D27CB38}"/>
              </a:ext>
            </a:extLst>
          </p:cNvPr>
          <p:cNvSpPr txBox="1"/>
          <p:nvPr/>
        </p:nvSpPr>
        <p:spPr>
          <a:xfrm>
            <a:off x="838200" y="1594339"/>
            <a:ext cx="5257800" cy="4513384"/>
          </a:xfrm>
          <a:prstGeom prst="rect">
            <a:avLst/>
          </a:prstGeom>
        </p:spPr>
        <p:txBody>
          <a:bodyPr vert="horz" lIns="91440" tIns="45720" rIns="91440" bIns="45720" rtlCol="0">
            <a:normAutofit/>
          </a:bodyPr>
          <a:lstStyle/>
          <a:p>
            <a:pPr>
              <a:lnSpc>
                <a:spcPct val="90000"/>
              </a:lnSpc>
              <a:spcAft>
                <a:spcPts val="800"/>
              </a:spcAft>
            </a:pPr>
            <a:r>
              <a:rPr lang="en-US" sz="2000" dirty="0">
                <a:effectLst/>
              </a:rPr>
              <a:t>James is 9 years old. One evening, James mentioned he had a headache and felt unusually tired. His father, thinking it might be due to his active day at school, allowed him to rest and gave him ibuprofen. That night, James was restless and developed a fever. The next morning, he complained of a severe headache, light sensitivity, and his neck felt stiff when he tried to bend it forward. He also seemed confused, which alarmed his parents. Remembering a health flyer about meningitis symptoms they had received at a school meeting, they immediately took him to the nearest hospital. After a thorough examination and a lumbar puncture, James was diagnosed with bacterial meningitis.</a:t>
            </a:r>
          </a:p>
        </p:txBody>
      </p:sp>
      <p:pic>
        <p:nvPicPr>
          <p:cNvPr id="3076" name="Picture 4" descr="Cartoon Child Fever Stock Illustrations – 2,413 Cartoon Child Fever Stock  Illustrations, Vectors &amp; Clipart - Dreamstime">
            <a:extLst>
              <a:ext uri="{FF2B5EF4-FFF2-40B4-BE49-F238E27FC236}">
                <a16:creationId xmlns:a16="http://schemas.microsoft.com/office/drawing/2014/main" id="{BBC9898F-CF3D-CE4F-D674-8382B64564C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9752" r="3301"/>
          <a:stretch>
            <a:fillRect/>
          </a:stretch>
        </p:blipFill>
        <p:spPr bwMode="auto">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019355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9FF6141-EE1C-B728-C6E3-91BD3D308EB0}"/>
              </a:ext>
            </a:extLst>
          </p:cNvPr>
          <p:cNvSpPr>
            <a:spLocks noChangeArrowheads="1"/>
          </p:cNvSpPr>
          <p:nvPr/>
        </p:nvSpPr>
        <p:spPr bwMode="auto">
          <a:xfrm>
            <a:off x="838200" y="1321266"/>
            <a:ext cx="10381735" cy="501675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rgbClr val="000000"/>
                </a:solidFill>
                <a:effectLst/>
                <a:latin typeface="+mn-lt"/>
              </a:rPr>
              <a:t>Bacterial meningitis is defined as an acute bacterial infection that causes inflammation of the meninges, the membranes surrounding the brain and spinal cord. The infection typically occurs when bacteria enter the bloodstream and cross the blood-brain barrier, leading to inflammation and swelling of the meninges.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000" b="0" i="0" u="none" strike="noStrike" cap="none" normalizeH="0" baseline="0" dirty="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rgbClr val="000000"/>
                </a:solidFill>
                <a:effectLst/>
                <a:latin typeface="+mn-lt"/>
              </a:rPr>
              <a:t>The most common bacterial pathogens responsible for meningitis include:</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000" b="0" i="0" u="none" strike="noStrike" cap="none" normalizeH="0" baseline="0" dirty="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0" i="1" u="none" strike="noStrike" cap="none" normalizeH="0" baseline="0" dirty="0">
                <a:ln>
                  <a:noFill/>
                </a:ln>
                <a:solidFill>
                  <a:srgbClr val="000000"/>
                </a:solidFill>
                <a:effectLst/>
                <a:latin typeface="+mn-lt"/>
              </a:rPr>
              <a:t> Neisseria meningitidis</a:t>
            </a:r>
            <a:r>
              <a:rPr kumimoji="0" lang="en-US" altLang="en-US" sz="2000" b="0" i="0" u="none" strike="noStrike" cap="none" normalizeH="0" baseline="0" dirty="0">
                <a:ln>
                  <a:noFill/>
                </a:ln>
                <a:solidFill>
                  <a:srgbClr val="000000"/>
                </a:solidFill>
                <a:effectLst/>
                <a:latin typeface="+mn-lt"/>
              </a:rPr>
              <a:t> (meningococcal meningitis)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0" i="1" u="none" strike="noStrike" cap="none" normalizeH="0" baseline="0" dirty="0">
                <a:ln>
                  <a:noFill/>
                </a:ln>
                <a:solidFill>
                  <a:srgbClr val="000000"/>
                </a:solidFill>
                <a:effectLst/>
                <a:latin typeface="+mn-lt"/>
              </a:rPr>
              <a:t> Streptococcus pneumoniae</a:t>
            </a:r>
            <a:r>
              <a:rPr kumimoji="0" lang="en-US" altLang="en-US" sz="2000" b="0" i="0" u="none" strike="noStrike" cap="none" normalizeH="0" baseline="0" dirty="0">
                <a:ln>
                  <a:noFill/>
                </a:ln>
                <a:solidFill>
                  <a:srgbClr val="000000"/>
                </a:solidFill>
                <a:effectLst/>
                <a:latin typeface="+mn-lt"/>
              </a:rPr>
              <a:t> (pneumococcal meningitis)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0" i="1" u="none" strike="noStrike" cap="none" normalizeH="0" baseline="0" dirty="0">
                <a:ln>
                  <a:noFill/>
                </a:ln>
                <a:solidFill>
                  <a:srgbClr val="000000"/>
                </a:solidFill>
                <a:effectLst/>
                <a:latin typeface="+mn-lt"/>
              </a:rPr>
              <a:t> </a:t>
            </a:r>
            <a:r>
              <a:rPr kumimoji="0" lang="en-US" altLang="en-US" sz="2000" b="0" i="1" u="none" strike="noStrike" cap="none" normalizeH="0" baseline="0" dirty="0" err="1">
                <a:ln>
                  <a:noFill/>
                </a:ln>
                <a:solidFill>
                  <a:srgbClr val="000000"/>
                </a:solidFill>
                <a:effectLst/>
                <a:latin typeface="+mn-lt"/>
              </a:rPr>
              <a:t>Haemophilus</a:t>
            </a:r>
            <a:r>
              <a:rPr kumimoji="0" lang="en-US" altLang="en-US" sz="2000" b="0" i="1" u="none" strike="noStrike" cap="none" normalizeH="0" baseline="0" dirty="0">
                <a:ln>
                  <a:noFill/>
                </a:ln>
                <a:solidFill>
                  <a:srgbClr val="000000"/>
                </a:solidFill>
                <a:effectLst/>
                <a:latin typeface="+mn-lt"/>
              </a:rPr>
              <a:t> influenzae</a:t>
            </a:r>
            <a:r>
              <a:rPr kumimoji="0" lang="en-US" altLang="en-US" sz="2000" b="0" i="0" u="none" strike="noStrike" cap="none" normalizeH="0" baseline="0" dirty="0">
                <a:ln>
                  <a:noFill/>
                </a:ln>
                <a:solidFill>
                  <a:srgbClr val="000000"/>
                </a:solidFill>
                <a:effectLst/>
                <a:latin typeface="+mn-lt"/>
              </a:rPr>
              <a:t> type b (Hib)</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000" b="0" i="0" u="none" strike="noStrike" cap="none" normalizeH="0" baseline="0" dirty="0">
              <a:ln>
                <a:noFill/>
              </a:ln>
              <a:solidFill>
                <a:srgbClr val="000000"/>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rgbClr val="000000"/>
                </a:solidFill>
                <a:effectLst/>
                <a:latin typeface="+mn-lt"/>
              </a:rPr>
              <a:t>Transmission usually occurs through respiratory droplets, close contact, coughing, sneezing or sharing utensils with an infected individual.</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000" b="0" i="0" u="none" strike="noStrike" cap="none" normalizeH="0" baseline="0" dirty="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rgbClr val="000000"/>
                </a:solidFill>
                <a:effectLst/>
                <a:latin typeface="+mn-lt"/>
              </a:rPr>
              <a:t>Without rapid antibiotic treatment, bacterial meningitis can cause severe complications such as brain damage, hearing loss, seizures, or death.</a:t>
            </a:r>
            <a:endParaRPr kumimoji="0" lang="en-US" altLang="en-US" sz="2000" b="0" i="0" u="none" strike="noStrike" cap="none" normalizeH="0" baseline="0" dirty="0">
              <a:ln>
                <a:noFill/>
              </a:ln>
              <a:solidFill>
                <a:schemeClr val="tx1"/>
              </a:solidFill>
              <a:effectLst/>
              <a:latin typeface="+mn-lt"/>
            </a:endParaRPr>
          </a:p>
        </p:txBody>
      </p:sp>
      <p:sp>
        <p:nvSpPr>
          <p:cNvPr id="5" name="Title 4">
            <a:extLst>
              <a:ext uri="{FF2B5EF4-FFF2-40B4-BE49-F238E27FC236}">
                <a16:creationId xmlns:a16="http://schemas.microsoft.com/office/drawing/2014/main" id="{639F35F2-3E02-D9AC-4345-D50DA3B7826A}"/>
              </a:ext>
            </a:extLst>
          </p:cNvPr>
          <p:cNvSpPr>
            <a:spLocks noGrp="1"/>
          </p:cNvSpPr>
          <p:nvPr>
            <p:ph type="title"/>
          </p:nvPr>
        </p:nvSpPr>
        <p:spPr>
          <a:xfrm>
            <a:off x="838200" y="504852"/>
            <a:ext cx="10515600" cy="845837"/>
          </a:xfrm>
        </p:spPr>
        <p:txBody>
          <a:bodyPr/>
          <a:lstStyle/>
          <a:p>
            <a:r>
              <a:rPr lang="en-US" b="1" dirty="0"/>
              <a:t>What is Meningitis?</a:t>
            </a:r>
            <a:endParaRPr lang="en-US" dirty="0"/>
          </a:p>
        </p:txBody>
      </p:sp>
    </p:spTree>
    <p:extLst>
      <p:ext uri="{BB962C8B-B14F-4D97-AF65-F5344CB8AC3E}">
        <p14:creationId xmlns:p14="http://schemas.microsoft.com/office/powerpoint/2010/main" val="7499660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4A8A33-ECF9-E911-87B1-3CEE8BCE8E2C}"/>
              </a:ext>
            </a:extLst>
          </p:cNvPr>
          <p:cNvSpPr>
            <a:spLocks noGrp="1"/>
          </p:cNvSpPr>
          <p:nvPr>
            <p:ph type="title"/>
          </p:nvPr>
        </p:nvSpPr>
        <p:spPr>
          <a:xfrm>
            <a:off x="522147" y="365791"/>
            <a:ext cx="4785691" cy="577662"/>
          </a:xfrm>
        </p:spPr>
        <p:txBody>
          <a:bodyPr vert="horz" lIns="91440" tIns="45720" rIns="91440" bIns="45720" rtlCol="0" anchor="b">
            <a:normAutofit fontScale="90000"/>
          </a:bodyPr>
          <a:lstStyle/>
          <a:p>
            <a:r>
              <a:rPr lang="en-US" b="1" kern="1200" dirty="0">
                <a:solidFill>
                  <a:schemeClr val="tx1"/>
                </a:solidFill>
                <a:latin typeface="+mj-lt"/>
                <a:ea typeface="+mj-ea"/>
                <a:cs typeface="+mj-cs"/>
              </a:rPr>
              <a:t>Signs and Symptoms</a:t>
            </a:r>
          </a:p>
        </p:txBody>
      </p:sp>
      <p:sp>
        <p:nvSpPr>
          <p:cNvPr id="4" name="TextBox 3">
            <a:extLst>
              <a:ext uri="{FF2B5EF4-FFF2-40B4-BE49-F238E27FC236}">
                <a16:creationId xmlns:a16="http://schemas.microsoft.com/office/drawing/2014/main" id="{3C79D24B-D42F-974A-5C51-123F42E8E802}"/>
              </a:ext>
            </a:extLst>
          </p:cNvPr>
          <p:cNvSpPr txBox="1"/>
          <p:nvPr/>
        </p:nvSpPr>
        <p:spPr>
          <a:xfrm>
            <a:off x="92638" y="1052273"/>
            <a:ext cx="5644710" cy="5607423"/>
          </a:xfrm>
          <a:prstGeom prst="rect">
            <a:avLst/>
          </a:prstGeom>
        </p:spPr>
        <p:txBody>
          <a:bodyPr vert="horz" lIns="91440" tIns="45720" rIns="91440" bIns="45720" rtlCol="0" anchor="t">
            <a:normAutofit lnSpcReduction="10000"/>
          </a:bodyPr>
          <a:lstStyle/>
          <a:p>
            <a:pPr>
              <a:lnSpc>
                <a:spcPct val="90000"/>
              </a:lnSpc>
              <a:spcAft>
                <a:spcPts val="600"/>
              </a:spcAft>
            </a:pPr>
            <a:r>
              <a:rPr lang="en-US" sz="1600" b="0" i="0" dirty="0">
                <a:effectLst/>
              </a:rPr>
              <a:t>The symptoms of bacterial meningitis can develop rapidly and may worsen within hours. Early recognition is essential to prevent severe complications.</a:t>
            </a:r>
          </a:p>
          <a:p>
            <a:pPr indent="-228600">
              <a:lnSpc>
                <a:spcPct val="90000"/>
              </a:lnSpc>
              <a:spcAft>
                <a:spcPts val="600"/>
              </a:spcAft>
              <a:buFont typeface="Arial" panose="020B0604020202020204" pitchFamily="34" charset="0"/>
              <a:buChar char="•"/>
            </a:pPr>
            <a:endParaRPr lang="en-US" sz="1600" b="0" i="0" dirty="0">
              <a:effectLst/>
            </a:endParaRPr>
          </a:p>
          <a:p>
            <a:pPr>
              <a:lnSpc>
                <a:spcPct val="90000"/>
              </a:lnSpc>
              <a:spcAft>
                <a:spcPts val="600"/>
              </a:spcAft>
            </a:pPr>
            <a:r>
              <a:rPr lang="en-US" sz="1600" b="0" i="0" dirty="0">
                <a:effectLst/>
              </a:rPr>
              <a:t>Common signs and symptoms include:</a:t>
            </a:r>
          </a:p>
          <a:p>
            <a:pPr indent="-228600">
              <a:lnSpc>
                <a:spcPct val="90000"/>
              </a:lnSpc>
              <a:spcAft>
                <a:spcPts val="600"/>
              </a:spcAft>
              <a:buFont typeface="Arial" panose="020B0604020202020204" pitchFamily="34" charset="0"/>
              <a:buChar char="•"/>
            </a:pPr>
            <a:endParaRPr lang="en-US" sz="1600" b="0" i="0" dirty="0">
              <a:effectLst/>
            </a:endParaRPr>
          </a:p>
          <a:p>
            <a:pPr indent="-228600">
              <a:lnSpc>
                <a:spcPct val="90000"/>
              </a:lnSpc>
              <a:spcAft>
                <a:spcPts val="600"/>
              </a:spcAft>
              <a:buFont typeface="Arial" panose="020B0604020202020204" pitchFamily="34" charset="0"/>
              <a:buChar char="•"/>
            </a:pPr>
            <a:r>
              <a:rPr lang="en-US" sz="1600" b="0" i="0" dirty="0">
                <a:effectLst/>
              </a:rPr>
              <a:t>High fever</a:t>
            </a:r>
          </a:p>
          <a:p>
            <a:pPr indent="-228600">
              <a:lnSpc>
                <a:spcPct val="90000"/>
              </a:lnSpc>
              <a:spcAft>
                <a:spcPts val="600"/>
              </a:spcAft>
              <a:buFont typeface="Arial" panose="020B0604020202020204" pitchFamily="34" charset="0"/>
              <a:buChar char="•"/>
            </a:pPr>
            <a:r>
              <a:rPr lang="en-US" sz="1600" b="0" i="0" dirty="0">
                <a:effectLst/>
              </a:rPr>
              <a:t>Severe headache</a:t>
            </a:r>
          </a:p>
          <a:p>
            <a:pPr indent="-228600">
              <a:lnSpc>
                <a:spcPct val="90000"/>
              </a:lnSpc>
              <a:spcAft>
                <a:spcPts val="600"/>
              </a:spcAft>
              <a:buFont typeface="Arial" panose="020B0604020202020204" pitchFamily="34" charset="0"/>
              <a:buChar char="•"/>
            </a:pPr>
            <a:r>
              <a:rPr lang="en-US" sz="1600" b="0" i="0" dirty="0">
                <a:effectLst/>
              </a:rPr>
              <a:t>Neck stiffness</a:t>
            </a:r>
          </a:p>
          <a:p>
            <a:pPr indent="-228600">
              <a:lnSpc>
                <a:spcPct val="90000"/>
              </a:lnSpc>
              <a:spcAft>
                <a:spcPts val="600"/>
              </a:spcAft>
              <a:buFont typeface="Arial" panose="020B0604020202020204" pitchFamily="34" charset="0"/>
              <a:buChar char="•"/>
            </a:pPr>
            <a:r>
              <a:rPr lang="en-US" sz="1600" b="0" i="0" dirty="0">
                <a:effectLst/>
              </a:rPr>
              <a:t>Photophobia (sensitivity to light)</a:t>
            </a:r>
          </a:p>
          <a:p>
            <a:pPr indent="-228600">
              <a:lnSpc>
                <a:spcPct val="90000"/>
              </a:lnSpc>
              <a:spcAft>
                <a:spcPts val="600"/>
              </a:spcAft>
              <a:buFont typeface="Arial" panose="020B0604020202020204" pitchFamily="34" charset="0"/>
              <a:buChar char="•"/>
            </a:pPr>
            <a:r>
              <a:rPr lang="en-US" sz="1600" b="0" i="0" dirty="0">
                <a:effectLst/>
              </a:rPr>
              <a:t>Nausea and vomiting</a:t>
            </a:r>
          </a:p>
          <a:p>
            <a:pPr indent="-228600">
              <a:lnSpc>
                <a:spcPct val="90000"/>
              </a:lnSpc>
              <a:spcAft>
                <a:spcPts val="600"/>
              </a:spcAft>
              <a:buFont typeface="Arial" panose="020B0604020202020204" pitchFamily="34" charset="0"/>
              <a:buChar char="•"/>
            </a:pPr>
            <a:r>
              <a:rPr lang="en-US" sz="1600" b="0" i="0" dirty="0">
                <a:effectLst/>
              </a:rPr>
              <a:t>Confusion or altered mental state</a:t>
            </a:r>
          </a:p>
          <a:p>
            <a:pPr indent="-228600">
              <a:lnSpc>
                <a:spcPct val="90000"/>
              </a:lnSpc>
              <a:spcAft>
                <a:spcPts val="600"/>
              </a:spcAft>
              <a:buFont typeface="Arial" panose="020B0604020202020204" pitchFamily="34" charset="0"/>
              <a:buChar char="•"/>
            </a:pPr>
            <a:r>
              <a:rPr lang="en-US" sz="1600" b="0" i="0" dirty="0">
                <a:effectLst/>
              </a:rPr>
              <a:t>Difficulty concentrating</a:t>
            </a:r>
          </a:p>
          <a:p>
            <a:pPr indent="-228600">
              <a:lnSpc>
                <a:spcPct val="90000"/>
              </a:lnSpc>
              <a:spcAft>
                <a:spcPts val="600"/>
              </a:spcAft>
              <a:buFont typeface="Arial" panose="020B0604020202020204" pitchFamily="34" charset="0"/>
              <a:buChar char="•"/>
            </a:pPr>
            <a:r>
              <a:rPr lang="en-US" sz="1600" b="0" i="0" dirty="0">
                <a:effectLst/>
              </a:rPr>
              <a:t>Seizures</a:t>
            </a:r>
          </a:p>
          <a:p>
            <a:pPr indent="-228600">
              <a:lnSpc>
                <a:spcPct val="90000"/>
              </a:lnSpc>
              <a:spcAft>
                <a:spcPts val="600"/>
              </a:spcAft>
              <a:buFont typeface="Arial" panose="020B0604020202020204" pitchFamily="34" charset="0"/>
              <a:buChar char="•"/>
            </a:pPr>
            <a:r>
              <a:rPr lang="en-US" sz="1600" b="0" i="0" dirty="0">
                <a:effectLst/>
              </a:rPr>
              <a:t>Sensitivity to noise</a:t>
            </a:r>
          </a:p>
          <a:p>
            <a:pPr indent="-228600">
              <a:lnSpc>
                <a:spcPct val="90000"/>
              </a:lnSpc>
              <a:spcAft>
                <a:spcPts val="600"/>
              </a:spcAft>
              <a:buFont typeface="Arial" panose="020B0604020202020204" pitchFamily="34" charset="0"/>
              <a:buChar char="•"/>
            </a:pPr>
            <a:endParaRPr lang="en-US" sz="1600" b="0" i="0" dirty="0">
              <a:effectLst/>
            </a:endParaRPr>
          </a:p>
          <a:p>
            <a:pPr>
              <a:lnSpc>
                <a:spcPct val="90000"/>
              </a:lnSpc>
              <a:spcAft>
                <a:spcPts val="600"/>
              </a:spcAft>
            </a:pPr>
            <a:r>
              <a:rPr lang="en-US" sz="1600" b="0" i="0" dirty="0">
                <a:effectLst/>
              </a:rPr>
              <a:t>In children, additional symptoms may include irritability, lethargy, difficulty waking, and poor feeding.</a:t>
            </a:r>
          </a:p>
          <a:p>
            <a:pPr>
              <a:lnSpc>
                <a:spcPct val="90000"/>
              </a:lnSpc>
              <a:spcAft>
                <a:spcPts val="600"/>
              </a:spcAft>
            </a:pPr>
            <a:r>
              <a:rPr lang="en-US" sz="1600" b="0" i="0" dirty="0">
                <a:effectLst/>
              </a:rPr>
              <a:t>In the case study, James presented with several classic symptoms including headache, fever, neck stiffness, photophobia and confusion, which prompted urgent medical evaluation.</a:t>
            </a:r>
          </a:p>
        </p:txBody>
      </p:sp>
      <p:pic>
        <p:nvPicPr>
          <p:cNvPr id="3078" name="Picture 6" descr="Why Am I Throwing Up and When To See a Doctor">
            <a:extLst>
              <a:ext uri="{FF2B5EF4-FFF2-40B4-BE49-F238E27FC236}">
                <a16:creationId xmlns:a16="http://schemas.microsoft.com/office/drawing/2014/main" id="{8385BB5C-1AB1-F1DD-B6EB-DB17CC3BF82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9657" r="-2" b="-2"/>
          <a:stretch>
            <a:fillRect/>
          </a:stretch>
        </p:blipFill>
        <p:spPr bwMode="auto">
          <a:xfrm>
            <a:off x="5830957" y="10"/>
            <a:ext cx="6267434" cy="4378805"/>
          </a:xfrm>
          <a:prstGeom prst="rect">
            <a:avLst/>
          </a:prstGeom>
          <a:noFill/>
          <a:extLst>
            <a:ext uri="{909E8E84-426E-40DD-AFC4-6F175D3DCCD1}">
              <a14:hiddenFill xmlns:a14="http://schemas.microsoft.com/office/drawing/2010/main">
                <a:solidFill>
                  <a:srgbClr val="FFFFFF"/>
                </a:solidFill>
              </a14:hiddenFill>
            </a:ext>
          </a:extLst>
        </p:spPr>
      </p:pic>
      <p:sp>
        <p:nvSpPr>
          <p:cNvPr id="3083" name="Rectangle 3082">
            <a:extLst>
              <a:ext uri="{FF2B5EF4-FFF2-40B4-BE49-F238E27FC236}">
                <a16:creationId xmlns:a16="http://schemas.microsoft.com/office/drawing/2014/main" id="{4DD35268-6FBE-0BCD-C050-3F804C7C54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2068597" y="0"/>
            <a:ext cx="123401" cy="3290157"/>
          </a:xfrm>
          <a:prstGeom prst="rect">
            <a:avLst/>
          </a:prstGeom>
          <a:gradFill>
            <a:gsLst>
              <a:gs pos="20000">
                <a:schemeClr val="accent3">
                  <a:alpha val="0"/>
                </a:schemeClr>
              </a:gs>
              <a:gs pos="100000">
                <a:schemeClr val="accent3">
                  <a:lumMod val="60000"/>
                  <a:lumOff val="40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6" name="Picture 4" descr="When to Worry About Neck Pain - Regional Neurological Associates">
            <a:extLst>
              <a:ext uri="{FF2B5EF4-FFF2-40B4-BE49-F238E27FC236}">
                <a16:creationId xmlns:a16="http://schemas.microsoft.com/office/drawing/2014/main" id="{63619C98-4C40-8AC0-5582-B64CEC76BB3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25712" b="-1"/>
          <a:stretch>
            <a:fillRect/>
          </a:stretch>
        </p:blipFill>
        <p:spPr bwMode="auto">
          <a:xfrm>
            <a:off x="5830957" y="4378817"/>
            <a:ext cx="3207026" cy="2479183"/>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descr="Adult Fever: When Should You Seek Emergency Help?">
            <a:extLst>
              <a:ext uri="{FF2B5EF4-FFF2-40B4-BE49-F238E27FC236}">
                <a16:creationId xmlns:a16="http://schemas.microsoft.com/office/drawing/2014/main" id="{C502AF88-4188-05FA-B54C-4E7A6B5DA25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11569" r="1739" b="2"/>
          <a:stretch>
            <a:fillRect/>
          </a:stretch>
        </p:blipFill>
        <p:spPr bwMode="auto">
          <a:xfrm>
            <a:off x="9037983" y="4378818"/>
            <a:ext cx="3060408" cy="2479182"/>
          </a:xfrm>
          <a:prstGeom prst="rect">
            <a:avLst/>
          </a:prstGeom>
          <a:noFill/>
          <a:extLst>
            <a:ext uri="{909E8E84-426E-40DD-AFC4-6F175D3DCCD1}">
              <a14:hiddenFill xmlns:a14="http://schemas.microsoft.com/office/drawing/2010/main">
                <a:solidFill>
                  <a:srgbClr val="FFFFFF"/>
                </a:solidFill>
              </a14:hiddenFill>
            </a:ext>
          </a:extLst>
        </p:spPr>
      </p:pic>
      <p:grpSp>
        <p:nvGrpSpPr>
          <p:cNvPr id="3085" name="Group 3084">
            <a:extLst>
              <a:ext uri="{FF2B5EF4-FFF2-40B4-BE49-F238E27FC236}">
                <a16:creationId xmlns:a16="http://schemas.microsoft.com/office/drawing/2014/main" id="{F3A0B02E-2A29-A1CD-0D60-A9E1681AF3C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068638" y="0"/>
            <a:ext cx="123362" cy="6858000"/>
            <a:chOff x="12068638" y="0"/>
            <a:chExt cx="123362" cy="6858000"/>
          </a:xfrm>
        </p:grpSpPr>
        <p:sp>
          <p:nvSpPr>
            <p:cNvPr id="3086" name="Rectangle 3085">
              <a:extLst>
                <a:ext uri="{FF2B5EF4-FFF2-40B4-BE49-F238E27FC236}">
                  <a16:creationId xmlns:a16="http://schemas.microsoft.com/office/drawing/2014/main" id="{DB760236-1E5E-7CEA-DCDD-21F3FB288A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7" name="Rectangle 3086">
              <a:extLst>
                <a:ext uri="{FF2B5EF4-FFF2-40B4-BE49-F238E27FC236}">
                  <a16:creationId xmlns:a16="http://schemas.microsoft.com/office/drawing/2014/main" id="{30D6BAEE-FD58-F5B7-5CF3-A74EB385D7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27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0598166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5" name="Rectangle 2054">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050" name="Picture 2" descr="The UK in Brief - Blog In2English">
            <a:extLst>
              <a:ext uri="{FF2B5EF4-FFF2-40B4-BE49-F238E27FC236}">
                <a16:creationId xmlns:a16="http://schemas.microsoft.com/office/drawing/2014/main" id="{EF7CC25C-3D8E-D0E0-DEF4-C7A164AB48B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14651"/>
          <a:stretch>
            <a:fillRect/>
          </a:stretch>
        </p:blipFill>
        <p:spPr bwMode="auto">
          <a:xfrm>
            <a:off x="20" y="0"/>
            <a:ext cx="12191980" cy="6856718"/>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CE1B79DA-57F3-35FB-6D73-9F446861811C}"/>
              </a:ext>
            </a:extLst>
          </p:cNvPr>
          <p:cNvSpPr txBox="1"/>
          <p:nvPr/>
        </p:nvSpPr>
        <p:spPr>
          <a:xfrm>
            <a:off x="1493137" y="467498"/>
            <a:ext cx="9205725" cy="769441"/>
          </a:xfrm>
          <a:prstGeom prst="rect">
            <a:avLst/>
          </a:prstGeom>
        </p:spPr>
        <p:style>
          <a:lnRef idx="2">
            <a:schemeClr val="accent1"/>
          </a:lnRef>
          <a:fillRef idx="1">
            <a:schemeClr val="lt1"/>
          </a:fillRef>
          <a:effectRef idx="0">
            <a:schemeClr val="accent1"/>
          </a:effectRef>
          <a:fontRef idx="minor">
            <a:schemeClr val="dk1"/>
          </a:fontRef>
        </p:style>
        <p:txBody>
          <a:bodyPr wrap="none" rtlCol="0">
            <a:spAutoFit/>
          </a:bodyPr>
          <a:lstStyle/>
          <a:p>
            <a:r>
              <a:rPr lang="en-GB" sz="4400" b="1" dirty="0"/>
              <a:t>Prevalence and Incidence in the UK</a:t>
            </a:r>
            <a:endParaRPr lang="en-US" sz="4400" dirty="0"/>
          </a:p>
        </p:txBody>
      </p:sp>
      <p:sp>
        <p:nvSpPr>
          <p:cNvPr id="3" name="Rectangle 1">
            <a:extLst>
              <a:ext uri="{FF2B5EF4-FFF2-40B4-BE49-F238E27FC236}">
                <a16:creationId xmlns:a16="http://schemas.microsoft.com/office/drawing/2014/main" id="{352CCBEA-6B07-B4A5-0328-305C8DE371F1}"/>
              </a:ext>
            </a:extLst>
          </p:cNvPr>
          <p:cNvSpPr>
            <a:spLocks noChangeArrowheads="1"/>
          </p:cNvSpPr>
          <p:nvPr/>
        </p:nvSpPr>
        <p:spPr bwMode="auto">
          <a:xfrm>
            <a:off x="838199" y="1531620"/>
            <a:ext cx="10515600" cy="4708981"/>
          </a:xfrm>
          <a:prstGeom prst="rect">
            <a:avLst/>
          </a:prstGeom>
          <a:ln/>
        </p:spPr>
        <p:style>
          <a:lnRef idx="2">
            <a:schemeClr val="accent1"/>
          </a:lnRef>
          <a:fillRef idx="1">
            <a:schemeClr val="lt1"/>
          </a:fillRef>
          <a:effectRef idx="0">
            <a:schemeClr val="accent1"/>
          </a:effectRef>
          <a:fontRef idx="minor">
            <a:schemeClr val="dk1"/>
          </a:fontRef>
        </p:style>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rgbClr val="000000"/>
                </a:solidFill>
                <a:effectLst/>
                <a:latin typeface="+mn-lt"/>
              </a:rPr>
              <a:t>In the United Kingdom, bacterial meningitis is considered relatively rare but remains a significant public health concern due to its severity and rapid progression.</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000" b="0" i="0" u="none" strike="noStrike" cap="none" normalizeH="0" baseline="0" dirty="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rgbClr val="000000"/>
                </a:solidFill>
                <a:effectLst/>
                <a:latin typeface="+mn-lt"/>
              </a:rPr>
              <a:t>Incidence refers to the number of new cases of a disease occurring in a population during a specific period of time.</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000" b="0" i="0" u="none" strike="noStrike" cap="none" normalizeH="0" baseline="0" dirty="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rgbClr val="000000"/>
                </a:solidFill>
                <a:effectLst/>
                <a:latin typeface="+mn-lt"/>
              </a:rPr>
              <a:t>Research conducted in England and Wales reported an average annual incidence of approximately </a:t>
            </a:r>
            <a:r>
              <a:rPr kumimoji="0" lang="en-US" altLang="en-US" sz="2000" b="1" i="0" u="none" strike="noStrike" cap="none" normalizeH="0" baseline="0" dirty="0">
                <a:ln>
                  <a:noFill/>
                </a:ln>
                <a:solidFill>
                  <a:srgbClr val="000000"/>
                </a:solidFill>
                <a:effectLst/>
                <a:latin typeface="+mn-lt"/>
              </a:rPr>
              <a:t>1.62 cases per 100,000 people</a:t>
            </a:r>
            <a:r>
              <a:rPr kumimoji="0" lang="en-US" altLang="en-US" sz="2000" b="0" i="0" u="none" strike="noStrike" cap="none" normalizeH="0" baseline="0" dirty="0">
                <a:ln>
                  <a:noFill/>
                </a:ln>
                <a:solidFill>
                  <a:srgbClr val="000000"/>
                </a:solidFill>
                <a:effectLst/>
                <a:latin typeface="+mn-lt"/>
              </a:rPr>
              <a:t> for meningitis caused by bacterial, fungal and mycobacterial pathogens (</a:t>
            </a:r>
            <a:r>
              <a:rPr kumimoji="0" lang="en-US" altLang="en-US" sz="2000" b="0" i="0" u="none" strike="noStrike" cap="none" normalizeH="0" baseline="0" dirty="0" err="1">
                <a:ln>
                  <a:noFill/>
                </a:ln>
                <a:solidFill>
                  <a:srgbClr val="000000"/>
                </a:solidFill>
                <a:effectLst/>
                <a:latin typeface="+mn-lt"/>
              </a:rPr>
              <a:t>Okike</a:t>
            </a:r>
            <a:r>
              <a:rPr kumimoji="0" lang="en-US" altLang="en-US" sz="2000" b="0" i="0" u="none" strike="noStrike" cap="none" normalizeH="0" baseline="0" dirty="0">
                <a:ln>
                  <a:noFill/>
                </a:ln>
                <a:solidFill>
                  <a:srgbClr val="000000"/>
                </a:solidFill>
                <a:effectLst/>
                <a:latin typeface="+mn-lt"/>
              </a:rPr>
              <a:t> et al., 2014).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000" b="0" i="0" u="none" strike="noStrike" cap="none" normalizeH="0" baseline="0" dirty="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rgbClr val="000000"/>
                </a:solidFill>
                <a:effectLst/>
                <a:latin typeface="+mn-lt"/>
              </a:rPr>
              <a:t>More recent data from the UK Health Security Agency indicates </a:t>
            </a:r>
            <a:r>
              <a:rPr kumimoji="0" lang="en-US" altLang="en-US" sz="2000" b="1" i="0" u="none" strike="noStrike" cap="none" normalizeH="0" baseline="0" dirty="0">
                <a:ln>
                  <a:noFill/>
                </a:ln>
                <a:solidFill>
                  <a:srgbClr val="000000"/>
                </a:solidFill>
                <a:effectLst/>
                <a:latin typeface="+mn-lt"/>
              </a:rPr>
              <a:t>378 confirmed cases of invasive meningococcal disease in England during 2024–2025</a:t>
            </a:r>
            <a:r>
              <a:rPr kumimoji="0" lang="en-US" altLang="en-US" sz="2000" b="0" i="0" u="none" strike="noStrike" cap="none" normalizeH="0" baseline="0" dirty="0">
                <a:ln>
                  <a:noFill/>
                </a:ln>
                <a:solidFill>
                  <a:srgbClr val="000000"/>
                </a:solidFill>
                <a:effectLst/>
                <a:latin typeface="+mn-lt"/>
              </a:rPr>
              <a:t>, with the majority caused by meningococcal group B bacteria.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000" b="0" i="0" u="none" strike="noStrike" cap="none" normalizeH="0" baseline="0" dirty="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rgbClr val="000000"/>
                </a:solidFill>
                <a:effectLst/>
                <a:latin typeface="+mn-lt"/>
              </a:rPr>
              <a:t>Children and adolescents remain among the highest risk groups for meningococcal disease.</a:t>
            </a:r>
            <a:endParaRPr kumimoji="0" lang="en-US" altLang="en-US" sz="2000" b="0" i="0" u="none" strike="noStrike" cap="none" normalizeH="0" baseline="0" dirty="0">
              <a:ln>
                <a:noFill/>
              </a:ln>
              <a:solidFill>
                <a:schemeClr val="tx1"/>
              </a:solidFill>
              <a:effectLst/>
              <a:latin typeface="+mn-lt"/>
            </a:endParaRPr>
          </a:p>
        </p:txBody>
      </p:sp>
    </p:spTree>
    <p:extLst>
      <p:ext uri="{BB962C8B-B14F-4D97-AF65-F5344CB8AC3E}">
        <p14:creationId xmlns:p14="http://schemas.microsoft.com/office/powerpoint/2010/main" val="18175854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5A9D81-3A29-99A8-95CB-FABCAEF66580}"/>
              </a:ext>
            </a:extLst>
          </p:cNvPr>
          <p:cNvSpPr>
            <a:spLocks noGrp="1"/>
          </p:cNvSpPr>
          <p:nvPr>
            <p:ph type="title"/>
          </p:nvPr>
        </p:nvSpPr>
        <p:spPr>
          <a:xfrm>
            <a:off x="530669" y="425594"/>
            <a:ext cx="5734878" cy="734626"/>
          </a:xfrm>
        </p:spPr>
        <p:txBody>
          <a:bodyPr/>
          <a:lstStyle/>
          <a:p>
            <a:r>
              <a:rPr lang="en-GB" b="1" dirty="0"/>
              <a:t>Morbidity and Mortality</a:t>
            </a:r>
            <a:endParaRPr lang="en-US" b="1" dirty="0"/>
          </a:p>
        </p:txBody>
      </p:sp>
      <p:sp>
        <p:nvSpPr>
          <p:cNvPr id="3" name="Rectangle 1">
            <a:extLst>
              <a:ext uri="{FF2B5EF4-FFF2-40B4-BE49-F238E27FC236}">
                <a16:creationId xmlns:a16="http://schemas.microsoft.com/office/drawing/2014/main" id="{F8D79E2D-F34B-BAAA-7A70-FE7A59C07146}"/>
              </a:ext>
            </a:extLst>
          </p:cNvPr>
          <p:cNvSpPr>
            <a:spLocks noChangeArrowheads="1"/>
          </p:cNvSpPr>
          <p:nvPr/>
        </p:nvSpPr>
        <p:spPr bwMode="auto">
          <a:xfrm>
            <a:off x="530669" y="1136164"/>
            <a:ext cx="11130662" cy="53553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rgbClr val="000000"/>
                </a:solidFill>
                <a:effectLst/>
                <a:latin typeface="+mn-lt"/>
              </a:rPr>
              <a:t>Bacterial meningitis is associated with significant morbidity and mortality despite advances in medical treatment.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b="0" i="0" u="none" strike="noStrike" cap="none" normalizeH="0" baseline="0" dirty="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rgbClr val="000000"/>
                </a:solidFill>
                <a:effectLst/>
                <a:latin typeface="+mn-lt"/>
              </a:rPr>
              <a:t>Mortality refers to the number of deaths caused by a disease, while morbidity refers to the complications or long-term health effects experienced by survivors.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b="0" i="0" u="none" strike="noStrike" cap="none" normalizeH="0" baseline="0" dirty="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rgbClr val="000000"/>
                </a:solidFill>
                <a:effectLst/>
                <a:latin typeface="+mn-lt"/>
              </a:rPr>
              <a:t>Globally, bacterial meningitis has a case fatality rate of approximately </a:t>
            </a:r>
            <a:r>
              <a:rPr kumimoji="0" lang="en-US" altLang="en-US" b="1" i="0" u="none" strike="noStrike" cap="none" normalizeH="0" baseline="0" dirty="0">
                <a:ln>
                  <a:noFill/>
                </a:ln>
                <a:solidFill>
                  <a:srgbClr val="000000"/>
                </a:solidFill>
                <a:effectLst/>
                <a:latin typeface="+mn-lt"/>
              </a:rPr>
              <a:t>10–15%</a:t>
            </a:r>
            <a:r>
              <a:rPr kumimoji="0" lang="en-US" altLang="en-US" b="0" i="0" u="none" strike="noStrike" cap="none" normalizeH="0" baseline="0" dirty="0">
                <a:ln>
                  <a:noFill/>
                </a:ln>
                <a:solidFill>
                  <a:srgbClr val="000000"/>
                </a:solidFill>
                <a:effectLst/>
                <a:latin typeface="+mn-lt"/>
              </a:rPr>
              <a:t>, even with appropriate treatment.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b="0" i="0" u="none" strike="noStrike" cap="none" normalizeH="0" baseline="0" dirty="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rgbClr val="000000"/>
                </a:solidFill>
                <a:effectLst/>
                <a:latin typeface="+mn-lt"/>
              </a:rPr>
              <a:t>Among survivors, approximately </a:t>
            </a:r>
            <a:r>
              <a:rPr kumimoji="0" lang="en-US" altLang="en-US" b="1" i="0" u="none" strike="noStrike" cap="none" normalizeH="0" baseline="0" dirty="0">
                <a:ln>
                  <a:noFill/>
                </a:ln>
                <a:solidFill>
                  <a:srgbClr val="000000"/>
                </a:solidFill>
                <a:effectLst/>
                <a:latin typeface="+mn-lt"/>
              </a:rPr>
              <a:t>one in three individuals may experience long-term complications</a:t>
            </a:r>
            <a:r>
              <a:rPr kumimoji="0" lang="en-US" altLang="en-US" b="0" i="0" u="none" strike="noStrike" cap="none" normalizeH="0" baseline="0" dirty="0">
                <a:ln>
                  <a:noFill/>
                </a:ln>
                <a:solidFill>
                  <a:srgbClr val="000000"/>
                </a:solidFill>
                <a:effectLst/>
                <a:latin typeface="+mn-lt"/>
              </a:rPr>
              <a:t>, including:</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b="0" i="0" u="none" strike="noStrike" cap="none" normalizeH="0" baseline="0" dirty="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0" i="0" u="none" strike="noStrike" cap="none" normalizeH="0" baseline="0" dirty="0">
                <a:ln>
                  <a:noFill/>
                </a:ln>
                <a:solidFill>
                  <a:srgbClr val="000000"/>
                </a:solidFill>
                <a:effectLst/>
                <a:latin typeface="+mn-lt"/>
              </a:rPr>
              <a:t> Hearing loss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0" i="0" u="none" strike="noStrike" cap="none" normalizeH="0" baseline="0" dirty="0">
                <a:ln>
                  <a:noFill/>
                </a:ln>
                <a:solidFill>
                  <a:srgbClr val="000000"/>
                </a:solidFill>
                <a:effectLst/>
                <a:latin typeface="+mn-lt"/>
              </a:rPr>
              <a:t> Cognitive impairment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0" i="0" u="none" strike="noStrike" cap="none" normalizeH="0" baseline="0" dirty="0">
                <a:ln>
                  <a:noFill/>
                </a:ln>
                <a:solidFill>
                  <a:srgbClr val="000000"/>
                </a:solidFill>
                <a:effectLst/>
                <a:latin typeface="+mn-lt"/>
              </a:rPr>
              <a:t> Seizures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0" i="0" u="none" strike="noStrike" cap="none" normalizeH="0" baseline="0" dirty="0">
                <a:ln>
                  <a:noFill/>
                </a:ln>
                <a:solidFill>
                  <a:srgbClr val="000000"/>
                </a:solidFill>
                <a:effectLst/>
                <a:latin typeface="+mn-lt"/>
              </a:rPr>
              <a:t> Visual impairment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0" i="0" u="none" strike="noStrike" cap="none" normalizeH="0" baseline="0" dirty="0">
                <a:ln>
                  <a:noFill/>
                </a:ln>
                <a:solidFill>
                  <a:srgbClr val="000000"/>
                </a:solidFill>
                <a:effectLst/>
                <a:latin typeface="+mn-lt"/>
              </a:rPr>
              <a:t> Motor disabilities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0" i="0" u="none" strike="noStrike" cap="none" normalizeH="0" baseline="0" dirty="0">
                <a:ln>
                  <a:noFill/>
                </a:ln>
                <a:solidFill>
                  <a:srgbClr val="000000"/>
                </a:solidFill>
                <a:effectLst/>
                <a:latin typeface="+mn-lt"/>
              </a:rPr>
              <a:t> Learning difficulties</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b="0" i="0" u="none" strike="noStrike" cap="none" normalizeH="0" baseline="0" dirty="0">
              <a:ln>
                <a:noFill/>
              </a:ln>
              <a:solidFill>
                <a:srgbClr val="000000"/>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rgbClr val="000000"/>
                </a:solidFill>
                <a:effectLst/>
                <a:latin typeface="+mn-lt"/>
              </a:rPr>
              <a:t>These complications can significantly impact quality of life and long-term health outcomes.</a:t>
            </a:r>
            <a:endParaRPr kumimoji="0" lang="en-US" altLang="en-US" b="0" i="0" u="none" strike="noStrike" cap="none" normalizeH="0" baseline="0" dirty="0">
              <a:ln>
                <a:noFill/>
              </a:ln>
              <a:solidFill>
                <a:schemeClr val="tx1"/>
              </a:solidFill>
              <a:effectLst/>
              <a:latin typeface="+mn-lt"/>
            </a:endParaRPr>
          </a:p>
        </p:txBody>
      </p:sp>
    </p:spTree>
    <p:extLst>
      <p:ext uri="{BB962C8B-B14F-4D97-AF65-F5344CB8AC3E}">
        <p14:creationId xmlns:p14="http://schemas.microsoft.com/office/powerpoint/2010/main" val="22127571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49593D-103E-3BC5-77C5-AD4344C91779}"/>
              </a:ext>
            </a:extLst>
          </p:cNvPr>
          <p:cNvSpPr>
            <a:spLocks noGrp="1"/>
          </p:cNvSpPr>
          <p:nvPr>
            <p:ph type="title"/>
          </p:nvPr>
        </p:nvSpPr>
        <p:spPr>
          <a:xfrm>
            <a:off x="838200" y="826208"/>
            <a:ext cx="10515600" cy="1325563"/>
          </a:xfrm>
        </p:spPr>
        <p:txBody>
          <a:bodyPr>
            <a:normAutofit/>
          </a:bodyPr>
          <a:lstStyle/>
          <a:p>
            <a:r>
              <a:rPr lang="en-GB" b="1" dirty="0"/>
              <a:t>Approaches to Measure Disease Incidence in the Local Community</a:t>
            </a:r>
            <a:endParaRPr lang="en-US" dirty="0"/>
          </a:p>
        </p:txBody>
      </p:sp>
      <p:sp>
        <p:nvSpPr>
          <p:cNvPr id="4" name="TextBox 3">
            <a:extLst>
              <a:ext uri="{FF2B5EF4-FFF2-40B4-BE49-F238E27FC236}">
                <a16:creationId xmlns:a16="http://schemas.microsoft.com/office/drawing/2014/main" id="{1ACC3616-062D-C749-544F-57F522190465}"/>
              </a:ext>
            </a:extLst>
          </p:cNvPr>
          <p:cNvSpPr txBox="1"/>
          <p:nvPr/>
        </p:nvSpPr>
        <p:spPr>
          <a:xfrm>
            <a:off x="838200" y="2151771"/>
            <a:ext cx="10515600" cy="3785652"/>
          </a:xfrm>
          <a:prstGeom prst="rect">
            <a:avLst/>
          </a:prstGeom>
          <a:noFill/>
        </p:spPr>
        <p:txBody>
          <a:bodyPr wrap="square">
            <a:spAutoFit/>
          </a:bodyPr>
          <a:lstStyle/>
          <a:p>
            <a:pPr algn="l">
              <a:buNone/>
            </a:pPr>
            <a:r>
              <a:rPr lang="en-GB" sz="2000" b="0" i="0" dirty="0">
                <a:solidFill>
                  <a:srgbClr val="000000"/>
                </a:solidFill>
                <a:effectLst/>
              </a:rPr>
              <a:t>Public health professionals use several epidemiological strategies to measure the incidence of bacterial meningitis within a community.</a:t>
            </a:r>
          </a:p>
          <a:p>
            <a:pPr algn="l">
              <a:buNone/>
            </a:pPr>
            <a:endParaRPr lang="en-GB" sz="2000" b="0" i="0" dirty="0">
              <a:solidFill>
                <a:srgbClr val="000000"/>
              </a:solidFill>
              <a:effectLst/>
            </a:endParaRPr>
          </a:p>
          <a:p>
            <a:pPr algn="l">
              <a:buNone/>
            </a:pPr>
            <a:r>
              <a:rPr lang="en-GB" sz="2000" b="1" i="0" dirty="0">
                <a:solidFill>
                  <a:srgbClr val="000000"/>
                </a:solidFill>
                <a:effectLst/>
              </a:rPr>
              <a:t>1. Epidemiological Surveillance Systems</a:t>
            </a:r>
          </a:p>
          <a:p>
            <a:pPr algn="l">
              <a:buNone/>
            </a:pPr>
            <a:r>
              <a:rPr lang="en-GB" sz="2000" b="0" i="0" dirty="0">
                <a:solidFill>
                  <a:srgbClr val="000000"/>
                </a:solidFill>
                <a:effectLst/>
              </a:rPr>
              <a:t>National surveillance systems collect and analyse data on confirmed cases of meningitis reported by healthcare providers and laboratories. In the UK, the UK Health Security Agency monitors meningitis cases through national reporting systems.</a:t>
            </a:r>
          </a:p>
          <a:p>
            <a:pPr algn="l">
              <a:buNone/>
            </a:pPr>
            <a:endParaRPr lang="en-GB" sz="2000" b="0" i="0" dirty="0">
              <a:solidFill>
                <a:srgbClr val="000000"/>
              </a:solidFill>
              <a:effectLst/>
            </a:endParaRPr>
          </a:p>
          <a:p>
            <a:pPr algn="l">
              <a:buNone/>
            </a:pPr>
            <a:r>
              <a:rPr lang="en-GB" sz="2000" b="1" i="0" dirty="0">
                <a:solidFill>
                  <a:srgbClr val="000000"/>
                </a:solidFill>
                <a:effectLst/>
              </a:rPr>
              <a:t>2. Hospital Admission Data</a:t>
            </a:r>
          </a:p>
          <a:p>
            <a:pPr algn="l">
              <a:buNone/>
            </a:pPr>
            <a:r>
              <a:rPr lang="en-GB" sz="2000" b="0" i="0" dirty="0">
                <a:solidFill>
                  <a:srgbClr val="000000"/>
                </a:solidFill>
                <a:effectLst/>
              </a:rPr>
              <a:t>Hospitals record cases of meningitis through electronic health records. Analysing hospital admission rates allows public health authorities to identify trends, outbreaks, and high-risk populations.</a:t>
            </a:r>
          </a:p>
        </p:txBody>
      </p:sp>
    </p:spTree>
    <p:extLst>
      <p:ext uri="{BB962C8B-B14F-4D97-AF65-F5344CB8AC3E}">
        <p14:creationId xmlns:p14="http://schemas.microsoft.com/office/powerpoint/2010/main" val="28407803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DB01DF6-E8CB-8E08-816B-04B08002C138}"/>
              </a:ext>
            </a:extLst>
          </p:cNvPr>
          <p:cNvSpPr txBox="1"/>
          <p:nvPr/>
        </p:nvSpPr>
        <p:spPr>
          <a:xfrm>
            <a:off x="930876" y="1843950"/>
            <a:ext cx="10330248" cy="3170099"/>
          </a:xfrm>
          <a:prstGeom prst="rect">
            <a:avLst/>
          </a:prstGeom>
          <a:noFill/>
        </p:spPr>
        <p:txBody>
          <a:bodyPr wrap="square">
            <a:spAutoFit/>
          </a:bodyPr>
          <a:lstStyle/>
          <a:p>
            <a:pPr algn="l">
              <a:buNone/>
            </a:pPr>
            <a:r>
              <a:rPr lang="en-GB" sz="2000" b="1" i="0" dirty="0">
                <a:solidFill>
                  <a:srgbClr val="000000"/>
                </a:solidFill>
                <a:effectLst/>
              </a:rPr>
              <a:t>3. Laboratory Confirmed Cases</a:t>
            </a:r>
          </a:p>
          <a:p>
            <a:pPr algn="l">
              <a:buNone/>
            </a:pPr>
            <a:r>
              <a:rPr lang="en-GB" sz="2000" b="0" i="0" dirty="0">
                <a:solidFill>
                  <a:srgbClr val="000000"/>
                </a:solidFill>
                <a:effectLst/>
              </a:rPr>
              <a:t>Laboratories report confirmed bacterial cultures from cerebrospinal fluid or blood samples to national databases, enabling accurate tracking of incidence and pathogen distribution.</a:t>
            </a:r>
          </a:p>
          <a:p>
            <a:pPr algn="l">
              <a:buNone/>
            </a:pPr>
            <a:endParaRPr lang="en-GB" sz="2000" b="0" i="0" dirty="0">
              <a:solidFill>
                <a:srgbClr val="000000"/>
              </a:solidFill>
              <a:effectLst/>
            </a:endParaRPr>
          </a:p>
          <a:p>
            <a:pPr algn="l">
              <a:buNone/>
            </a:pPr>
            <a:r>
              <a:rPr lang="en-GB" sz="2000" b="1" i="0" dirty="0">
                <a:solidFill>
                  <a:srgbClr val="000000"/>
                </a:solidFill>
                <a:effectLst/>
              </a:rPr>
              <a:t>4. Community Health Reporting</a:t>
            </a:r>
          </a:p>
          <a:p>
            <a:pPr algn="l">
              <a:buNone/>
            </a:pPr>
            <a:r>
              <a:rPr lang="en-GB" sz="2000" b="0" i="0" dirty="0">
                <a:solidFill>
                  <a:srgbClr val="000000"/>
                </a:solidFill>
                <a:effectLst/>
              </a:rPr>
              <a:t>General practitioners and primary healthcare providers contribute to disease surveillance by reporting suspected cases, which helps estimate disease incidence within local communities.</a:t>
            </a:r>
          </a:p>
          <a:p>
            <a:pPr algn="l">
              <a:buNone/>
            </a:pPr>
            <a:r>
              <a:rPr lang="en-GB" sz="2000" b="0" i="0" dirty="0">
                <a:solidFill>
                  <a:srgbClr val="000000"/>
                </a:solidFill>
                <a:effectLst/>
              </a:rPr>
              <a:t>These methods allow public health agencies to monitor disease patterns, detect outbreaks early, and guide prevention strategies.</a:t>
            </a:r>
          </a:p>
        </p:txBody>
      </p:sp>
    </p:spTree>
    <p:extLst>
      <p:ext uri="{BB962C8B-B14F-4D97-AF65-F5344CB8AC3E}">
        <p14:creationId xmlns:p14="http://schemas.microsoft.com/office/powerpoint/2010/main" val="13684791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7FDBDB-21E3-A2C3-C38D-DFCBC7E49806}"/>
              </a:ext>
            </a:extLst>
          </p:cNvPr>
          <p:cNvSpPr>
            <a:spLocks noGrp="1"/>
          </p:cNvSpPr>
          <p:nvPr>
            <p:ph type="title"/>
          </p:nvPr>
        </p:nvSpPr>
        <p:spPr>
          <a:xfrm>
            <a:off x="838200" y="641308"/>
            <a:ext cx="10515600" cy="808767"/>
          </a:xfrm>
        </p:spPr>
        <p:txBody>
          <a:bodyPr/>
          <a:lstStyle/>
          <a:p>
            <a:r>
              <a:rPr lang="en-US" b="1" dirty="0"/>
              <a:t>References</a:t>
            </a:r>
          </a:p>
        </p:txBody>
      </p:sp>
      <p:sp>
        <p:nvSpPr>
          <p:cNvPr id="3" name="Rectangle 1">
            <a:extLst>
              <a:ext uri="{FF2B5EF4-FFF2-40B4-BE49-F238E27FC236}">
                <a16:creationId xmlns:a16="http://schemas.microsoft.com/office/drawing/2014/main" id="{5A313477-AC51-2EC8-2B02-D3D1BB7AB176}"/>
              </a:ext>
            </a:extLst>
          </p:cNvPr>
          <p:cNvSpPr>
            <a:spLocks noChangeArrowheads="1"/>
          </p:cNvSpPr>
          <p:nvPr/>
        </p:nvSpPr>
        <p:spPr bwMode="auto">
          <a:xfrm>
            <a:off x="838201" y="1450075"/>
            <a:ext cx="10515599" cy="47089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rgbClr val="000000"/>
                </a:solidFill>
                <a:effectLst/>
                <a:latin typeface="+mn-lt"/>
              </a:rPr>
              <a:t>Centers for Disease Control and Prevention (CDC) (2023) </a:t>
            </a:r>
            <a:r>
              <a:rPr kumimoji="0" lang="en-US" altLang="en-US" sz="2000" b="0" i="1" u="none" strike="noStrike" cap="none" normalizeH="0" baseline="0" dirty="0">
                <a:ln>
                  <a:noFill/>
                </a:ln>
                <a:solidFill>
                  <a:srgbClr val="000000"/>
                </a:solidFill>
                <a:effectLst/>
                <a:latin typeface="+mn-lt"/>
              </a:rPr>
              <a:t>Bacterial Meningitis</a:t>
            </a:r>
            <a:r>
              <a:rPr kumimoji="0" lang="en-US" altLang="en-US" sz="2000" b="0" i="0" u="none" strike="noStrike" cap="none" normalizeH="0" baseline="0" dirty="0">
                <a:ln>
                  <a:noFill/>
                </a:ln>
                <a:solidFill>
                  <a:srgbClr val="000000"/>
                </a:solidFill>
                <a:effectLst/>
                <a:latin typeface="+mn-lt"/>
              </a:rPr>
              <a:t>. Available at: </a:t>
            </a:r>
            <a:r>
              <a:rPr kumimoji="0" lang="en-US" altLang="en-US" sz="2000" b="0" i="0" u="none" strike="noStrike" cap="none" normalizeH="0" baseline="0" dirty="0">
                <a:ln>
                  <a:noFill/>
                </a:ln>
                <a:solidFill>
                  <a:srgbClr val="000000"/>
                </a:solidFill>
                <a:effectLst/>
                <a:latin typeface="+mn-lt"/>
                <a:hlinkClick r:id="rId2"/>
              </a:rPr>
              <a:t>https://www.cdc.gov</a:t>
            </a:r>
            <a:endParaRPr kumimoji="0" lang="en-US" altLang="en-US" sz="2000" b="0" i="0" u="none" strike="noStrike" cap="none" normalizeH="0" baseline="0" dirty="0">
              <a:ln>
                <a:noFill/>
              </a:ln>
              <a:solidFill>
                <a:srgbClr val="000000"/>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000" b="0" i="0" u="none" strike="noStrike" cap="none" normalizeH="0" baseline="0" dirty="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rgbClr val="000000"/>
                </a:solidFill>
                <a:effectLst/>
                <a:latin typeface="+mn-lt"/>
              </a:rPr>
              <a:t>NHS (2023) </a:t>
            </a:r>
            <a:r>
              <a:rPr kumimoji="0" lang="en-US" altLang="en-US" sz="2000" b="0" i="1" u="none" strike="noStrike" cap="none" normalizeH="0" baseline="0" dirty="0">
                <a:ln>
                  <a:noFill/>
                </a:ln>
                <a:solidFill>
                  <a:srgbClr val="000000"/>
                </a:solidFill>
                <a:effectLst/>
                <a:latin typeface="+mn-lt"/>
              </a:rPr>
              <a:t>Meningitis</a:t>
            </a:r>
            <a:r>
              <a:rPr kumimoji="0" lang="en-US" altLang="en-US" sz="2000" b="0" i="0" u="none" strike="noStrike" cap="none" normalizeH="0" baseline="0" dirty="0">
                <a:ln>
                  <a:noFill/>
                </a:ln>
                <a:solidFill>
                  <a:srgbClr val="000000"/>
                </a:solidFill>
                <a:effectLst/>
                <a:latin typeface="+mn-lt"/>
              </a:rPr>
              <a:t>. Available at: </a:t>
            </a:r>
            <a:r>
              <a:rPr kumimoji="0" lang="en-US" altLang="en-US" sz="2000" b="0" i="0" u="none" strike="noStrike" cap="none" normalizeH="0" baseline="0" dirty="0">
                <a:ln>
                  <a:noFill/>
                </a:ln>
                <a:solidFill>
                  <a:srgbClr val="000000"/>
                </a:solidFill>
                <a:effectLst/>
                <a:latin typeface="+mn-lt"/>
                <a:hlinkClick r:id="rId3"/>
              </a:rPr>
              <a:t>https://www.nhs.uk</a:t>
            </a:r>
            <a:endParaRPr kumimoji="0" lang="en-US" altLang="en-US" sz="2000" b="0" i="0" u="none" strike="noStrike" cap="none" normalizeH="0" baseline="0" dirty="0">
              <a:ln>
                <a:noFill/>
              </a:ln>
              <a:solidFill>
                <a:srgbClr val="000000"/>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000" b="0" i="0" u="none" strike="noStrike" cap="none" normalizeH="0" baseline="0" dirty="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err="1">
                <a:ln>
                  <a:noFill/>
                </a:ln>
                <a:solidFill>
                  <a:srgbClr val="000000"/>
                </a:solidFill>
                <a:effectLst/>
                <a:latin typeface="+mn-lt"/>
              </a:rPr>
              <a:t>Okike</a:t>
            </a:r>
            <a:r>
              <a:rPr kumimoji="0" lang="en-US" altLang="en-US" sz="2000" b="0" i="0" u="none" strike="noStrike" cap="none" normalizeH="0" baseline="0" dirty="0">
                <a:ln>
                  <a:noFill/>
                </a:ln>
                <a:solidFill>
                  <a:srgbClr val="000000"/>
                </a:solidFill>
                <a:effectLst/>
                <a:latin typeface="+mn-lt"/>
              </a:rPr>
              <a:t>, I., Ribeiro, S., Ramsay, M. and Heath, P. (2014) ‘Trends in bacterial, mycobacterial and fungal meningitis in England and Wales’, </a:t>
            </a:r>
            <a:r>
              <a:rPr kumimoji="0" lang="en-US" altLang="en-US" sz="2000" b="0" i="1" u="none" strike="noStrike" cap="none" normalizeH="0" baseline="0" dirty="0">
                <a:ln>
                  <a:noFill/>
                </a:ln>
                <a:solidFill>
                  <a:srgbClr val="000000"/>
                </a:solidFill>
                <a:effectLst/>
                <a:latin typeface="+mn-lt"/>
              </a:rPr>
              <a:t>The Lancet Infectious Diseases</a:t>
            </a:r>
            <a:r>
              <a:rPr kumimoji="0" lang="en-US" altLang="en-US" sz="2000" b="0" i="0" u="none" strike="noStrike" cap="none" normalizeH="0" baseline="0" dirty="0">
                <a:ln>
                  <a:noFill/>
                </a:ln>
                <a:solidFill>
                  <a:srgbClr val="000000"/>
                </a:solidFill>
                <a:effectLst/>
                <a:latin typeface="+mn-lt"/>
              </a:rPr>
              <a:t>, 14(4), pp. 301–307.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000" b="0" i="0" u="none" strike="noStrike" cap="none" normalizeH="0" baseline="0" dirty="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rgbClr val="000000"/>
                </a:solidFill>
                <a:effectLst/>
                <a:latin typeface="+mn-lt"/>
              </a:rPr>
              <a:t>UK Health Security Agency (2025) </a:t>
            </a:r>
            <a:r>
              <a:rPr kumimoji="0" lang="en-US" altLang="en-US" sz="2000" b="0" i="1" u="none" strike="noStrike" cap="none" normalizeH="0" baseline="0" dirty="0">
                <a:ln>
                  <a:noFill/>
                </a:ln>
                <a:solidFill>
                  <a:srgbClr val="000000"/>
                </a:solidFill>
                <a:effectLst/>
                <a:latin typeface="+mn-lt"/>
              </a:rPr>
              <a:t>Invasive meningococcal disease in England: annual laboratory confirmed reports</a:t>
            </a:r>
            <a:r>
              <a:rPr kumimoji="0" lang="en-US" altLang="en-US" sz="2000" b="0" i="0" u="none" strike="noStrike" cap="none" normalizeH="0" baseline="0" dirty="0">
                <a:ln>
                  <a:noFill/>
                </a:ln>
                <a:solidFill>
                  <a:srgbClr val="000000"/>
                </a:solidFill>
                <a:effectLst/>
                <a:latin typeface="+mn-lt"/>
              </a:rPr>
              <a:t>. Available at: </a:t>
            </a:r>
            <a:r>
              <a:rPr kumimoji="0" lang="en-US" altLang="en-US" sz="2000" b="0" i="0" u="none" strike="noStrike" cap="none" normalizeH="0" baseline="0" dirty="0">
                <a:ln>
                  <a:noFill/>
                </a:ln>
                <a:solidFill>
                  <a:srgbClr val="000000"/>
                </a:solidFill>
                <a:effectLst/>
                <a:latin typeface="+mn-lt"/>
                <a:hlinkClick r:id="rId4"/>
              </a:rPr>
              <a:t>https://www.gov.uk</a:t>
            </a:r>
            <a:endParaRPr kumimoji="0" lang="en-US" altLang="en-US" sz="2000" b="0" i="0" u="none" strike="noStrike" cap="none" normalizeH="0" baseline="0" dirty="0">
              <a:ln>
                <a:noFill/>
              </a:ln>
              <a:solidFill>
                <a:srgbClr val="000000"/>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000" b="0" i="0" u="none" strike="noStrike" cap="none" normalizeH="0" baseline="0" dirty="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rgbClr val="000000"/>
                </a:solidFill>
                <a:effectLst/>
                <a:latin typeface="+mn-lt"/>
              </a:rPr>
              <a:t>UK Health Security Agency (2025) </a:t>
            </a:r>
            <a:r>
              <a:rPr kumimoji="0" lang="en-US" altLang="en-US" sz="2000" b="0" i="1" u="none" strike="noStrike" cap="none" normalizeH="0" baseline="0" dirty="0">
                <a:ln>
                  <a:noFill/>
                </a:ln>
                <a:solidFill>
                  <a:srgbClr val="000000"/>
                </a:solidFill>
                <a:effectLst/>
                <a:latin typeface="+mn-lt"/>
              </a:rPr>
              <a:t>Vaccination crucial as meningitis cases increase</a:t>
            </a:r>
            <a:r>
              <a:rPr kumimoji="0" lang="en-US" altLang="en-US" sz="2000" b="0" i="0" u="none" strike="noStrike" cap="none" normalizeH="0" baseline="0" dirty="0">
                <a:ln>
                  <a:noFill/>
                </a:ln>
                <a:solidFill>
                  <a:srgbClr val="000000"/>
                </a:solidFill>
                <a:effectLst/>
                <a:latin typeface="+mn-lt"/>
              </a:rPr>
              <a:t>. Available at: </a:t>
            </a:r>
            <a:r>
              <a:rPr kumimoji="0" lang="en-US" altLang="en-US" sz="2000" b="0" i="0" u="none" strike="noStrike" cap="none" normalizeH="0" baseline="0" dirty="0">
                <a:ln>
                  <a:noFill/>
                </a:ln>
                <a:solidFill>
                  <a:srgbClr val="000000"/>
                </a:solidFill>
                <a:effectLst/>
                <a:latin typeface="+mn-lt"/>
                <a:hlinkClick r:id="rId4"/>
              </a:rPr>
              <a:t>https://www.gov.uk</a:t>
            </a:r>
            <a:endParaRPr kumimoji="0" lang="en-US" altLang="en-US" sz="2000" b="0" i="0" u="none" strike="noStrike" cap="none" normalizeH="0" baseline="0" dirty="0">
              <a:ln>
                <a:noFill/>
              </a:ln>
              <a:solidFill>
                <a:srgbClr val="000000"/>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000" b="0" i="0" u="none" strike="noStrike" cap="none" normalizeH="0" baseline="0" dirty="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rgbClr val="000000"/>
                </a:solidFill>
                <a:effectLst/>
                <a:latin typeface="+mn-lt"/>
              </a:rPr>
              <a:t>World Health Organization (2023) </a:t>
            </a:r>
            <a:r>
              <a:rPr kumimoji="0" lang="en-US" altLang="en-US" sz="2000" b="0" i="1" u="none" strike="noStrike" cap="none" normalizeH="0" baseline="0" dirty="0">
                <a:ln>
                  <a:noFill/>
                </a:ln>
                <a:solidFill>
                  <a:srgbClr val="000000"/>
                </a:solidFill>
                <a:effectLst/>
                <a:latin typeface="+mn-lt"/>
              </a:rPr>
              <a:t>Meningitis</a:t>
            </a:r>
            <a:r>
              <a:rPr kumimoji="0" lang="en-US" altLang="en-US" sz="2000" b="0" i="0" u="none" strike="noStrike" cap="none" normalizeH="0" baseline="0" dirty="0">
                <a:ln>
                  <a:noFill/>
                </a:ln>
                <a:solidFill>
                  <a:srgbClr val="000000"/>
                </a:solidFill>
                <a:effectLst/>
                <a:latin typeface="+mn-lt"/>
              </a:rPr>
              <a:t>. Available at: </a:t>
            </a:r>
            <a:r>
              <a:rPr kumimoji="0" lang="en-US" altLang="en-US" sz="2000" b="0" i="0" u="none" strike="noStrike" cap="none" normalizeH="0" baseline="0" dirty="0">
                <a:ln>
                  <a:noFill/>
                </a:ln>
                <a:solidFill>
                  <a:srgbClr val="000000"/>
                </a:solidFill>
                <a:effectLst/>
                <a:latin typeface="+mn-lt"/>
                <a:hlinkClick r:id="rId5"/>
              </a:rPr>
              <a:t>https://www.who.int</a:t>
            </a:r>
            <a:endParaRPr kumimoji="0" lang="en-US" altLang="en-US" sz="2000" b="0" i="0" u="none" strike="noStrike" cap="none" normalizeH="0" baseline="0" dirty="0">
              <a:ln>
                <a:noFill/>
              </a:ln>
              <a:solidFill>
                <a:schemeClr val="tx1"/>
              </a:solidFill>
              <a:effectLst/>
              <a:latin typeface="+mn-lt"/>
            </a:endParaRPr>
          </a:p>
        </p:txBody>
      </p:sp>
    </p:spTree>
    <p:extLst>
      <p:ext uri="{BB962C8B-B14F-4D97-AF65-F5344CB8AC3E}">
        <p14:creationId xmlns:p14="http://schemas.microsoft.com/office/powerpoint/2010/main" val="110622879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39</TotalTime>
  <Words>975</Words>
  <Application>Microsoft Macintosh PowerPoint</Application>
  <PresentationFormat>Widescreen</PresentationFormat>
  <Paragraphs>92</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Aptos</vt:lpstr>
      <vt:lpstr>Aptos Display</vt:lpstr>
      <vt:lpstr>Arial</vt:lpstr>
      <vt:lpstr>Office Theme</vt:lpstr>
      <vt:lpstr>PowerPoint Presentation</vt:lpstr>
      <vt:lpstr>Bacterial Meningitis</vt:lpstr>
      <vt:lpstr>Case Study</vt:lpstr>
      <vt:lpstr>What is Meningitis?</vt:lpstr>
      <vt:lpstr>Signs and Symptoms</vt:lpstr>
      <vt:lpstr>PowerPoint Presentation</vt:lpstr>
      <vt:lpstr>Morbidity and Mortality</vt:lpstr>
      <vt:lpstr>Approaches to Measure Disease Incidence in the Local Community</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Ruby Ana Geli (2515868)</dc:creator>
  <cp:lastModifiedBy>Ruby Ana Geli (2515868)</cp:lastModifiedBy>
  <cp:revision>10</cp:revision>
  <dcterms:created xsi:type="dcterms:W3CDTF">2026-03-09T22:16:57Z</dcterms:created>
  <dcterms:modified xsi:type="dcterms:W3CDTF">2026-03-20T19:12:08Z</dcterms:modified>
</cp:coreProperties>
</file>