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0" r:id="rId1"/>
  </p:sldMasterIdLst>
  <p:sldIdLst>
    <p:sldId id="257" r:id="rId2"/>
    <p:sldId id="258"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emma thomas" initials="et" lastIdx="1" clrIdx="0">
    <p:extLst>
      <p:ext uri="{19B8F6BF-5375-455C-9EA6-DF929625EA0E}">
        <p15:presenceInfo xmlns:p15="http://schemas.microsoft.com/office/powerpoint/2012/main" userId="604a57ae1bd79314"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8" d="100"/>
          <a:sy n="68" d="100"/>
        </p:scale>
        <p:origin x="9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BDD681-EEAE-4FCE-BA99-DE0FEEBA5DE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671E960-47DC-4858-92CA-3C15FF8E379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9F78C66-547B-4DD9-9BB0-CC7F67FE507C}"/>
              </a:ext>
            </a:extLst>
          </p:cNvPr>
          <p:cNvSpPr>
            <a:spLocks noGrp="1"/>
          </p:cNvSpPr>
          <p:nvPr>
            <p:ph type="dt" sz="half" idx="10"/>
          </p:nvPr>
        </p:nvSpPr>
        <p:spPr/>
        <p:txBody>
          <a:bodyPr/>
          <a:lstStyle/>
          <a:p>
            <a:fld id="{436131B5-A993-4960-A859-59406A40AF89}" type="datetimeFigureOut">
              <a:rPr lang="en-GB" smtClean="0"/>
              <a:t>24/04/2019</a:t>
            </a:fld>
            <a:endParaRPr lang="en-GB"/>
          </a:p>
        </p:txBody>
      </p:sp>
      <p:sp>
        <p:nvSpPr>
          <p:cNvPr id="5" name="Footer Placeholder 4">
            <a:extLst>
              <a:ext uri="{FF2B5EF4-FFF2-40B4-BE49-F238E27FC236}">
                <a16:creationId xmlns:a16="http://schemas.microsoft.com/office/drawing/2014/main" id="{275B5D4A-8016-4D3D-B01C-5B3C6D9259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8E730E2-8317-40A0-80E6-09D79A89A33A}"/>
              </a:ext>
            </a:extLst>
          </p:cNvPr>
          <p:cNvSpPr>
            <a:spLocks noGrp="1"/>
          </p:cNvSpPr>
          <p:nvPr>
            <p:ph type="sldNum" sz="quarter" idx="12"/>
          </p:nvPr>
        </p:nvSpPr>
        <p:spPr/>
        <p:txBody>
          <a:bodyPr/>
          <a:lstStyle/>
          <a:p>
            <a:fld id="{00DCF889-3F3F-4C8B-9A03-6FA382F93FFD}" type="slidenum">
              <a:rPr lang="en-GB" smtClean="0"/>
              <a:t>‹#›</a:t>
            </a:fld>
            <a:endParaRPr lang="en-GB"/>
          </a:p>
        </p:txBody>
      </p:sp>
    </p:spTree>
    <p:extLst>
      <p:ext uri="{BB962C8B-B14F-4D97-AF65-F5344CB8AC3E}">
        <p14:creationId xmlns:p14="http://schemas.microsoft.com/office/powerpoint/2010/main" val="40218228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3303C2-21F0-473C-AA36-54B8220CD56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066CAD2-0894-4E0D-AB6F-987862C800A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965F7D3-0D1C-4D8F-A29A-16FD5F767AC4}"/>
              </a:ext>
            </a:extLst>
          </p:cNvPr>
          <p:cNvSpPr>
            <a:spLocks noGrp="1"/>
          </p:cNvSpPr>
          <p:nvPr>
            <p:ph type="dt" sz="half" idx="10"/>
          </p:nvPr>
        </p:nvSpPr>
        <p:spPr/>
        <p:txBody>
          <a:bodyPr/>
          <a:lstStyle/>
          <a:p>
            <a:fld id="{436131B5-A993-4960-A859-59406A40AF89}" type="datetimeFigureOut">
              <a:rPr lang="en-GB" smtClean="0"/>
              <a:t>24/04/2019</a:t>
            </a:fld>
            <a:endParaRPr lang="en-GB"/>
          </a:p>
        </p:txBody>
      </p:sp>
      <p:sp>
        <p:nvSpPr>
          <p:cNvPr id="5" name="Footer Placeholder 4">
            <a:extLst>
              <a:ext uri="{FF2B5EF4-FFF2-40B4-BE49-F238E27FC236}">
                <a16:creationId xmlns:a16="http://schemas.microsoft.com/office/drawing/2014/main" id="{6DB955ED-AD1B-4A45-9F45-177EBDF7EE0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E33143F-2FA6-48A9-A3E5-BFC8571A3512}"/>
              </a:ext>
            </a:extLst>
          </p:cNvPr>
          <p:cNvSpPr>
            <a:spLocks noGrp="1"/>
          </p:cNvSpPr>
          <p:nvPr>
            <p:ph type="sldNum" sz="quarter" idx="12"/>
          </p:nvPr>
        </p:nvSpPr>
        <p:spPr/>
        <p:txBody>
          <a:bodyPr/>
          <a:lstStyle/>
          <a:p>
            <a:fld id="{00DCF889-3F3F-4C8B-9A03-6FA382F93FFD}" type="slidenum">
              <a:rPr lang="en-GB" smtClean="0"/>
              <a:t>‹#›</a:t>
            </a:fld>
            <a:endParaRPr lang="en-GB"/>
          </a:p>
        </p:txBody>
      </p:sp>
    </p:spTree>
    <p:extLst>
      <p:ext uri="{BB962C8B-B14F-4D97-AF65-F5344CB8AC3E}">
        <p14:creationId xmlns:p14="http://schemas.microsoft.com/office/powerpoint/2010/main" val="37479693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203624-7EF0-426A-A6EE-9D65268D21A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0773766-362B-4135-9F10-20C846937F6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280A608-8297-4B05-ABD0-AE825EC8CEEF}"/>
              </a:ext>
            </a:extLst>
          </p:cNvPr>
          <p:cNvSpPr>
            <a:spLocks noGrp="1"/>
          </p:cNvSpPr>
          <p:nvPr>
            <p:ph type="dt" sz="half" idx="10"/>
          </p:nvPr>
        </p:nvSpPr>
        <p:spPr/>
        <p:txBody>
          <a:bodyPr/>
          <a:lstStyle/>
          <a:p>
            <a:fld id="{436131B5-A993-4960-A859-59406A40AF89}" type="datetimeFigureOut">
              <a:rPr lang="en-GB" smtClean="0"/>
              <a:t>24/04/2019</a:t>
            </a:fld>
            <a:endParaRPr lang="en-GB"/>
          </a:p>
        </p:txBody>
      </p:sp>
      <p:sp>
        <p:nvSpPr>
          <p:cNvPr id="5" name="Footer Placeholder 4">
            <a:extLst>
              <a:ext uri="{FF2B5EF4-FFF2-40B4-BE49-F238E27FC236}">
                <a16:creationId xmlns:a16="http://schemas.microsoft.com/office/drawing/2014/main" id="{FDB481AB-6FD9-4A97-B720-E6343BFAD5E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5F9FF0-ED14-4839-BA01-60863DF52895}"/>
              </a:ext>
            </a:extLst>
          </p:cNvPr>
          <p:cNvSpPr>
            <a:spLocks noGrp="1"/>
          </p:cNvSpPr>
          <p:nvPr>
            <p:ph type="sldNum" sz="quarter" idx="12"/>
          </p:nvPr>
        </p:nvSpPr>
        <p:spPr/>
        <p:txBody>
          <a:bodyPr/>
          <a:lstStyle/>
          <a:p>
            <a:fld id="{00DCF889-3F3F-4C8B-9A03-6FA382F93FFD}" type="slidenum">
              <a:rPr lang="en-GB" smtClean="0"/>
              <a:t>‹#›</a:t>
            </a:fld>
            <a:endParaRPr lang="en-GB"/>
          </a:p>
        </p:txBody>
      </p:sp>
    </p:spTree>
    <p:extLst>
      <p:ext uri="{BB962C8B-B14F-4D97-AF65-F5344CB8AC3E}">
        <p14:creationId xmlns:p14="http://schemas.microsoft.com/office/powerpoint/2010/main" val="11135611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227578-A4BC-4A58-BA32-EFABCEAAF64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05E810B-B516-482E-AD8A-8A0705B39C6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106C7FB-B75D-4842-9A5B-0582BCFDDC3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8AAD126-BD40-4F95-84B8-9AB187C73C73}"/>
              </a:ext>
            </a:extLst>
          </p:cNvPr>
          <p:cNvSpPr>
            <a:spLocks noGrp="1"/>
          </p:cNvSpPr>
          <p:nvPr>
            <p:ph type="dt" sz="half" idx="10"/>
          </p:nvPr>
        </p:nvSpPr>
        <p:spPr/>
        <p:txBody>
          <a:bodyPr/>
          <a:lstStyle/>
          <a:p>
            <a:fld id="{436131B5-A993-4960-A859-59406A40AF89}" type="datetimeFigureOut">
              <a:rPr lang="en-GB" smtClean="0"/>
              <a:t>24/04/2019</a:t>
            </a:fld>
            <a:endParaRPr lang="en-GB"/>
          </a:p>
        </p:txBody>
      </p:sp>
      <p:sp>
        <p:nvSpPr>
          <p:cNvPr id="6" name="Footer Placeholder 5">
            <a:extLst>
              <a:ext uri="{FF2B5EF4-FFF2-40B4-BE49-F238E27FC236}">
                <a16:creationId xmlns:a16="http://schemas.microsoft.com/office/drawing/2014/main" id="{45D099EC-96FA-4955-9F51-BDE73DB7C26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6ABC5BB-57E7-45DD-A788-FA5D62E10A5D}"/>
              </a:ext>
            </a:extLst>
          </p:cNvPr>
          <p:cNvSpPr>
            <a:spLocks noGrp="1"/>
          </p:cNvSpPr>
          <p:nvPr>
            <p:ph type="sldNum" sz="quarter" idx="12"/>
          </p:nvPr>
        </p:nvSpPr>
        <p:spPr/>
        <p:txBody>
          <a:bodyPr/>
          <a:lstStyle/>
          <a:p>
            <a:fld id="{00DCF889-3F3F-4C8B-9A03-6FA382F93FFD}" type="slidenum">
              <a:rPr lang="en-GB" smtClean="0"/>
              <a:t>‹#›</a:t>
            </a:fld>
            <a:endParaRPr lang="en-GB"/>
          </a:p>
        </p:txBody>
      </p:sp>
    </p:spTree>
    <p:extLst>
      <p:ext uri="{BB962C8B-B14F-4D97-AF65-F5344CB8AC3E}">
        <p14:creationId xmlns:p14="http://schemas.microsoft.com/office/powerpoint/2010/main" val="34033618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D8C42A-A7D8-4AC0-B24F-51A1EB595FD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A558800-1C37-4705-8AD8-FE8EF7D355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9B1050F-49F5-49FB-A92C-94C808492ED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863339F-F881-4381-8AAA-F8A1741148A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493309E-6FAD-4731-870A-255AB78DF03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74568AE-A93A-4B9C-9D55-E8DF241ABAB9}"/>
              </a:ext>
            </a:extLst>
          </p:cNvPr>
          <p:cNvSpPr>
            <a:spLocks noGrp="1"/>
          </p:cNvSpPr>
          <p:nvPr>
            <p:ph type="dt" sz="half" idx="10"/>
          </p:nvPr>
        </p:nvSpPr>
        <p:spPr/>
        <p:txBody>
          <a:bodyPr/>
          <a:lstStyle/>
          <a:p>
            <a:fld id="{436131B5-A993-4960-A859-59406A40AF89}" type="datetimeFigureOut">
              <a:rPr lang="en-GB" smtClean="0"/>
              <a:t>24/04/2019</a:t>
            </a:fld>
            <a:endParaRPr lang="en-GB"/>
          </a:p>
        </p:txBody>
      </p:sp>
      <p:sp>
        <p:nvSpPr>
          <p:cNvPr id="8" name="Footer Placeholder 7">
            <a:extLst>
              <a:ext uri="{FF2B5EF4-FFF2-40B4-BE49-F238E27FC236}">
                <a16:creationId xmlns:a16="http://schemas.microsoft.com/office/drawing/2014/main" id="{F113DB90-C28A-4A24-A966-2A5EA3F23BE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387D25D-7374-4FDC-87C9-1204E8750908}"/>
              </a:ext>
            </a:extLst>
          </p:cNvPr>
          <p:cNvSpPr>
            <a:spLocks noGrp="1"/>
          </p:cNvSpPr>
          <p:nvPr>
            <p:ph type="sldNum" sz="quarter" idx="12"/>
          </p:nvPr>
        </p:nvSpPr>
        <p:spPr/>
        <p:txBody>
          <a:bodyPr/>
          <a:lstStyle/>
          <a:p>
            <a:fld id="{00DCF889-3F3F-4C8B-9A03-6FA382F93FFD}" type="slidenum">
              <a:rPr lang="en-GB" smtClean="0"/>
              <a:t>‹#›</a:t>
            </a:fld>
            <a:endParaRPr lang="en-GB"/>
          </a:p>
        </p:txBody>
      </p:sp>
    </p:spTree>
    <p:extLst>
      <p:ext uri="{BB962C8B-B14F-4D97-AF65-F5344CB8AC3E}">
        <p14:creationId xmlns:p14="http://schemas.microsoft.com/office/powerpoint/2010/main" val="9932769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F56692-2574-43A3-AD3B-0B448DB1DD9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459BF84-77BA-4DB6-A8F9-3C35CDC83958}"/>
              </a:ext>
            </a:extLst>
          </p:cNvPr>
          <p:cNvSpPr>
            <a:spLocks noGrp="1"/>
          </p:cNvSpPr>
          <p:nvPr>
            <p:ph type="dt" sz="half" idx="10"/>
          </p:nvPr>
        </p:nvSpPr>
        <p:spPr/>
        <p:txBody>
          <a:bodyPr/>
          <a:lstStyle/>
          <a:p>
            <a:fld id="{436131B5-A993-4960-A859-59406A40AF89}" type="datetimeFigureOut">
              <a:rPr lang="en-GB" smtClean="0"/>
              <a:t>24/04/2019</a:t>
            </a:fld>
            <a:endParaRPr lang="en-GB"/>
          </a:p>
        </p:txBody>
      </p:sp>
      <p:sp>
        <p:nvSpPr>
          <p:cNvPr id="4" name="Footer Placeholder 3">
            <a:extLst>
              <a:ext uri="{FF2B5EF4-FFF2-40B4-BE49-F238E27FC236}">
                <a16:creationId xmlns:a16="http://schemas.microsoft.com/office/drawing/2014/main" id="{A5A505E9-8D35-486F-B4BD-A3735AE291C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0590C28-C837-4D9A-88F6-5B2430C5CE22}"/>
              </a:ext>
            </a:extLst>
          </p:cNvPr>
          <p:cNvSpPr>
            <a:spLocks noGrp="1"/>
          </p:cNvSpPr>
          <p:nvPr>
            <p:ph type="sldNum" sz="quarter" idx="12"/>
          </p:nvPr>
        </p:nvSpPr>
        <p:spPr/>
        <p:txBody>
          <a:bodyPr/>
          <a:lstStyle/>
          <a:p>
            <a:fld id="{00DCF889-3F3F-4C8B-9A03-6FA382F93FFD}" type="slidenum">
              <a:rPr lang="en-GB" smtClean="0"/>
              <a:t>‹#›</a:t>
            </a:fld>
            <a:endParaRPr lang="en-GB"/>
          </a:p>
        </p:txBody>
      </p:sp>
    </p:spTree>
    <p:extLst>
      <p:ext uri="{BB962C8B-B14F-4D97-AF65-F5344CB8AC3E}">
        <p14:creationId xmlns:p14="http://schemas.microsoft.com/office/powerpoint/2010/main" val="30783641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548F77A-1C7A-4F1C-8991-97C5756D2A44}"/>
              </a:ext>
            </a:extLst>
          </p:cNvPr>
          <p:cNvSpPr>
            <a:spLocks noGrp="1"/>
          </p:cNvSpPr>
          <p:nvPr>
            <p:ph type="dt" sz="half" idx="10"/>
          </p:nvPr>
        </p:nvSpPr>
        <p:spPr/>
        <p:txBody>
          <a:bodyPr/>
          <a:lstStyle/>
          <a:p>
            <a:fld id="{436131B5-A993-4960-A859-59406A40AF89}" type="datetimeFigureOut">
              <a:rPr lang="en-GB" smtClean="0"/>
              <a:t>24/04/2019</a:t>
            </a:fld>
            <a:endParaRPr lang="en-GB"/>
          </a:p>
        </p:txBody>
      </p:sp>
      <p:sp>
        <p:nvSpPr>
          <p:cNvPr id="3" name="Footer Placeholder 2">
            <a:extLst>
              <a:ext uri="{FF2B5EF4-FFF2-40B4-BE49-F238E27FC236}">
                <a16:creationId xmlns:a16="http://schemas.microsoft.com/office/drawing/2014/main" id="{3AEFAAB0-35EA-42C1-9426-7D348F34FA8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936049F-10C2-4978-9E04-ABD605E9E05B}"/>
              </a:ext>
            </a:extLst>
          </p:cNvPr>
          <p:cNvSpPr>
            <a:spLocks noGrp="1"/>
          </p:cNvSpPr>
          <p:nvPr>
            <p:ph type="sldNum" sz="quarter" idx="12"/>
          </p:nvPr>
        </p:nvSpPr>
        <p:spPr/>
        <p:txBody>
          <a:bodyPr/>
          <a:lstStyle/>
          <a:p>
            <a:fld id="{00DCF889-3F3F-4C8B-9A03-6FA382F93FFD}" type="slidenum">
              <a:rPr lang="en-GB" smtClean="0"/>
              <a:t>‹#›</a:t>
            </a:fld>
            <a:endParaRPr lang="en-GB"/>
          </a:p>
        </p:txBody>
      </p:sp>
    </p:spTree>
    <p:extLst>
      <p:ext uri="{BB962C8B-B14F-4D97-AF65-F5344CB8AC3E}">
        <p14:creationId xmlns:p14="http://schemas.microsoft.com/office/powerpoint/2010/main" val="33553075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58FFB2-9237-4005-99BD-3DFD258DCFF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A0AF6A2-A100-46C2-A70A-A1B082DD802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1867BBE-D51F-4CD7-95C9-4DF56FCC89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A20831A-BE89-44A4-A9DF-CE2D9BFB6F97}"/>
              </a:ext>
            </a:extLst>
          </p:cNvPr>
          <p:cNvSpPr>
            <a:spLocks noGrp="1"/>
          </p:cNvSpPr>
          <p:nvPr>
            <p:ph type="dt" sz="half" idx="10"/>
          </p:nvPr>
        </p:nvSpPr>
        <p:spPr/>
        <p:txBody>
          <a:bodyPr/>
          <a:lstStyle/>
          <a:p>
            <a:fld id="{436131B5-A993-4960-A859-59406A40AF89}" type="datetimeFigureOut">
              <a:rPr lang="en-GB" smtClean="0"/>
              <a:t>24/04/2019</a:t>
            </a:fld>
            <a:endParaRPr lang="en-GB"/>
          </a:p>
        </p:txBody>
      </p:sp>
      <p:sp>
        <p:nvSpPr>
          <p:cNvPr id="6" name="Footer Placeholder 5">
            <a:extLst>
              <a:ext uri="{FF2B5EF4-FFF2-40B4-BE49-F238E27FC236}">
                <a16:creationId xmlns:a16="http://schemas.microsoft.com/office/drawing/2014/main" id="{7E2DF42A-F992-45F2-99B0-E09982D023E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8237D46-3333-4533-A6E6-BFC960210CFF}"/>
              </a:ext>
            </a:extLst>
          </p:cNvPr>
          <p:cNvSpPr>
            <a:spLocks noGrp="1"/>
          </p:cNvSpPr>
          <p:nvPr>
            <p:ph type="sldNum" sz="quarter" idx="12"/>
          </p:nvPr>
        </p:nvSpPr>
        <p:spPr/>
        <p:txBody>
          <a:bodyPr/>
          <a:lstStyle/>
          <a:p>
            <a:fld id="{00DCF889-3F3F-4C8B-9A03-6FA382F93FFD}" type="slidenum">
              <a:rPr lang="en-GB" smtClean="0"/>
              <a:t>‹#›</a:t>
            </a:fld>
            <a:endParaRPr lang="en-GB"/>
          </a:p>
        </p:txBody>
      </p:sp>
    </p:spTree>
    <p:extLst>
      <p:ext uri="{BB962C8B-B14F-4D97-AF65-F5344CB8AC3E}">
        <p14:creationId xmlns:p14="http://schemas.microsoft.com/office/powerpoint/2010/main" val="5242839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16B6D-D8E9-4570-874D-B9FBFE21D22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86C4647-4193-4567-81E4-EE977901B92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7960E0B-4413-4A99-823B-1A9BB27E44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0FA368C-43A4-4A7C-AC06-79F6F65C89D8}"/>
              </a:ext>
            </a:extLst>
          </p:cNvPr>
          <p:cNvSpPr>
            <a:spLocks noGrp="1"/>
          </p:cNvSpPr>
          <p:nvPr>
            <p:ph type="dt" sz="half" idx="10"/>
          </p:nvPr>
        </p:nvSpPr>
        <p:spPr/>
        <p:txBody>
          <a:bodyPr/>
          <a:lstStyle/>
          <a:p>
            <a:fld id="{436131B5-A993-4960-A859-59406A40AF89}" type="datetimeFigureOut">
              <a:rPr lang="en-GB" smtClean="0"/>
              <a:t>24/04/2019</a:t>
            </a:fld>
            <a:endParaRPr lang="en-GB"/>
          </a:p>
        </p:txBody>
      </p:sp>
      <p:sp>
        <p:nvSpPr>
          <p:cNvPr id="6" name="Footer Placeholder 5">
            <a:extLst>
              <a:ext uri="{FF2B5EF4-FFF2-40B4-BE49-F238E27FC236}">
                <a16:creationId xmlns:a16="http://schemas.microsoft.com/office/drawing/2014/main" id="{42C0C5D7-6DE4-42DD-A2AB-7F6DB77082D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3C756AC-8F21-481D-A808-69126207A291}"/>
              </a:ext>
            </a:extLst>
          </p:cNvPr>
          <p:cNvSpPr>
            <a:spLocks noGrp="1"/>
          </p:cNvSpPr>
          <p:nvPr>
            <p:ph type="sldNum" sz="quarter" idx="12"/>
          </p:nvPr>
        </p:nvSpPr>
        <p:spPr/>
        <p:txBody>
          <a:bodyPr/>
          <a:lstStyle/>
          <a:p>
            <a:fld id="{00DCF889-3F3F-4C8B-9A03-6FA382F93FFD}" type="slidenum">
              <a:rPr lang="en-GB" smtClean="0"/>
              <a:t>‹#›</a:t>
            </a:fld>
            <a:endParaRPr lang="en-GB"/>
          </a:p>
        </p:txBody>
      </p:sp>
    </p:spTree>
    <p:extLst>
      <p:ext uri="{BB962C8B-B14F-4D97-AF65-F5344CB8AC3E}">
        <p14:creationId xmlns:p14="http://schemas.microsoft.com/office/powerpoint/2010/main" val="41018418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D45654-180D-4CF3-A2A1-58BB2F78D5A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7E9C5A2-C89B-4028-B794-81B328999D0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80052E-B3F3-40BB-9DE5-3B0314EEF67C}"/>
              </a:ext>
            </a:extLst>
          </p:cNvPr>
          <p:cNvSpPr>
            <a:spLocks noGrp="1"/>
          </p:cNvSpPr>
          <p:nvPr>
            <p:ph type="dt" sz="half" idx="10"/>
          </p:nvPr>
        </p:nvSpPr>
        <p:spPr/>
        <p:txBody>
          <a:bodyPr/>
          <a:lstStyle/>
          <a:p>
            <a:fld id="{436131B5-A993-4960-A859-59406A40AF89}" type="datetimeFigureOut">
              <a:rPr lang="en-GB" smtClean="0"/>
              <a:t>24/04/2019</a:t>
            </a:fld>
            <a:endParaRPr lang="en-GB"/>
          </a:p>
        </p:txBody>
      </p:sp>
      <p:sp>
        <p:nvSpPr>
          <p:cNvPr id="5" name="Footer Placeholder 4">
            <a:extLst>
              <a:ext uri="{FF2B5EF4-FFF2-40B4-BE49-F238E27FC236}">
                <a16:creationId xmlns:a16="http://schemas.microsoft.com/office/drawing/2014/main" id="{AEEEA359-D99C-4DBA-B487-F53A5DA7A1D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33C6E8D-3135-4E9B-B7CD-19E3E3AFB27A}"/>
              </a:ext>
            </a:extLst>
          </p:cNvPr>
          <p:cNvSpPr>
            <a:spLocks noGrp="1"/>
          </p:cNvSpPr>
          <p:nvPr>
            <p:ph type="sldNum" sz="quarter" idx="12"/>
          </p:nvPr>
        </p:nvSpPr>
        <p:spPr/>
        <p:txBody>
          <a:bodyPr/>
          <a:lstStyle/>
          <a:p>
            <a:fld id="{00DCF889-3F3F-4C8B-9A03-6FA382F93FFD}" type="slidenum">
              <a:rPr lang="en-GB" smtClean="0"/>
              <a:t>‹#›</a:t>
            </a:fld>
            <a:endParaRPr lang="en-GB"/>
          </a:p>
        </p:txBody>
      </p:sp>
    </p:spTree>
    <p:extLst>
      <p:ext uri="{BB962C8B-B14F-4D97-AF65-F5344CB8AC3E}">
        <p14:creationId xmlns:p14="http://schemas.microsoft.com/office/powerpoint/2010/main" val="7204526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1F1383E-45B6-48B5-B869-82708599BEB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EBF8044-78E9-4BB4-BB08-ABA704D07B8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B9FFE01-5F9B-481D-9893-CDDEDFA7E84C}"/>
              </a:ext>
            </a:extLst>
          </p:cNvPr>
          <p:cNvSpPr>
            <a:spLocks noGrp="1"/>
          </p:cNvSpPr>
          <p:nvPr>
            <p:ph type="dt" sz="half" idx="10"/>
          </p:nvPr>
        </p:nvSpPr>
        <p:spPr/>
        <p:txBody>
          <a:bodyPr/>
          <a:lstStyle/>
          <a:p>
            <a:fld id="{436131B5-A993-4960-A859-59406A40AF89}" type="datetimeFigureOut">
              <a:rPr lang="en-GB" smtClean="0"/>
              <a:t>24/04/2019</a:t>
            </a:fld>
            <a:endParaRPr lang="en-GB"/>
          </a:p>
        </p:txBody>
      </p:sp>
      <p:sp>
        <p:nvSpPr>
          <p:cNvPr id="5" name="Footer Placeholder 4">
            <a:extLst>
              <a:ext uri="{FF2B5EF4-FFF2-40B4-BE49-F238E27FC236}">
                <a16:creationId xmlns:a16="http://schemas.microsoft.com/office/drawing/2014/main" id="{31458A8A-F48F-4159-887B-3A8873A920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DE4B25-34E2-421D-BE0E-94774146FABA}"/>
              </a:ext>
            </a:extLst>
          </p:cNvPr>
          <p:cNvSpPr>
            <a:spLocks noGrp="1"/>
          </p:cNvSpPr>
          <p:nvPr>
            <p:ph type="sldNum" sz="quarter" idx="12"/>
          </p:nvPr>
        </p:nvSpPr>
        <p:spPr/>
        <p:txBody>
          <a:bodyPr/>
          <a:lstStyle/>
          <a:p>
            <a:fld id="{00DCF889-3F3F-4C8B-9A03-6FA382F93FFD}" type="slidenum">
              <a:rPr lang="en-GB" smtClean="0"/>
              <a:t>‹#›</a:t>
            </a:fld>
            <a:endParaRPr lang="en-GB"/>
          </a:p>
        </p:txBody>
      </p:sp>
    </p:spTree>
    <p:extLst>
      <p:ext uri="{BB962C8B-B14F-4D97-AF65-F5344CB8AC3E}">
        <p14:creationId xmlns:p14="http://schemas.microsoft.com/office/powerpoint/2010/main" val="42651383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0BF062A-14B4-42D5-A35B-C82F98A50A3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9B05228-C9C2-494D-81D4-691CB2481A5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CA89930-F040-40E5-9635-F7FFF50D2E9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6131B5-A993-4960-A859-59406A40AF89}" type="datetimeFigureOut">
              <a:rPr lang="en-GB" smtClean="0"/>
              <a:t>24/04/2019</a:t>
            </a:fld>
            <a:endParaRPr lang="en-GB"/>
          </a:p>
        </p:txBody>
      </p:sp>
      <p:sp>
        <p:nvSpPr>
          <p:cNvPr id="5" name="Footer Placeholder 4">
            <a:extLst>
              <a:ext uri="{FF2B5EF4-FFF2-40B4-BE49-F238E27FC236}">
                <a16:creationId xmlns:a16="http://schemas.microsoft.com/office/drawing/2014/main" id="{4C6F2A33-A4D6-4EFF-A4BC-08A9138C8DD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1FE9EF6-132C-44BD-B1EA-5B512ACB34C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CF889-3F3F-4C8B-9A03-6FA382F93FFD}" type="slidenum">
              <a:rPr lang="en-GB" smtClean="0"/>
              <a:t>‹#›</a:t>
            </a:fld>
            <a:endParaRPr lang="en-GB"/>
          </a:p>
        </p:txBody>
      </p:sp>
    </p:spTree>
    <p:extLst>
      <p:ext uri="{BB962C8B-B14F-4D97-AF65-F5344CB8AC3E}">
        <p14:creationId xmlns:p14="http://schemas.microsoft.com/office/powerpoint/2010/main" val="753219949"/>
      </p:ext>
    </p:extLst>
  </p:cSld>
  <p:clrMap bg1="lt1" tx1="dk1" bg2="lt2" tx2="dk2" accent1="accent1" accent2="accent2" accent3="accent3" accent4="accent4" accent5="accent5" accent6="accent6" hlink="hlink" folHlink="folHlink"/>
  <p:sldLayoutIdLst>
    <p:sldLayoutId id="2147483851" r:id="rId1"/>
    <p:sldLayoutId id="2147483852" r:id="rId2"/>
    <p:sldLayoutId id="2147483853" r:id="rId3"/>
    <p:sldLayoutId id="2147483854" r:id="rId4"/>
    <p:sldLayoutId id="2147483855" r:id="rId5"/>
    <p:sldLayoutId id="2147483856" r:id="rId6"/>
    <p:sldLayoutId id="2147483857" r:id="rId7"/>
    <p:sldLayoutId id="2147483858" r:id="rId8"/>
    <p:sldLayoutId id="2147483859" r:id="rId9"/>
    <p:sldLayoutId id="2147483860" r:id="rId10"/>
    <p:sldLayoutId id="214748386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88000">
              <a:schemeClr val="accent2"/>
            </a:gs>
            <a:gs pos="39000">
              <a:schemeClr val="accent4">
                <a:lumMod val="60000"/>
                <a:lumOff val="40000"/>
              </a:schemeClr>
            </a:gs>
          </a:gsLst>
          <a:lin ang="5400000" scaled="1"/>
        </a:gra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C39FCDD-5F20-47BB-BE7F-6D6D8A388E7E}"/>
              </a:ext>
            </a:extLst>
          </p:cNvPr>
          <p:cNvSpPr txBox="1"/>
          <p:nvPr/>
        </p:nvSpPr>
        <p:spPr>
          <a:xfrm>
            <a:off x="4928382" y="0"/>
            <a:ext cx="3062067" cy="1200329"/>
          </a:xfrm>
          <a:prstGeom prst="rect">
            <a:avLst/>
          </a:prstGeom>
          <a:noFill/>
        </p:spPr>
        <p:txBody>
          <a:bodyPr wrap="square" rtlCol="0">
            <a:spAutoFit/>
          </a:bodyPr>
          <a:lstStyle/>
          <a:p>
            <a:r>
              <a:rPr lang="en-GB" sz="2400" b="1" dirty="0">
                <a:solidFill>
                  <a:srgbClr val="FF0000"/>
                </a:solidFill>
                <a:latin typeface="Times New Roman" panose="02020603050405020304" pitchFamily="18" charset="0"/>
                <a:cs typeface="Times New Roman" panose="02020603050405020304" pitchFamily="18" charset="0"/>
              </a:rPr>
              <a:t>  </a:t>
            </a:r>
            <a:r>
              <a:rPr lang="en-GB" sz="2400" b="1" u="sng" dirty="0">
                <a:solidFill>
                  <a:srgbClr val="FF0000"/>
                </a:solidFill>
                <a:latin typeface="Times New Roman" panose="02020603050405020304" pitchFamily="18" charset="0"/>
                <a:cs typeface="Times New Roman" panose="02020603050405020304" pitchFamily="18" charset="0"/>
              </a:rPr>
              <a:t>Stigma</a:t>
            </a:r>
            <a:r>
              <a:rPr lang="en-GB" sz="2400" b="1" dirty="0">
                <a:solidFill>
                  <a:srgbClr val="FF0000"/>
                </a:solidFill>
                <a:latin typeface="Times New Roman" panose="02020603050405020304" pitchFamily="18" charset="0"/>
                <a:cs typeface="Times New Roman" panose="02020603050405020304" pitchFamily="18" charset="0"/>
              </a:rPr>
              <a:t> </a:t>
            </a:r>
            <a:r>
              <a:rPr lang="en-GB" sz="2400" b="1" dirty="0">
                <a:latin typeface="Times New Roman" panose="02020603050405020304" pitchFamily="18" charset="0"/>
                <a:cs typeface="Times New Roman" panose="02020603050405020304" pitchFamily="18" charset="0"/>
              </a:rPr>
              <a:t>associated </a:t>
            </a:r>
          </a:p>
          <a:p>
            <a:r>
              <a:rPr lang="en-GB" sz="2400" b="1" dirty="0">
                <a:latin typeface="Times New Roman" panose="02020603050405020304" pitchFamily="18" charset="0"/>
                <a:cs typeface="Times New Roman" panose="02020603050405020304" pitchFamily="18" charset="0"/>
              </a:rPr>
              <a:t>             with              </a:t>
            </a:r>
          </a:p>
          <a:p>
            <a:r>
              <a:rPr lang="en-GB" sz="2400" b="1" dirty="0">
                <a:latin typeface="Times New Roman" panose="02020603050405020304" pitchFamily="18" charset="0"/>
                <a:cs typeface="Times New Roman" panose="02020603050405020304" pitchFamily="18" charset="0"/>
              </a:rPr>
              <a:t>     eating disorders</a:t>
            </a:r>
          </a:p>
        </p:txBody>
      </p:sp>
      <p:pic>
        <p:nvPicPr>
          <p:cNvPr id="8" name="Picture 7">
            <a:extLst>
              <a:ext uri="{FF2B5EF4-FFF2-40B4-BE49-F238E27FC236}">
                <a16:creationId xmlns:a16="http://schemas.microsoft.com/office/drawing/2014/main" id="{BCBB2163-E8C7-4FB7-B9C2-472491796D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3615396" cy="1200329"/>
          </a:xfrm>
          <a:prstGeom prst="rect">
            <a:avLst/>
          </a:prstGeom>
        </p:spPr>
      </p:pic>
      <p:pic>
        <p:nvPicPr>
          <p:cNvPr id="10" name="Picture 9">
            <a:extLst>
              <a:ext uri="{FF2B5EF4-FFF2-40B4-BE49-F238E27FC236}">
                <a16:creationId xmlns:a16="http://schemas.microsoft.com/office/drawing/2014/main" id="{591431D5-A7F1-47BE-B77C-00921A6ACFC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34511" y="0"/>
            <a:ext cx="3357490" cy="1200329"/>
          </a:xfrm>
          <a:prstGeom prst="rect">
            <a:avLst/>
          </a:prstGeom>
        </p:spPr>
      </p:pic>
      <p:sp>
        <p:nvSpPr>
          <p:cNvPr id="11" name="TextBox 10">
            <a:extLst>
              <a:ext uri="{FF2B5EF4-FFF2-40B4-BE49-F238E27FC236}">
                <a16:creationId xmlns:a16="http://schemas.microsoft.com/office/drawing/2014/main" id="{52F42069-84EC-4012-8B23-586A7BB742CE}"/>
              </a:ext>
            </a:extLst>
          </p:cNvPr>
          <p:cNvSpPr txBox="1"/>
          <p:nvPr/>
        </p:nvSpPr>
        <p:spPr>
          <a:xfrm>
            <a:off x="112542" y="1563128"/>
            <a:ext cx="3390313" cy="2062103"/>
          </a:xfrm>
          <a:prstGeom prst="rect">
            <a:avLst/>
          </a:prstGeom>
          <a:noFill/>
        </p:spPr>
        <p:txBody>
          <a:bodyPr wrap="square" rtlCol="0">
            <a:spAutoFit/>
          </a:bodyPr>
          <a:lstStyle/>
          <a:p>
            <a:r>
              <a:rPr lang="en-GB" sz="1600" u="sng" dirty="0">
                <a:highlight>
                  <a:srgbClr val="FFFF00"/>
                </a:highlight>
                <a:latin typeface="Times New Roman" panose="02020603050405020304" pitchFamily="18" charset="0"/>
                <a:cs typeface="Times New Roman" panose="02020603050405020304" pitchFamily="18" charset="0"/>
              </a:rPr>
              <a:t>Commonly diagnosed eating disorders</a:t>
            </a:r>
          </a:p>
          <a:p>
            <a:pPr marL="285750" indent="-285750">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Anorexia nervosa</a:t>
            </a:r>
          </a:p>
          <a:p>
            <a:pPr marL="285750" indent="-285750">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Bulimia nervosa</a:t>
            </a:r>
          </a:p>
          <a:p>
            <a:pPr marL="285750" indent="-285750">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Binge eating disorder</a:t>
            </a:r>
            <a:r>
              <a:rPr lang="en-GB" sz="1400" u="sng" dirty="0">
                <a:latin typeface="Times New Roman" panose="02020603050405020304" pitchFamily="18" charset="0"/>
                <a:cs typeface="Times New Roman" panose="02020603050405020304" pitchFamily="18" charset="0"/>
              </a:rPr>
              <a:t> </a:t>
            </a:r>
          </a:p>
          <a:p>
            <a:endParaRPr lang="en-GB" sz="1400" u="sng" dirty="0">
              <a:latin typeface="Times New Roman" panose="02020603050405020304" pitchFamily="18" charset="0"/>
              <a:cs typeface="Times New Roman" panose="02020603050405020304" pitchFamily="18" charset="0"/>
            </a:endParaRPr>
          </a:p>
          <a:p>
            <a:r>
              <a:rPr lang="en-GB" sz="1400" u="sng" dirty="0">
                <a:latin typeface="Times New Roman" panose="02020603050405020304" pitchFamily="18" charset="0"/>
                <a:cs typeface="Times New Roman" panose="02020603050405020304" pitchFamily="18" charset="0"/>
              </a:rPr>
              <a:t>Eating disorders are commonly comorbid with other psychological issues such as anxiety, depression and personality disorders</a:t>
            </a:r>
          </a:p>
          <a:p>
            <a:r>
              <a:rPr lang="en-GB" sz="1400" u="sng" dirty="0">
                <a:latin typeface="Times New Roman" panose="02020603050405020304" pitchFamily="18" charset="0"/>
                <a:cs typeface="Times New Roman" panose="02020603050405020304" pitchFamily="18" charset="0"/>
              </a:rPr>
              <a:t>(</a:t>
            </a:r>
            <a:r>
              <a:rPr lang="en-GB" sz="1400" u="sng" dirty="0">
                <a:highlight>
                  <a:srgbClr val="FF0000"/>
                </a:highlight>
                <a:latin typeface="Times New Roman" panose="02020603050405020304" pitchFamily="18" charset="0"/>
                <a:cs typeface="Times New Roman" panose="02020603050405020304" pitchFamily="18" charset="0"/>
              </a:rPr>
              <a:t>Hudson,2007</a:t>
            </a:r>
            <a:r>
              <a:rPr lang="en-GB" sz="1400" u="sng" dirty="0">
                <a:latin typeface="Times New Roman" panose="02020603050405020304" pitchFamily="18" charset="0"/>
                <a:cs typeface="Times New Roman" panose="02020603050405020304" pitchFamily="18" charset="0"/>
              </a:rPr>
              <a:t>)</a:t>
            </a:r>
          </a:p>
        </p:txBody>
      </p:sp>
      <p:sp>
        <p:nvSpPr>
          <p:cNvPr id="13" name="TextBox 12">
            <a:extLst>
              <a:ext uri="{FF2B5EF4-FFF2-40B4-BE49-F238E27FC236}">
                <a16:creationId xmlns:a16="http://schemas.microsoft.com/office/drawing/2014/main" id="{1F63EAAE-A09F-4D13-958F-EE0E4E6A06D7}"/>
              </a:ext>
            </a:extLst>
          </p:cNvPr>
          <p:cNvSpPr txBox="1"/>
          <p:nvPr/>
        </p:nvSpPr>
        <p:spPr>
          <a:xfrm>
            <a:off x="4206240" y="1563128"/>
            <a:ext cx="4079631" cy="6063198"/>
          </a:xfrm>
          <a:prstGeom prst="rect">
            <a:avLst/>
          </a:prstGeom>
          <a:noFill/>
        </p:spPr>
        <p:txBody>
          <a:bodyPr wrap="square" rtlCol="0">
            <a:spAutoFit/>
          </a:bodyPr>
          <a:lstStyle/>
          <a:p>
            <a:r>
              <a:rPr lang="en-GB" sz="1600" u="sng" dirty="0">
                <a:highlight>
                  <a:srgbClr val="FFFF00"/>
                </a:highlight>
                <a:latin typeface="Times New Roman" panose="02020603050405020304" pitchFamily="18" charset="0"/>
                <a:cs typeface="Times New Roman" panose="02020603050405020304" pitchFamily="18" charset="0"/>
              </a:rPr>
              <a:t>Stigmatization from society creates risk factors for those suffering with eating disorders.</a:t>
            </a:r>
          </a:p>
          <a:p>
            <a:endParaRPr lang="en-GB" sz="1600" u="sng" dirty="0">
              <a:highlight>
                <a:srgbClr val="FFFF00"/>
              </a:highlight>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It interferes with help seeking behaviour </a:t>
            </a:r>
          </a:p>
          <a:p>
            <a:pPr marL="285750" indent="-285750">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It has been linked to substance abuse </a:t>
            </a:r>
          </a:p>
          <a:p>
            <a:pPr marL="285750" indent="-285750">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It causes isolation and alienation </a:t>
            </a:r>
          </a:p>
          <a:p>
            <a:pPr marL="285750" indent="-285750">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It can worsen the symptoms of an eating disorder</a:t>
            </a:r>
          </a:p>
          <a:p>
            <a:r>
              <a:rPr lang="en-GB" sz="1400" dirty="0">
                <a:highlight>
                  <a:srgbClr val="FF0000"/>
                </a:highlight>
                <a:latin typeface="Times New Roman" panose="02020603050405020304" pitchFamily="18" charset="0"/>
                <a:cs typeface="Times New Roman" panose="02020603050405020304" pitchFamily="18" charset="0"/>
              </a:rPr>
              <a:t>(Paxton,1999) (Holderness,1994) (Douglas et al,2016)</a:t>
            </a:r>
          </a:p>
          <a:p>
            <a:r>
              <a:rPr lang="en-GB" sz="1400" dirty="0">
                <a:highlight>
                  <a:srgbClr val="FF0000"/>
                </a:highlight>
                <a:latin typeface="Times New Roman" panose="02020603050405020304" pitchFamily="18" charset="0"/>
                <a:cs typeface="Times New Roman" panose="02020603050405020304" pitchFamily="18" charset="0"/>
              </a:rPr>
              <a:t>(Crisp et al,2000)</a:t>
            </a:r>
          </a:p>
          <a:p>
            <a:endParaRPr lang="en-GB" sz="1400" dirty="0">
              <a:highlight>
                <a:srgbClr val="FF0000"/>
              </a:highlight>
              <a:latin typeface="Times New Roman" panose="02020603050405020304" pitchFamily="18" charset="0"/>
              <a:cs typeface="Times New Roman" panose="02020603050405020304" pitchFamily="18" charset="0"/>
            </a:endParaRPr>
          </a:p>
          <a:p>
            <a:r>
              <a:rPr lang="en-GB" sz="1600" dirty="0">
                <a:highlight>
                  <a:srgbClr val="FFFF00"/>
                </a:highlight>
                <a:latin typeface="Times New Roman" panose="02020603050405020304" pitchFamily="18" charset="0"/>
                <a:cs typeface="Times New Roman" panose="02020603050405020304" pitchFamily="18" charset="0"/>
              </a:rPr>
              <a:t>Research has suggested that society has more sympathy for people with other mental illnesses in comparison to those with eating disorders. </a:t>
            </a:r>
          </a:p>
          <a:p>
            <a:endParaRPr lang="en-GB" sz="1600" dirty="0">
              <a:highlight>
                <a:srgbClr val="FFFF00"/>
              </a:highlight>
              <a:latin typeface="Times New Roman" panose="02020603050405020304" pitchFamily="18" charset="0"/>
              <a:cs typeface="Times New Roman" panose="02020603050405020304" pitchFamily="18" charset="0"/>
            </a:endParaRPr>
          </a:p>
          <a:p>
            <a:r>
              <a:rPr lang="en-GB" sz="1400" dirty="0">
                <a:latin typeface="Times New Roman" panose="02020603050405020304" pitchFamily="18" charset="0"/>
                <a:cs typeface="Times New Roman" panose="02020603050405020304" pitchFamily="18" charset="0"/>
              </a:rPr>
              <a:t>A study conducted by </a:t>
            </a:r>
            <a:r>
              <a:rPr lang="en-GB" sz="1400" dirty="0" err="1">
                <a:latin typeface="Times New Roman" panose="02020603050405020304" pitchFamily="18" charset="0"/>
                <a:cs typeface="Times New Roman" panose="02020603050405020304" pitchFamily="18" charset="0"/>
              </a:rPr>
              <a:t>Roehrig</a:t>
            </a:r>
            <a:r>
              <a:rPr lang="en-GB" sz="1400" dirty="0">
                <a:latin typeface="Times New Roman" panose="02020603050405020304" pitchFamily="18" charset="0"/>
                <a:cs typeface="Times New Roman" panose="02020603050405020304" pitchFamily="18" charset="0"/>
              </a:rPr>
              <a:t> and Mclean (2010) investigated the stigma associated with eating disorders and depression. The findings were that society had increased negative feelings towards those with eating disorders in comparison to those who suffered with depression.</a:t>
            </a:r>
          </a:p>
          <a:p>
            <a:endParaRPr lang="en-GB" sz="1400" dirty="0">
              <a:latin typeface="Times New Roman" panose="02020603050405020304" pitchFamily="18" charset="0"/>
              <a:cs typeface="Times New Roman" panose="02020603050405020304" pitchFamily="18" charset="0"/>
            </a:endParaRPr>
          </a:p>
          <a:p>
            <a:endParaRPr lang="en-GB" sz="1600" u="sng" dirty="0">
              <a:highlight>
                <a:srgbClr val="FFFF00"/>
              </a:highlight>
              <a:latin typeface="Times New Roman" panose="02020603050405020304" pitchFamily="18" charset="0"/>
              <a:cs typeface="Times New Roman" panose="02020603050405020304" pitchFamily="18" charset="0"/>
            </a:endParaRPr>
          </a:p>
          <a:p>
            <a:endParaRPr lang="en-GB" sz="1600" u="sng" dirty="0">
              <a:highlight>
                <a:srgbClr val="FFFF00"/>
              </a:highlight>
            </a:endParaRPr>
          </a:p>
          <a:p>
            <a:endParaRPr lang="en-GB" sz="1600" u="sng" dirty="0">
              <a:highlight>
                <a:srgbClr val="FFFF00"/>
              </a:highlight>
            </a:endParaRPr>
          </a:p>
          <a:p>
            <a:endParaRPr lang="en-GB" sz="1600" u="sng" dirty="0">
              <a:highlight>
                <a:srgbClr val="FFFF00"/>
              </a:highlight>
            </a:endParaRPr>
          </a:p>
        </p:txBody>
      </p:sp>
      <p:sp>
        <p:nvSpPr>
          <p:cNvPr id="19" name="TextBox 18">
            <a:extLst>
              <a:ext uri="{FF2B5EF4-FFF2-40B4-BE49-F238E27FC236}">
                <a16:creationId xmlns:a16="http://schemas.microsoft.com/office/drawing/2014/main" id="{5E5323AC-6146-4B84-9996-E69BA4ABD845}"/>
              </a:ext>
            </a:extLst>
          </p:cNvPr>
          <p:cNvSpPr txBox="1"/>
          <p:nvPr/>
        </p:nvSpPr>
        <p:spPr>
          <a:xfrm>
            <a:off x="112542" y="3898365"/>
            <a:ext cx="3615396" cy="2769989"/>
          </a:xfrm>
          <a:prstGeom prst="rect">
            <a:avLst/>
          </a:prstGeom>
          <a:noFill/>
        </p:spPr>
        <p:txBody>
          <a:bodyPr wrap="square" rtlCol="0">
            <a:spAutoFit/>
          </a:bodyPr>
          <a:lstStyle/>
          <a:p>
            <a:r>
              <a:rPr lang="en-GB" sz="1600" u="sng" dirty="0">
                <a:highlight>
                  <a:srgbClr val="FFFF00"/>
                </a:highlight>
                <a:latin typeface="Times New Roman" panose="02020603050405020304" pitchFamily="18" charset="0"/>
                <a:cs typeface="Times New Roman" panose="02020603050405020304" pitchFamily="18" charset="0"/>
              </a:rPr>
              <a:t>Research has suggested that stigma has been created in society due to false beliefs of people with eating disorders.</a:t>
            </a:r>
          </a:p>
          <a:p>
            <a:endParaRPr lang="en-GB" sz="1400" u="sng" dirty="0">
              <a:highlight>
                <a:srgbClr val="00FFFF"/>
              </a:highlight>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It is attention seeking behaviour </a:t>
            </a:r>
          </a:p>
          <a:p>
            <a:pPr marL="285750" indent="-285750">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It is wilful behaviour </a:t>
            </a:r>
          </a:p>
          <a:p>
            <a:pPr marL="285750" indent="-285750">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It can be controlled</a:t>
            </a:r>
          </a:p>
          <a:p>
            <a:pPr marL="285750" indent="-285750">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The sufferers are to blame </a:t>
            </a:r>
          </a:p>
          <a:p>
            <a:pPr marL="285750" indent="-285750">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The sufferers should take responsibility</a:t>
            </a:r>
          </a:p>
          <a:p>
            <a:r>
              <a:rPr lang="en-GB" sz="1400" dirty="0">
                <a:latin typeface="Times New Roman" panose="02020603050405020304" pitchFamily="18" charset="0"/>
                <a:cs typeface="Times New Roman" panose="02020603050405020304" pitchFamily="18" charset="0"/>
              </a:rPr>
              <a:t>(</a:t>
            </a:r>
            <a:r>
              <a:rPr lang="en-GB" sz="1400" dirty="0">
                <a:highlight>
                  <a:srgbClr val="FF0000"/>
                </a:highlight>
                <a:latin typeface="Times New Roman" panose="02020603050405020304" pitchFamily="18" charset="0"/>
                <a:cs typeface="Times New Roman" panose="02020603050405020304" pitchFamily="18" charset="0"/>
              </a:rPr>
              <a:t>Crisp et al, 2000) (Stewart,2006) </a:t>
            </a:r>
          </a:p>
          <a:p>
            <a:endParaRPr lang="en-GB" sz="1400" u="sng" dirty="0">
              <a:highlight>
                <a:srgbClr val="00FFFF"/>
              </a:highlight>
              <a:latin typeface="Times New Roman" panose="02020603050405020304" pitchFamily="18" charset="0"/>
              <a:cs typeface="Times New Roman" panose="02020603050405020304" pitchFamily="18" charset="0"/>
            </a:endParaRPr>
          </a:p>
          <a:p>
            <a:endParaRPr lang="en-GB" sz="1400" dirty="0">
              <a:highlight>
                <a:srgbClr val="000000"/>
              </a:highlight>
              <a:latin typeface="Times New Roman" panose="02020603050405020304" pitchFamily="18" charset="0"/>
              <a:cs typeface="Times New Roman" panose="02020603050405020304" pitchFamily="18" charset="0"/>
            </a:endParaRPr>
          </a:p>
        </p:txBody>
      </p:sp>
      <p:sp>
        <p:nvSpPr>
          <p:cNvPr id="21" name="TextBox 20">
            <a:extLst>
              <a:ext uri="{FF2B5EF4-FFF2-40B4-BE49-F238E27FC236}">
                <a16:creationId xmlns:a16="http://schemas.microsoft.com/office/drawing/2014/main" id="{F0FF0BA9-9E98-4F39-A7FF-0B5D0025C46D}"/>
              </a:ext>
            </a:extLst>
          </p:cNvPr>
          <p:cNvSpPr txBox="1"/>
          <p:nvPr/>
        </p:nvSpPr>
        <p:spPr>
          <a:xfrm>
            <a:off x="8764173" y="1563128"/>
            <a:ext cx="3244947" cy="5293757"/>
          </a:xfrm>
          <a:prstGeom prst="rect">
            <a:avLst/>
          </a:prstGeom>
          <a:noFill/>
        </p:spPr>
        <p:txBody>
          <a:bodyPr wrap="square" rtlCol="0">
            <a:spAutoFit/>
          </a:bodyPr>
          <a:lstStyle/>
          <a:p>
            <a:r>
              <a:rPr lang="en-GB" sz="1600" dirty="0">
                <a:highlight>
                  <a:srgbClr val="FFFF00"/>
                </a:highlight>
                <a:latin typeface="Times New Roman" panose="02020603050405020304" pitchFamily="18" charset="0"/>
                <a:cs typeface="Times New Roman" panose="02020603050405020304" pitchFamily="18" charset="0"/>
              </a:rPr>
              <a:t>Self-stigmatization can occur when a person with an eating disorder internalises the negative beliefs held by society. </a:t>
            </a:r>
          </a:p>
          <a:p>
            <a:r>
              <a:rPr lang="en-GB" sz="1400" dirty="0">
                <a:highlight>
                  <a:srgbClr val="FF0000"/>
                </a:highlight>
                <a:latin typeface="Times New Roman" panose="02020603050405020304" pitchFamily="18" charset="0"/>
                <a:cs typeface="Times New Roman" panose="02020603050405020304" pitchFamily="18" charset="0"/>
              </a:rPr>
              <a:t>(Heckler et al,2010) Corrigan et al,2006)</a:t>
            </a:r>
          </a:p>
          <a:p>
            <a:endParaRPr lang="en-GB" sz="1400" dirty="0">
              <a:highlight>
                <a:srgbClr val="FF0000"/>
              </a:highlight>
              <a:latin typeface="Times New Roman" panose="02020603050405020304" pitchFamily="18" charset="0"/>
              <a:cs typeface="Times New Roman" panose="02020603050405020304" pitchFamily="18" charset="0"/>
            </a:endParaRPr>
          </a:p>
          <a:p>
            <a:r>
              <a:rPr lang="en-GB" sz="1600" dirty="0">
                <a:highlight>
                  <a:srgbClr val="FFFF00"/>
                </a:highlight>
                <a:latin typeface="Times New Roman" panose="02020603050405020304" pitchFamily="18" charset="0"/>
                <a:cs typeface="Times New Roman" panose="02020603050405020304" pitchFamily="18" charset="0"/>
              </a:rPr>
              <a:t>Research suggests that stereotypes of people with eating disorders has contributed to the level of stigmatization.</a:t>
            </a:r>
          </a:p>
          <a:p>
            <a:r>
              <a:rPr lang="en-GB" sz="1400" dirty="0">
                <a:latin typeface="Times New Roman" panose="02020603050405020304" pitchFamily="18" charset="0"/>
                <a:cs typeface="Times New Roman" panose="02020603050405020304" pitchFamily="18" charset="0"/>
              </a:rPr>
              <a:t>A study conducted by Gordan, Perez and Joiner (2002) discussed stereotypes and how society expects a person suffering with an eating disorder to typically be a young white thin female. The findings highlighted the risks of males not being recognised as having an eating disorder as easily as females and also that unless a person is severely thin they can be overlooked as having an eating disorder by people that are close to them and also this stigma has also been displayed by health professionals. </a:t>
            </a:r>
          </a:p>
        </p:txBody>
      </p:sp>
    </p:spTree>
    <p:extLst>
      <p:ext uri="{BB962C8B-B14F-4D97-AF65-F5344CB8AC3E}">
        <p14:creationId xmlns:p14="http://schemas.microsoft.com/office/powerpoint/2010/main" val="5791261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88000">
              <a:schemeClr val="accent2"/>
            </a:gs>
            <a:gs pos="39000">
              <a:schemeClr val="accent4">
                <a:lumMod val="60000"/>
                <a:lumOff val="40000"/>
              </a:schemeClr>
            </a:gs>
          </a:gsLst>
          <a:lin ang="5400000" scaled="1"/>
        </a:gra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9DC0AF9-A533-4F9C-8E67-004FE03F9C7D}"/>
              </a:ext>
            </a:extLst>
          </p:cNvPr>
          <p:cNvSpPr txBox="1"/>
          <p:nvPr/>
        </p:nvSpPr>
        <p:spPr>
          <a:xfrm>
            <a:off x="253218" y="253219"/>
            <a:ext cx="11465169" cy="5293757"/>
          </a:xfrm>
          <a:prstGeom prst="rect">
            <a:avLst/>
          </a:prstGeom>
          <a:noFill/>
        </p:spPr>
        <p:txBody>
          <a:bodyPr wrap="square" rtlCol="0">
            <a:spAutoFit/>
          </a:bodyPr>
          <a:lstStyle/>
          <a:p>
            <a:r>
              <a:rPr lang="en-GB" u="sng" dirty="0"/>
              <a:t>References</a:t>
            </a:r>
          </a:p>
          <a:p>
            <a:endParaRPr lang="en-GB" u="sng" dirty="0"/>
          </a:p>
          <a:p>
            <a:r>
              <a:rPr lang="en-GB" sz="1200" dirty="0">
                <a:latin typeface="Times New Roman" panose="02020603050405020304" pitchFamily="18" charset="0"/>
                <a:cs typeface="Times New Roman" panose="02020603050405020304" pitchFamily="18" charset="0"/>
              </a:rPr>
              <a:t>Crisp, A. H., Gelder, M. G., Rix, S., Meltzer, H. I., &amp; Rowlands, O. J. (2000). Stigmatisation of people with mental illnesses. </a:t>
            </a:r>
            <a:r>
              <a:rPr lang="en-GB" sz="1200" i="1" dirty="0">
                <a:latin typeface="Times New Roman" panose="02020603050405020304" pitchFamily="18" charset="0"/>
                <a:cs typeface="Times New Roman" panose="02020603050405020304" pitchFamily="18" charset="0"/>
              </a:rPr>
              <a:t>The British journal of psychiatry</a:t>
            </a:r>
            <a:r>
              <a:rPr lang="en-GB" sz="1200" dirty="0">
                <a:latin typeface="Times New Roman" panose="02020603050405020304" pitchFamily="18" charset="0"/>
                <a:cs typeface="Times New Roman" panose="02020603050405020304" pitchFamily="18" charset="0"/>
              </a:rPr>
              <a:t>, </a:t>
            </a:r>
            <a:r>
              <a:rPr lang="en-GB" sz="1200" i="1" dirty="0">
                <a:latin typeface="Times New Roman" panose="02020603050405020304" pitchFamily="18" charset="0"/>
                <a:cs typeface="Times New Roman" panose="02020603050405020304" pitchFamily="18" charset="0"/>
              </a:rPr>
              <a:t>177</a:t>
            </a:r>
            <a:r>
              <a:rPr lang="en-GB" sz="1200" dirty="0">
                <a:latin typeface="Times New Roman" panose="02020603050405020304" pitchFamily="18" charset="0"/>
                <a:cs typeface="Times New Roman" panose="02020603050405020304" pitchFamily="18" charset="0"/>
              </a:rPr>
              <a:t>(1), 4-7.</a:t>
            </a:r>
          </a:p>
          <a:p>
            <a:endParaRPr lang="en-GB" sz="1200" dirty="0"/>
          </a:p>
          <a:p>
            <a:r>
              <a:rPr lang="en-GB" sz="1200" dirty="0"/>
              <a:t>Corrigan, P. W., Watson, A. C., &amp; Barr, L. (2006). The self–stigma of mental illness: Implications for self–esteem and self–efficacy. </a:t>
            </a:r>
            <a:r>
              <a:rPr lang="en-GB" sz="1200" i="1" dirty="0"/>
              <a:t>Journal of social and clinical psychology</a:t>
            </a:r>
            <a:r>
              <a:rPr lang="en-GB" sz="1200" dirty="0"/>
              <a:t>, </a:t>
            </a:r>
            <a:r>
              <a:rPr lang="en-GB" sz="1200" i="1" dirty="0"/>
              <a:t>25</a:t>
            </a:r>
            <a:r>
              <a:rPr lang="en-GB" sz="1200" dirty="0"/>
              <a:t>(8), 875-884.</a:t>
            </a:r>
            <a:endParaRPr lang="en-GB" sz="1200" dirty="0">
              <a:latin typeface="Times New Roman" panose="02020603050405020304" pitchFamily="18" charset="0"/>
              <a:cs typeface="Times New Roman" panose="02020603050405020304" pitchFamily="18" charset="0"/>
            </a:endParaRPr>
          </a:p>
          <a:p>
            <a:endParaRPr lang="en-GB" sz="1200" dirty="0">
              <a:latin typeface="Times New Roman" panose="02020603050405020304" pitchFamily="18" charset="0"/>
              <a:cs typeface="Times New Roman" panose="02020603050405020304" pitchFamily="18" charset="0"/>
            </a:endParaRPr>
          </a:p>
          <a:p>
            <a:r>
              <a:rPr lang="en-GB" sz="1200" dirty="0">
                <a:latin typeface="Times New Roman" panose="02020603050405020304" pitchFamily="18" charset="0"/>
                <a:cs typeface="Times New Roman" panose="02020603050405020304" pitchFamily="18" charset="0"/>
              </a:rPr>
              <a:t>Douglas, V., &amp; </a:t>
            </a:r>
            <a:r>
              <a:rPr lang="en-GB" sz="1200" dirty="0" err="1">
                <a:latin typeface="Times New Roman" panose="02020603050405020304" pitchFamily="18" charset="0"/>
                <a:cs typeface="Times New Roman" panose="02020603050405020304" pitchFamily="18" charset="0"/>
              </a:rPr>
              <a:t>Varnado</a:t>
            </a:r>
            <a:r>
              <a:rPr lang="en-GB" sz="1200" dirty="0">
                <a:latin typeface="Times New Roman" panose="02020603050405020304" pitchFamily="18" charset="0"/>
                <a:cs typeface="Times New Roman" panose="02020603050405020304" pitchFamily="18" charset="0"/>
              </a:rPr>
              <a:t>-Sullivan, P. (2016). Weight stigmatization, internalization, and eating disorder symptoms: The role of emotion dysregulation. </a:t>
            </a:r>
            <a:r>
              <a:rPr lang="en-GB" sz="1200" i="1" dirty="0">
                <a:latin typeface="Times New Roman" panose="02020603050405020304" pitchFamily="18" charset="0"/>
                <a:cs typeface="Times New Roman" panose="02020603050405020304" pitchFamily="18" charset="0"/>
              </a:rPr>
              <a:t>Stigma and Health</a:t>
            </a:r>
            <a:r>
              <a:rPr lang="en-GB" sz="1200" dirty="0">
                <a:latin typeface="Times New Roman" panose="02020603050405020304" pitchFamily="18" charset="0"/>
                <a:cs typeface="Times New Roman" panose="02020603050405020304" pitchFamily="18" charset="0"/>
              </a:rPr>
              <a:t>, </a:t>
            </a:r>
            <a:r>
              <a:rPr lang="en-GB" sz="1200" i="1" dirty="0">
                <a:latin typeface="Times New Roman" panose="02020603050405020304" pitchFamily="18" charset="0"/>
                <a:cs typeface="Times New Roman" panose="02020603050405020304" pitchFamily="18" charset="0"/>
              </a:rPr>
              <a:t>1</a:t>
            </a:r>
            <a:r>
              <a:rPr lang="en-GB" sz="1200" dirty="0">
                <a:latin typeface="Times New Roman" panose="02020603050405020304" pitchFamily="18" charset="0"/>
                <a:cs typeface="Times New Roman" panose="02020603050405020304" pitchFamily="18" charset="0"/>
              </a:rPr>
              <a:t>(3), 166.</a:t>
            </a:r>
          </a:p>
          <a:p>
            <a:endParaRPr lang="en-GB" sz="1200" dirty="0">
              <a:latin typeface="Times New Roman" panose="02020603050405020304" pitchFamily="18" charset="0"/>
              <a:cs typeface="Times New Roman" panose="02020603050405020304" pitchFamily="18" charset="0"/>
            </a:endParaRPr>
          </a:p>
          <a:p>
            <a:r>
              <a:rPr lang="en-GB" sz="1200" dirty="0"/>
              <a:t>Gordon, K. H., Perez, M., &amp; Joiner Jr, T. E. (2002). The impact of racial stereotypes on eating disorder recognition. </a:t>
            </a:r>
            <a:r>
              <a:rPr lang="en-GB" sz="1200" i="1" dirty="0"/>
              <a:t>International Journal of Eating Disorders</a:t>
            </a:r>
            <a:r>
              <a:rPr lang="en-GB" sz="1200" dirty="0"/>
              <a:t>, </a:t>
            </a:r>
            <a:r>
              <a:rPr lang="en-GB" sz="1200" i="1" dirty="0"/>
              <a:t>32</a:t>
            </a:r>
            <a:r>
              <a:rPr lang="en-GB" sz="1200" dirty="0"/>
              <a:t>(2), 219-224.</a:t>
            </a:r>
            <a:endParaRPr lang="en-GB" sz="1200" dirty="0">
              <a:latin typeface="Times New Roman" panose="02020603050405020304" pitchFamily="18" charset="0"/>
              <a:cs typeface="Times New Roman" panose="02020603050405020304" pitchFamily="18" charset="0"/>
            </a:endParaRPr>
          </a:p>
          <a:p>
            <a:endParaRPr lang="en-GB" sz="1200" dirty="0">
              <a:latin typeface="Times New Roman" panose="02020603050405020304" pitchFamily="18" charset="0"/>
              <a:cs typeface="Times New Roman" panose="02020603050405020304" pitchFamily="18" charset="0"/>
            </a:endParaRPr>
          </a:p>
          <a:p>
            <a:r>
              <a:rPr lang="en-GB" sz="1200" dirty="0"/>
              <a:t>Hackler, A. H., Vogel, D. L., &amp; Wade, N. G. (2010). Attitudes toward seeking professional help for an eating disorder: The role of stigma and anticipated outcomes. </a:t>
            </a:r>
            <a:r>
              <a:rPr lang="en-GB" sz="1200" i="1" dirty="0"/>
              <a:t>Journal of </a:t>
            </a:r>
            <a:r>
              <a:rPr lang="en-GB" sz="1200" i="1" dirty="0" err="1"/>
              <a:t>Counseling</a:t>
            </a:r>
            <a:r>
              <a:rPr lang="en-GB" sz="1200" i="1" dirty="0"/>
              <a:t> &amp; Development</a:t>
            </a:r>
            <a:r>
              <a:rPr lang="en-GB" sz="1200" dirty="0"/>
              <a:t>, </a:t>
            </a:r>
            <a:r>
              <a:rPr lang="en-GB" sz="1200" i="1" dirty="0"/>
              <a:t>88</a:t>
            </a:r>
            <a:r>
              <a:rPr lang="en-GB" sz="1200" dirty="0"/>
              <a:t>(4), 424-431.</a:t>
            </a:r>
            <a:endParaRPr lang="en-GB" sz="1200" dirty="0">
              <a:latin typeface="Times New Roman" panose="02020603050405020304" pitchFamily="18" charset="0"/>
              <a:cs typeface="Times New Roman" panose="02020603050405020304" pitchFamily="18" charset="0"/>
            </a:endParaRPr>
          </a:p>
          <a:p>
            <a:endParaRPr lang="en-GB" sz="1200" dirty="0">
              <a:latin typeface="Times New Roman" panose="02020603050405020304" pitchFamily="18" charset="0"/>
              <a:cs typeface="Times New Roman" panose="02020603050405020304" pitchFamily="18" charset="0"/>
            </a:endParaRPr>
          </a:p>
          <a:p>
            <a:r>
              <a:rPr lang="en-GB" sz="1200" dirty="0">
                <a:latin typeface="Times New Roman" panose="02020603050405020304" pitchFamily="18" charset="0"/>
                <a:cs typeface="Times New Roman" panose="02020603050405020304" pitchFamily="18" charset="0"/>
              </a:rPr>
              <a:t>Holderness, C. C., Brooks‐Gunn, J., &amp; Warren, M. P. (1994). Co‐morbidity of eating disorders and substance abuse review of the literature. </a:t>
            </a:r>
            <a:r>
              <a:rPr lang="en-GB" sz="1200" i="1" dirty="0">
                <a:latin typeface="Times New Roman" panose="02020603050405020304" pitchFamily="18" charset="0"/>
                <a:cs typeface="Times New Roman" panose="02020603050405020304" pitchFamily="18" charset="0"/>
              </a:rPr>
              <a:t>International Journal of Eating Disorders</a:t>
            </a:r>
            <a:r>
              <a:rPr lang="en-GB" sz="1200" dirty="0">
                <a:latin typeface="Times New Roman" panose="02020603050405020304" pitchFamily="18" charset="0"/>
                <a:cs typeface="Times New Roman" panose="02020603050405020304" pitchFamily="18" charset="0"/>
              </a:rPr>
              <a:t>, </a:t>
            </a:r>
            <a:r>
              <a:rPr lang="en-GB" sz="1200" i="1" dirty="0">
                <a:latin typeface="Times New Roman" panose="02020603050405020304" pitchFamily="18" charset="0"/>
                <a:cs typeface="Times New Roman" panose="02020603050405020304" pitchFamily="18" charset="0"/>
              </a:rPr>
              <a:t>16</a:t>
            </a:r>
            <a:r>
              <a:rPr lang="en-GB" sz="1200" dirty="0">
                <a:latin typeface="Times New Roman" panose="02020603050405020304" pitchFamily="18" charset="0"/>
                <a:cs typeface="Times New Roman" panose="02020603050405020304" pitchFamily="18" charset="0"/>
              </a:rPr>
              <a:t>(1), 1-34.</a:t>
            </a:r>
          </a:p>
          <a:p>
            <a:endParaRPr lang="en-GB" sz="1200" dirty="0">
              <a:latin typeface="Times New Roman" panose="02020603050405020304" pitchFamily="18" charset="0"/>
              <a:cs typeface="Times New Roman" panose="02020603050405020304" pitchFamily="18" charset="0"/>
            </a:endParaRPr>
          </a:p>
          <a:p>
            <a:r>
              <a:rPr lang="en-GB" sz="1200" dirty="0">
                <a:latin typeface="Times New Roman" panose="02020603050405020304" pitchFamily="18" charset="0"/>
                <a:cs typeface="Times New Roman" panose="02020603050405020304" pitchFamily="18" charset="0"/>
              </a:rPr>
              <a:t>Hudson, J. I., </a:t>
            </a:r>
            <a:r>
              <a:rPr lang="en-GB" sz="1200" dirty="0" err="1">
                <a:latin typeface="Times New Roman" panose="02020603050405020304" pitchFamily="18" charset="0"/>
                <a:cs typeface="Times New Roman" panose="02020603050405020304" pitchFamily="18" charset="0"/>
              </a:rPr>
              <a:t>Hiripi</a:t>
            </a:r>
            <a:r>
              <a:rPr lang="en-GB" sz="1200" dirty="0">
                <a:latin typeface="Times New Roman" panose="02020603050405020304" pitchFamily="18" charset="0"/>
                <a:cs typeface="Times New Roman" panose="02020603050405020304" pitchFamily="18" charset="0"/>
              </a:rPr>
              <a:t>, E., Pope Jr, H. G., &amp; Kessler, R. C. (2007). The prevalence and correlates of eating disorders in the National Comorbidity Survey Replication. </a:t>
            </a:r>
            <a:r>
              <a:rPr lang="en-GB" sz="1200" i="1" dirty="0">
                <a:latin typeface="Times New Roman" panose="02020603050405020304" pitchFamily="18" charset="0"/>
                <a:cs typeface="Times New Roman" panose="02020603050405020304" pitchFamily="18" charset="0"/>
              </a:rPr>
              <a:t>Biological psychiatry</a:t>
            </a:r>
            <a:r>
              <a:rPr lang="en-GB" sz="1200" dirty="0">
                <a:latin typeface="Times New Roman" panose="02020603050405020304" pitchFamily="18" charset="0"/>
                <a:cs typeface="Times New Roman" panose="02020603050405020304" pitchFamily="18" charset="0"/>
              </a:rPr>
              <a:t>, </a:t>
            </a:r>
            <a:r>
              <a:rPr lang="en-GB" sz="1200" i="1" dirty="0">
                <a:latin typeface="Times New Roman" panose="02020603050405020304" pitchFamily="18" charset="0"/>
                <a:cs typeface="Times New Roman" panose="02020603050405020304" pitchFamily="18" charset="0"/>
              </a:rPr>
              <a:t>61</a:t>
            </a:r>
            <a:r>
              <a:rPr lang="en-GB" sz="1200" dirty="0">
                <a:latin typeface="Times New Roman" panose="02020603050405020304" pitchFamily="18" charset="0"/>
                <a:cs typeface="Times New Roman" panose="02020603050405020304" pitchFamily="18" charset="0"/>
              </a:rPr>
              <a:t>(3), 348-358.</a:t>
            </a:r>
          </a:p>
          <a:p>
            <a:endParaRPr lang="en-GB" sz="1200" dirty="0">
              <a:latin typeface="Times New Roman" panose="02020603050405020304" pitchFamily="18" charset="0"/>
              <a:cs typeface="Times New Roman" panose="02020603050405020304" pitchFamily="18" charset="0"/>
            </a:endParaRPr>
          </a:p>
          <a:p>
            <a:r>
              <a:rPr lang="en-GB" sz="1200" dirty="0">
                <a:latin typeface="Times New Roman" panose="02020603050405020304" pitchFamily="18" charset="0"/>
                <a:cs typeface="Times New Roman" panose="02020603050405020304" pitchFamily="18" charset="0"/>
              </a:rPr>
              <a:t>Paxton, S. J., Schutz, H. K., Wertheim, E. H., &amp; Muir, S. L. (1999). Friendship clique and peer influences on body image concerns, dietary restraint, extreme weight-loss </a:t>
            </a:r>
            <a:r>
              <a:rPr lang="en-GB" sz="1200" dirty="0" err="1">
                <a:latin typeface="Times New Roman" panose="02020603050405020304" pitchFamily="18" charset="0"/>
                <a:cs typeface="Times New Roman" panose="02020603050405020304" pitchFamily="18" charset="0"/>
              </a:rPr>
              <a:t>behaviors</a:t>
            </a:r>
            <a:r>
              <a:rPr lang="en-GB" sz="1200" dirty="0">
                <a:latin typeface="Times New Roman" panose="02020603050405020304" pitchFamily="18" charset="0"/>
                <a:cs typeface="Times New Roman" panose="02020603050405020304" pitchFamily="18" charset="0"/>
              </a:rPr>
              <a:t>, and binge eating in adolescent girls. </a:t>
            </a:r>
            <a:r>
              <a:rPr lang="en-GB" sz="1200" i="1" dirty="0">
                <a:latin typeface="Times New Roman" panose="02020603050405020304" pitchFamily="18" charset="0"/>
                <a:cs typeface="Times New Roman" panose="02020603050405020304" pitchFamily="18" charset="0"/>
              </a:rPr>
              <a:t>Journal of abnormal psychology</a:t>
            </a:r>
            <a:r>
              <a:rPr lang="en-GB" sz="1200" dirty="0">
                <a:latin typeface="Times New Roman" panose="02020603050405020304" pitchFamily="18" charset="0"/>
                <a:cs typeface="Times New Roman" panose="02020603050405020304" pitchFamily="18" charset="0"/>
              </a:rPr>
              <a:t>, </a:t>
            </a:r>
            <a:r>
              <a:rPr lang="en-GB" sz="1200" i="1" dirty="0">
                <a:latin typeface="Times New Roman" panose="02020603050405020304" pitchFamily="18" charset="0"/>
                <a:cs typeface="Times New Roman" panose="02020603050405020304" pitchFamily="18" charset="0"/>
              </a:rPr>
              <a:t>108</a:t>
            </a:r>
            <a:r>
              <a:rPr lang="en-GB" sz="1200" dirty="0">
                <a:latin typeface="Times New Roman" panose="02020603050405020304" pitchFamily="18" charset="0"/>
                <a:cs typeface="Times New Roman" panose="02020603050405020304" pitchFamily="18" charset="0"/>
              </a:rPr>
              <a:t>(2), 255.</a:t>
            </a:r>
          </a:p>
          <a:p>
            <a:endParaRPr lang="en-GB" sz="1200" dirty="0">
              <a:latin typeface="Times New Roman" panose="02020603050405020304" pitchFamily="18" charset="0"/>
              <a:cs typeface="Times New Roman" panose="02020603050405020304" pitchFamily="18" charset="0"/>
            </a:endParaRPr>
          </a:p>
          <a:p>
            <a:r>
              <a:rPr lang="en-GB" sz="1200" dirty="0" err="1"/>
              <a:t>Roehrig</a:t>
            </a:r>
            <a:r>
              <a:rPr lang="en-GB" sz="1200" dirty="0"/>
              <a:t>, J. P., &amp; McLean, C. P. (2010). A comparison of stigma toward eating disorders versus depression. </a:t>
            </a:r>
            <a:r>
              <a:rPr lang="en-GB" sz="1200" i="1" dirty="0"/>
              <a:t>International Journal of Eating Disorders</a:t>
            </a:r>
            <a:r>
              <a:rPr lang="en-GB" sz="1200" dirty="0"/>
              <a:t>, </a:t>
            </a:r>
            <a:r>
              <a:rPr lang="en-GB" sz="1200" i="1" dirty="0"/>
              <a:t>43</a:t>
            </a:r>
            <a:r>
              <a:rPr lang="en-GB" sz="1200" dirty="0"/>
              <a:t>(7), 671-674.</a:t>
            </a:r>
            <a:endParaRPr lang="en-GB" sz="1200" dirty="0">
              <a:latin typeface="Times New Roman" panose="02020603050405020304" pitchFamily="18" charset="0"/>
              <a:cs typeface="Times New Roman" panose="02020603050405020304" pitchFamily="18" charset="0"/>
            </a:endParaRPr>
          </a:p>
          <a:p>
            <a:endParaRPr lang="en-GB" sz="1200" u="sng" dirty="0">
              <a:latin typeface="Times New Roman" panose="02020603050405020304" pitchFamily="18" charset="0"/>
              <a:cs typeface="Times New Roman" panose="02020603050405020304" pitchFamily="18" charset="0"/>
            </a:endParaRPr>
          </a:p>
          <a:p>
            <a:r>
              <a:rPr lang="en-GB" sz="1200" dirty="0">
                <a:latin typeface="Times New Roman" panose="02020603050405020304" pitchFamily="18" charset="0"/>
                <a:cs typeface="Times New Roman" panose="02020603050405020304" pitchFamily="18" charset="0"/>
              </a:rPr>
              <a:t>Stewart, M. C., Keel, P. K., &amp; Schiavo, R. S. (2006). Stigmatization of anorexia nervosa. </a:t>
            </a:r>
            <a:r>
              <a:rPr lang="en-GB" sz="1200" i="1" dirty="0">
                <a:latin typeface="Times New Roman" panose="02020603050405020304" pitchFamily="18" charset="0"/>
                <a:cs typeface="Times New Roman" panose="02020603050405020304" pitchFamily="18" charset="0"/>
              </a:rPr>
              <a:t>International Journal of Eating Disorders</a:t>
            </a:r>
            <a:r>
              <a:rPr lang="en-GB" sz="1200" dirty="0">
                <a:latin typeface="Times New Roman" panose="02020603050405020304" pitchFamily="18" charset="0"/>
                <a:cs typeface="Times New Roman" panose="02020603050405020304" pitchFamily="18" charset="0"/>
              </a:rPr>
              <a:t>, </a:t>
            </a:r>
            <a:r>
              <a:rPr lang="en-GB" sz="1200" i="1" dirty="0">
                <a:latin typeface="Times New Roman" panose="02020603050405020304" pitchFamily="18" charset="0"/>
                <a:cs typeface="Times New Roman" panose="02020603050405020304" pitchFamily="18" charset="0"/>
              </a:rPr>
              <a:t>39</a:t>
            </a:r>
            <a:r>
              <a:rPr lang="en-GB" sz="1200" dirty="0">
                <a:latin typeface="Times New Roman" panose="02020603050405020304" pitchFamily="18" charset="0"/>
                <a:cs typeface="Times New Roman" panose="02020603050405020304" pitchFamily="18" charset="0"/>
              </a:rPr>
              <a:t>(4), 320-325.</a:t>
            </a:r>
          </a:p>
          <a:p>
            <a:endParaRPr lang="en-GB" sz="1400" u="sn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4073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482</TotalTime>
  <Words>403</Words>
  <Application>Microsoft Office PowerPoint</Application>
  <PresentationFormat>Widescreen</PresentationFormat>
  <Paragraphs>59</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Times New Roman</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emma thomas</dc:creator>
  <cp:lastModifiedBy>emma thomas</cp:lastModifiedBy>
  <cp:revision>25</cp:revision>
  <dcterms:created xsi:type="dcterms:W3CDTF">2019-04-14T20:20:42Z</dcterms:created>
  <dcterms:modified xsi:type="dcterms:W3CDTF">2019-04-24T14:15:30Z</dcterms:modified>
</cp:coreProperties>
</file>