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148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000748"/>
            <a:ext cx="12191999" cy="8572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3481" y="305561"/>
            <a:ext cx="11445036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2665" y="1417700"/>
            <a:ext cx="10245725" cy="41675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s://uwtsd.careercentre.me/elearning/scorm.aspx?CourseId=v/fczQMJfU4zr8ZUJGy0MA%3D%3D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261085&amp;picture=financialcontrol-work-official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22198" y="1854454"/>
            <a:ext cx="4930775" cy="2800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280"/>
              </a:lnSpc>
              <a:spcBef>
                <a:spcPts val="10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Business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Skills: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280"/>
              </a:lnSpc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Weeks</a:t>
            </a:r>
            <a:r>
              <a:rPr sz="20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20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20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Transferable</a:t>
            </a:r>
            <a:r>
              <a:rPr sz="20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Me!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Part</a:t>
            </a:r>
            <a:r>
              <a:rPr sz="20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1:</a:t>
            </a:r>
            <a:r>
              <a:rPr sz="20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Functional</a:t>
            </a:r>
            <a:r>
              <a:rPr sz="2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Transferable</a:t>
            </a:r>
            <a:r>
              <a:rPr sz="20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Skills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–Time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280"/>
              </a:lnSpc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Management</a:t>
            </a:r>
            <a:endParaRPr sz="2000">
              <a:latin typeface="Arial"/>
              <a:cs typeface="Arial"/>
            </a:endParaRPr>
          </a:p>
          <a:p>
            <a:pPr marL="12700" marR="153035">
              <a:lnSpc>
                <a:spcPts val="2160"/>
              </a:lnSpc>
              <a:spcBef>
                <a:spcPts val="219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Part</a:t>
            </a:r>
            <a:r>
              <a:rPr sz="20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2:</a:t>
            </a:r>
            <a:r>
              <a:rPr sz="20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People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Skills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0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Communication</a:t>
            </a:r>
            <a:r>
              <a:rPr sz="2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Interpersonal</a:t>
            </a:r>
            <a:r>
              <a:rPr sz="2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Skills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889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Part</a:t>
            </a:r>
            <a:r>
              <a:rPr sz="20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3:</a:t>
            </a:r>
            <a:r>
              <a:rPr sz="20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People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Skills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Teamwork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i="1" spc="-25" dirty="0">
                <a:latin typeface="Calibri Light"/>
                <a:cs typeface="Calibri Light"/>
              </a:rPr>
              <a:t>Coming</a:t>
            </a:r>
            <a:r>
              <a:rPr i="1" spc="-125" dirty="0">
                <a:latin typeface="Calibri Light"/>
                <a:cs typeface="Calibri Light"/>
              </a:rPr>
              <a:t> </a:t>
            </a:r>
            <a:r>
              <a:rPr i="1" dirty="0">
                <a:latin typeface="Calibri Light"/>
                <a:cs typeface="Calibri Light"/>
              </a:rPr>
              <a:t>up</a:t>
            </a:r>
            <a:r>
              <a:rPr i="1" spc="-120" dirty="0">
                <a:latin typeface="Calibri Light"/>
                <a:cs typeface="Calibri Light"/>
              </a:rPr>
              <a:t> </a:t>
            </a:r>
            <a:r>
              <a:rPr i="1" dirty="0">
                <a:latin typeface="Calibri Light"/>
                <a:cs typeface="Calibri Light"/>
              </a:rPr>
              <a:t>–</a:t>
            </a:r>
            <a:r>
              <a:rPr i="1" spc="-90" dirty="0">
                <a:latin typeface="Calibri Light"/>
                <a:cs typeface="Calibri Light"/>
              </a:rPr>
              <a:t> </a:t>
            </a:r>
            <a:r>
              <a:rPr i="1" spc="-50" dirty="0">
                <a:latin typeface="Calibri Light"/>
                <a:cs typeface="Calibri Light"/>
              </a:rPr>
              <a:t>Transferable</a:t>
            </a:r>
            <a:r>
              <a:rPr i="1" spc="-114" dirty="0">
                <a:latin typeface="Calibri Light"/>
                <a:cs typeface="Calibri Light"/>
              </a:rPr>
              <a:t> </a:t>
            </a:r>
            <a:r>
              <a:rPr i="1" spc="-20" dirty="0">
                <a:latin typeface="Calibri Light"/>
                <a:cs typeface="Calibri Light"/>
              </a:rPr>
              <a:t>Me!…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39241" y="1789252"/>
            <a:ext cx="10273665" cy="2315121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marR="115570" indent="-231775">
              <a:lnSpc>
                <a:spcPct val="90100"/>
              </a:lnSpc>
              <a:spcBef>
                <a:spcPts val="385"/>
              </a:spcBef>
              <a:buSzPct val="95833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sz="2400" dirty="0">
                <a:latin typeface="Calibri"/>
                <a:cs typeface="Calibri"/>
              </a:rPr>
              <a:t>	Over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next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2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lang="en-GB" sz="2400" spc="-45">
                <a:latin typeface="Calibri"/>
                <a:cs typeface="Calibri"/>
              </a:rPr>
              <a:t>weeks</a:t>
            </a:r>
            <a:r>
              <a:rPr sz="2400">
                <a:latin typeface="Calibri"/>
                <a:cs typeface="Calibri"/>
              </a:rPr>
              <a:t>,</a:t>
            </a:r>
            <a:r>
              <a:rPr sz="2400" spc="-4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looking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at</a:t>
            </a:r>
            <a:r>
              <a:rPr sz="2400" spc="-35" dirty="0">
                <a:latin typeface="Calibri"/>
                <a:cs typeface="Calibri"/>
              </a:rPr>
              <a:t> </a:t>
            </a:r>
            <a:endParaRPr lang="en-GB" sz="2400" spc="-35" dirty="0">
              <a:latin typeface="Calibri"/>
              <a:cs typeface="Calibri"/>
            </a:endParaRPr>
          </a:p>
          <a:p>
            <a:pPr marL="241300" marR="115570" indent="-231775">
              <a:lnSpc>
                <a:spcPct val="90100"/>
              </a:lnSpc>
              <a:spcBef>
                <a:spcPts val="385"/>
              </a:spcBef>
              <a:buSzPct val="95833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sz="2400" b="1" i="1" dirty="0">
                <a:latin typeface="Calibri"/>
                <a:cs typeface="Calibri"/>
              </a:rPr>
              <a:t>Functional</a:t>
            </a:r>
            <a:r>
              <a:rPr sz="2400" b="1" i="1" spc="-4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and</a:t>
            </a:r>
            <a:r>
              <a:rPr sz="2400" b="1" i="1" spc="-5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People</a:t>
            </a:r>
            <a:r>
              <a:rPr sz="2400" b="1" i="1" spc="-50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Business </a:t>
            </a:r>
            <a:r>
              <a:rPr sz="2400" b="1" i="1" dirty="0">
                <a:latin typeface="Calibri"/>
                <a:cs typeface="Calibri"/>
              </a:rPr>
              <a:t>Skills</a:t>
            </a:r>
            <a:r>
              <a:rPr sz="2400" b="1" i="1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main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focus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</a:t>
            </a:r>
            <a:r>
              <a:rPr sz="2400" spc="-55" dirty="0">
                <a:latin typeface="Calibri"/>
                <a:cs typeface="Calibri"/>
              </a:rPr>
              <a:t> </a:t>
            </a:r>
            <a:endParaRPr lang="en-GB" sz="2400" spc="-55" dirty="0">
              <a:latin typeface="Calibri"/>
              <a:cs typeface="Calibri"/>
            </a:endParaRPr>
          </a:p>
          <a:p>
            <a:pPr marL="241300" marR="115570" indent="-231775">
              <a:lnSpc>
                <a:spcPct val="90100"/>
              </a:lnSpc>
              <a:spcBef>
                <a:spcPts val="385"/>
              </a:spcBef>
              <a:buSzPct val="95833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sz="2400" b="1" i="1" dirty="0">
                <a:latin typeface="Calibri"/>
                <a:cs typeface="Calibri"/>
              </a:rPr>
              <a:t>Time</a:t>
            </a:r>
            <a:r>
              <a:rPr sz="2400" b="1" i="1" spc="-5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Management,</a:t>
            </a:r>
            <a:r>
              <a:rPr sz="2400" b="1" i="1" spc="-7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Effective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Communication,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i="1" spc="-25" dirty="0">
                <a:latin typeface="Calibri"/>
                <a:cs typeface="Calibri"/>
              </a:rPr>
              <a:t>and </a:t>
            </a:r>
            <a:r>
              <a:rPr sz="2400" b="1" i="1" spc="-35" dirty="0">
                <a:latin typeface="Calibri"/>
                <a:cs typeface="Calibri"/>
              </a:rPr>
              <a:t>Team</a:t>
            </a:r>
            <a:r>
              <a:rPr sz="2400" b="1" i="1" spc="-70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Building.</a:t>
            </a:r>
            <a:endParaRPr lang="en-GB" sz="2400" b="1" i="1" spc="-10" dirty="0">
              <a:latin typeface="Calibri"/>
              <a:cs typeface="Calibri"/>
            </a:endParaRPr>
          </a:p>
          <a:p>
            <a:pPr marL="241300" marR="115570" indent="-231775">
              <a:lnSpc>
                <a:spcPct val="90100"/>
              </a:lnSpc>
              <a:spcBef>
                <a:spcPts val="385"/>
              </a:spcBef>
              <a:buSzPct val="95833"/>
              <a:buFont typeface="Wingdings"/>
              <a:buChar char=""/>
              <a:tabLst>
                <a:tab pos="241300" algn="l"/>
                <a:tab pos="254000" algn="l"/>
              </a:tabLst>
            </a:pPr>
            <a:endParaRPr sz="2400" dirty="0">
              <a:latin typeface="Calibri"/>
              <a:cs typeface="Calibri"/>
            </a:endParaRPr>
          </a:p>
          <a:p>
            <a:pPr marL="254000" indent="-244475">
              <a:lnSpc>
                <a:spcPts val="2735"/>
              </a:lnSpc>
              <a:spcBef>
                <a:spcPts val="710"/>
              </a:spcBef>
              <a:buSzPct val="95833"/>
              <a:buFont typeface="Wingdings"/>
              <a:buChar char=""/>
              <a:tabLst>
                <a:tab pos="254000" algn="l"/>
              </a:tabLst>
            </a:pPr>
            <a:r>
              <a:rPr sz="2400" b="1" i="1" dirty="0">
                <a:latin typeface="Calibri"/>
                <a:cs typeface="Calibri"/>
              </a:rPr>
              <a:t>As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we</a:t>
            </a:r>
            <a:r>
              <a:rPr sz="2400" b="1" i="1" spc="-6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are</a:t>
            </a:r>
            <a:r>
              <a:rPr sz="2400" b="1" i="1" spc="-4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working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through</a:t>
            </a:r>
            <a:r>
              <a:rPr sz="2400" b="1" i="1" spc="-2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the</a:t>
            </a:r>
            <a:r>
              <a:rPr sz="2400" b="1" i="1" spc="-4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slides,</a:t>
            </a:r>
            <a:r>
              <a:rPr sz="2400" b="1" i="1" spc="-3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consider</a:t>
            </a:r>
            <a:r>
              <a:rPr sz="2400" b="1" i="1" spc="-4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how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transferable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skills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can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be</a:t>
            </a:r>
            <a:r>
              <a:rPr sz="2400" b="1" i="1" spc="-70" dirty="0">
                <a:latin typeface="Calibri"/>
                <a:cs typeface="Calibri"/>
              </a:rPr>
              <a:t> </a:t>
            </a:r>
            <a:r>
              <a:rPr sz="2400" b="1" i="1" spc="-25" dirty="0">
                <a:latin typeface="Calibri"/>
                <a:cs typeface="Calibri"/>
              </a:rPr>
              <a:t>of</a:t>
            </a:r>
            <a:endParaRPr sz="2400" dirty="0">
              <a:latin typeface="Calibri"/>
              <a:cs typeface="Calibri"/>
            </a:endParaRPr>
          </a:p>
          <a:p>
            <a:pPr marL="241300">
              <a:lnSpc>
                <a:spcPts val="2735"/>
              </a:lnSpc>
            </a:pPr>
            <a:r>
              <a:rPr sz="2400" b="1" i="1" dirty="0">
                <a:latin typeface="Calibri"/>
                <a:cs typeface="Calibri"/>
              </a:rPr>
              <a:t>use</a:t>
            </a:r>
            <a:r>
              <a:rPr sz="2400" b="1" i="1" spc="-4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to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you</a:t>
            </a:r>
            <a:r>
              <a:rPr sz="2400" b="1" i="1" spc="-4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in</a:t>
            </a:r>
            <a:r>
              <a:rPr sz="2400" b="1" i="1" spc="-5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both</a:t>
            </a:r>
            <a:r>
              <a:rPr sz="2400" b="1" i="1" spc="-4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university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and</a:t>
            </a:r>
            <a:r>
              <a:rPr sz="2400" b="1" i="1" spc="-55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the</a:t>
            </a:r>
            <a:r>
              <a:rPr sz="2400" b="1" i="1" spc="-40" dirty="0">
                <a:latin typeface="Calibri"/>
                <a:cs typeface="Calibri"/>
              </a:rPr>
              <a:t> </a:t>
            </a:r>
            <a:r>
              <a:rPr lang="en-GB" sz="2400" b="1" i="1" spc="-40" dirty="0">
                <a:latin typeface="Calibri"/>
                <a:cs typeface="Calibri"/>
              </a:rPr>
              <a:t>tourism, events and </a:t>
            </a:r>
            <a:r>
              <a:rPr sz="2400" b="1" i="1" dirty="0">
                <a:latin typeface="Calibri"/>
                <a:cs typeface="Calibri"/>
              </a:rPr>
              <a:t>hospitality</a:t>
            </a:r>
            <a:r>
              <a:rPr sz="2400" b="1" i="1" spc="-45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industry.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5561"/>
            <a:ext cx="8508365" cy="1183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4560"/>
              </a:lnSpc>
              <a:spcBef>
                <a:spcPts val="95"/>
              </a:spcBef>
            </a:pPr>
            <a:r>
              <a:rPr spc="-35" dirty="0"/>
              <a:t>Introduction:</a:t>
            </a:r>
            <a:r>
              <a:rPr spc="-160" dirty="0"/>
              <a:t> </a:t>
            </a:r>
            <a:r>
              <a:rPr spc="-50" dirty="0"/>
              <a:t>Knowledge</a:t>
            </a:r>
            <a:r>
              <a:rPr spc="-160" dirty="0"/>
              <a:t> </a:t>
            </a:r>
            <a:r>
              <a:rPr spc="-10" dirty="0"/>
              <a:t>Check</a:t>
            </a:r>
            <a:r>
              <a:rPr spc="-170" dirty="0"/>
              <a:t> </a:t>
            </a:r>
            <a:r>
              <a:rPr dirty="0"/>
              <a:t>and</a:t>
            </a:r>
            <a:r>
              <a:rPr spc="-160" dirty="0"/>
              <a:t> </a:t>
            </a:r>
            <a:r>
              <a:rPr spc="-10" dirty="0"/>
              <a:t>Group</a:t>
            </a:r>
          </a:p>
          <a:p>
            <a:pPr marL="12700">
              <a:lnSpc>
                <a:spcPts val="4560"/>
              </a:lnSpc>
            </a:pPr>
            <a:r>
              <a:rPr spc="-10" dirty="0"/>
              <a:t>Discussion…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71245" y="1945639"/>
            <a:ext cx="8122920" cy="1473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4005" indent="-285750">
              <a:lnSpc>
                <a:spcPct val="100000"/>
              </a:lnSpc>
              <a:spcBef>
                <a:spcPts val="95"/>
              </a:spcBef>
              <a:buSzPct val="96428"/>
              <a:buFont typeface="Wingdings"/>
              <a:buChar char=""/>
              <a:tabLst>
                <a:tab pos="294005" algn="l"/>
              </a:tabLst>
            </a:pPr>
            <a:r>
              <a:rPr sz="2800" dirty="0">
                <a:latin typeface="Calibri"/>
                <a:cs typeface="Calibri"/>
              </a:rPr>
              <a:t>Have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you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ever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considered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what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transferable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skills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are?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260"/>
              </a:spcBef>
            </a:pPr>
            <a:endParaRPr sz="2800">
              <a:latin typeface="Calibri"/>
              <a:cs typeface="Calibri"/>
            </a:endParaRPr>
          </a:p>
          <a:p>
            <a:pPr marL="3493770">
              <a:lnSpc>
                <a:spcPct val="100000"/>
              </a:lnSpc>
            </a:pPr>
            <a:r>
              <a:rPr sz="2800" dirty="0">
                <a:latin typeface="Calibri"/>
                <a:cs typeface="Calibri"/>
              </a:rPr>
              <a:t>Let’s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take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look: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089650" y="3870705"/>
            <a:ext cx="2795905" cy="662305"/>
            <a:chOff x="6089650" y="3870705"/>
            <a:chExt cx="2795905" cy="662305"/>
          </a:xfrm>
        </p:grpSpPr>
        <p:sp>
          <p:nvSpPr>
            <p:cNvPr id="5" name="object 5"/>
            <p:cNvSpPr/>
            <p:nvPr/>
          </p:nvSpPr>
          <p:spPr>
            <a:xfrm>
              <a:off x="6096000" y="3877055"/>
              <a:ext cx="2783205" cy="649605"/>
            </a:xfrm>
            <a:custGeom>
              <a:avLst/>
              <a:gdLst/>
              <a:ahLst/>
              <a:cxnLst/>
              <a:rect l="l" t="t" r="r" b="b"/>
              <a:pathLst>
                <a:path w="2783204" h="649604">
                  <a:moveTo>
                    <a:pt x="2458211" y="0"/>
                  </a:moveTo>
                  <a:lnTo>
                    <a:pt x="2458211" y="162306"/>
                  </a:lnTo>
                  <a:lnTo>
                    <a:pt x="0" y="162306"/>
                  </a:lnTo>
                  <a:lnTo>
                    <a:pt x="0" y="486918"/>
                  </a:lnTo>
                  <a:lnTo>
                    <a:pt x="2458211" y="486918"/>
                  </a:lnTo>
                  <a:lnTo>
                    <a:pt x="2458211" y="649224"/>
                  </a:lnTo>
                  <a:lnTo>
                    <a:pt x="2782824" y="324612"/>
                  </a:lnTo>
                  <a:lnTo>
                    <a:pt x="245821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096000" y="3877055"/>
              <a:ext cx="2783205" cy="649605"/>
            </a:xfrm>
            <a:custGeom>
              <a:avLst/>
              <a:gdLst/>
              <a:ahLst/>
              <a:cxnLst/>
              <a:rect l="l" t="t" r="r" b="b"/>
              <a:pathLst>
                <a:path w="2783204" h="649604">
                  <a:moveTo>
                    <a:pt x="0" y="162306"/>
                  </a:moveTo>
                  <a:lnTo>
                    <a:pt x="2458211" y="162306"/>
                  </a:lnTo>
                  <a:lnTo>
                    <a:pt x="2458211" y="0"/>
                  </a:lnTo>
                  <a:lnTo>
                    <a:pt x="2782824" y="324612"/>
                  </a:lnTo>
                  <a:lnTo>
                    <a:pt x="2458211" y="649224"/>
                  </a:lnTo>
                  <a:lnTo>
                    <a:pt x="2458211" y="486918"/>
                  </a:lnTo>
                  <a:lnTo>
                    <a:pt x="0" y="486918"/>
                  </a:lnTo>
                  <a:lnTo>
                    <a:pt x="0" y="162306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90" dirty="0"/>
              <a:t>Transferable</a:t>
            </a:r>
            <a:r>
              <a:rPr spc="-135" dirty="0"/>
              <a:t> </a:t>
            </a:r>
            <a:r>
              <a:rPr spc="-10" dirty="0"/>
              <a:t>Skills</a:t>
            </a:r>
            <a:r>
              <a:rPr spc="-150" dirty="0"/>
              <a:t> </a:t>
            </a:r>
            <a:r>
              <a:rPr spc="-10" dirty="0"/>
              <a:t>for</a:t>
            </a:r>
            <a:r>
              <a:rPr spc="-135" dirty="0"/>
              <a:t> </a:t>
            </a:r>
            <a:r>
              <a:rPr spc="-55" dirty="0"/>
              <a:t>Professional</a:t>
            </a:r>
            <a:r>
              <a:rPr spc="-135" dirty="0"/>
              <a:t> </a:t>
            </a:r>
            <a:r>
              <a:rPr spc="-10" dirty="0"/>
              <a:t>Practice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18743" y="2545842"/>
            <a:ext cx="4958715" cy="185166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sz="2400" b="1" dirty="0">
                <a:latin typeface="Calibri"/>
                <a:cs typeface="Calibri"/>
              </a:rPr>
              <a:t>People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skills</a:t>
            </a:r>
            <a:endParaRPr sz="240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spc="-25" dirty="0">
                <a:latin typeface="Calibri"/>
                <a:cs typeface="Calibri"/>
              </a:rPr>
              <a:t>Teamworking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&amp;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collaboration.</a:t>
            </a:r>
            <a:endParaRPr sz="2400">
              <a:latin typeface="Calibri"/>
              <a:cs typeface="Calibri"/>
            </a:endParaRPr>
          </a:p>
          <a:p>
            <a:pPr marL="254000" indent="-244475">
              <a:lnSpc>
                <a:spcPct val="100000"/>
              </a:lnSpc>
              <a:spcBef>
                <a:spcPts val="705"/>
              </a:spcBef>
              <a:buSzPct val="95833"/>
              <a:buFont typeface="Wingdings"/>
              <a:buChar char=""/>
              <a:tabLst>
                <a:tab pos="254000" algn="l"/>
              </a:tabLst>
            </a:pPr>
            <a:r>
              <a:rPr sz="2400" dirty="0">
                <a:latin typeface="Calibri"/>
                <a:cs typeface="Calibri"/>
              </a:rPr>
              <a:t>Communication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&amp;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interpersonal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skills.</a:t>
            </a:r>
            <a:endParaRPr sz="240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71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spc="-10" dirty="0">
                <a:latin typeface="Calibri"/>
                <a:cs typeface="Calibri"/>
              </a:rPr>
              <a:t>Leadership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&amp;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management.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57776" y="5382564"/>
            <a:ext cx="14592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(UWTSD,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2022)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36817" y="2545842"/>
            <a:ext cx="4588510" cy="230886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sz="2400" b="1" dirty="0">
                <a:latin typeface="Calibri"/>
                <a:cs typeface="Calibri"/>
              </a:rPr>
              <a:t>Functional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business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skills</a:t>
            </a:r>
            <a:endParaRPr sz="240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spc="-10" dirty="0">
                <a:latin typeface="Calibri"/>
                <a:cs typeface="Calibri"/>
              </a:rPr>
              <a:t>Research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Skills</a:t>
            </a:r>
            <a:endParaRPr sz="2400">
              <a:latin typeface="Calibri"/>
              <a:cs typeface="Calibri"/>
            </a:endParaRPr>
          </a:p>
          <a:p>
            <a:pPr marL="254000" indent="-244475">
              <a:lnSpc>
                <a:spcPct val="100000"/>
              </a:lnSpc>
              <a:spcBef>
                <a:spcPts val="705"/>
              </a:spcBef>
              <a:buSzPct val="95833"/>
              <a:buFont typeface="Wingdings"/>
              <a:buChar char=""/>
              <a:tabLst>
                <a:tab pos="254000" algn="l"/>
              </a:tabLst>
            </a:pPr>
            <a:r>
              <a:rPr sz="2400" dirty="0">
                <a:latin typeface="Calibri"/>
                <a:cs typeface="Calibri"/>
              </a:rPr>
              <a:t>Critical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thinking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&amp;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problem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solving.</a:t>
            </a:r>
            <a:endParaRPr sz="240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71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dirty="0">
                <a:latin typeface="Calibri"/>
                <a:cs typeface="Calibri"/>
              </a:rPr>
              <a:t>IT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skills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&amp;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digital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literacy.</a:t>
            </a:r>
            <a:endParaRPr sz="240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dirty="0">
                <a:latin typeface="Calibri"/>
                <a:cs typeface="Calibri"/>
              </a:rPr>
              <a:t>Time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Management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0241" y="1634997"/>
            <a:ext cx="811720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35" dirty="0">
                <a:latin typeface="Calibri"/>
                <a:cs typeface="Calibri"/>
              </a:rPr>
              <a:t>Transferable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skills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pretty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much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split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into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two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groups: </a:t>
            </a:r>
            <a:r>
              <a:rPr sz="2400" dirty="0">
                <a:latin typeface="Calibri"/>
                <a:cs typeface="Calibri"/>
              </a:rPr>
              <a:t>people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skills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other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more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functional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30" dirty="0">
                <a:latin typeface="Calibri"/>
                <a:cs typeface="Calibri"/>
              </a:rPr>
              <a:t>day-</a:t>
            </a:r>
            <a:r>
              <a:rPr sz="2400" spc="-20" dirty="0">
                <a:latin typeface="Calibri"/>
                <a:cs typeface="Calibri"/>
              </a:rPr>
              <a:t>to-</a:t>
            </a:r>
            <a:r>
              <a:rPr sz="2400" dirty="0">
                <a:latin typeface="Calibri"/>
                <a:cs typeface="Calibri"/>
              </a:rPr>
              <a:t>day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business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skills.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35" dirty="0"/>
              <a:t>People</a:t>
            </a:r>
            <a:r>
              <a:rPr spc="-180" dirty="0"/>
              <a:t> </a:t>
            </a:r>
            <a:r>
              <a:rPr spc="-10" dirty="0"/>
              <a:t>Skills</a:t>
            </a:r>
            <a:r>
              <a:rPr spc="-175" dirty="0"/>
              <a:t> </a:t>
            </a:r>
            <a:r>
              <a:rPr dirty="0"/>
              <a:t>and</a:t>
            </a:r>
            <a:r>
              <a:rPr spc="-175" dirty="0"/>
              <a:t> </a:t>
            </a:r>
            <a:r>
              <a:rPr spc="-25" dirty="0"/>
              <a:t>Functional</a:t>
            </a:r>
            <a:r>
              <a:rPr spc="-170" dirty="0"/>
              <a:t> </a:t>
            </a:r>
            <a:r>
              <a:rPr spc="-20" dirty="0"/>
              <a:t>Business</a:t>
            </a:r>
            <a:r>
              <a:rPr spc="-175" dirty="0"/>
              <a:t> </a:t>
            </a:r>
            <a:r>
              <a:rPr spc="-10" dirty="0"/>
              <a:t>Skills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41300" marR="5080" indent="-231140">
              <a:lnSpc>
                <a:spcPct val="107000"/>
              </a:lnSpc>
              <a:spcBef>
                <a:spcPts val="90"/>
              </a:spcBef>
              <a:buSzPct val="95833"/>
              <a:buFont typeface="Wingdings"/>
              <a:buChar char=""/>
              <a:tabLst>
                <a:tab pos="241300" algn="l"/>
                <a:tab pos="254635" algn="l"/>
              </a:tabLst>
            </a:pPr>
            <a:r>
              <a:rPr dirty="0"/>
              <a:t>	People</a:t>
            </a:r>
            <a:r>
              <a:rPr spc="-50" dirty="0"/>
              <a:t> </a:t>
            </a:r>
            <a:r>
              <a:rPr dirty="0"/>
              <a:t>skills</a:t>
            </a:r>
            <a:r>
              <a:rPr spc="-65" dirty="0"/>
              <a:t> </a:t>
            </a:r>
            <a:r>
              <a:rPr dirty="0"/>
              <a:t>are</a:t>
            </a:r>
            <a:r>
              <a:rPr spc="-50" dirty="0"/>
              <a:t> </a:t>
            </a:r>
            <a:r>
              <a:rPr dirty="0"/>
              <a:t>all</a:t>
            </a:r>
            <a:r>
              <a:rPr spc="-55" dirty="0"/>
              <a:t> </a:t>
            </a:r>
            <a:r>
              <a:rPr dirty="0"/>
              <a:t>about</a:t>
            </a:r>
            <a:r>
              <a:rPr spc="-55" dirty="0"/>
              <a:t> </a:t>
            </a:r>
            <a:r>
              <a:rPr dirty="0"/>
              <a:t>your</a:t>
            </a:r>
            <a:r>
              <a:rPr spc="-45" dirty="0"/>
              <a:t> </a:t>
            </a:r>
            <a:r>
              <a:rPr dirty="0"/>
              <a:t>communication</a:t>
            </a:r>
            <a:r>
              <a:rPr spc="-80" dirty="0"/>
              <a:t> </a:t>
            </a:r>
            <a:r>
              <a:rPr dirty="0"/>
              <a:t>and</a:t>
            </a:r>
            <a:r>
              <a:rPr spc="-55" dirty="0"/>
              <a:t> </a:t>
            </a:r>
            <a:r>
              <a:rPr spc="-10" dirty="0"/>
              <a:t>wherever</a:t>
            </a:r>
            <a:r>
              <a:rPr spc="-45" dirty="0"/>
              <a:t> </a:t>
            </a:r>
            <a:r>
              <a:rPr dirty="0"/>
              <a:t>you</a:t>
            </a:r>
            <a:r>
              <a:rPr spc="-55" dirty="0"/>
              <a:t> </a:t>
            </a:r>
            <a:r>
              <a:rPr dirty="0"/>
              <a:t>work</a:t>
            </a:r>
            <a:r>
              <a:rPr spc="-65" dirty="0"/>
              <a:t> </a:t>
            </a:r>
            <a:r>
              <a:rPr dirty="0"/>
              <a:t>you</a:t>
            </a:r>
            <a:r>
              <a:rPr spc="-60" dirty="0"/>
              <a:t> </a:t>
            </a:r>
            <a:r>
              <a:rPr spc="-25" dirty="0"/>
              <a:t>are </a:t>
            </a:r>
            <a:r>
              <a:rPr dirty="0"/>
              <a:t>more</a:t>
            </a:r>
            <a:r>
              <a:rPr spc="-50" dirty="0"/>
              <a:t> </a:t>
            </a:r>
            <a:r>
              <a:rPr dirty="0"/>
              <a:t>likely</a:t>
            </a:r>
            <a:r>
              <a:rPr spc="-60" dirty="0"/>
              <a:t> </a:t>
            </a:r>
            <a:r>
              <a:rPr dirty="0"/>
              <a:t>to</a:t>
            </a:r>
            <a:r>
              <a:rPr spc="-70" dirty="0"/>
              <a:t> </a:t>
            </a:r>
            <a:r>
              <a:rPr dirty="0"/>
              <a:t>have</a:t>
            </a:r>
            <a:r>
              <a:rPr spc="-35" dirty="0"/>
              <a:t> </a:t>
            </a:r>
            <a:r>
              <a:rPr dirty="0"/>
              <a:t>to</a:t>
            </a:r>
            <a:r>
              <a:rPr spc="-70" dirty="0"/>
              <a:t> </a:t>
            </a:r>
            <a:r>
              <a:rPr dirty="0"/>
              <a:t>work</a:t>
            </a:r>
            <a:r>
              <a:rPr spc="-65" dirty="0"/>
              <a:t> </a:t>
            </a:r>
            <a:r>
              <a:rPr dirty="0"/>
              <a:t>with</a:t>
            </a:r>
            <a:r>
              <a:rPr spc="-50" dirty="0"/>
              <a:t> </a:t>
            </a:r>
            <a:r>
              <a:rPr dirty="0"/>
              <a:t>someone.</a:t>
            </a:r>
            <a:r>
              <a:rPr spc="-50" dirty="0"/>
              <a:t> </a:t>
            </a:r>
            <a:r>
              <a:rPr spc="-25" dirty="0"/>
              <a:t>Your</a:t>
            </a:r>
            <a:r>
              <a:rPr spc="-40" dirty="0"/>
              <a:t> </a:t>
            </a:r>
            <a:r>
              <a:rPr dirty="0"/>
              <a:t>ability</a:t>
            </a:r>
            <a:r>
              <a:rPr spc="-65" dirty="0"/>
              <a:t> </a:t>
            </a:r>
            <a:r>
              <a:rPr dirty="0"/>
              <a:t>to</a:t>
            </a:r>
            <a:r>
              <a:rPr spc="-55" dirty="0"/>
              <a:t> </a:t>
            </a:r>
            <a:r>
              <a:rPr dirty="0"/>
              <a:t>lead</a:t>
            </a:r>
            <a:r>
              <a:rPr spc="-50" dirty="0"/>
              <a:t> </a:t>
            </a:r>
            <a:r>
              <a:rPr dirty="0"/>
              <a:t>a</a:t>
            </a:r>
            <a:r>
              <a:rPr spc="-60" dirty="0"/>
              <a:t> </a:t>
            </a:r>
            <a:r>
              <a:rPr dirty="0"/>
              <a:t>team,</a:t>
            </a:r>
            <a:r>
              <a:rPr spc="-60" dirty="0"/>
              <a:t> </a:t>
            </a:r>
            <a:r>
              <a:rPr dirty="0"/>
              <a:t>or</a:t>
            </a:r>
            <a:r>
              <a:rPr spc="-60" dirty="0"/>
              <a:t> </a:t>
            </a:r>
            <a:r>
              <a:rPr spc="-25" dirty="0"/>
              <a:t>to </a:t>
            </a:r>
            <a:r>
              <a:rPr spc="-10" dirty="0"/>
              <a:t>communicate</a:t>
            </a:r>
            <a:r>
              <a:rPr spc="-60" dirty="0"/>
              <a:t> </a:t>
            </a:r>
            <a:r>
              <a:rPr dirty="0"/>
              <a:t>well</a:t>
            </a:r>
            <a:r>
              <a:rPr spc="-45" dirty="0"/>
              <a:t> </a:t>
            </a:r>
            <a:r>
              <a:rPr dirty="0"/>
              <a:t>with</a:t>
            </a:r>
            <a:r>
              <a:rPr spc="-45" dirty="0"/>
              <a:t> </a:t>
            </a:r>
            <a:r>
              <a:rPr dirty="0"/>
              <a:t>your</a:t>
            </a:r>
            <a:r>
              <a:rPr spc="-45" dirty="0"/>
              <a:t> </a:t>
            </a:r>
            <a:r>
              <a:rPr spc="-25" dirty="0"/>
              <a:t>employer,</a:t>
            </a:r>
            <a:r>
              <a:rPr spc="-60" dirty="0"/>
              <a:t> </a:t>
            </a:r>
            <a:r>
              <a:rPr dirty="0"/>
              <a:t>client</a:t>
            </a:r>
            <a:r>
              <a:rPr spc="-50" dirty="0"/>
              <a:t> </a:t>
            </a:r>
            <a:r>
              <a:rPr dirty="0"/>
              <a:t>or</a:t>
            </a:r>
            <a:r>
              <a:rPr spc="-45" dirty="0"/>
              <a:t> </a:t>
            </a:r>
            <a:r>
              <a:rPr dirty="0"/>
              <a:t>colleagues</a:t>
            </a:r>
            <a:r>
              <a:rPr spc="-55" dirty="0"/>
              <a:t> </a:t>
            </a:r>
            <a:r>
              <a:rPr dirty="0"/>
              <a:t>is</a:t>
            </a:r>
            <a:r>
              <a:rPr spc="-35" dirty="0"/>
              <a:t> </a:t>
            </a:r>
            <a:r>
              <a:rPr dirty="0"/>
              <a:t>critical</a:t>
            </a:r>
            <a:r>
              <a:rPr spc="-70" dirty="0"/>
              <a:t> </a:t>
            </a:r>
            <a:r>
              <a:rPr dirty="0"/>
              <a:t>to</a:t>
            </a:r>
            <a:r>
              <a:rPr spc="-45" dirty="0"/>
              <a:t> </a:t>
            </a:r>
            <a:r>
              <a:rPr spc="-20" dirty="0"/>
              <a:t>your </a:t>
            </a:r>
            <a:r>
              <a:rPr dirty="0"/>
              <a:t>success</a:t>
            </a:r>
            <a:r>
              <a:rPr spc="-50" dirty="0"/>
              <a:t> </a:t>
            </a:r>
            <a:r>
              <a:rPr dirty="0"/>
              <a:t>and</a:t>
            </a:r>
            <a:r>
              <a:rPr spc="-30" dirty="0"/>
              <a:t> </a:t>
            </a:r>
            <a:r>
              <a:rPr spc="-20" dirty="0"/>
              <a:t>well-</a:t>
            </a:r>
            <a:r>
              <a:rPr dirty="0"/>
              <a:t>being.</a:t>
            </a:r>
            <a:r>
              <a:rPr spc="-30" dirty="0"/>
              <a:t> </a:t>
            </a:r>
            <a:r>
              <a:rPr dirty="0"/>
              <a:t>The</a:t>
            </a:r>
            <a:r>
              <a:rPr spc="-15" dirty="0"/>
              <a:t> </a:t>
            </a:r>
            <a:r>
              <a:rPr dirty="0"/>
              <a:t>ability</a:t>
            </a:r>
            <a:r>
              <a:rPr spc="-40" dirty="0"/>
              <a:t> </a:t>
            </a:r>
            <a:r>
              <a:rPr dirty="0"/>
              <a:t>to</a:t>
            </a:r>
            <a:r>
              <a:rPr spc="-50" dirty="0"/>
              <a:t> </a:t>
            </a:r>
            <a:r>
              <a:rPr spc="-10" dirty="0"/>
              <a:t>communicate</a:t>
            </a:r>
            <a:r>
              <a:rPr spc="-50" dirty="0"/>
              <a:t> </a:t>
            </a:r>
            <a:r>
              <a:rPr dirty="0"/>
              <a:t>well</a:t>
            </a:r>
            <a:r>
              <a:rPr spc="-25" dirty="0"/>
              <a:t> </a:t>
            </a:r>
            <a:r>
              <a:rPr dirty="0"/>
              <a:t>and</a:t>
            </a:r>
            <a:r>
              <a:rPr spc="-30" dirty="0"/>
              <a:t> </a:t>
            </a:r>
            <a:r>
              <a:rPr dirty="0"/>
              <a:t>get</a:t>
            </a:r>
            <a:r>
              <a:rPr spc="-50" dirty="0"/>
              <a:t> </a:t>
            </a:r>
            <a:r>
              <a:rPr dirty="0"/>
              <a:t>along</a:t>
            </a:r>
            <a:r>
              <a:rPr spc="-40" dirty="0"/>
              <a:t> </a:t>
            </a:r>
            <a:r>
              <a:rPr dirty="0"/>
              <a:t>with</a:t>
            </a:r>
            <a:r>
              <a:rPr spc="-45" dirty="0"/>
              <a:t> </a:t>
            </a:r>
            <a:r>
              <a:rPr spc="-10" dirty="0"/>
              <a:t>those </a:t>
            </a:r>
            <a:r>
              <a:rPr dirty="0"/>
              <a:t>you</a:t>
            </a:r>
            <a:r>
              <a:rPr spc="-65" dirty="0"/>
              <a:t> </a:t>
            </a:r>
            <a:r>
              <a:rPr dirty="0"/>
              <a:t>work</a:t>
            </a:r>
            <a:r>
              <a:rPr spc="-35" dirty="0"/>
              <a:t> </a:t>
            </a:r>
            <a:r>
              <a:rPr dirty="0"/>
              <a:t>with</a:t>
            </a:r>
            <a:r>
              <a:rPr spc="-65" dirty="0"/>
              <a:t> </a:t>
            </a:r>
            <a:r>
              <a:rPr dirty="0"/>
              <a:t>is</a:t>
            </a:r>
            <a:r>
              <a:rPr spc="-40" dirty="0"/>
              <a:t> </a:t>
            </a:r>
            <a:r>
              <a:rPr dirty="0"/>
              <a:t>crucial</a:t>
            </a:r>
            <a:r>
              <a:rPr spc="-70" dirty="0"/>
              <a:t> </a:t>
            </a:r>
            <a:r>
              <a:rPr dirty="0"/>
              <a:t>and</a:t>
            </a:r>
            <a:r>
              <a:rPr spc="-40" dirty="0"/>
              <a:t> </a:t>
            </a:r>
            <a:r>
              <a:rPr spc="-10" dirty="0"/>
              <a:t>employers</a:t>
            </a:r>
            <a:r>
              <a:rPr spc="-65" dirty="0"/>
              <a:t> </a:t>
            </a:r>
            <a:r>
              <a:rPr dirty="0"/>
              <a:t>value</a:t>
            </a:r>
            <a:r>
              <a:rPr spc="-40" dirty="0"/>
              <a:t> </a:t>
            </a:r>
            <a:r>
              <a:rPr dirty="0"/>
              <a:t>people</a:t>
            </a:r>
            <a:r>
              <a:rPr spc="-40" dirty="0"/>
              <a:t> </a:t>
            </a:r>
            <a:r>
              <a:rPr dirty="0"/>
              <a:t>skills</a:t>
            </a:r>
            <a:r>
              <a:rPr spc="-45" dirty="0"/>
              <a:t> </a:t>
            </a:r>
            <a:r>
              <a:rPr dirty="0"/>
              <a:t>very</a:t>
            </a:r>
            <a:r>
              <a:rPr spc="-50" dirty="0"/>
              <a:t> </a:t>
            </a:r>
            <a:r>
              <a:rPr spc="-10" dirty="0"/>
              <a:t>highly.</a:t>
            </a:r>
          </a:p>
          <a:p>
            <a:pPr marL="241300" marR="52069" indent="-231775">
              <a:lnSpc>
                <a:spcPct val="107000"/>
              </a:lnSpc>
              <a:spcBef>
                <a:spcPts val="1800"/>
              </a:spcBef>
              <a:buSzPct val="95833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dirty="0"/>
              <a:t>	Functional</a:t>
            </a:r>
            <a:r>
              <a:rPr spc="-55" dirty="0"/>
              <a:t> </a:t>
            </a:r>
            <a:r>
              <a:rPr spc="-30" dirty="0"/>
              <a:t>day-</a:t>
            </a:r>
            <a:r>
              <a:rPr spc="-25" dirty="0"/>
              <a:t>to-</a:t>
            </a:r>
            <a:r>
              <a:rPr dirty="0"/>
              <a:t>day</a:t>
            </a:r>
            <a:r>
              <a:rPr spc="-45" dirty="0"/>
              <a:t> </a:t>
            </a:r>
            <a:r>
              <a:rPr dirty="0"/>
              <a:t>skills</a:t>
            </a:r>
            <a:r>
              <a:rPr spc="-45" dirty="0"/>
              <a:t> </a:t>
            </a:r>
            <a:r>
              <a:rPr dirty="0"/>
              <a:t>help</a:t>
            </a:r>
            <a:r>
              <a:rPr spc="-40" dirty="0"/>
              <a:t> </a:t>
            </a:r>
            <a:r>
              <a:rPr dirty="0"/>
              <a:t>you</a:t>
            </a:r>
            <a:r>
              <a:rPr spc="-60" dirty="0"/>
              <a:t> </a:t>
            </a:r>
            <a:r>
              <a:rPr dirty="0"/>
              <a:t>to</a:t>
            </a:r>
            <a:r>
              <a:rPr spc="-50" dirty="0"/>
              <a:t> </a:t>
            </a:r>
            <a:r>
              <a:rPr dirty="0"/>
              <a:t>be</a:t>
            </a:r>
            <a:r>
              <a:rPr spc="-35" dirty="0"/>
              <a:t> </a:t>
            </a:r>
            <a:r>
              <a:rPr dirty="0"/>
              <a:t>more</a:t>
            </a:r>
            <a:r>
              <a:rPr spc="-50" dirty="0"/>
              <a:t> </a:t>
            </a:r>
            <a:r>
              <a:rPr spc="-10" dirty="0"/>
              <a:t>efficient</a:t>
            </a:r>
            <a:r>
              <a:rPr spc="-35" dirty="0"/>
              <a:t> </a:t>
            </a:r>
            <a:r>
              <a:rPr dirty="0"/>
              <a:t>and</a:t>
            </a:r>
            <a:r>
              <a:rPr spc="-45" dirty="0"/>
              <a:t> </a:t>
            </a:r>
            <a:r>
              <a:rPr spc="-10" dirty="0"/>
              <a:t>effective</a:t>
            </a:r>
            <a:r>
              <a:rPr spc="-25" dirty="0"/>
              <a:t> </a:t>
            </a:r>
            <a:r>
              <a:rPr dirty="0"/>
              <a:t>in</a:t>
            </a:r>
            <a:r>
              <a:rPr spc="-40" dirty="0"/>
              <a:t> </a:t>
            </a:r>
            <a:r>
              <a:rPr spc="-20" dirty="0"/>
              <a:t>your </a:t>
            </a:r>
            <a:r>
              <a:rPr dirty="0"/>
              <a:t>role.</a:t>
            </a:r>
            <a:r>
              <a:rPr spc="-70" dirty="0"/>
              <a:t> </a:t>
            </a:r>
            <a:r>
              <a:rPr dirty="0"/>
              <a:t>From</a:t>
            </a:r>
            <a:r>
              <a:rPr spc="-65" dirty="0"/>
              <a:t> </a:t>
            </a:r>
            <a:r>
              <a:rPr dirty="0"/>
              <a:t>organising</a:t>
            </a:r>
            <a:r>
              <a:rPr spc="-45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dirty="0"/>
              <a:t>prioritising</a:t>
            </a:r>
            <a:r>
              <a:rPr spc="-65" dirty="0"/>
              <a:t> </a:t>
            </a:r>
            <a:r>
              <a:rPr dirty="0"/>
              <a:t>your</a:t>
            </a:r>
            <a:r>
              <a:rPr spc="-65" dirty="0"/>
              <a:t> </a:t>
            </a:r>
            <a:r>
              <a:rPr dirty="0"/>
              <a:t>time,</a:t>
            </a:r>
            <a:r>
              <a:rPr spc="-55" dirty="0"/>
              <a:t> </a:t>
            </a:r>
            <a:r>
              <a:rPr dirty="0"/>
              <a:t>to</a:t>
            </a:r>
            <a:r>
              <a:rPr spc="-50" dirty="0"/>
              <a:t> </a:t>
            </a:r>
            <a:r>
              <a:rPr dirty="0"/>
              <a:t>using</a:t>
            </a:r>
            <a:r>
              <a:rPr spc="-65" dirty="0"/>
              <a:t> </a:t>
            </a:r>
            <a:r>
              <a:rPr spc="-10" dirty="0"/>
              <a:t>excel</a:t>
            </a:r>
            <a:r>
              <a:rPr spc="-75" dirty="0"/>
              <a:t> </a:t>
            </a:r>
            <a:r>
              <a:rPr dirty="0"/>
              <a:t>to</a:t>
            </a:r>
            <a:r>
              <a:rPr spc="-55" dirty="0"/>
              <a:t> </a:t>
            </a:r>
            <a:r>
              <a:rPr dirty="0"/>
              <a:t>analyse</a:t>
            </a:r>
            <a:r>
              <a:rPr spc="-60" dirty="0"/>
              <a:t> </a:t>
            </a:r>
            <a:r>
              <a:rPr dirty="0"/>
              <a:t>data,</a:t>
            </a:r>
            <a:r>
              <a:rPr spc="-60" dirty="0"/>
              <a:t> </a:t>
            </a:r>
            <a:r>
              <a:rPr spc="-25" dirty="0"/>
              <a:t>to </a:t>
            </a:r>
            <a:r>
              <a:rPr dirty="0"/>
              <a:t>being</a:t>
            </a:r>
            <a:r>
              <a:rPr spc="-55" dirty="0"/>
              <a:t> </a:t>
            </a:r>
            <a:r>
              <a:rPr spc="-10" dirty="0"/>
              <a:t>confident</a:t>
            </a:r>
            <a:r>
              <a:rPr spc="-60" dirty="0"/>
              <a:t> </a:t>
            </a:r>
            <a:r>
              <a:rPr dirty="0"/>
              <a:t>when</a:t>
            </a:r>
            <a:r>
              <a:rPr spc="-55" dirty="0"/>
              <a:t> </a:t>
            </a:r>
            <a:r>
              <a:rPr dirty="0"/>
              <a:t>you</a:t>
            </a:r>
            <a:r>
              <a:rPr spc="-75" dirty="0"/>
              <a:t> </a:t>
            </a:r>
            <a:r>
              <a:rPr dirty="0"/>
              <a:t>are</a:t>
            </a:r>
            <a:r>
              <a:rPr spc="-55" dirty="0"/>
              <a:t> </a:t>
            </a:r>
            <a:r>
              <a:rPr dirty="0"/>
              <a:t>faced</a:t>
            </a:r>
            <a:r>
              <a:rPr spc="-60" dirty="0"/>
              <a:t> </a:t>
            </a:r>
            <a:r>
              <a:rPr dirty="0"/>
              <a:t>with</a:t>
            </a:r>
            <a:r>
              <a:rPr spc="-70" dirty="0"/>
              <a:t> </a:t>
            </a:r>
            <a:r>
              <a:rPr dirty="0"/>
              <a:t>challenges</a:t>
            </a:r>
            <a:r>
              <a:rPr spc="-55" dirty="0"/>
              <a:t> </a:t>
            </a:r>
            <a:r>
              <a:rPr dirty="0"/>
              <a:t>and</a:t>
            </a:r>
            <a:r>
              <a:rPr spc="-60" dirty="0"/>
              <a:t> </a:t>
            </a:r>
            <a:r>
              <a:rPr dirty="0"/>
              <a:t>change</a:t>
            </a:r>
            <a:r>
              <a:rPr spc="-60" dirty="0"/>
              <a:t> </a:t>
            </a:r>
            <a:r>
              <a:rPr dirty="0"/>
              <a:t>and</a:t>
            </a:r>
            <a:r>
              <a:rPr spc="-60" dirty="0"/>
              <a:t> </a:t>
            </a:r>
            <a:r>
              <a:rPr dirty="0"/>
              <a:t>coming</a:t>
            </a:r>
            <a:r>
              <a:rPr spc="-70" dirty="0"/>
              <a:t> </a:t>
            </a:r>
            <a:r>
              <a:rPr spc="-25" dirty="0"/>
              <a:t>up </a:t>
            </a:r>
            <a:r>
              <a:rPr dirty="0"/>
              <a:t>with</a:t>
            </a:r>
            <a:r>
              <a:rPr spc="-70" dirty="0"/>
              <a:t> </a:t>
            </a:r>
            <a:r>
              <a:rPr dirty="0"/>
              <a:t>creative</a:t>
            </a:r>
            <a:r>
              <a:rPr spc="-45" dirty="0"/>
              <a:t> </a:t>
            </a:r>
            <a:r>
              <a:rPr dirty="0"/>
              <a:t>solutions</a:t>
            </a:r>
            <a:r>
              <a:rPr spc="-55" dirty="0"/>
              <a:t> </a:t>
            </a:r>
            <a:r>
              <a:rPr dirty="0"/>
              <a:t>and</a:t>
            </a:r>
            <a:r>
              <a:rPr spc="-50" dirty="0"/>
              <a:t> </a:t>
            </a:r>
            <a:r>
              <a:rPr dirty="0"/>
              <a:t>new</a:t>
            </a:r>
            <a:r>
              <a:rPr spc="-50" dirty="0"/>
              <a:t> </a:t>
            </a:r>
            <a:r>
              <a:rPr dirty="0"/>
              <a:t>ideas.</a:t>
            </a:r>
            <a:r>
              <a:rPr spc="-70" dirty="0"/>
              <a:t> </a:t>
            </a:r>
            <a:r>
              <a:rPr dirty="0"/>
              <a:t>Many</a:t>
            </a:r>
            <a:r>
              <a:rPr spc="-55" dirty="0"/>
              <a:t> </a:t>
            </a:r>
            <a:r>
              <a:rPr dirty="0"/>
              <a:t>of</a:t>
            </a:r>
            <a:r>
              <a:rPr spc="-50" dirty="0"/>
              <a:t> </a:t>
            </a:r>
            <a:r>
              <a:rPr dirty="0"/>
              <a:t>these</a:t>
            </a:r>
            <a:r>
              <a:rPr spc="-55" dirty="0"/>
              <a:t> </a:t>
            </a:r>
            <a:r>
              <a:rPr dirty="0"/>
              <a:t>skills</a:t>
            </a:r>
            <a:r>
              <a:rPr spc="-70" dirty="0"/>
              <a:t> </a:t>
            </a:r>
            <a:r>
              <a:rPr dirty="0"/>
              <a:t>are</a:t>
            </a:r>
            <a:r>
              <a:rPr spc="-50" dirty="0"/>
              <a:t> </a:t>
            </a:r>
            <a:r>
              <a:rPr spc="-10" dirty="0"/>
              <a:t>fundamental</a:t>
            </a:r>
            <a:r>
              <a:rPr spc="-45" dirty="0"/>
              <a:t> </a:t>
            </a:r>
            <a:r>
              <a:rPr spc="-25" dirty="0"/>
              <a:t>to </a:t>
            </a:r>
            <a:r>
              <a:rPr dirty="0"/>
              <a:t>most</a:t>
            </a:r>
            <a:r>
              <a:rPr spc="-65" dirty="0"/>
              <a:t> </a:t>
            </a:r>
            <a:r>
              <a:rPr spc="-10" dirty="0"/>
              <a:t>jobs.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90" dirty="0"/>
              <a:t>Transferable</a:t>
            </a:r>
            <a:r>
              <a:rPr spc="-120" dirty="0"/>
              <a:t> </a:t>
            </a:r>
            <a:r>
              <a:rPr spc="-10" dirty="0"/>
              <a:t>Skills</a:t>
            </a:r>
            <a:r>
              <a:rPr spc="-85" dirty="0"/>
              <a:t> </a:t>
            </a:r>
            <a:r>
              <a:rPr dirty="0"/>
              <a:t>-</a:t>
            </a:r>
            <a:r>
              <a:rPr spc="-65" dirty="0"/>
              <a:t> </a:t>
            </a:r>
            <a:r>
              <a:rPr spc="-20" dirty="0"/>
              <a:t>Education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2333"/>
            <a:ext cx="9607550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0" indent="-244475">
              <a:lnSpc>
                <a:spcPts val="2750"/>
              </a:lnSpc>
              <a:spcBef>
                <a:spcPts val="100"/>
              </a:spcBef>
              <a:buSzPct val="95833"/>
              <a:buFont typeface="Wingdings"/>
              <a:buChar char=""/>
              <a:tabLst>
                <a:tab pos="254000" algn="l"/>
              </a:tabLst>
            </a:pPr>
            <a:r>
              <a:rPr sz="2400" dirty="0">
                <a:latin typeface="Calibri"/>
                <a:cs typeface="Calibri"/>
              </a:rPr>
              <a:t>First,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let’s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take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some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discuss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some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top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transferable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functional</a:t>
            </a:r>
            <a:endParaRPr sz="2400">
              <a:latin typeface="Calibri"/>
              <a:cs typeface="Calibri"/>
            </a:endParaRPr>
          </a:p>
          <a:p>
            <a:pPr marL="241300">
              <a:lnSpc>
                <a:spcPts val="2750"/>
              </a:lnSpc>
            </a:pPr>
            <a:r>
              <a:rPr sz="2400" dirty="0">
                <a:latin typeface="Calibri"/>
                <a:cs typeface="Calibri"/>
              </a:rPr>
              <a:t>skills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pick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up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during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your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university.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914646" y="3407409"/>
            <a:ext cx="2795905" cy="662305"/>
            <a:chOff x="4914646" y="3407409"/>
            <a:chExt cx="2795905" cy="662305"/>
          </a:xfrm>
        </p:grpSpPr>
        <p:sp>
          <p:nvSpPr>
            <p:cNvPr id="5" name="object 5"/>
            <p:cNvSpPr/>
            <p:nvPr/>
          </p:nvSpPr>
          <p:spPr>
            <a:xfrm>
              <a:off x="4920996" y="3413759"/>
              <a:ext cx="2783205" cy="649605"/>
            </a:xfrm>
            <a:custGeom>
              <a:avLst/>
              <a:gdLst/>
              <a:ahLst/>
              <a:cxnLst/>
              <a:rect l="l" t="t" r="r" b="b"/>
              <a:pathLst>
                <a:path w="2783204" h="649604">
                  <a:moveTo>
                    <a:pt x="2458211" y="0"/>
                  </a:moveTo>
                  <a:lnTo>
                    <a:pt x="2458211" y="162305"/>
                  </a:lnTo>
                  <a:lnTo>
                    <a:pt x="0" y="162305"/>
                  </a:lnTo>
                  <a:lnTo>
                    <a:pt x="0" y="486917"/>
                  </a:lnTo>
                  <a:lnTo>
                    <a:pt x="2458211" y="486917"/>
                  </a:lnTo>
                  <a:lnTo>
                    <a:pt x="2458211" y="649223"/>
                  </a:lnTo>
                  <a:lnTo>
                    <a:pt x="2782824" y="324612"/>
                  </a:lnTo>
                  <a:lnTo>
                    <a:pt x="245821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920996" y="3413759"/>
              <a:ext cx="2783205" cy="649605"/>
            </a:xfrm>
            <a:custGeom>
              <a:avLst/>
              <a:gdLst/>
              <a:ahLst/>
              <a:cxnLst/>
              <a:rect l="l" t="t" r="r" b="b"/>
              <a:pathLst>
                <a:path w="2783204" h="649604">
                  <a:moveTo>
                    <a:pt x="0" y="162305"/>
                  </a:moveTo>
                  <a:lnTo>
                    <a:pt x="2458211" y="162305"/>
                  </a:lnTo>
                  <a:lnTo>
                    <a:pt x="2458211" y="0"/>
                  </a:lnTo>
                  <a:lnTo>
                    <a:pt x="2782824" y="324612"/>
                  </a:lnTo>
                  <a:lnTo>
                    <a:pt x="2458211" y="649223"/>
                  </a:lnTo>
                  <a:lnTo>
                    <a:pt x="2458211" y="486917"/>
                  </a:lnTo>
                  <a:lnTo>
                    <a:pt x="0" y="486917"/>
                  </a:lnTo>
                  <a:lnTo>
                    <a:pt x="0" y="162305"/>
                  </a:lnTo>
                  <a:close/>
                </a:path>
              </a:pathLst>
            </a:custGeom>
            <a:ln w="12699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8522335" cy="2736850"/>
            <a:chOff x="0" y="0"/>
            <a:chExt cx="8522335" cy="27368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8354437" cy="273638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8522335" cy="2286000"/>
            </a:xfrm>
            <a:custGeom>
              <a:avLst/>
              <a:gdLst/>
              <a:ahLst/>
              <a:cxnLst/>
              <a:rect l="l" t="t" r="r" b="b"/>
              <a:pathLst>
                <a:path w="8522335" h="2286000">
                  <a:moveTo>
                    <a:pt x="8522208" y="0"/>
                  </a:moveTo>
                  <a:lnTo>
                    <a:pt x="0" y="0"/>
                  </a:lnTo>
                  <a:lnTo>
                    <a:pt x="0" y="2286000"/>
                  </a:lnTo>
                  <a:lnTo>
                    <a:pt x="8522208" y="2286000"/>
                  </a:lnTo>
                  <a:lnTo>
                    <a:pt x="85222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40739" y="782828"/>
            <a:ext cx="147510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IT</a:t>
            </a:r>
            <a:r>
              <a:rPr spc="-105" dirty="0"/>
              <a:t> </a:t>
            </a:r>
            <a:r>
              <a:rPr spc="-10" dirty="0"/>
              <a:t>Skills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40739" y="2854832"/>
            <a:ext cx="4461510" cy="292735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43815">
              <a:lnSpc>
                <a:spcPct val="90000"/>
              </a:lnSpc>
              <a:spcBef>
                <a:spcPts val="340"/>
              </a:spcBef>
            </a:pPr>
            <a:r>
              <a:rPr sz="2000" spc="-20" dirty="0">
                <a:latin typeface="Calibri"/>
                <a:cs typeface="Calibri"/>
              </a:rPr>
              <a:t>Your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course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content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available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to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online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Moodle.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You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also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be </a:t>
            </a:r>
            <a:r>
              <a:rPr sz="2000" dirty="0">
                <a:latin typeface="Calibri"/>
                <a:cs typeface="Calibri"/>
              </a:rPr>
              <a:t>required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submit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your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assessments electronically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basic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skills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essential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this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course.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90000"/>
              </a:lnSpc>
              <a:spcBef>
                <a:spcPts val="1000"/>
              </a:spcBef>
            </a:pPr>
            <a:r>
              <a:rPr sz="2000" spc="-30" dirty="0">
                <a:latin typeface="Calibri"/>
                <a:cs typeface="Calibri"/>
              </a:rPr>
              <a:t>However,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will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given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opportunity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develop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your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skills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further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when </a:t>
            </a:r>
            <a:r>
              <a:rPr sz="2000" dirty="0">
                <a:latin typeface="Calibri"/>
                <a:cs typeface="Calibri"/>
              </a:rPr>
              <a:t>participating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class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activities.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Also,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there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support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available </a:t>
            </a:r>
            <a:r>
              <a:rPr sz="2000" dirty="0">
                <a:latin typeface="Calibri"/>
                <a:cs typeface="Calibri"/>
              </a:rPr>
              <a:t>via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UWTSD Digicentre.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0" y="0"/>
            <a:ext cx="6096000" cy="685799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5561"/>
            <a:ext cx="16059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IT</a:t>
            </a:r>
            <a:r>
              <a:rPr spc="-105" dirty="0"/>
              <a:t> </a:t>
            </a:r>
            <a:r>
              <a:rPr spc="-10" dirty="0"/>
              <a:t>Skills: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52983" y="1687829"/>
            <a:ext cx="10330180" cy="163512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241300" marR="5080" indent="-231140">
              <a:lnSpc>
                <a:spcPts val="2590"/>
              </a:lnSpc>
              <a:spcBef>
                <a:spcPts val="425"/>
              </a:spcBef>
              <a:buSzPct val="95833"/>
              <a:buFont typeface="Wingdings"/>
              <a:buChar char=""/>
              <a:tabLst>
                <a:tab pos="241300" algn="l"/>
                <a:tab pos="254635" algn="l"/>
              </a:tabLst>
            </a:pPr>
            <a:r>
              <a:rPr sz="2400" dirty="0">
                <a:latin typeface="Calibri"/>
                <a:cs typeface="Calibri"/>
              </a:rPr>
              <a:t>	IT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skills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only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competitive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advantage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when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applying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jobs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but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essential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some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areas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employment.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355"/>
              </a:spcBef>
              <a:buFont typeface="Wingdings"/>
              <a:buChar char=""/>
            </a:pPr>
            <a:endParaRPr sz="240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5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dirty="0">
                <a:latin typeface="Calibri"/>
                <a:cs typeface="Calibri"/>
              </a:rPr>
              <a:t>Be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work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ready!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Use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university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employee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future!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0" dirty="0">
                <a:latin typeface="Wingdings"/>
                <a:cs typeface="Wingdings"/>
              </a:rPr>
              <a:t></a:t>
            </a:r>
            <a:endParaRPr sz="2400">
              <a:latin typeface="Wingdings"/>
              <a:cs typeface="Wingding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Research</a:t>
            </a:r>
            <a:r>
              <a:rPr spc="-155" dirty="0"/>
              <a:t> </a:t>
            </a:r>
            <a:r>
              <a:rPr spc="-10" dirty="0"/>
              <a:t>Skills: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702665" y="1417700"/>
            <a:ext cx="10245725" cy="2978379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226695" marR="5080">
              <a:lnSpc>
                <a:spcPts val="2590"/>
              </a:lnSpc>
              <a:spcBef>
                <a:spcPts val="425"/>
              </a:spcBef>
            </a:pPr>
            <a:r>
              <a:rPr dirty="0"/>
              <a:t>Much</a:t>
            </a:r>
            <a:r>
              <a:rPr spc="-60" dirty="0"/>
              <a:t> </a:t>
            </a:r>
            <a:r>
              <a:rPr dirty="0"/>
              <a:t>of</a:t>
            </a:r>
            <a:r>
              <a:rPr spc="-45" dirty="0"/>
              <a:t> </a:t>
            </a:r>
            <a:r>
              <a:rPr dirty="0"/>
              <a:t>your</a:t>
            </a:r>
            <a:r>
              <a:rPr spc="-55" dirty="0"/>
              <a:t> </a:t>
            </a:r>
            <a:r>
              <a:rPr dirty="0"/>
              <a:t>time</a:t>
            </a:r>
            <a:r>
              <a:rPr spc="-50" dirty="0"/>
              <a:t> </a:t>
            </a:r>
            <a:r>
              <a:rPr dirty="0"/>
              <a:t>at</a:t>
            </a:r>
            <a:r>
              <a:rPr spc="-50" dirty="0"/>
              <a:t> </a:t>
            </a:r>
            <a:r>
              <a:rPr dirty="0"/>
              <a:t>university</a:t>
            </a:r>
            <a:r>
              <a:rPr spc="-40" dirty="0"/>
              <a:t> </a:t>
            </a:r>
            <a:r>
              <a:rPr dirty="0"/>
              <a:t>will</a:t>
            </a:r>
            <a:r>
              <a:rPr spc="-55" dirty="0"/>
              <a:t> </a:t>
            </a:r>
            <a:r>
              <a:rPr dirty="0"/>
              <a:t>be</a:t>
            </a:r>
            <a:r>
              <a:rPr spc="-35" dirty="0"/>
              <a:t> </a:t>
            </a:r>
            <a:r>
              <a:rPr dirty="0"/>
              <a:t>spent</a:t>
            </a:r>
            <a:r>
              <a:rPr spc="-45" dirty="0"/>
              <a:t> </a:t>
            </a:r>
            <a:r>
              <a:rPr spc="-10" dirty="0"/>
              <a:t>researching</a:t>
            </a:r>
            <a:r>
              <a:rPr spc="-55" dirty="0"/>
              <a:t> </a:t>
            </a:r>
            <a:r>
              <a:rPr dirty="0"/>
              <a:t>certain</a:t>
            </a:r>
            <a:r>
              <a:rPr spc="-65" dirty="0"/>
              <a:t> </a:t>
            </a:r>
            <a:r>
              <a:rPr dirty="0"/>
              <a:t>topics</a:t>
            </a:r>
            <a:r>
              <a:rPr spc="-55" dirty="0"/>
              <a:t> </a:t>
            </a:r>
            <a:r>
              <a:rPr dirty="0"/>
              <a:t>with</a:t>
            </a:r>
            <a:r>
              <a:rPr spc="-60" dirty="0"/>
              <a:t> </a:t>
            </a:r>
            <a:r>
              <a:rPr spc="-25" dirty="0"/>
              <a:t>the </a:t>
            </a:r>
            <a:r>
              <a:rPr dirty="0"/>
              <a:t>aim</a:t>
            </a:r>
            <a:r>
              <a:rPr spc="-50" dirty="0"/>
              <a:t> </a:t>
            </a:r>
            <a:r>
              <a:rPr dirty="0"/>
              <a:t>of</a:t>
            </a:r>
            <a:r>
              <a:rPr spc="-50" dirty="0"/>
              <a:t> </a:t>
            </a:r>
            <a:r>
              <a:rPr dirty="0"/>
              <a:t>discovering</a:t>
            </a:r>
            <a:r>
              <a:rPr spc="-35" dirty="0"/>
              <a:t> </a:t>
            </a:r>
            <a:r>
              <a:rPr dirty="0"/>
              <a:t>new</a:t>
            </a:r>
            <a:r>
              <a:rPr spc="-50" dirty="0"/>
              <a:t> </a:t>
            </a:r>
            <a:r>
              <a:rPr spc="-10" dirty="0"/>
              <a:t>information</a:t>
            </a:r>
            <a:r>
              <a:rPr spc="-65" dirty="0"/>
              <a:t> </a:t>
            </a:r>
            <a:r>
              <a:rPr dirty="0"/>
              <a:t>or</a:t>
            </a:r>
            <a:r>
              <a:rPr spc="-40" dirty="0"/>
              <a:t> </a:t>
            </a:r>
            <a:r>
              <a:rPr dirty="0"/>
              <a:t>drawing</a:t>
            </a:r>
            <a:r>
              <a:rPr spc="-55" dirty="0"/>
              <a:t> </a:t>
            </a:r>
            <a:r>
              <a:rPr dirty="0"/>
              <a:t>new</a:t>
            </a:r>
            <a:r>
              <a:rPr spc="-40" dirty="0"/>
              <a:t> </a:t>
            </a:r>
            <a:r>
              <a:rPr spc="-10" dirty="0"/>
              <a:t>conclusions.</a:t>
            </a:r>
          </a:p>
          <a:p>
            <a:pPr marL="226695" marR="449580">
              <a:lnSpc>
                <a:spcPts val="2590"/>
              </a:lnSpc>
              <a:spcBef>
                <a:spcPts val="1015"/>
              </a:spcBef>
            </a:pPr>
            <a:r>
              <a:rPr spc="-10" dirty="0"/>
              <a:t>Research</a:t>
            </a:r>
            <a:r>
              <a:rPr spc="-65" dirty="0"/>
              <a:t> </a:t>
            </a:r>
            <a:r>
              <a:rPr dirty="0"/>
              <a:t>is</a:t>
            </a:r>
            <a:r>
              <a:rPr spc="-45" dirty="0"/>
              <a:t> </a:t>
            </a:r>
            <a:r>
              <a:rPr dirty="0"/>
              <a:t>a</a:t>
            </a:r>
            <a:r>
              <a:rPr spc="-55" dirty="0"/>
              <a:t> </a:t>
            </a:r>
            <a:r>
              <a:rPr dirty="0"/>
              <a:t>key</a:t>
            </a:r>
            <a:r>
              <a:rPr spc="-60" dirty="0"/>
              <a:t> </a:t>
            </a:r>
            <a:r>
              <a:rPr dirty="0"/>
              <a:t>element</a:t>
            </a:r>
            <a:r>
              <a:rPr spc="-55" dirty="0"/>
              <a:t> </a:t>
            </a:r>
            <a:r>
              <a:rPr dirty="0"/>
              <a:t>of</a:t>
            </a:r>
            <a:r>
              <a:rPr spc="-50" dirty="0"/>
              <a:t> </a:t>
            </a:r>
            <a:r>
              <a:rPr dirty="0"/>
              <a:t>critical</a:t>
            </a:r>
            <a:r>
              <a:rPr spc="-60" dirty="0"/>
              <a:t> </a:t>
            </a:r>
            <a:r>
              <a:rPr dirty="0"/>
              <a:t>thinking</a:t>
            </a:r>
            <a:r>
              <a:rPr spc="-50" dirty="0"/>
              <a:t> </a:t>
            </a:r>
            <a:r>
              <a:rPr dirty="0"/>
              <a:t>-</a:t>
            </a:r>
            <a:r>
              <a:rPr spc="-50" dirty="0"/>
              <a:t> </a:t>
            </a:r>
            <a:r>
              <a:rPr dirty="0"/>
              <a:t>one</a:t>
            </a:r>
            <a:r>
              <a:rPr spc="-35" dirty="0"/>
              <a:t> </a:t>
            </a:r>
            <a:r>
              <a:rPr dirty="0"/>
              <a:t>of</a:t>
            </a:r>
            <a:r>
              <a:rPr spc="-35" dirty="0"/>
              <a:t> </a:t>
            </a:r>
            <a:r>
              <a:rPr dirty="0"/>
              <a:t>the</a:t>
            </a:r>
            <a:r>
              <a:rPr spc="-40" dirty="0"/>
              <a:t> </a:t>
            </a:r>
            <a:r>
              <a:rPr dirty="0"/>
              <a:t>most</a:t>
            </a:r>
            <a:r>
              <a:rPr spc="-55" dirty="0"/>
              <a:t> </a:t>
            </a:r>
            <a:r>
              <a:rPr dirty="0"/>
              <a:t>valuable</a:t>
            </a:r>
            <a:r>
              <a:rPr spc="-35" dirty="0"/>
              <a:t> </a:t>
            </a:r>
            <a:r>
              <a:rPr spc="-10" dirty="0"/>
              <a:t>skills </a:t>
            </a:r>
            <a:r>
              <a:rPr dirty="0"/>
              <a:t>you</a:t>
            </a:r>
            <a:r>
              <a:rPr spc="-75" dirty="0"/>
              <a:t> </a:t>
            </a:r>
            <a:r>
              <a:rPr dirty="0"/>
              <a:t>can</a:t>
            </a:r>
            <a:r>
              <a:rPr spc="-55" dirty="0"/>
              <a:t> </a:t>
            </a:r>
            <a:r>
              <a:rPr dirty="0"/>
              <a:t>develop</a:t>
            </a:r>
            <a:r>
              <a:rPr spc="-50" dirty="0"/>
              <a:t> </a:t>
            </a:r>
            <a:r>
              <a:rPr dirty="0"/>
              <a:t>to</a:t>
            </a:r>
            <a:r>
              <a:rPr spc="-60" dirty="0"/>
              <a:t> </a:t>
            </a:r>
            <a:r>
              <a:rPr spc="-20" dirty="0"/>
              <a:t>future-</a:t>
            </a:r>
            <a:r>
              <a:rPr dirty="0"/>
              <a:t>proof</a:t>
            </a:r>
            <a:r>
              <a:rPr spc="-50" dirty="0"/>
              <a:t> </a:t>
            </a:r>
            <a:r>
              <a:rPr dirty="0"/>
              <a:t>your</a:t>
            </a:r>
            <a:r>
              <a:rPr spc="-50" dirty="0"/>
              <a:t> </a:t>
            </a:r>
            <a:r>
              <a:rPr spc="-40" dirty="0"/>
              <a:t>career.</a:t>
            </a:r>
            <a:r>
              <a:rPr spc="-75" dirty="0"/>
              <a:t> </a:t>
            </a:r>
            <a:endParaRPr lang="en-GB" spc="-75" dirty="0"/>
          </a:p>
          <a:p>
            <a:pPr marL="226695" marR="449580">
              <a:lnSpc>
                <a:spcPts val="2590"/>
              </a:lnSpc>
              <a:spcBef>
                <a:spcPts val="1015"/>
              </a:spcBef>
            </a:pPr>
            <a:r>
              <a:rPr dirty="0"/>
              <a:t>When</a:t>
            </a:r>
            <a:r>
              <a:rPr spc="-60" dirty="0"/>
              <a:t> </a:t>
            </a:r>
            <a:r>
              <a:rPr dirty="0"/>
              <a:t>you</a:t>
            </a:r>
            <a:r>
              <a:rPr spc="-60" dirty="0"/>
              <a:t> </a:t>
            </a:r>
            <a:r>
              <a:rPr dirty="0"/>
              <a:t>need</a:t>
            </a:r>
            <a:r>
              <a:rPr spc="-60" dirty="0"/>
              <a:t> </a:t>
            </a:r>
            <a:r>
              <a:rPr dirty="0"/>
              <a:t>to</a:t>
            </a:r>
            <a:r>
              <a:rPr spc="-60" dirty="0"/>
              <a:t> </a:t>
            </a:r>
            <a:r>
              <a:rPr spc="-10" dirty="0"/>
              <a:t>evaluate </a:t>
            </a:r>
            <a:r>
              <a:rPr dirty="0"/>
              <a:t>something,</a:t>
            </a:r>
            <a:r>
              <a:rPr spc="-55" dirty="0"/>
              <a:t> </a:t>
            </a:r>
            <a:r>
              <a:rPr dirty="0"/>
              <a:t>solve</a:t>
            </a:r>
            <a:r>
              <a:rPr spc="-35" dirty="0"/>
              <a:t> </a:t>
            </a:r>
            <a:r>
              <a:rPr dirty="0"/>
              <a:t>a</a:t>
            </a:r>
            <a:r>
              <a:rPr spc="-45" dirty="0"/>
              <a:t> </a:t>
            </a:r>
            <a:r>
              <a:rPr dirty="0"/>
              <a:t>problem,</a:t>
            </a:r>
            <a:r>
              <a:rPr spc="-50" dirty="0"/>
              <a:t> </a:t>
            </a:r>
            <a:r>
              <a:rPr dirty="0"/>
              <a:t>find</a:t>
            </a:r>
            <a:r>
              <a:rPr spc="-45" dirty="0"/>
              <a:t> </a:t>
            </a:r>
            <a:r>
              <a:rPr dirty="0"/>
              <a:t>a</a:t>
            </a:r>
            <a:r>
              <a:rPr spc="-50" dirty="0"/>
              <a:t> </a:t>
            </a:r>
            <a:r>
              <a:rPr dirty="0"/>
              <a:t>new</a:t>
            </a:r>
            <a:r>
              <a:rPr spc="-40" dirty="0"/>
              <a:t> </a:t>
            </a:r>
            <a:r>
              <a:rPr dirty="0"/>
              <a:t>direction</a:t>
            </a:r>
            <a:r>
              <a:rPr spc="-60" dirty="0"/>
              <a:t> </a:t>
            </a:r>
            <a:r>
              <a:rPr dirty="0"/>
              <a:t>or</a:t>
            </a:r>
            <a:r>
              <a:rPr spc="-40" dirty="0"/>
              <a:t> </a:t>
            </a:r>
            <a:r>
              <a:rPr dirty="0"/>
              <a:t>make</a:t>
            </a:r>
            <a:r>
              <a:rPr spc="-65" dirty="0"/>
              <a:t> </a:t>
            </a:r>
            <a:r>
              <a:rPr dirty="0"/>
              <a:t>a</a:t>
            </a:r>
            <a:r>
              <a:rPr spc="-45" dirty="0"/>
              <a:t> </a:t>
            </a:r>
            <a:r>
              <a:rPr spc="-10" dirty="0"/>
              <a:t>decision,</a:t>
            </a:r>
            <a:r>
              <a:rPr lang="en-GB" spc="-10" dirty="0"/>
              <a:t> </a:t>
            </a:r>
            <a:r>
              <a:rPr dirty="0"/>
              <a:t>you</a:t>
            </a:r>
            <a:r>
              <a:rPr spc="-60" dirty="0"/>
              <a:t> </a:t>
            </a:r>
            <a:r>
              <a:rPr dirty="0"/>
              <a:t>can't</a:t>
            </a:r>
            <a:r>
              <a:rPr spc="-55" dirty="0"/>
              <a:t> </a:t>
            </a:r>
            <a:r>
              <a:rPr dirty="0"/>
              <a:t>always</a:t>
            </a:r>
            <a:r>
              <a:rPr spc="-50" dirty="0"/>
              <a:t> </a:t>
            </a:r>
            <a:r>
              <a:rPr dirty="0"/>
              <a:t>simply</a:t>
            </a:r>
            <a:r>
              <a:rPr spc="-55" dirty="0"/>
              <a:t> </a:t>
            </a:r>
            <a:r>
              <a:rPr dirty="0"/>
              <a:t>rely</a:t>
            </a:r>
            <a:r>
              <a:rPr spc="-35" dirty="0"/>
              <a:t> </a:t>
            </a:r>
            <a:r>
              <a:rPr dirty="0"/>
              <a:t>on</a:t>
            </a:r>
            <a:r>
              <a:rPr spc="-40" dirty="0"/>
              <a:t> </a:t>
            </a:r>
            <a:r>
              <a:rPr dirty="0"/>
              <a:t>the</a:t>
            </a:r>
            <a:r>
              <a:rPr spc="-45" dirty="0"/>
              <a:t> </a:t>
            </a:r>
            <a:r>
              <a:rPr spc="-10" dirty="0"/>
              <a:t>information</a:t>
            </a:r>
            <a:r>
              <a:rPr spc="-40" dirty="0"/>
              <a:t> </a:t>
            </a:r>
            <a:r>
              <a:rPr dirty="0"/>
              <a:t>in</a:t>
            </a:r>
            <a:r>
              <a:rPr spc="-60" dirty="0"/>
              <a:t> </a:t>
            </a:r>
            <a:r>
              <a:rPr dirty="0"/>
              <a:t>front</a:t>
            </a:r>
            <a:r>
              <a:rPr spc="-30" dirty="0"/>
              <a:t> </a:t>
            </a:r>
            <a:r>
              <a:rPr dirty="0"/>
              <a:t>of</a:t>
            </a:r>
            <a:r>
              <a:rPr spc="-40" dirty="0"/>
              <a:t> </a:t>
            </a:r>
            <a:r>
              <a:rPr dirty="0"/>
              <a:t>you</a:t>
            </a:r>
            <a:r>
              <a:rPr spc="-60" dirty="0"/>
              <a:t> </a:t>
            </a:r>
            <a:r>
              <a:rPr dirty="0"/>
              <a:t>and</a:t>
            </a:r>
            <a:r>
              <a:rPr spc="-35" dirty="0"/>
              <a:t> </a:t>
            </a:r>
            <a:r>
              <a:rPr dirty="0"/>
              <a:t>what</a:t>
            </a:r>
            <a:r>
              <a:rPr spc="-55" dirty="0"/>
              <a:t> </a:t>
            </a:r>
            <a:r>
              <a:rPr spc="-25" dirty="0"/>
              <a:t>you</a:t>
            </a:r>
            <a:r>
              <a:rPr lang="en-GB" spc="-25" dirty="0"/>
              <a:t> </a:t>
            </a:r>
            <a:r>
              <a:rPr dirty="0"/>
              <a:t>already</a:t>
            </a:r>
            <a:r>
              <a:rPr spc="-60" dirty="0"/>
              <a:t> </a:t>
            </a:r>
            <a:r>
              <a:rPr dirty="0"/>
              <a:t>know;</a:t>
            </a:r>
            <a:r>
              <a:rPr spc="-55" dirty="0"/>
              <a:t> </a:t>
            </a:r>
            <a:r>
              <a:rPr dirty="0"/>
              <a:t>you</a:t>
            </a:r>
            <a:r>
              <a:rPr spc="-60" dirty="0"/>
              <a:t> </a:t>
            </a:r>
            <a:r>
              <a:rPr dirty="0"/>
              <a:t>often</a:t>
            </a:r>
            <a:r>
              <a:rPr spc="-40" dirty="0"/>
              <a:t> </a:t>
            </a:r>
            <a:r>
              <a:rPr dirty="0"/>
              <a:t>need</a:t>
            </a:r>
            <a:r>
              <a:rPr spc="-55" dirty="0"/>
              <a:t> </a:t>
            </a:r>
            <a:r>
              <a:rPr dirty="0"/>
              <a:t>additional</a:t>
            </a:r>
            <a:r>
              <a:rPr spc="-65" dirty="0"/>
              <a:t> </a:t>
            </a:r>
            <a:r>
              <a:rPr b="1" i="1" dirty="0">
                <a:latin typeface="Calibri"/>
                <a:cs typeface="Calibri"/>
              </a:rPr>
              <a:t>knowledge</a:t>
            </a:r>
            <a:r>
              <a:rPr i="1" dirty="0">
                <a:latin typeface="Calibri"/>
                <a:cs typeface="Calibri"/>
              </a:rPr>
              <a:t>,</a:t>
            </a:r>
            <a:r>
              <a:rPr i="1" spc="-75" dirty="0">
                <a:latin typeface="Calibri"/>
                <a:cs typeface="Calibri"/>
              </a:rPr>
              <a:t> </a:t>
            </a:r>
            <a:r>
              <a:rPr dirty="0"/>
              <a:t>and</a:t>
            </a:r>
            <a:r>
              <a:rPr spc="-55" dirty="0"/>
              <a:t> </a:t>
            </a:r>
            <a:r>
              <a:rPr dirty="0"/>
              <a:t>you</a:t>
            </a:r>
            <a:r>
              <a:rPr spc="-70" dirty="0"/>
              <a:t> </a:t>
            </a:r>
            <a:r>
              <a:rPr spc="-10" dirty="0"/>
              <a:t>certainly </a:t>
            </a:r>
            <a:r>
              <a:rPr dirty="0"/>
              <a:t>need</a:t>
            </a:r>
            <a:r>
              <a:rPr spc="-50" dirty="0"/>
              <a:t> </a:t>
            </a:r>
            <a:r>
              <a:rPr b="1" i="1" spc="-10" dirty="0">
                <a:latin typeface="Calibri"/>
                <a:cs typeface="Calibri"/>
              </a:rPr>
              <a:t>perspective</a:t>
            </a:r>
            <a:r>
              <a:rPr spc="-10" dirty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Research</a:t>
            </a:r>
            <a:r>
              <a:rPr spc="-155" dirty="0"/>
              <a:t> </a:t>
            </a:r>
            <a:r>
              <a:rPr spc="-10" dirty="0"/>
              <a:t>Skills: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67332"/>
            <a:ext cx="10336530" cy="249682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marR="110489" indent="-231775" algn="just">
              <a:lnSpc>
                <a:spcPct val="90100"/>
              </a:lnSpc>
              <a:spcBef>
                <a:spcPts val="385"/>
              </a:spcBef>
              <a:buSzPct val="95833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sz="2400" dirty="0">
                <a:latin typeface="Calibri"/>
                <a:cs typeface="Calibri"/>
              </a:rPr>
              <a:t>	As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graduate,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employers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don’t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expect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know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everything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there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know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but </a:t>
            </a:r>
            <a:r>
              <a:rPr sz="2400" dirty="0">
                <a:latin typeface="Calibri"/>
                <a:cs typeface="Calibri"/>
              </a:rPr>
              <a:t>what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they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love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have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ability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absorb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new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information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and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open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minded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about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learning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new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skills.</a:t>
            </a:r>
            <a:endParaRPr sz="2400">
              <a:latin typeface="Calibri"/>
              <a:cs typeface="Calibri"/>
            </a:endParaRPr>
          </a:p>
          <a:p>
            <a:pPr marL="254000" indent="-244475" algn="just">
              <a:lnSpc>
                <a:spcPts val="2735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4000" algn="l"/>
              </a:tabLst>
            </a:pPr>
            <a:r>
              <a:rPr sz="2400" dirty="0">
                <a:latin typeface="Calibri"/>
                <a:cs typeface="Calibri"/>
              </a:rPr>
              <a:t>When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comes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world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work,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research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skills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highly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sought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after</a:t>
            </a:r>
            <a:endParaRPr sz="2400">
              <a:latin typeface="Calibri"/>
              <a:cs typeface="Calibri"/>
            </a:endParaRPr>
          </a:p>
          <a:p>
            <a:pPr marL="241300" marR="5080">
              <a:lnSpc>
                <a:spcPct val="90200"/>
              </a:lnSpc>
              <a:spcBef>
                <a:spcPts val="140"/>
              </a:spcBef>
            </a:pPr>
            <a:r>
              <a:rPr sz="2400" dirty="0">
                <a:latin typeface="Calibri"/>
                <a:cs typeface="Calibri"/>
              </a:rPr>
              <a:t>by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employers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because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they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i="1" spc="-10" dirty="0">
                <a:latin typeface="Calibri"/>
                <a:cs typeface="Calibri"/>
              </a:rPr>
              <a:t>transferable</a:t>
            </a:r>
            <a:r>
              <a:rPr sz="2400" i="1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across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many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different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roles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areas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work.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example,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may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asked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research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ways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attract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new </a:t>
            </a:r>
            <a:r>
              <a:rPr sz="2400" dirty="0">
                <a:latin typeface="Calibri"/>
                <a:cs typeface="Calibri"/>
              </a:rPr>
              <a:t>customers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increase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demand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new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product.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68655">
              <a:lnSpc>
                <a:spcPct val="100000"/>
              </a:lnSpc>
              <a:spcBef>
                <a:spcPts val="95"/>
              </a:spcBef>
            </a:pPr>
            <a:r>
              <a:rPr spc="-20" dirty="0"/>
              <a:t>Critical</a:t>
            </a:r>
            <a:r>
              <a:rPr spc="-130" dirty="0"/>
              <a:t> </a:t>
            </a:r>
            <a:r>
              <a:rPr spc="-25" dirty="0"/>
              <a:t>Thinking</a:t>
            </a:r>
            <a:r>
              <a:rPr spc="-145" dirty="0"/>
              <a:t> </a:t>
            </a:r>
            <a:r>
              <a:rPr dirty="0"/>
              <a:t>and</a:t>
            </a:r>
            <a:r>
              <a:rPr spc="-135" dirty="0"/>
              <a:t> </a:t>
            </a:r>
            <a:r>
              <a:rPr spc="-75" dirty="0"/>
              <a:t>Problem-</a:t>
            </a:r>
            <a:r>
              <a:rPr spc="-30" dirty="0"/>
              <a:t>Solving</a:t>
            </a:r>
            <a:r>
              <a:rPr spc="-155" dirty="0"/>
              <a:t> </a:t>
            </a:r>
            <a:r>
              <a:rPr spc="-10" dirty="0"/>
              <a:t>Skills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40000"/>
            <a:ext cx="10301605" cy="299148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7000"/>
              </a:lnSpc>
              <a:spcBef>
                <a:spcPts val="85"/>
              </a:spcBef>
            </a:pPr>
            <a:r>
              <a:rPr sz="2400" dirty="0">
                <a:latin typeface="Calibri"/>
                <a:cs typeface="Calibri"/>
              </a:rPr>
              <a:t>One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key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purposes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education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train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people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able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think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critically, </a:t>
            </a:r>
            <a:r>
              <a:rPr sz="2400" dirty="0">
                <a:latin typeface="Calibri"/>
                <a:cs typeface="Calibri"/>
              </a:rPr>
              <a:t>outside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own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implicit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biases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individual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judgments.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95" dirty="0">
                <a:latin typeface="Calibri"/>
                <a:cs typeface="Calibri"/>
              </a:rPr>
              <a:t>To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able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 </a:t>
            </a:r>
            <a:r>
              <a:rPr sz="2400" dirty="0">
                <a:latin typeface="Calibri"/>
                <a:cs typeface="Calibri"/>
              </a:rPr>
              <a:t>question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one’s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own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beliefs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beliefs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others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order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challenge </a:t>
            </a:r>
            <a:r>
              <a:rPr sz="2400" dirty="0">
                <a:latin typeface="Calibri"/>
                <a:cs typeface="Calibri"/>
              </a:rPr>
              <a:t>assumptions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(whether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individual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societal);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step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outside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own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self- </a:t>
            </a:r>
            <a:r>
              <a:rPr sz="2400" dirty="0">
                <a:latin typeface="Calibri"/>
                <a:cs typeface="Calibri"/>
              </a:rPr>
              <a:t>selected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narrative,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speak.</a:t>
            </a:r>
            <a:endParaRPr sz="240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201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dirty="0">
                <a:latin typeface="Calibri"/>
                <a:cs typeface="Calibri"/>
              </a:rPr>
              <a:t>The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world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constantly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changing;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unavoidable.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95" dirty="0">
                <a:latin typeface="Calibri"/>
                <a:cs typeface="Calibri"/>
              </a:rPr>
              <a:t>To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accept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change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need</a:t>
            </a:r>
            <a:endParaRPr sz="24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190"/>
              </a:spcBef>
            </a:pPr>
            <a:r>
              <a:rPr sz="2400" dirty="0">
                <a:latin typeface="Calibri"/>
                <a:cs typeface="Calibri"/>
              </a:rPr>
              <a:t>to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think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outside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box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relation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how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world…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Staying</a:t>
            </a:r>
            <a:r>
              <a:rPr spc="-170" dirty="0"/>
              <a:t> </a:t>
            </a:r>
            <a:r>
              <a:rPr spc="-10" dirty="0"/>
              <a:t>ahead</a:t>
            </a:r>
            <a:r>
              <a:rPr spc="-165" dirty="0"/>
              <a:t> </a:t>
            </a:r>
            <a:r>
              <a:rPr dirty="0"/>
              <a:t>of</a:t>
            </a:r>
            <a:r>
              <a:rPr spc="-125" dirty="0"/>
              <a:t> </a:t>
            </a:r>
            <a:r>
              <a:rPr dirty="0"/>
              <a:t>the</a:t>
            </a:r>
            <a:r>
              <a:rPr spc="-160" dirty="0"/>
              <a:t> </a:t>
            </a:r>
            <a:r>
              <a:rPr spc="-10" dirty="0"/>
              <a:t>curve!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0681" y="1023061"/>
            <a:ext cx="10348595" cy="411734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 marR="50800">
              <a:lnSpc>
                <a:spcPts val="2590"/>
              </a:lnSpc>
              <a:spcBef>
                <a:spcPts val="430"/>
              </a:spcBef>
            </a:pPr>
            <a:r>
              <a:rPr sz="2400" spc="-10" dirty="0">
                <a:latin typeface="Calibri"/>
                <a:cs typeface="Calibri"/>
              </a:rPr>
              <a:t>Employers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value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critical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thinking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skills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highly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because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leads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more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inventive </a:t>
            </a:r>
            <a:r>
              <a:rPr sz="2400" dirty="0">
                <a:latin typeface="Calibri"/>
                <a:cs typeface="Calibri"/>
              </a:rPr>
              <a:t>ideas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solutions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key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business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growth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innovation.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Having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people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on </a:t>
            </a:r>
            <a:r>
              <a:rPr sz="2400" dirty="0">
                <a:latin typeface="Calibri"/>
                <a:cs typeface="Calibri"/>
              </a:rPr>
              <a:t>board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think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critically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allows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employers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stay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ahead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curve.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ts val="2735"/>
              </a:lnSpc>
              <a:spcBef>
                <a:spcPts val="685"/>
              </a:spcBef>
            </a:pPr>
            <a:r>
              <a:rPr sz="2400" dirty="0">
                <a:latin typeface="Calibri"/>
                <a:cs typeface="Calibri"/>
              </a:rPr>
              <a:t>The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key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developing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critical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thinking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take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conscious,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structured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approach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ts val="2735"/>
              </a:lnSpc>
            </a:pPr>
            <a:r>
              <a:rPr sz="2400" dirty="0">
                <a:latin typeface="Calibri"/>
                <a:cs typeface="Calibri"/>
              </a:rPr>
              <a:t>examining</a:t>
            </a:r>
            <a:r>
              <a:rPr sz="2400" spc="-1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information.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2400" dirty="0">
                <a:latin typeface="Calibri"/>
                <a:cs typeface="Calibri"/>
              </a:rPr>
              <a:t>There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four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key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skills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attributes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need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think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critically:</a:t>
            </a:r>
            <a:endParaRPr sz="2400">
              <a:latin typeface="Calibri"/>
              <a:cs typeface="Calibri"/>
            </a:endParaRPr>
          </a:p>
          <a:p>
            <a:pPr marL="254000" indent="-244475">
              <a:lnSpc>
                <a:spcPct val="100000"/>
              </a:lnSpc>
              <a:spcBef>
                <a:spcPts val="710"/>
              </a:spcBef>
              <a:buSzPct val="95833"/>
              <a:buFont typeface="Wingdings"/>
              <a:buChar char=""/>
              <a:tabLst>
                <a:tab pos="254000" algn="l"/>
              </a:tabLst>
            </a:pPr>
            <a:r>
              <a:rPr sz="2400" spc="-20" dirty="0">
                <a:latin typeface="Calibri"/>
                <a:cs typeface="Calibri"/>
              </a:rPr>
              <a:t>Open-</a:t>
            </a:r>
            <a:r>
              <a:rPr sz="2400" spc="-10" dirty="0">
                <a:latin typeface="Calibri"/>
                <a:cs typeface="Calibri"/>
              </a:rPr>
              <a:t>Mindedness</a:t>
            </a:r>
            <a:endParaRPr sz="240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spc="-10" dirty="0">
                <a:latin typeface="Calibri"/>
                <a:cs typeface="Calibri"/>
              </a:rPr>
              <a:t>Research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Skills</a:t>
            </a:r>
            <a:endParaRPr sz="240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71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dirty="0">
                <a:latin typeface="Calibri"/>
                <a:cs typeface="Calibri"/>
              </a:rPr>
              <a:t>Analytical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Skills</a:t>
            </a:r>
            <a:endParaRPr sz="2400">
              <a:latin typeface="Calibri"/>
              <a:cs typeface="Calibri"/>
            </a:endParaRPr>
          </a:p>
          <a:p>
            <a:pPr marL="254000" indent="-244475">
              <a:lnSpc>
                <a:spcPct val="100000"/>
              </a:lnSpc>
              <a:spcBef>
                <a:spcPts val="705"/>
              </a:spcBef>
              <a:buSzPct val="95833"/>
              <a:buFont typeface="Wingdings"/>
              <a:buChar char=""/>
              <a:tabLst>
                <a:tab pos="254000" algn="l"/>
              </a:tabLst>
            </a:pPr>
            <a:r>
              <a:rPr sz="2400" spc="-10" dirty="0">
                <a:latin typeface="Calibri"/>
                <a:cs typeface="Calibri"/>
              </a:rPr>
              <a:t>Creative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Mindset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Time</a:t>
            </a:r>
            <a:r>
              <a:rPr spc="-175" dirty="0"/>
              <a:t> </a:t>
            </a:r>
            <a:r>
              <a:rPr spc="-50" dirty="0"/>
              <a:t>Management</a:t>
            </a:r>
            <a:r>
              <a:rPr spc="-175" dirty="0"/>
              <a:t> </a:t>
            </a:r>
            <a:r>
              <a:rPr spc="-10" dirty="0"/>
              <a:t>Skills: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2521" y="1742897"/>
            <a:ext cx="10751820" cy="311594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700" marR="10795">
              <a:lnSpc>
                <a:spcPct val="90100"/>
              </a:lnSpc>
              <a:spcBef>
                <a:spcPts val="385"/>
              </a:spcBef>
            </a:pPr>
            <a:r>
              <a:rPr sz="2400" dirty="0">
                <a:latin typeface="Calibri"/>
                <a:cs typeface="Calibri"/>
              </a:rPr>
              <a:t>As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student,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ability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organise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yourself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your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crucial.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Whether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this </a:t>
            </a:r>
            <a:r>
              <a:rPr sz="2400" spc="-10" dirty="0">
                <a:latin typeface="Calibri"/>
                <a:cs typeface="Calibri"/>
              </a:rPr>
              <a:t>involves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being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your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lecture,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prioritising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tasks,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meeting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assessment deadlines.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7000"/>
              </a:lnSpc>
              <a:spcBef>
                <a:spcPts val="855"/>
              </a:spcBef>
            </a:pPr>
            <a:r>
              <a:rPr sz="2400" dirty="0">
                <a:latin typeface="Calibri"/>
                <a:cs typeface="Calibri"/>
              </a:rPr>
              <a:t>Again,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transferable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skill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sought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after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employers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good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planning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organising </a:t>
            </a:r>
            <a:r>
              <a:rPr sz="2400" dirty="0">
                <a:latin typeface="Calibri"/>
                <a:cs typeface="Calibri"/>
              </a:rPr>
              <a:t>skills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improve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cooperation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across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team,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department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business.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people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involved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assigned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specific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roles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responsibilities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collaborate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achieve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a </a:t>
            </a:r>
            <a:r>
              <a:rPr sz="2400" dirty="0">
                <a:latin typeface="Calibri"/>
                <a:cs typeface="Calibri"/>
              </a:rPr>
              <a:t>common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goal.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brings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people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30" dirty="0">
                <a:latin typeface="Calibri"/>
                <a:cs typeface="Calibri"/>
              </a:rPr>
              <a:t>together,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helping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them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bond,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often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reducing conflict.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74825" y="2053209"/>
            <a:ext cx="47288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/>
              <a:t>Part</a:t>
            </a:r>
            <a:r>
              <a:rPr sz="3600" spc="-150" dirty="0"/>
              <a:t> </a:t>
            </a:r>
            <a:r>
              <a:rPr sz="3600" dirty="0"/>
              <a:t>1:</a:t>
            </a:r>
            <a:r>
              <a:rPr sz="3600" spc="-145" dirty="0"/>
              <a:t> </a:t>
            </a:r>
            <a:r>
              <a:rPr sz="3600" spc="-10" dirty="0"/>
              <a:t>Time</a:t>
            </a:r>
            <a:r>
              <a:rPr sz="3600" spc="-165" dirty="0"/>
              <a:t> </a:t>
            </a:r>
            <a:r>
              <a:rPr sz="3600" spc="-25" dirty="0"/>
              <a:t>Management</a:t>
            </a:r>
            <a:endParaRPr sz="3600"/>
          </a:p>
        </p:txBody>
      </p:sp>
      <p:grpSp>
        <p:nvGrpSpPr>
          <p:cNvPr id="3" name="object 3"/>
          <p:cNvGrpSpPr/>
          <p:nvPr/>
        </p:nvGrpSpPr>
        <p:grpSpPr>
          <a:xfrm>
            <a:off x="6089650" y="3956050"/>
            <a:ext cx="2795905" cy="662305"/>
            <a:chOff x="6089650" y="3956050"/>
            <a:chExt cx="2795905" cy="662305"/>
          </a:xfrm>
        </p:grpSpPr>
        <p:sp>
          <p:nvSpPr>
            <p:cNvPr id="4" name="object 4"/>
            <p:cNvSpPr/>
            <p:nvPr/>
          </p:nvSpPr>
          <p:spPr>
            <a:xfrm>
              <a:off x="6096000" y="3962400"/>
              <a:ext cx="2783205" cy="649605"/>
            </a:xfrm>
            <a:custGeom>
              <a:avLst/>
              <a:gdLst/>
              <a:ahLst/>
              <a:cxnLst/>
              <a:rect l="l" t="t" r="r" b="b"/>
              <a:pathLst>
                <a:path w="2783204" h="649604">
                  <a:moveTo>
                    <a:pt x="2458211" y="0"/>
                  </a:moveTo>
                  <a:lnTo>
                    <a:pt x="2458211" y="162306"/>
                  </a:lnTo>
                  <a:lnTo>
                    <a:pt x="0" y="162306"/>
                  </a:lnTo>
                  <a:lnTo>
                    <a:pt x="0" y="486918"/>
                  </a:lnTo>
                  <a:lnTo>
                    <a:pt x="2458211" y="486918"/>
                  </a:lnTo>
                  <a:lnTo>
                    <a:pt x="2458211" y="649224"/>
                  </a:lnTo>
                  <a:lnTo>
                    <a:pt x="2782824" y="324612"/>
                  </a:lnTo>
                  <a:lnTo>
                    <a:pt x="245821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096000" y="3962400"/>
              <a:ext cx="2783205" cy="649605"/>
            </a:xfrm>
            <a:custGeom>
              <a:avLst/>
              <a:gdLst/>
              <a:ahLst/>
              <a:cxnLst/>
              <a:rect l="l" t="t" r="r" b="b"/>
              <a:pathLst>
                <a:path w="2783204" h="649604">
                  <a:moveTo>
                    <a:pt x="0" y="162306"/>
                  </a:moveTo>
                  <a:lnTo>
                    <a:pt x="2458211" y="162306"/>
                  </a:lnTo>
                  <a:lnTo>
                    <a:pt x="2458211" y="0"/>
                  </a:lnTo>
                  <a:lnTo>
                    <a:pt x="2782824" y="324612"/>
                  </a:lnTo>
                  <a:lnTo>
                    <a:pt x="2458211" y="649224"/>
                  </a:lnTo>
                  <a:lnTo>
                    <a:pt x="2458211" y="486918"/>
                  </a:lnTo>
                  <a:lnTo>
                    <a:pt x="0" y="486918"/>
                  </a:lnTo>
                  <a:lnTo>
                    <a:pt x="0" y="162306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AF301676-CA58-46C9-B0C6-19CF839F3B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204" y="2971800"/>
            <a:ext cx="3813048" cy="2286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25" dirty="0"/>
              <a:t>Learning</a:t>
            </a:r>
            <a:r>
              <a:rPr spc="-170" dirty="0"/>
              <a:t> </a:t>
            </a:r>
            <a:r>
              <a:rPr spc="-30" dirty="0"/>
              <a:t>Outcome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5459" y="1521333"/>
            <a:ext cx="10394315" cy="20897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On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completion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part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1,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should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able</a:t>
            </a:r>
            <a:r>
              <a:rPr sz="2400" spc="-25" dirty="0">
                <a:latin typeface="Calibri"/>
                <a:cs typeface="Calibri"/>
              </a:rPr>
              <a:t> to: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365"/>
              </a:spcBef>
            </a:pPr>
            <a:endParaRPr sz="240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5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dirty="0">
                <a:latin typeface="Calibri"/>
                <a:cs typeface="Calibri"/>
              </a:rPr>
              <a:t>identify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characteristics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associated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procrastination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perfectionism</a:t>
            </a:r>
            <a:endParaRPr sz="2400">
              <a:latin typeface="Calibri"/>
              <a:cs typeface="Calibri"/>
            </a:endParaRPr>
          </a:p>
          <a:p>
            <a:pPr marL="322580" indent="-309880">
              <a:lnSpc>
                <a:spcPts val="2735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322580" algn="l"/>
              </a:tabLst>
            </a:pPr>
            <a:r>
              <a:rPr sz="2400" dirty="0">
                <a:latin typeface="Calibri"/>
                <a:cs typeface="Calibri"/>
              </a:rPr>
              <a:t>explain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ways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help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improve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your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management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skills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both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academic</a:t>
            </a:r>
            <a:endParaRPr sz="2400">
              <a:latin typeface="Calibri"/>
              <a:cs typeface="Calibri"/>
            </a:endParaRPr>
          </a:p>
          <a:p>
            <a:pPr marL="241300">
              <a:lnSpc>
                <a:spcPts val="2735"/>
              </a:lnSpc>
            </a:pPr>
            <a:r>
              <a:rPr sz="2400" dirty="0">
                <a:latin typeface="Calibri"/>
                <a:cs typeface="Calibri"/>
              </a:rPr>
              <a:t>and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professional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practice.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20" dirty="0"/>
              <a:t>Rate</a:t>
            </a:r>
            <a:r>
              <a:rPr spc="-150" dirty="0"/>
              <a:t> </a:t>
            </a:r>
            <a:r>
              <a:rPr spc="-10" dirty="0"/>
              <a:t>your</a:t>
            </a:r>
            <a:r>
              <a:rPr spc="-145" dirty="0"/>
              <a:t> </a:t>
            </a:r>
            <a:r>
              <a:rPr spc="-10" dirty="0"/>
              <a:t>ability</a:t>
            </a:r>
            <a:r>
              <a:rPr spc="-150" dirty="0"/>
              <a:t> </a:t>
            </a:r>
            <a:r>
              <a:rPr dirty="0"/>
              <a:t>1-</a:t>
            </a:r>
            <a:r>
              <a:rPr spc="-130" dirty="0"/>
              <a:t> </a:t>
            </a:r>
            <a:r>
              <a:rPr dirty="0"/>
              <a:t>5</a:t>
            </a:r>
            <a:r>
              <a:rPr spc="-114" dirty="0"/>
              <a:t> </a:t>
            </a:r>
            <a:r>
              <a:rPr dirty="0"/>
              <a:t>(1=</a:t>
            </a:r>
            <a:r>
              <a:rPr spc="-150" dirty="0"/>
              <a:t> </a:t>
            </a:r>
            <a:r>
              <a:rPr spc="-25" dirty="0"/>
              <a:t>never</a:t>
            </a:r>
            <a:r>
              <a:rPr spc="-145" dirty="0"/>
              <a:t> </a:t>
            </a:r>
            <a:r>
              <a:rPr dirty="0"/>
              <a:t>5</a:t>
            </a:r>
            <a:r>
              <a:rPr spc="-130" dirty="0"/>
              <a:t> </a:t>
            </a:r>
            <a:r>
              <a:rPr dirty="0"/>
              <a:t>=</a:t>
            </a:r>
            <a:r>
              <a:rPr spc="-120" dirty="0"/>
              <a:t> </a:t>
            </a:r>
            <a:r>
              <a:rPr spc="-10" dirty="0"/>
              <a:t>always)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305938"/>
            <a:ext cx="45326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75285" indent="-362585">
              <a:lnSpc>
                <a:spcPct val="100000"/>
              </a:lnSpc>
              <a:spcBef>
                <a:spcPts val="95"/>
              </a:spcBef>
              <a:buFont typeface="Wingdings"/>
              <a:buChar char=""/>
              <a:tabLst>
                <a:tab pos="375285" algn="l"/>
              </a:tabLst>
            </a:pPr>
            <a:r>
              <a:rPr sz="2800" dirty="0">
                <a:latin typeface="Calibri"/>
                <a:cs typeface="Calibri"/>
              </a:rPr>
              <a:t>I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manage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my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time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effectively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3327272"/>
            <a:ext cx="88709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Never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179470" y="3327272"/>
            <a:ext cx="10229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Always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784350" y="3818890"/>
            <a:ext cx="8463280" cy="374015"/>
            <a:chOff x="1784350" y="3818890"/>
            <a:chExt cx="8463280" cy="374015"/>
          </a:xfrm>
        </p:grpSpPr>
        <p:sp>
          <p:nvSpPr>
            <p:cNvPr id="7" name="object 7"/>
            <p:cNvSpPr/>
            <p:nvPr/>
          </p:nvSpPr>
          <p:spPr>
            <a:xfrm>
              <a:off x="1790700" y="3825240"/>
              <a:ext cx="8450580" cy="361315"/>
            </a:xfrm>
            <a:custGeom>
              <a:avLst/>
              <a:gdLst/>
              <a:ahLst/>
              <a:cxnLst/>
              <a:rect l="l" t="t" r="r" b="b"/>
              <a:pathLst>
                <a:path w="8450580" h="361314">
                  <a:moveTo>
                    <a:pt x="8450580" y="0"/>
                  </a:moveTo>
                  <a:lnTo>
                    <a:pt x="0" y="0"/>
                  </a:lnTo>
                  <a:lnTo>
                    <a:pt x="0" y="361188"/>
                  </a:lnTo>
                  <a:lnTo>
                    <a:pt x="8450580" y="361188"/>
                  </a:lnTo>
                  <a:lnTo>
                    <a:pt x="845058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790700" y="3825240"/>
              <a:ext cx="8450580" cy="361315"/>
            </a:xfrm>
            <a:custGeom>
              <a:avLst/>
              <a:gdLst/>
              <a:ahLst/>
              <a:cxnLst/>
              <a:rect l="l" t="t" r="r" b="b"/>
              <a:pathLst>
                <a:path w="8450580" h="361314">
                  <a:moveTo>
                    <a:pt x="0" y="361188"/>
                  </a:moveTo>
                  <a:lnTo>
                    <a:pt x="8450580" y="361188"/>
                  </a:lnTo>
                  <a:lnTo>
                    <a:pt x="8450580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1767185" cy="2062480"/>
          </a:xfrm>
          <a:custGeom>
            <a:avLst/>
            <a:gdLst/>
            <a:ahLst/>
            <a:cxnLst/>
            <a:rect l="l" t="t" r="r" b="b"/>
            <a:pathLst>
              <a:path w="11767185" h="2062480">
                <a:moveTo>
                  <a:pt x="11766804" y="0"/>
                </a:moveTo>
                <a:lnTo>
                  <a:pt x="0" y="0"/>
                </a:lnTo>
                <a:lnTo>
                  <a:pt x="0" y="1958339"/>
                </a:lnTo>
                <a:lnTo>
                  <a:pt x="2589" y="1957832"/>
                </a:lnTo>
                <a:lnTo>
                  <a:pt x="9651" y="1958480"/>
                </a:lnTo>
                <a:lnTo>
                  <a:pt x="16231" y="1960356"/>
                </a:lnTo>
                <a:lnTo>
                  <a:pt x="22280" y="1963636"/>
                </a:lnTo>
                <a:lnTo>
                  <a:pt x="27750" y="1968500"/>
                </a:lnTo>
                <a:lnTo>
                  <a:pt x="39542" y="1952331"/>
                </a:lnTo>
                <a:lnTo>
                  <a:pt x="91239" y="1963713"/>
                </a:lnTo>
                <a:lnTo>
                  <a:pt x="111239" y="1949830"/>
                </a:lnTo>
                <a:lnTo>
                  <a:pt x="156912" y="1929620"/>
                </a:lnTo>
                <a:lnTo>
                  <a:pt x="199082" y="1917779"/>
                </a:lnTo>
                <a:lnTo>
                  <a:pt x="239237" y="1908343"/>
                </a:lnTo>
                <a:lnTo>
                  <a:pt x="278866" y="1895348"/>
                </a:lnTo>
                <a:lnTo>
                  <a:pt x="309483" y="1893675"/>
                </a:lnTo>
                <a:lnTo>
                  <a:pt x="334776" y="1897205"/>
                </a:lnTo>
                <a:lnTo>
                  <a:pt x="360810" y="1903045"/>
                </a:lnTo>
                <a:lnTo>
                  <a:pt x="393649" y="1908302"/>
                </a:lnTo>
                <a:lnTo>
                  <a:pt x="470198" y="1890553"/>
                </a:lnTo>
                <a:lnTo>
                  <a:pt x="519311" y="1884549"/>
                </a:lnTo>
                <a:lnTo>
                  <a:pt x="572465" y="1887854"/>
                </a:lnTo>
                <a:lnTo>
                  <a:pt x="611851" y="1886182"/>
                </a:lnTo>
                <a:lnTo>
                  <a:pt x="658336" y="1880854"/>
                </a:lnTo>
                <a:lnTo>
                  <a:pt x="701734" y="1876264"/>
                </a:lnTo>
                <a:lnTo>
                  <a:pt x="731862" y="1876805"/>
                </a:lnTo>
                <a:lnTo>
                  <a:pt x="754386" y="1871021"/>
                </a:lnTo>
                <a:lnTo>
                  <a:pt x="780838" y="1872345"/>
                </a:lnTo>
                <a:lnTo>
                  <a:pt x="809231" y="1877073"/>
                </a:lnTo>
                <a:lnTo>
                  <a:pt x="837577" y="1881504"/>
                </a:lnTo>
                <a:lnTo>
                  <a:pt x="878133" y="1891524"/>
                </a:lnTo>
                <a:lnTo>
                  <a:pt x="906881" y="1891744"/>
                </a:lnTo>
                <a:lnTo>
                  <a:pt x="933057" y="1887987"/>
                </a:lnTo>
                <a:lnTo>
                  <a:pt x="965898" y="1886077"/>
                </a:lnTo>
                <a:lnTo>
                  <a:pt x="1010618" y="1877814"/>
                </a:lnTo>
                <a:lnTo>
                  <a:pt x="1041268" y="1868741"/>
                </a:lnTo>
                <a:lnTo>
                  <a:pt x="1063719" y="1862431"/>
                </a:lnTo>
                <a:lnTo>
                  <a:pt x="1083843" y="1862454"/>
                </a:lnTo>
                <a:lnTo>
                  <a:pt x="1118090" y="1854571"/>
                </a:lnTo>
                <a:lnTo>
                  <a:pt x="1152063" y="1855771"/>
                </a:lnTo>
                <a:lnTo>
                  <a:pt x="1186990" y="1861044"/>
                </a:lnTo>
                <a:lnTo>
                  <a:pt x="1224102" y="1865376"/>
                </a:lnTo>
                <a:lnTo>
                  <a:pt x="1230776" y="1871737"/>
                </a:lnTo>
                <a:lnTo>
                  <a:pt x="1244165" y="1869789"/>
                </a:lnTo>
                <a:lnTo>
                  <a:pt x="1270381" y="1859914"/>
                </a:lnTo>
                <a:lnTo>
                  <a:pt x="1280045" y="1865423"/>
                </a:lnTo>
                <a:lnTo>
                  <a:pt x="1304170" y="1867217"/>
                </a:lnTo>
                <a:lnTo>
                  <a:pt x="1330451" y="1865772"/>
                </a:lnTo>
                <a:lnTo>
                  <a:pt x="1346581" y="1861565"/>
                </a:lnTo>
                <a:lnTo>
                  <a:pt x="1375755" y="1866532"/>
                </a:lnTo>
                <a:lnTo>
                  <a:pt x="1402334" y="1878060"/>
                </a:lnTo>
                <a:lnTo>
                  <a:pt x="1435199" y="1893373"/>
                </a:lnTo>
                <a:lnTo>
                  <a:pt x="1483233" y="1909699"/>
                </a:lnTo>
                <a:lnTo>
                  <a:pt x="1519699" y="1913645"/>
                </a:lnTo>
                <a:lnTo>
                  <a:pt x="1539414" y="1924034"/>
                </a:lnTo>
                <a:lnTo>
                  <a:pt x="1552723" y="1933541"/>
                </a:lnTo>
                <a:lnTo>
                  <a:pt x="1569974" y="1934845"/>
                </a:lnTo>
                <a:lnTo>
                  <a:pt x="1621611" y="1947814"/>
                </a:lnTo>
                <a:lnTo>
                  <a:pt x="1666367" y="1965070"/>
                </a:lnTo>
                <a:lnTo>
                  <a:pt x="1711313" y="1976421"/>
                </a:lnTo>
                <a:lnTo>
                  <a:pt x="1763522" y="1971675"/>
                </a:lnTo>
                <a:lnTo>
                  <a:pt x="1814996" y="1980987"/>
                </a:lnTo>
                <a:lnTo>
                  <a:pt x="1863185" y="1991883"/>
                </a:lnTo>
                <a:lnTo>
                  <a:pt x="1909897" y="1999946"/>
                </a:lnTo>
                <a:lnTo>
                  <a:pt x="1956943" y="2000758"/>
                </a:lnTo>
                <a:lnTo>
                  <a:pt x="1973212" y="2011545"/>
                </a:lnTo>
                <a:lnTo>
                  <a:pt x="1990137" y="2017426"/>
                </a:lnTo>
                <a:lnTo>
                  <a:pt x="2008181" y="2016688"/>
                </a:lnTo>
                <a:lnTo>
                  <a:pt x="2027808" y="2007615"/>
                </a:lnTo>
                <a:lnTo>
                  <a:pt x="2067817" y="2020899"/>
                </a:lnTo>
                <a:lnTo>
                  <a:pt x="2095658" y="2034254"/>
                </a:lnTo>
                <a:lnTo>
                  <a:pt x="2120213" y="2041370"/>
                </a:lnTo>
                <a:lnTo>
                  <a:pt x="2150364" y="2035937"/>
                </a:lnTo>
                <a:lnTo>
                  <a:pt x="2173017" y="2040749"/>
                </a:lnTo>
                <a:lnTo>
                  <a:pt x="2206942" y="2049849"/>
                </a:lnTo>
                <a:lnTo>
                  <a:pt x="2221738" y="2052447"/>
                </a:lnTo>
                <a:lnTo>
                  <a:pt x="2233997" y="2052220"/>
                </a:lnTo>
                <a:lnTo>
                  <a:pt x="2243423" y="2049970"/>
                </a:lnTo>
                <a:lnTo>
                  <a:pt x="2254134" y="2047910"/>
                </a:lnTo>
                <a:lnTo>
                  <a:pt x="2270252" y="2048255"/>
                </a:lnTo>
                <a:lnTo>
                  <a:pt x="2300894" y="2050738"/>
                </a:lnTo>
                <a:lnTo>
                  <a:pt x="2331847" y="2052780"/>
                </a:lnTo>
                <a:lnTo>
                  <a:pt x="2362513" y="2055989"/>
                </a:lnTo>
                <a:lnTo>
                  <a:pt x="2392299" y="2061972"/>
                </a:lnTo>
                <a:lnTo>
                  <a:pt x="2419786" y="2044602"/>
                </a:lnTo>
                <a:lnTo>
                  <a:pt x="2437701" y="2040937"/>
                </a:lnTo>
                <a:lnTo>
                  <a:pt x="2455521" y="2043344"/>
                </a:lnTo>
                <a:lnTo>
                  <a:pt x="2482723" y="2044191"/>
                </a:lnTo>
                <a:lnTo>
                  <a:pt x="2507956" y="2037955"/>
                </a:lnTo>
                <a:lnTo>
                  <a:pt x="2539428" y="2037159"/>
                </a:lnTo>
                <a:lnTo>
                  <a:pt x="2568519" y="2042673"/>
                </a:lnTo>
                <a:lnTo>
                  <a:pt x="2586609" y="2055367"/>
                </a:lnTo>
                <a:lnTo>
                  <a:pt x="2632069" y="2051178"/>
                </a:lnTo>
                <a:lnTo>
                  <a:pt x="2732609" y="2050992"/>
                </a:lnTo>
                <a:lnTo>
                  <a:pt x="2797429" y="2046732"/>
                </a:lnTo>
                <a:lnTo>
                  <a:pt x="2837921" y="2043564"/>
                </a:lnTo>
                <a:lnTo>
                  <a:pt x="2864302" y="2046473"/>
                </a:lnTo>
                <a:lnTo>
                  <a:pt x="2887085" y="2047792"/>
                </a:lnTo>
                <a:lnTo>
                  <a:pt x="2916788" y="2039851"/>
                </a:lnTo>
                <a:lnTo>
                  <a:pt x="2963926" y="2014982"/>
                </a:lnTo>
                <a:lnTo>
                  <a:pt x="2980217" y="2007048"/>
                </a:lnTo>
                <a:lnTo>
                  <a:pt x="2998152" y="2007711"/>
                </a:lnTo>
                <a:lnTo>
                  <a:pt x="3018468" y="2011660"/>
                </a:lnTo>
                <a:lnTo>
                  <a:pt x="3041904" y="2013585"/>
                </a:lnTo>
                <a:lnTo>
                  <a:pt x="3165729" y="2008377"/>
                </a:lnTo>
                <a:lnTo>
                  <a:pt x="3212766" y="2007647"/>
                </a:lnTo>
                <a:lnTo>
                  <a:pt x="3243040" y="2005012"/>
                </a:lnTo>
                <a:lnTo>
                  <a:pt x="3264312" y="2001234"/>
                </a:lnTo>
                <a:lnTo>
                  <a:pt x="3284347" y="1997075"/>
                </a:lnTo>
                <a:lnTo>
                  <a:pt x="3311620" y="2002829"/>
                </a:lnTo>
                <a:lnTo>
                  <a:pt x="3340639" y="2008576"/>
                </a:lnTo>
                <a:lnTo>
                  <a:pt x="3354197" y="2012188"/>
                </a:lnTo>
                <a:lnTo>
                  <a:pt x="3400552" y="2017649"/>
                </a:lnTo>
                <a:lnTo>
                  <a:pt x="3454527" y="2029078"/>
                </a:lnTo>
                <a:lnTo>
                  <a:pt x="3467665" y="2012922"/>
                </a:lnTo>
                <a:lnTo>
                  <a:pt x="3481339" y="2015077"/>
                </a:lnTo>
                <a:lnTo>
                  <a:pt x="3498943" y="2023471"/>
                </a:lnTo>
                <a:lnTo>
                  <a:pt x="3523869" y="2026030"/>
                </a:lnTo>
                <a:lnTo>
                  <a:pt x="3572764" y="2020189"/>
                </a:lnTo>
                <a:lnTo>
                  <a:pt x="3594207" y="2014410"/>
                </a:lnTo>
                <a:lnTo>
                  <a:pt x="3622865" y="2010346"/>
                </a:lnTo>
                <a:lnTo>
                  <a:pt x="3653809" y="2005615"/>
                </a:lnTo>
                <a:lnTo>
                  <a:pt x="3682111" y="1997837"/>
                </a:lnTo>
                <a:lnTo>
                  <a:pt x="3709171" y="1985432"/>
                </a:lnTo>
                <a:lnTo>
                  <a:pt x="3725910" y="1977183"/>
                </a:lnTo>
                <a:lnTo>
                  <a:pt x="3742529" y="1972244"/>
                </a:lnTo>
                <a:lnTo>
                  <a:pt x="3769233" y="1969770"/>
                </a:lnTo>
                <a:lnTo>
                  <a:pt x="3787384" y="1964481"/>
                </a:lnTo>
                <a:lnTo>
                  <a:pt x="3801665" y="1964705"/>
                </a:lnTo>
                <a:lnTo>
                  <a:pt x="3812684" y="1963144"/>
                </a:lnTo>
                <a:lnTo>
                  <a:pt x="3821049" y="1952498"/>
                </a:lnTo>
                <a:lnTo>
                  <a:pt x="3871246" y="1968380"/>
                </a:lnTo>
                <a:lnTo>
                  <a:pt x="3900856" y="1974483"/>
                </a:lnTo>
                <a:lnTo>
                  <a:pt x="3919283" y="1974214"/>
                </a:lnTo>
                <a:lnTo>
                  <a:pt x="3935932" y="1970983"/>
                </a:lnTo>
                <a:lnTo>
                  <a:pt x="3960208" y="1968196"/>
                </a:lnTo>
                <a:lnTo>
                  <a:pt x="4001516" y="1969262"/>
                </a:lnTo>
                <a:lnTo>
                  <a:pt x="4055957" y="1971055"/>
                </a:lnTo>
                <a:lnTo>
                  <a:pt x="4113928" y="1969434"/>
                </a:lnTo>
                <a:lnTo>
                  <a:pt x="4170789" y="1966015"/>
                </a:lnTo>
                <a:lnTo>
                  <a:pt x="4221902" y="1962414"/>
                </a:lnTo>
                <a:lnTo>
                  <a:pt x="4262628" y="1960245"/>
                </a:lnTo>
                <a:lnTo>
                  <a:pt x="4298561" y="1960306"/>
                </a:lnTo>
                <a:lnTo>
                  <a:pt x="4336280" y="1962191"/>
                </a:lnTo>
                <a:lnTo>
                  <a:pt x="4341495" y="1960752"/>
                </a:lnTo>
                <a:lnTo>
                  <a:pt x="4390649" y="1958230"/>
                </a:lnTo>
                <a:lnTo>
                  <a:pt x="4429934" y="1955815"/>
                </a:lnTo>
                <a:lnTo>
                  <a:pt x="4459956" y="1952662"/>
                </a:lnTo>
                <a:lnTo>
                  <a:pt x="4481322" y="1947926"/>
                </a:lnTo>
                <a:lnTo>
                  <a:pt x="4527915" y="1942482"/>
                </a:lnTo>
                <a:lnTo>
                  <a:pt x="4558125" y="1939718"/>
                </a:lnTo>
                <a:lnTo>
                  <a:pt x="4580191" y="1938835"/>
                </a:lnTo>
                <a:lnTo>
                  <a:pt x="4602353" y="1939036"/>
                </a:lnTo>
                <a:lnTo>
                  <a:pt x="4629086" y="1932176"/>
                </a:lnTo>
                <a:lnTo>
                  <a:pt x="4657344" y="1928923"/>
                </a:lnTo>
                <a:lnTo>
                  <a:pt x="4687792" y="1923551"/>
                </a:lnTo>
                <a:lnTo>
                  <a:pt x="4721098" y="1910334"/>
                </a:lnTo>
                <a:lnTo>
                  <a:pt x="4736907" y="1902856"/>
                </a:lnTo>
                <a:lnTo>
                  <a:pt x="4754800" y="1903476"/>
                </a:lnTo>
                <a:lnTo>
                  <a:pt x="4771622" y="1903047"/>
                </a:lnTo>
                <a:lnTo>
                  <a:pt x="4784217" y="1892427"/>
                </a:lnTo>
                <a:lnTo>
                  <a:pt x="4791906" y="1881389"/>
                </a:lnTo>
                <a:lnTo>
                  <a:pt x="4802774" y="1876805"/>
                </a:lnTo>
                <a:lnTo>
                  <a:pt x="4815381" y="1875174"/>
                </a:lnTo>
                <a:lnTo>
                  <a:pt x="4828286" y="1872996"/>
                </a:lnTo>
                <a:lnTo>
                  <a:pt x="4856581" y="1861784"/>
                </a:lnTo>
                <a:lnTo>
                  <a:pt x="4906057" y="1856835"/>
                </a:lnTo>
                <a:lnTo>
                  <a:pt x="4957605" y="1857172"/>
                </a:lnTo>
                <a:lnTo>
                  <a:pt x="4992116" y="1861820"/>
                </a:lnTo>
                <a:lnTo>
                  <a:pt x="5040665" y="1856210"/>
                </a:lnTo>
                <a:lnTo>
                  <a:pt x="5119096" y="1851372"/>
                </a:lnTo>
                <a:lnTo>
                  <a:pt x="5157216" y="1846834"/>
                </a:lnTo>
                <a:lnTo>
                  <a:pt x="5169013" y="1847087"/>
                </a:lnTo>
                <a:lnTo>
                  <a:pt x="5180060" y="1846198"/>
                </a:lnTo>
                <a:lnTo>
                  <a:pt x="5190416" y="1844262"/>
                </a:lnTo>
                <a:lnTo>
                  <a:pt x="5214381" y="1836979"/>
                </a:lnTo>
                <a:lnTo>
                  <a:pt x="5241147" y="1840051"/>
                </a:lnTo>
                <a:lnTo>
                  <a:pt x="5255387" y="1835658"/>
                </a:lnTo>
                <a:lnTo>
                  <a:pt x="5340921" y="1830683"/>
                </a:lnTo>
                <a:lnTo>
                  <a:pt x="5361051" y="1828466"/>
                </a:lnTo>
                <a:lnTo>
                  <a:pt x="5408930" y="1822450"/>
                </a:lnTo>
                <a:lnTo>
                  <a:pt x="5451084" y="1827400"/>
                </a:lnTo>
                <a:lnTo>
                  <a:pt x="5499720" y="1827863"/>
                </a:lnTo>
                <a:lnTo>
                  <a:pt x="5553227" y="1824597"/>
                </a:lnTo>
                <a:lnTo>
                  <a:pt x="5609992" y="1818361"/>
                </a:lnTo>
                <a:lnTo>
                  <a:pt x="5668406" y="1809914"/>
                </a:lnTo>
                <a:lnTo>
                  <a:pt x="5726857" y="1800014"/>
                </a:lnTo>
                <a:lnTo>
                  <a:pt x="5783734" y="1789419"/>
                </a:lnTo>
                <a:lnTo>
                  <a:pt x="5886323" y="1769180"/>
                </a:lnTo>
                <a:lnTo>
                  <a:pt x="5928813" y="1761053"/>
                </a:lnTo>
                <a:lnTo>
                  <a:pt x="5963285" y="1755266"/>
                </a:lnTo>
                <a:lnTo>
                  <a:pt x="5988411" y="1743833"/>
                </a:lnTo>
                <a:lnTo>
                  <a:pt x="6002750" y="1740376"/>
                </a:lnTo>
                <a:lnTo>
                  <a:pt x="6032881" y="1742439"/>
                </a:lnTo>
                <a:lnTo>
                  <a:pt x="6080143" y="1753073"/>
                </a:lnTo>
                <a:lnTo>
                  <a:pt x="6121000" y="1752242"/>
                </a:lnTo>
                <a:lnTo>
                  <a:pt x="6158166" y="1745138"/>
                </a:lnTo>
                <a:lnTo>
                  <a:pt x="6194359" y="1736955"/>
                </a:lnTo>
                <a:lnTo>
                  <a:pt x="6232294" y="1732885"/>
                </a:lnTo>
                <a:lnTo>
                  <a:pt x="6274689" y="1738122"/>
                </a:lnTo>
                <a:lnTo>
                  <a:pt x="6292472" y="1735159"/>
                </a:lnTo>
                <a:lnTo>
                  <a:pt x="6310185" y="1733184"/>
                </a:lnTo>
                <a:lnTo>
                  <a:pt x="6327802" y="1731996"/>
                </a:lnTo>
                <a:lnTo>
                  <a:pt x="6345301" y="1731390"/>
                </a:lnTo>
                <a:lnTo>
                  <a:pt x="6403213" y="1731010"/>
                </a:lnTo>
                <a:lnTo>
                  <a:pt x="6418199" y="1735963"/>
                </a:lnTo>
                <a:lnTo>
                  <a:pt x="6434582" y="1743075"/>
                </a:lnTo>
                <a:lnTo>
                  <a:pt x="6481572" y="1740662"/>
                </a:lnTo>
                <a:lnTo>
                  <a:pt x="6492748" y="1731645"/>
                </a:lnTo>
                <a:lnTo>
                  <a:pt x="6507607" y="1734058"/>
                </a:lnTo>
                <a:lnTo>
                  <a:pt x="6522372" y="1731744"/>
                </a:lnTo>
                <a:lnTo>
                  <a:pt x="6575933" y="1721992"/>
                </a:lnTo>
                <a:lnTo>
                  <a:pt x="6582409" y="1722754"/>
                </a:lnTo>
                <a:lnTo>
                  <a:pt x="6588252" y="1719834"/>
                </a:lnTo>
                <a:lnTo>
                  <a:pt x="6596126" y="1722120"/>
                </a:lnTo>
                <a:lnTo>
                  <a:pt x="6599301" y="1719579"/>
                </a:lnTo>
                <a:lnTo>
                  <a:pt x="6639052" y="1725549"/>
                </a:lnTo>
                <a:lnTo>
                  <a:pt x="6661277" y="1727200"/>
                </a:lnTo>
                <a:lnTo>
                  <a:pt x="6705346" y="1736344"/>
                </a:lnTo>
                <a:lnTo>
                  <a:pt x="6713347" y="1732407"/>
                </a:lnTo>
                <a:lnTo>
                  <a:pt x="6779386" y="1737360"/>
                </a:lnTo>
                <a:lnTo>
                  <a:pt x="6780149" y="1734820"/>
                </a:lnTo>
                <a:lnTo>
                  <a:pt x="6797929" y="1724533"/>
                </a:lnTo>
                <a:lnTo>
                  <a:pt x="6803263" y="1724787"/>
                </a:lnTo>
                <a:lnTo>
                  <a:pt x="6836253" y="1720842"/>
                </a:lnTo>
                <a:lnTo>
                  <a:pt x="6850395" y="1713515"/>
                </a:lnTo>
                <a:lnTo>
                  <a:pt x="6867324" y="1710142"/>
                </a:lnTo>
                <a:lnTo>
                  <a:pt x="6908673" y="1718055"/>
                </a:lnTo>
                <a:lnTo>
                  <a:pt x="6916191" y="1711648"/>
                </a:lnTo>
                <a:lnTo>
                  <a:pt x="6924627" y="1708515"/>
                </a:lnTo>
                <a:lnTo>
                  <a:pt x="6934515" y="1708215"/>
                </a:lnTo>
                <a:lnTo>
                  <a:pt x="6946392" y="1710309"/>
                </a:lnTo>
                <a:lnTo>
                  <a:pt x="6965360" y="1706078"/>
                </a:lnTo>
                <a:lnTo>
                  <a:pt x="6978126" y="1698466"/>
                </a:lnTo>
                <a:lnTo>
                  <a:pt x="6990772" y="1693664"/>
                </a:lnTo>
                <a:lnTo>
                  <a:pt x="7009383" y="1697863"/>
                </a:lnTo>
                <a:lnTo>
                  <a:pt x="7016755" y="1690439"/>
                </a:lnTo>
                <a:lnTo>
                  <a:pt x="7036641" y="1686671"/>
                </a:lnTo>
                <a:lnTo>
                  <a:pt x="7054836" y="1682878"/>
                </a:lnTo>
                <a:lnTo>
                  <a:pt x="7057135" y="1675384"/>
                </a:lnTo>
                <a:lnTo>
                  <a:pt x="7071510" y="1670425"/>
                </a:lnTo>
                <a:lnTo>
                  <a:pt x="7083456" y="1672097"/>
                </a:lnTo>
                <a:lnTo>
                  <a:pt x="7095355" y="1674080"/>
                </a:lnTo>
                <a:lnTo>
                  <a:pt x="7109586" y="1670050"/>
                </a:lnTo>
                <a:lnTo>
                  <a:pt x="7117730" y="1670972"/>
                </a:lnTo>
                <a:lnTo>
                  <a:pt x="7114444" y="1676574"/>
                </a:lnTo>
                <a:lnTo>
                  <a:pt x="7111587" y="1682819"/>
                </a:lnTo>
                <a:lnTo>
                  <a:pt x="7121017" y="1685671"/>
                </a:lnTo>
                <a:lnTo>
                  <a:pt x="7135711" y="1686583"/>
                </a:lnTo>
                <a:lnTo>
                  <a:pt x="7145797" y="1690020"/>
                </a:lnTo>
                <a:lnTo>
                  <a:pt x="7153717" y="1692457"/>
                </a:lnTo>
                <a:lnTo>
                  <a:pt x="7161910" y="1690370"/>
                </a:lnTo>
                <a:lnTo>
                  <a:pt x="7165975" y="1687957"/>
                </a:lnTo>
                <a:lnTo>
                  <a:pt x="7170801" y="1683130"/>
                </a:lnTo>
                <a:lnTo>
                  <a:pt x="7177405" y="1674495"/>
                </a:lnTo>
                <a:lnTo>
                  <a:pt x="7198137" y="1675630"/>
                </a:lnTo>
                <a:lnTo>
                  <a:pt x="7215346" y="1671193"/>
                </a:lnTo>
                <a:lnTo>
                  <a:pt x="7234983" y="1663707"/>
                </a:lnTo>
                <a:lnTo>
                  <a:pt x="7263003" y="1655699"/>
                </a:lnTo>
                <a:lnTo>
                  <a:pt x="7276310" y="1659044"/>
                </a:lnTo>
                <a:lnTo>
                  <a:pt x="7288784" y="1658556"/>
                </a:lnTo>
                <a:lnTo>
                  <a:pt x="7300686" y="1655020"/>
                </a:lnTo>
                <a:lnTo>
                  <a:pt x="7312279" y="1649222"/>
                </a:lnTo>
                <a:lnTo>
                  <a:pt x="7328636" y="1648501"/>
                </a:lnTo>
                <a:lnTo>
                  <a:pt x="7344838" y="1646697"/>
                </a:lnTo>
                <a:lnTo>
                  <a:pt x="7361017" y="1644060"/>
                </a:lnTo>
                <a:lnTo>
                  <a:pt x="7405751" y="1635125"/>
                </a:lnTo>
                <a:lnTo>
                  <a:pt x="7425690" y="1638553"/>
                </a:lnTo>
                <a:lnTo>
                  <a:pt x="7433945" y="1637919"/>
                </a:lnTo>
                <a:lnTo>
                  <a:pt x="7448169" y="1638046"/>
                </a:lnTo>
                <a:lnTo>
                  <a:pt x="7466076" y="1635887"/>
                </a:lnTo>
                <a:lnTo>
                  <a:pt x="7476617" y="1626615"/>
                </a:lnTo>
                <a:lnTo>
                  <a:pt x="7491730" y="1628139"/>
                </a:lnTo>
                <a:lnTo>
                  <a:pt x="7508875" y="1620520"/>
                </a:lnTo>
                <a:lnTo>
                  <a:pt x="7511669" y="1624457"/>
                </a:lnTo>
                <a:lnTo>
                  <a:pt x="7525384" y="1629790"/>
                </a:lnTo>
                <a:lnTo>
                  <a:pt x="7587996" y="1601342"/>
                </a:lnTo>
                <a:lnTo>
                  <a:pt x="7599838" y="1597153"/>
                </a:lnTo>
                <a:lnTo>
                  <a:pt x="7610157" y="1594215"/>
                </a:lnTo>
                <a:lnTo>
                  <a:pt x="7624699" y="1590421"/>
                </a:lnTo>
                <a:lnTo>
                  <a:pt x="7626731" y="1588008"/>
                </a:lnTo>
                <a:lnTo>
                  <a:pt x="7664958" y="1580134"/>
                </a:lnTo>
                <a:lnTo>
                  <a:pt x="7676260" y="1570736"/>
                </a:lnTo>
                <a:lnTo>
                  <a:pt x="7696751" y="1564552"/>
                </a:lnTo>
                <a:lnTo>
                  <a:pt x="7717504" y="1560702"/>
                </a:lnTo>
                <a:lnTo>
                  <a:pt x="7736304" y="1554948"/>
                </a:lnTo>
                <a:lnTo>
                  <a:pt x="7750936" y="1543050"/>
                </a:lnTo>
                <a:lnTo>
                  <a:pt x="7758303" y="1538224"/>
                </a:lnTo>
                <a:lnTo>
                  <a:pt x="7765288" y="1535811"/>
                </a:lnTo>
                <a:lnTo>
                  <a:pt x="7772019" y="1534922"/>
                </a:lnTo>
                <a:lnTo>
                  <a:pt x="7790688" y="1535811"/>
                </a:lnTo>
                <a:lnTo>
                  <a:pt x="7795641" y="1542669"/>
                </a:lnTo>
                <a:lnTo>
                  <a:pt x="7807198" y="1539494"/>
                </a:lnTo>
                <a:lnTo>
                  <a:pt x="7816723" y="1541779"/>
                </a:lnTo>
                <a:lnTo>
                  <a:pt x="7822819" y="1542923"/>
                </a:lnTo>
                <a:lnTo>
                  <a:pt x="7828915" y="1543050"/>
                </a:lnTo>
                <a:lnTo>
                  <a:pt x="7834209" y="1526192"/>
                </a:lnTo>
                <a:lnTo>
                  <a:pt x="7850409" y="1522872"/>
                </a:lnTo>
                <a:lnTo>
                  <a:pt x="7864848" y="1521100"/>
                </a:lnTo>
                <a:lnTo>
                  <a:pt x="7864856" y="1508887"/>
                </a:lnTo>
                <a:lnTo>
                  <a:pt x="7880717" y="1501707"/>
                </a:lnTo>
                <a:lnTo>
                  <a:pt x="7886588" y="1493551"/>
                </a:lnTo>
                <a:lnTo>
                  <a:pt x="7893341" y="1490777"/>
                </a:lnTo>
                <a:lnTo>
                  <a:pt x="7911846" y="1499742"/>
                </a:lnTo>
                <a:lnTo>
                  <a:pt x="7957085" y="1475571"/>
                </a:lnTo>
                <a:lnTo>
                  <a:pt x="8008778" y="1454197"/>
                </a:lnTo>
                <a:lnTo>
                  <a:pt x="8058614" y="1430037"/>
                </a:lnTo>
                <a:lnTo>
                  <a:pt x="8098282" y="1397508"/>
                </a:lnTo>
                <a:lnTo>
                  <a:pt x="8125652" y="1385651"/>
                </a:lnTo>
                <a:lnTo>
                  <a:pt x="8143605" y="1372949"/>
                </a:lnTo>
                <a:lnTo>
                  <a:pt x="8159343" y="1359985"/>
                </a:lnTo>
                <a:lnTo>
                  <a:pt x="8180070" y="1347342"/>
                </a:lnTo>
                <a:lnTo>
                  <a:pt x="8194024" y="1344235"/>
                </a:lnTo>
                <a:lnTo>
                  <a:pt x="8223980" y="1342675"/>
                </a:lnTo>
                <a:lnTo>
                  <a:pt x="8259508" y="1335448"/>
                </a:lnTo>
                <a:lnTo>
                  <a:pt x="8290179" y="1315339"/>
                </a:lnTo>
                <a:lnTo>
                  <a:pt x="8389366" y="1267967"/>
                </a:lnTo>
                <a:lnTo>
                  <a:pt x="8456803" y="1242567"/>
                </a:lnTo>
                <a:lnTo>
                  <a:pt x="8471281" y="1222502"/>
                </a:lnTo>
                <a:lnTo>
                  <a:pt x="8489823" y="1206373"/>
                </a:lnTo>
                <a:lnTo>
                  <a:pt x="8494014" y="1206500"/>
                </a:lnTo>
                <a:lnTo>
                  <a:pt x="8503666" y="1210183"/>
                </a:lnTo>
                <a:lnTo>
                  <a:pt x="8510853" y="1208438"/>
                </a:lnTo>
                <a:lnTo>
                  <a:pt x="8536178" y="1200277"/>
                </a:lnTo>
                <a:lnTo>
                  <a:pt x="8536813" y="1201927"/>
                </a:lnTo>
                <a:lnTo>
                  <a:pt x="8537956" y="1201801"/>
                </a:lnTo>
                <a:lnTo>
                  <a:pt x="8549132" y="1191640"/>
                </a:lnTo>
                <a:lnTo>
                  <a:pt x="8554339" y="1188339"/>
                </a:lnTo>
                <a:lnTo>
                  <a:pt x="8561070" y="1202689"/>
                </a:lnTo>
                <a:lnTo>
                  <a:pt x="8571085" y="1203330"/>
                </a:lnTo>
                <a:lnTo>
                  <a:pt x="8582802" y="1200007"/>
                </a:lnTo>
                <a:lnTo>
                  <a:pt x="8594163" y="1197707"/>
                </a:lnTo>
                <a:lnTo>
                  <a:pt x="8603107" y="1201420"/>
                </a:lnTo>
                <a:lnTo>
                  <a:pt x="8610482" y="1196157"/>
                </a:lnTo>
                <a:lnTo>
                  <a:pt x="8618108" y="1191037"/>
                </a:lnTo>
                <a:lnTo>
                  <a:pt x="8633968" y="1181227"/>
                </a:lnTo>
                <a:lnTo>
                  <a:pt x="8640445" y="1177925"/>
                </a:lnTo>
                <a:lnTo>
                  <a:pt x="8640699" y="1178178"/>
                </a:lnTo>
                <a:lnTo>
                  <a:pt x="8642350" y="1178178"/>
                </a:lnTo>
                <a:lnTo>
                  <a:pt x="8644509" y="1177416"/>
                </a:lnTo>
                <a:lnTo>
                  <a:pt x="8647684" y="1175385"/>
                </a:lnTo>
                <a:lnTo>
                  <a:pt x="8652256" y="1171955"/>
                </a:lnTo>
                <a:lnTo>
                  <a:pt x="8669909" y="1165605"/>
                </a:lnTo>
                <a:lnTo>
                  <a:pt x="8672957" y="1168653"/>
                </a:lnTo>
                <a:lnTo>
                  <a:pt x="8673973" y="1167638"/>
                </a:lnTo>
                <a:lnTo>
                  <a:pt x="8677650" y="1159783"/>
                </a:lnTo>
                <a:lnTo>
                  <a:pt x="8681481" y="1155001"/>
                </a:lnTo>
                <a:lnTo>
                  <a:pt x="8688385" y="1156315"/>
                </a:lnTo>
                <a:lnTo>
                  <a:pt x="8701278" y="1166749"/>
                </a:lnTo>
                <a:lnTo>
                  <a:pt x="8712616" y="1156700"/>
                </a:lnTo>
                <a:lnTo>
                  <a:pt x="8724360" y="1154557"/>
                </a:lnTo>
                <a:lnTo>
                  <a:pt x="8738818" y="1154890"/>
                </a:lnTo>
                <a:lnTo>
                  <a:pt x="8758301" y="1152271"/>
                </a:lnTo>
                <a:lnTo>
                  <a:pt x="8764535" y="1142867"/>
                </a:lnTo>
                <a:lnTo>
                  <a:pt x="8771890" y="1138189"/>
                </a:lnTo>
                <a:lnTo>
                  <a:pt x="8780196" y="1137251"/>
                </a:lnTo>
                <a:lnTo>
                  <a:pt x="8789289" y="1139063"/>
                </a:lnTo>
                <a:lnTo>
                  <a:pt x="8809019" y="1128275"/>
                </a:lnTo>
                <a:lnTo>
                  <a:pt x="8830167" y="1121346"/>
                </a:lnTo>
                <a:lnTo>
                  <a:pt x="8852529" y="1115560"/>
                </a:lnTo>
                <a:lnTo>
                  <a:pt x="8875903" y="1108202"/>
                </a:lnTo>
                <a:lnTo>
                  <a:pt x="8896572" y="1093297"/>
                </a:lnTo>
                <a:lnTo>
                  <a:pt x="8917717" y="1088501"/>
                </a:lnTo>
                <a:lnTo>
                  <a:pt x="8940053" y="1086824"/>
                </a:lnTo>
                <a:lnTo>
                  <a:pt x="8964295" y="1081277"/>
                </a:lnTo>
                <a:lnTo>
                  <a:pt x="9013571" y="1075689"/>
                </a:lnTo>
                <a:lnTo>
                  <a:pt x="9019041" y="1073921"/>
                </a:lnTo>
                <a:lnTo>
                  <a:pt x="9028477" y="1072594"/>
                </a:lnTo>
                <a:lnTo>
                  <a:pt x="9042527" y="1071117"/>
                </a:lnTo>
                <a:lnTo>
                  <a:pt x="9042908" y="1071372"/>
                </a:lnTo>
                <a:lnTo>
                  <a:pt x="9048496" y="1066419"/>
                </a:lnTo>
                <a:lnTo>
                  <a:pt x="9061799" y="1052845"/>
                </a:lnTo>
                <a:lnTo>
                  <a:pt x="9074150" y="1038987"/>
                </a:lnTo>
                <a:lnTo>
                  <a:pt x="9085308" y="1034061"/>
                </a:lnTo>
                <a:lnTo>
                  <a:pt x="9095025" y="1028922"/>
                </a:lnTo>
                <a:lnTo>
                  <a:pt x="9104243" y="1024592"/>
                </a:lnTo>
                <a:lnTo>
                  <a:pt x="9113901" y="1022096"/>
                </a:lnTo>
                <a:lnTo>
                  <a:pt x="9121062" y="1018063"/>
                </a:lnTo>
                <a:lnTo>
                  <a:pt x="9133093" y="1012507"/>
                </a:lnTo>
                <a:lnTo>
                  <a:pt x="9144958" y="1007808"/>
                </a:lnTo>
                <a:lnTo>
                  <a:pt x="9151620" y="1006348"/>
                </a:lnTo>
                <a:lnTo>
                  <a:pt x="9157335" y="1029715"/>
                </a:lnTo>
                <a:lnTo>
                  <a:pt x="9172829" y="988567"/>
                </a:lnTo>
                <a:lnTo>
                  <a:pt x="9200769" y="981837"/>
                </a:lnTo>
                <a:lnTo>
                  <a:pt x="9209151" y="973074"/>
                </a:lnTo>
                <a:lnTo>
                  <a:pt x="9209786" y="967359"/>
                </a:lnTo>
                <a:lnTo>
                  <a:pt x="9295765" y="939800"/>
                </a:lnTo>
                <a:lnTo>
                  <a:pt x="9348343" y="920623"/>
                </a:lnTo>
                <a:lnTo>
                  <a:pt x="9361904" y="908573"/>
                </a:lnTo>
                <a:lnTo>
                  <a:pt x="9381013" y="899858"/>
                </a:lnTo>
                <a:lnTo>
                  <a:pt x="9405885" y="892476"/>
                </a:lnTo>
                <a:lnTo>
                  <a:pt x="9436735" y="884427"/>
                </a:lnTo>
                <a:lnTo>
                  <a:pt x="9481155" y="868737"/>
                </a:lnTo>
                <a:lnTo>
                  <a:pt x="9526349" y="859012"/>
                </a:lnTo>
                <a:lnTo>
                  <a:pt x="9572519" y="852977"/>
                </a:lnTo>
                <a:lnTo>
                  <a:pt x="9619869" y="848360"/>
                </a:lnTo>
                <a:lnTo>
                  <a:pt x="9659945" y="827113"/>
                </a:lnTo>
                <a:lnTo>
                  <a:pt x="9698040" y="810457"/>
                </a:lnTo>
                <a:lnTo>
                  <a:pt x="9737140" y="791520"/>
                </a:lnTo>
                <a:lnTo>
                  <a:pt x="9780234" y="763434"/>
                </a:lnTo>
                <a:lnTo>
                  <a:pt x="9830308" y="719327"/>
                </a:lnTo>
                <a:lnTo>
                  <a:pt x="9920097" y="671322"/>
                </a:lnTo>
                <a:lnTo>
                  <a:pt x="9933820" y="660050"/>
                </a:lnTo>
                <a:lnTo>
                  <a:pt x="9955879" y="643159"/>
                </a:lnTo>
                <a:lnTo>
                  <a:pt x="9979318" y="628602"/>
                </a:lnTo>
                <a:lnTo>
                  <a:pt x="9997186" y="624332"/>
                </a:lnTo>
                <a:lnTo>
                  <a:pt x="10017252" y="609473"/>
                </a:lnTo>
                <a:lnTo>
                  <a:pt x="10032111" y="594105"/>
                </a:lnTo>
                <a:lnTo>
                  <a:pt x="10037826" y="589407"/>
                </a:lnTo>
                <a:lnTo>
                  <a:pt x="10069830" y="584200"/>
                </a:lnTo>
                <a:lnTo>
                  <a:pt x="10073005" y="583184"/>
                </a:lnTo>
                <a:lnTo>
                  <a:pt x="10074910" y="581660"/>
                </a:lnTo>
                <a:lnTo>
                  <a:pt x="10074910" y="581151"/>
                </a:lnTo>
                <a:lnTo>
                  <a:pt x="10084816" y="578865"/>
                </a:lnTo>
                <a:lnTo>
                  <a:pt x="10099444" y="569086"/>
                </a:lnTo>
                <a:lnTo>
                  <a:pt x="10148951" y="534797"/>
                </a:lnTo>
                <a:lnTo>
                  <a:pt x="10169122" y="531756"/>
                </a:lnTo>
                <a:lnTo>
                  <a:pt x="10191067" y="525430"/>
                </a:lnTo>
                <a:lnTo>
                  <a:pt x="10205511" y="514294"/>
                </a:lnTo>
                <a:lnTo>
                  <a:pt x="10203180" y="496824"/>
                </a:lnTo>
                <a:lnTo>
                  <a:pt x="10209911" y="495173"/>
                </a:lnTo>
                <a:lnTo>
                  <a:pt x="10212959" y="491236"/>
                </a:lnTo>
                <a:lnTo>
                  <a:pt x="10214356" y="486283"/>
                </a:lnTo>
                <a:lnTo>
                  <a:pt x="10214483" y="484124"/>
                </a:lnTo>
                <a:lnTo>
                  <a:pt x="10262743" y="479298"/>
                </a:lnTo>
                <a:lnTo>
                  <a:pt x="10267823" y="475107"/>
                </a:lnTo>
                <a:lnTo>
                  <a:pt x="10323830" y="479171"/>
                </a:lnTo>
                <a:lnTo>
                  <a:pt x="10329799" y="481329"/>
                </a:lnTo>
                <a:lnTo>
                  <a:pt x="10336911" y="480695"/>
                </a:lnTo>
                <a:lnTo>
                  <a:pt x="10346817" y="474217"/>
                </a:lnTo>
                <a:lnTo>
                  <a:pt x="10348722" y="471677"/>
                </a:lnTo>
                <a:lnTo>
                  <a:pt x="10370312" y="474472"/>
                </a:lnTo>
                <a:lnTo>
                  <a:pt x="10409243" y="463859"/>
                </a:lnTo>
                <a:lnTo>
                  <a:pt x="10521777" y="431109"/>
                </a:lnTo>
                <a:lnTo>
                  <a:pt x="10577068" y="415925"/>
                </a:lnTo>
                <a:lnTo>
                  <a:pt x="10633896" y="403931"/>
                </a:lnTo>
                <a:lnTo>
                  <a:pt x="10685748" y="392080"/>
                </a:lnTo>
                <a:lnTo>
                  <a:pt x="10773664" y="370713"/>
                </a:lnTo>
                <a:lnTo>
                  <a:pt x="10804614" y="351847"/>
                </a:lnTo>
                <a:lnTo>
                  <a:pt x="10846387" y="346948"/>
                </a:lnTo>
                <a:lnTo>
                  <a:pt x="10879516" y="346406"/>
                </a:lnTo>
                <a:lnTo>
                  <a:pt x="10884535" y="340614"/>
                </a:lnTo>
                <a:lnTo>
                  <a:pt x="10928108" y="343264"/>
                </a:lnTo>
                <a:lnTo>
                  <a:pt x="10971798" y="334682"/>
                </a:lnTo>
                <a:lnTo>
                  <a:pt x="11015551" y="319404"/>
                </a:lnTo>
                <a:lnTo>
                  <a:pt x="11059315" y="301968"/>
                </a:lnTo>
                <a:lnTo>
                  <a:pt x="11103036" y="286909"/>
                </a:lnTo>
                <a:lnTo>
                  <a:pt x="11146663" y="278765"/>
                </a:lnTo>
                <a:lnTo>
                  <a:pt x="11161055" y="251479"/>
                </a:lnTo>
                <a:lnTo>
                  <a:pt x="11170840" y="248411"/>
                </a:lnTo>
                <a:lnTo>
                  <a:pt x="11183649" y="252297"/>
                </a:lnTo>
                <a:lnTo>
                  <a:pt x="11207115" y="245872"/>
                </a:lnTo>
                <a:lnTo>
                  <a:pt x="11228631" y="240829"/>
                </a:lnTo>
                <a:lnTo>
                  <a:pt x="11253422" y="237061"/>
                </a:lnTo>
                <a:lnTo>
                  <a:pt x="11276427" y="234174"/>
                </a:lnTo>
                <a:lnTo>
                  <a:pt x="11292586" y="231775"/>
                </a:lnTo>
                <a:lnTo>
                  <a:pt x="11295634" y="227965"/>
                </a:lnTo>
                <a:lnTo>
                  <a:pt x="11311382" y="220852"/>
                </a:lnTo>
                <a:lnTo>
                  <a:pt x="11311763" y="208406"/>
                </a:lnTo>
                <a:lnTo>
                  <a:pt x="11346164" y="183816"/>
                </a:lnTo>
                <a:lnTo>
                  <a:pt x="11396626" y="177645"/>
                </a:lnTo>
                <a:lnTo>
                  <a:pt x="11431460" y="159861"/>
                </a:lnTo>
                <a:lnTo>
                  <a:pt x="11468484" y="143172"/>
                </a:lnTo>
                <a:lnTo>
                  <a:pt x="11509248" y="143891"/>
                </a:lnTo>
                <a:lnTo>
                  <a:pt x="11530012" y="143303"/>
                </a:lnTo>
                <a:lnTo>
                  <a:pt x="11556587" y="137477"/>
                </a:lnTo>
                <a:lnTo>
                  <a:pt x="11580828" y="127746"/>
                </a:lnTo>
                <a:lnTo>
                  <a:pt x="11594592" y="115443"/>
                </a:lnTo>
                <a:lnTo>
                  <a:pt x="11603519" y="112039"/>
                </a:lnTo>
                <a:lnTo>
                  <a:pt x="11612292" y="109077"/>
                </a:lnTo>
                <a:lnTo>
                  <a:pt x="11619327" y="103995"/>
                </a:lnTo>
                <a:lnTo>
                  <a:pt x="11623040" y="94233"/>
                </a:lnTo>
                <a:lnTo>
                  <a:pt x="11633313" y="84645"/>
                </a:lnTo>
                <a:lnTo>
                  <a:pt x="11650265" y="82867"/>
                </a:lnTo>
                <a:lnTo>
                  <a:pt x="11664241" y="81089"/>
                </a:lnTo>
                <a:lnTo>
                  <a:pt x="11665585" y="71500"/>
                </a:lnTo>
                <a:lnTo>
                  <a:pt x="11682960" y="73501"/>
                </a:lnTo>
                <a:lnTo>
                  <a:pt x="11697335" y="66452"/>
                </a:lnTo>
                <a:lnTo>
                  <a:pt x="11709804" y="53927"/>
                </a:lnTo>
                <a:lnTo>
                  <a:pt x="11721465" y="39497"/>
                </a:lnTo>
                <a:lnTo>
                  <a:pt x="11728196" y="32766"/>
                </a:lnTo>
                <a:lnTo>
                  <a:pt x="11766804" y="0"/>
                </a:lnTo>
                <a:close/>
              </a:path>
            </a:pathLst>
          </a:custGeom>
          <a:solidFill>
            <a:srgbClr val="82766A">
              <a:alpha val="1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15948" y="539241"/>
            <a:ext cx="816737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30" dirty="0"/>
              <a:t>UWTSD</a:t>
            </a:r>
            <a:r>
              <a:rPr sz="4400" spc="-210" dirty="0"/>
              <a:t> </a:t>
            </a:r>
            <a:r>
              <a:rPr sz="4400" spc="-40" dirty="0"/>
              <a:t>Careers</a:t>
            </a:r>
            <a:r>
              <a:rPr sz="4400" spc="-204" dirty="0"/>
              <a:t> </a:t>
            </a:r>
            <a:r>
              <a:rPr sz="4400" spc="-10" dirty="0"/>
              <a:t>Service</a:t>
            </a:r>
            <a:r>
              <a:rPr sz="4400" spc="-200" dirty="0"/>
              <a:t> </a:t>
            </a:r>
            <a:r>
              <a:rPr sz="4400" spc="-10" dirty="0"/>
              <a:t>Short</a:t>
            </a:r>
            <a:r>
              <a:rPr sz="4400" spc="-195" dirty="0"/>
              <a:t> </a:t>
            </a:r>
            <a:r>
              <a:rPr sz="4400" spc="-10" dirty="0"/>
              <a:t>Course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1215948" y="2175205"/>
            <a:ext cx="4758690" cy="216598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239395" marR="117475" indent="-227329" algn="just">
              <a:lnSpc>
                <a:spcPts val="2590"/>
              </a:lnSpc>
              <a:spcBef>
                <a:spcPts val="430"/>
              </a:spcBef>
              <a:buFont typeface="Arial"/>
              <a:buChar char="•"/>
              <a:tabLst>
                <a:tab pos="240665" algn="l"/>
              </a:tabLst>
            </a:pPr>
            <a:r>
              <a:rPr sz="2400" dirty="0">
                <a:latin typeface="Calibri"/>
                <a:cs typeface="Calibri"/>
              </a:rPr>
              <a:t>Complete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20-</a:t>
            </a:r>
            <a:r>
              <a:rPr sz="2400" dirty="0">
                <a:latin typeface="Calibri"/>
                <a:cs typeface="Calibri"/>
              </a:rPr>
              <a:t>minute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course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on 	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Management.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will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resume 	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30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Minutes.</a:t>
            </a:r>
            <a:endParaRPr sz="2400">
              <a:latin typeface="Calibri"/>
              <a:cs typeface="Calibri"/>
            </a:endParaRPr>
          </a:p>
          <a:p>
            <a:pPr marL="12700" marR="5080" algn="just">
              <a:lnSpc>
                <a:spcPct val="90000"/>
              </a:lnSpc>
              <a:spcBef>
                <a:spcPts val="975"/>
              </a:spcBef>
            </a:pP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https://uwtsd.careercentre.me/elearn</a:t>
            </a:r>
            <a:r>
              <a:rPr sz="2400" spc="-10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ing/scorm.aspx?CourseId=v/fczQMJfU</a:t>
            </a:r>
            <a:r>
              <a:rPr sz="2400" spc="-10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2"/>
              </a:rPr>
              <a:t>4zr8ZUJGy0MA==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19316" y="2368295"/>
            <a:ext cx="4788408" cy="3389376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5381244" y="6208776"/>
            <a:ext cx="6811009" cy="649605"/>
          </a:xfrm>
          <a:custGeom>
            <a:avLst/>
            <a:gdLst/>
            <a:ahLst/>
            <a:cxnLst/>
            <a:rect l="l" t="t" r="r" b="b"/>
            <a:pathLst>
              <a:path w="6811009" h="649604">
                <a:moveTo>
                  <a:pt x="6419214" y="0"/>
                </a:moveTo>
                <a:lnTo>
                  <a:pt x="6400784" y="4867"/>
                </a:lnTo>
                <a:lnTo>
                  <a:pt x="6394735" y="6153"/>
                </a:lnTo>
                <a:lnTo>
                  <a:pt x="6389782" y="6200"/>
                </a:lnTo>
                <a:lnTo>
                  <a:pt x="6374637" y="7353"/>
                </a:lnTo>
                <a:lnTo>
                  <a:pt x="6354659" y="8332"/>
                </a:lnTo>
                <a:lnTo>
                  <a:pt x="6335775" y="7666"/>
                </a:lnTo>
                <a:lnTo>
                  <a:pt x="6316416" y="8144"/>
                </a:lnTo>
                <a:lnTo>
                  <a:pt x="6295008" y="12560"/>
                </a:lnTo>
                <a:lnTo>
                  <a:pt x="6280894" y="12296"/>
                </a:lnTo>
                <a:lnTo>
                  <a:pt x="6272768" y="13315"/>
                </a:lnTo>
                <a:lnTo>
                  <a:pt x="6242978" y="22810"/>
                </a:lnTo>
                <a:lnTo>
                  <a:pt x="6227000" y="28522"/>
                </a:lnTo>
                <a:lnTo>
                  <a:pt x="6197473" y="39497"/>
                </a:lnTo>
                <a:lnTo>
                  <a:pt x="6179409" y="39626"/>
                </a:lnTo>
                <a:lnTo>
                  <a:pt x="6164405" y="38741"/>
                </a:lnTo>
                <a:lnTo>
                  <a:pt x="6152663" y="38361"/>
                </a:lnTo>
                <a:lnTo>
                  <a:pt x="6144386" y="40005"/>
                </a:lnTo>
                <a:lnTo>
                  <a:pt x="6122666" y="38879"/>
                </a:lnTo>
                <a:lnTo>
                  <a:pt x="6067555" y="34557"/>
                </a:lnTo>
                <a:lnTo>
                  <a:pt x="6046978" y="33604"/>
                </a:lnTo>
                <a:lnTo>
                  <a:pt x="6041560" y="33540"/>
                </a:lnTo>
                <a:lnTo>
                  <a:pt x="6035738" y="35406"/>
                </a:lnTo>
                <a:lnTo>
                  <a:pt x="6029725" y="38002"/>
                </a:lnTo>
                <a:lnTo>
                  <a:pt x="6023736" y="40132"/>
                </a:lnTo>
                <a:lnTo>
                  <a:pt x="6006724" y="43294"/>
                </a:lnTo>
                <a:lnTo>
                  <a:pt x="5987748" y="43711"/>
                </a:lnTo>
                <a:lnTo>
                  <a:pt x="5969462" y="43812"/>
                </a:lnTo>
                <a:lnTo>
                  <a:pt x="5949314" y="46736"/>
                </a:lnTo>
                <a:lnTo>
                  <a:pt x="5944488" y="46951"/>
                </a:lnTo>
                <a:lnTo>
                  <a:pt x="5939916" y="46850"/>
                </a:lnTo>
                <a:lnTo>
                  <a:pt x="5927471" y="45847"/>
                </a:lnTo>
                <a:lnTo>
                  <a:pt x="5924804" y="44107"/>
                </a:lnTo>
                <a:lnTo>
                  <a:pt x="5916803" y="44284"/>
                </a:lnTo>
                <a:lnTo>
                  <a:pt x="5906642" y="42837"/>
                </a:lnTo>
                <a:lnTo>
                  <a:pt x="5902579" y="42557"/>
                </a:lnTo>
                <a:lnTo>
                  <a:pt x="5897624" y="45999"/>
                </a:lnTo>
                <a:lnTo>
                  <a:pt x="5886561" y="46004"/>
                </a:lnTo>
                <a:lnTo>
                  <a:pt x="5876807" y="45749"/>
                </a:lnTo>
                <a:lnTo>
                  <a:pt x="5875782" y="48412"/>
                </a:lnTo>
                <a:lnTo>
                  <a:pt x="5841460" y="49730"/>
                </a:lnTo>
                <a:lnTo>
                  <a:pt x="5823954" y="49305"/>
                </a:lnTo>
                <a:lnTo>
                  <a:pt x="5806566" y="46189"/>
                </a:lnTo>
                <a:lnTo>
                  <a:pt x="5702554" y="53746"/>
                </a:lnTo>
                <a:lnTo>
                  <a:pt x="5671734" y="57833"/>
                </a:lnTo>
                <a:lnTo>
                  <a:pt x="5605809" y="67969"/>
                </a:lnTo>
                <a:lnTo>
                  <a:pt x="5576061" y="71742"/>
                </a:lnTo>
                <a:lnTo>
                  <a:pt x="5552156" y="73387"/>
                </a:lnTo>
                <a:lnTo>
                  <a:pt x="5529500" y="75730"/>
                </a:lnTo>
                <a:lnTo>
                  <a:pt x="5507106" y="77110"/>
                </a:lnTo>
                <a:lnTo>
                  <a:pt x="5483986" y="75869"/>
                </a:lnTo>
                <a:lnTo>
                  <a:pt x="5482208" y="77127"/>
                </a:lnTo>
                <a:lnTo>
                  <a:pt x="5479796" y="78155"/>
                </a:lnTo>
                <a:lnTo>
                  <a:pt x="5477129" y="79006"/>
                </a:lnTo>
                <a:lnTo>
                  <a:pt x="5468620" y="81038"/>
                </a:lnTo>
                <a:lnTo>
                  <a:pt x="5467350" y="80835"/>
                </a:lnTo>
                <a:lnTo>
                  <a:pt x="5454777" y="82969"/>
                </a:lnTo>
                <a:lnTo>
                  <a:pt x="5409564" y="89382"/>
                </a:lnTo>
                <a:lnTo>
                  <a:pt x="5407533" y="88480"/>
                </a:lnTo>
                <a:lnTo>
                  <a:pt x="5405501" y="88163"/>
                </a:lnTo>
                <a:lnTo>
                  <a:pt x="5402199" y="88430"/>
                </a:lnTo>
                <a:lnTo>
                  <a:pt x="5404231" y="83058"/>
                </a:lnTo>
                <a:lnTo>
                  <a:pt x="5399151" y="86690"/>
                </a:lnTo>
                <a:lnTo>
                  <a:pt x="5389626" y="87960"/>
                </a:lnTo>
                <a:lnTo>
                  <a:pt x="5386111" y="84262"/>
                </a:lnTo>
                <a:lnTo>
                  <a:pt x="5376846" y="83718"/>
                </a:lnTo>
                <a:lnTo>
                  <a:pt x="5366033" y="83973"/>
                </a:lnTo>
                <a:lnTo>
                  <a:pt x="5357876" y="82677"/>
                </a:lnTo>
                <a:lnTo>
                  <a:pt x="5343398" y="84823"/>
                </a:lnTo>
                <a:lnTo>
                  <a:pt x="5330952" y="86080"/>
                </a:lnTo>
                <a:lnTo>
                  <a:pt x="5329808" y="86004"/>
                </a:lnTo>
                <a:lnTo>
                  <a:pt x="5322697" y="86918"/>
                </a:lnTo>
                <a:lnTo>
                  <a:pt x="5310378" y="87528"/>
                </a:lnTo>
                <a:lnTo>
                  <a:pt x="5303789" y="84574"/>
                </a:lnTo>
                <a:lnTo>
                  <a:pt x="5299392" y="80773"/>
                </a:lnTo>
                <a:lnTo>
                  <a:pt x="5293375" y="78489"/>
                </a:lnTo>
                <a:lnTo>
                  <a:pt x="5281930" y="80086"/>
                </a:lnTo>
                <a:lnTo>
                  <a:pt x="5266126" y="78724"/>
                </a:lnTo>
                <a:lnTo>
                  <a:pt x="5252466" y="76757"/>
                </a:lnTo>
                <a:lnTo>
                  <a:pt x="5238710" y="75558"/>
                </a:lnTo>
                <a:lnTo>
                  <a:pt x="5222621" y="76504"/>
                </a:lnTo>
                <a:lnTo>
                  <a:pt x="5206908" y="75616"/>
                </a:lnTo>
                <a:lnTo>
                  <a:pt x="5192172" y="74502"/>
                </a:lnTo>
                <a:lnTo>
                  <a:pt x="5177865" y="73749"/>
                </a:lnTo>
                <a:lnTo>
                  <a:pt x="5163438" y="73939"/>
                </a:lnTo>
                <a:lnTo>
                  <a:pt x="5156961" y="71869"/>
                </a:lnTo>
                <a:lnTo>
                  <a:pt x="5150231" y="70916"/>
                </a:lnTo>
                <a:lnTo>
                  <a:pt x="5141722" y="73494"/>
                </a:lnTo>
                <a:lnTo>
                  <a:pt x="5129472" y="72015"/>
                </a:lnTo>
                <a:lnTo>
                  <a:pt x="5120973" y="70450"/>
                </a:lnTo>
                <a:lnTo>
                  <a:pt x="5113450" y="69680"/>
                </a:lnTo>
                <a:lnTo>
                  <a:pt x="5104130" y="70586"/>
                </a:lnTo>
                <a:lnTo>
                  <a:pt x="5070221" y="66840"/>
                </a:lnTo>
                <a:lnTo>
                  <a:pt x="5067808" y="66916"/>
                </a:lnTo>
                <a:lnTo>
                  <a:pt x="5065140" y="66611"/>
                </a:lnTo>
                <a:lnTo>
                  <a:pt x="5060569" y="66611"/>
                </a:lnTo>
                <a:lnTo>
                  <a:pt x="5011547" y="59588"/>
                </a:lnTo>
                <a:lnTo>
                  <a:pt x="4999561" y="60845"/>
                </a:lnTo>
                <a:lnTo>
                  <a:pt x="4997634" y="60445"/>
                </a:lnTo>
                <a:lnTo>
                  <a:pt x="4999862" y="57988"/>
                </a:lnTo>
                <a:lnTo>
                  <a:pt x="4996687" y="57962"/>
                </a:lnTo>
                <a:lnTo>
                  <a:pt x="4994909" y="57467"/>
                </a:lnTo>
                <a:lnTo>
                  <a:pt x="4993766" y="56400"/>
                </a:lnTo>
                <a:lnTo>
                  <a:pt x="4971287" y="57391"/>
                </a:lnTo>
                <a:lnTo>
                  <a:pt x="4968621" y="56908"/>
                </a:lnTo>
                <a:lnTo>
                  <a:pt x="4945887" y="58648"/>
                </a:lnTo>
                <a:lnTo>
                  <a:pt x="4943348" y="59601"/>
                </a:lnTo>
                <a:lnTo>
                  <a:pt x="4931283" y="59321"/>
                </a:lnTo>
                <a:lnTo>
                  <a:pt x="4921631" y="60553"/>
                </a:lnTo>
                <a:lnTo>
                  <a:pt x="4915408" y="61950"/>
                </a:lnTo>
                <a:lnTo>
                  <a:pt x="4912740" y="63017"/>
                </a:lnTo>
                <a:lnTo>
                  <a:pt x="4891881" y="59735"/>
                </a:lnTo>
                <a:lnTo>
                  <a:pt x="4869592" y="59089"/>
                </a:lnTo>
                <a:lnTo>
                  <a:pt x="4846304" y="59363"/>
                </a:lnTo>
                <a:lnTo>
                  <a:pt x="4822444" y="58839"/>
                </a:lnTo>
                <a:lnTo>
                  <a:pt x="4794136" y="61388"/>
                </a:lnTo>
                <a:lnTo>
                  <a:pt x="4738808" y="71546"/>
                </a:lnTo>
                <a:lnTo>
                  <a:pt x="4713858" y="73431"/>
                </a:lnTo>
                <a:lnTo>
                  <a:pt x="4702575" y="71494"/>
                </a:lnTo>
                <a:lnTo>
                  <a:pt x="4686744" y="66700"/>
                </a:lnTo>
                <a:lnTo>
                  <a:pt x="4666817" y="61944"/>
                </a:lnTo>
                <a:lnTo>
                  <a:pt x="4643247" y="60121"/>
                </a:lnTo>
                <a:lnTo>
                  <a:pt x="4618339" y="62114"/>
                </a:lnTo>
                <a:lnTo>
                  <a:pt x="4597908" y="60556"/>
                </a:lnTo>
                <a:lnTo>
                  <a:pt x="4577095" y="58232"/>
                </a:lnTo>
                <a:lnTo>
                  <a:pt x="4551045" y="57924"/>
                </a:lnTo>
                <a:lnTo>
                  <a:pt x="4542303" y="54145"/>
                </a:lnTo>
                <a:lnTo>
                  <a:pt x="4537598" y="54017"/>
                </a:lnTo>
                <a:lnTo>
                  <a:pt x="4532060" y="55097"/>
                </a:lnTo>
                <a:lnTo>
                  <a:pt x="4510581" y="54925"/>
                </a:lnTo>
                <a:lnTo>
                  <a:pt x="4480559" y="55829"/>
                </a:lnTo>
                <a:lnTo>
                  <a:pt x="4478782" y="55333"/>
                </a:lnTo>
                <a:lnTo>
                  <a:pt x="4471161" y="54787"/>
                </a:lnTo>
                <a:lnTo>
                  <a:pt x="4470019" y="52844"/>
                </a:lnTo>
                <a:lnTo>
                  <a:pt x="4459097" y="50749"/>
                </a:lnTo>
                <a:lnTo>
                  <a:pt x="4454779" y="50241"/>
                </a:lnTo>
                <a:lnTo>
                  <a:pt x="4450080" y="50012"/>
                </a:lnTo>
                <a:lnTo>
                  <a:pt x="4428736" y="51081"/>
                </a:lnTo>
                <a:lnTo>
                  <a:pt x="4411376" y="49544"/>
                </a:lnTo>
                <a:lnTo>
                  <a:pt x="4393112" y="48257"/>
                </a:lnTo>
                <a:lnTo>
                  <a:pt x="4374514" y="49847"/>
                </a:lnTo>
                <a:lnTo>
                  <a:pt x="4367022" y="49593"/>
                </a:lnTo>
                <a:lnTo>
                  <a:pt x="4307585" y="46266"/>
                </a:lnTo>
                <a:lnTo>
                  <a:pt x="4258464" y="40269"/>
                </a:lnTo>
                <a:lnTo>
                  <a:pt x="4203699" y="37596"/>
                </a:lnTo>
                <a:lnTo>
                  <a:pt x="4147315" y="36873"/>
                </a:lnTo>
                <a:lnTo>
                  <a:pt x="4043638" y="36834"/>
                </a:lnTo>
                <a:lnTo>
                  <a:pt x="3995880" y="37917"/>
                </a:lnTo>
                <a:lnTo>
                  <a:pt x="3947479" y="40155"/>
                </a:lnTo>
                <a:lnTo>
                  <a:pt x="3895852" y="43726"/>
                </a:lnTo>
                <a:lnTo>
                  <a:pt x="3775455" y="58420"/>
                </a:lnTo>
                <a:lnTo>
                  <a:pt x="3751083" y="59654"/>
                </a:lnTo>
                <a:lnTo>
                  <a:pt x="3704054" y="57441"/>
                </a:lnTo>
                <a:lnTo>
                  <a:pt x="3682110" y="58432"/>
                </a:lnTo>
                <a:lnTo>
                  <a:pt x="3674024" y="68099"/>
                </a:lnTo>
                <a:lnTo>
                  <a:pt x="3659235" y="79309"/>
                </a:lnTo>
                <a:lnTo>
                  <a:pt x="3641945" y="87213"/>
                </a:lnTo>
                <a:lnTo>
                  <a:pt x="3626357" y="86956"/>
                </a:lnTo>
                <a:lnTo>
                  <a:pt x="3602674" y="89310"/>
                </a:lnTo>
                <a:lnTo>
                  <a:pt x="3580336" y="92321"/>
                </a:lnTo>
                <a:lnTo>
                  <a:pt x="3558117" y="94366"/>
                </a:lnTo>
                <a:lnTo>
                  <a:pt x="3534790" y="93827"/>
                </a:lnTo>
                <a:lnTo>
                  <a:pt x="3533139" y="95123"/>
                </a:lnTo>
                <a:lnTo>
                  <a:pt x="3510533" y="100190"/>
                </a:lnTo>
                <a:lnTo>
                  <a:pt x="3508248" y="100584"/>
                </a:lnTo>
                <a:lnTo>
                  <a:pt x="3506597" y="101765"/>
                </a:lnTo>
                <a:lnTo>
                  <a:pt x="3483355" y="105918"/>
                </a:lnTo>
                <a:lnTo>
                  <a:pt x="3476232" y="106791"/>
                </a:lnTo>
                <a:lnTo>
                  <a:pt x="3454907" y="108762"/>
                </a:lnTo>
                <a:lnTo>
                  <a:pt x="3456178" y="103339"/>
                </a:lnTo>
                <a:lnTo>
                  <a:pt x="3451605" y="107124"/>
                </a:lnTo>
                <a:lnTo>
                  <a:pt x="3442207" y="108673"/>
                </a:lnTo>
                <a:lnTo>
                  <a:pt x="3438110" y="105100"/>
                </a:lnTo>
                <a:lnTo>
                  <a:pt x="3428761" y="104835"/>
                </a:lnTo>
                <a:lnTo>
                  <a:pt x="3418008" y="105412"/>
                </a:lnTo>
                <a:lnTo>
                  <a:pt x="3409696" y="104368"/>
                </a:lnTo>
                <a:lnTo>
                  <a:pt x="3384041" y="121907"/>
                </a:lnTo>
                <a:lnTo>
                  <a:pt x="3354451" y="118872"/>
                </a:lnTo>
                <a:lnTo>
                  <a:pt x="3339369" y="119792"/>
                </a:lnTo>
                <a:lnTo>
                  <a:pt x="3329555" y="119011"/>
                </a:lnTo>
                <a:lnTo>
                  <a:pt x="3320669" y="115684"/>
                </a:lnTo>
                <a:lnTo>
                  <a:pt x="3308857" y="119926"/>
                </a:lnTo>
                <a:lnTo>
                  <a:pt x="3309238" y="111734"/>
                </a:lnTo>
                <a:lnTo>
                  <a:pt x="3296030" y="111010"/>
                </a:lnTo>
                <a:lnTo>
                  <a:pt x="3289300" y="114655"/>
                </a:lnTo>
                <a:lnTo>
                  <a:pt x="3281045" y="113538"/>
                </a:lnTo>
                <a:lnTo>
                  <a:pt x="3267231" y="115421"/>
                </a:lnTo>
                <a:lnTo>
                  <a:pt x="3252644" y="116427"/>
                </a:lnTo>
                <a:lnTo>
                  <a:pt x="3237271" y="117156"/>
                </a:lnTo>
                <a:lnTo>
                  <a:pt x="3221101" y="118211"/>
                </a:lnTo>
                <a:lnTo>
                  <a:pt x="3206434" y="120979"/>
                </a:lnTo>
                <a:lnTo>
                  <a:pt x="3191970" y="121513"/>
                </a:lnTo>
                <a:lnTo>
                  <a:pt x="3176863" y="121333"/>
                </a:lnTo>
                <a:lnTo>
                  <a:pt x="3160267" y="121958"/>
                </a:lnTo>
                <a:lnTo>
                  <a:pt x="3150615" y="124774"/>
                </a:lnTo>
                <a:lnTo>
                  <a:pt x="3142583" y="123399"/>
                </a:lnTo>
                <a:lnTo>
                  <a:pt x="3134693" y="120443"/>
                </a:lnTo>
                <a:lnTo>
                  <a:pt x="3125470" y="118516"/>
                </a:lnTo>
                <a:lnTo>
                  <a:pt x="3122040" y="118719"/>
                </a:lnTo>
                <a:lnTo>
                  <a:pt x="3114166" y="120535"/>
                </a:lnTo>
                <a:lnTo>
                  <a:pt x="3109467" y="121958"/>
                </a:lnTo>
                <a:lnTo>
                  <a:pt x="3106801" y="122237"/>
                </a:lnTo>
                <a:lnTo>
                  <a:pt x="3096005" y="124904"/>
                </a:lnTo>
                <a:lnTo>
                  <a:pt x="3083940" y="128587"/>
                </a:lnTo>
                <a:lnTo>
                  <a:pt x="3074864" y="128358"/>
                </a:lnTo>
                <a:lnTo>
                  <a:pt x="3064668" y="129867"/>
                </a:lnTo>
                <a:lnTo>
                  <a:pt x="3055187" y="130466"/>
                </a:lnTo>
                <a:lnTo>
                  <a:pt x="3048254" y="127508"/>
                </a:lnTo>
                <a:lnTo>
                  <a:pt x="3040126" y="129794"/>
                </a:lnTo>
                <a:lnTo>
                  <a:pt x="3038729" y="133731"/>
                </a:lnTo>
                <a:lnTo>
                  <a:pt x="3035554" y="128574"/>
                </a:lnTo>
                <a:lnTo>
                  <a:pt x="3032632" y="129197"/>
                </a:lnTo>
                <a:lnTo>
                  <a:pt x="3030347" y="129159"/>
                </a:lnTo>
                <a:lnTo>
                  <a:pt x="3027426" y="128574"/>
                </a:lnTo>
                <a:lnTo>
                  <a:pt x="3009646" y="133794"/>
                </a:lnTo>
                <a:lnTo>
                  <a:pt x="3006471" y="133959"/>
                </a:lnTo>
                <a:lnTo>
                  <a:pt x="2995803" y="138036"/>
                </a:lnTo>
                <a:lnTo>
                  <a:pt x="2989706" y="139788"/>
                </a:lnTo>
                <a:lnTo>
                  <a:pt x="2989072" y="141033"/>
                </a:lnTo>
                <a:lnTo>
                  <a:pt x="2987675" y="141960"/>
                </a:lnTo>
                <a:lnTo>
                  <a:pt x="2985134" y="142748"/>
                </a:lnTo>
                <a:lnTo>
                  <a:pt x="2979674" y="143230"/>
                </a:lnTo>
                <a:lnTo>
                  <a:pt x="2978150" y="143192"/>
                </a:lnTo>
                <a:lnTo>
                  <a:pt x="2971800" y="146062"/>
                </a:lnTo>
                <a:lnTo>
                  <a:pt x="2970022" y="147167"/>
                </a:lnTo>
                <a:lnTo>
                  <a:pt x="2968752" y="148374"/>
                </a:lnTo>
                <a:lnTo>
                  <a:pt x="2968116" y="149733"/>
                </a:lnTo>
                <a:lnTo>
                  <a:pt x="2944530" y="151343"/>
                </a:lnTo>
                <a:lnTo>
                  <a:pt x="2924111" y="155260"/>
                </a:lnTo>
                <a:lnTo>
                  <a:pt x="2904359" y="160087"/>
                </a:lnTo>
                <a:lnTo>
                  <a:pt x="2882773" y="164426"/>
                </a:lnTo>
                <a:lnTo>
                  <a:pt x="2862921" y="164363"/>
                </a:lnTo>
                <a:lnTo>
                  <a:pt x="2843022" y="170581"/>
                </a:lnTo>
                <a:lnTo>
                  <a:pt x="2828266" y="179659"/>
                </a:lnTo>
                <a:lnTo>
                  <a:pt x="2823845" y="188175"/>
                </a:lnTo>
                <a:lnTo>
                  <a:pt x="2810327" y="187681"/>
                </a:lnTo>
                <a:lnTo>
                  <a:pt x="2780196" y="200080"/>
                </a:lnTo>
                <a:lnTo>
                  <a:pt x="2777108" y="195872"/>
                </a:lnTo>
                <a:lnTo>
                  <a:pt x="2769356" y="197171"/>
                </a:lnTo>
                <a:lnTo>
                  <a:pt x="2761472" y="196997"/>
                </a:lnTo>
                <a:lnTo>
                  <a:pt x="2755659" y="195530"/>
                </a:lnTo>
                <a:lnTo>
                  <a:pt x="2754122" y="192951"/>
                </a:lnTo>
                <a:lnTo>
                  <a:pt x="2731954" y="200661"/>
                </a:lnTo>
                <a:lnTo>
                  <a:pt x="2702988" y="206265"/>
                </a:lnTo>
                <a:lnTo>
                  <a:pt x="2672379" y="211362"/>
                </a:lnTo>
                <a:lnTo>
                  <a:pt x="2645282" y="217551"/>
                </a:lnTo>
                <a:lnTo>
                  <a:pt x="2630931" y="215900"/>
                </a:lnTo>
                <a:lnTo>
                  <a:pt x="2628646" y="216192"/>
                </a:lnTo>
                <a:lnTo>
                  <a:pt x="2627122" y="217208"/>
                </a:lnTo>
                <a:lnTo>
                  <a:pt x="2615056" y="220941"/>
                </a:lnTo>
                <a:lnTo>
                  <a:pt x="2541015" y="219862"/>
                </a:lnTo>
                <a:lnTo>
                  <a:pt x="2483183" y="220216"/>
                </a:lnTo>
                <a:lnTo>
                  <a:pt x="2450736" y="222435"/>
                </a:lnTo>
                <a:lnTo>
                  <a:pt x="2411349" y="228790"/>
                </a:lnTo>
                <a:lnTo>
                  <a:pt x="2370285" y="237582"/>
                </a:lnTo>
                <a:lnTo>
                  <a:pt x="2321498" y="248975"/>
                </a:lnTo>
                <a:lnTo>
                  <a:pt x="2270979" y="262375"/>
                </a:lnTo>
                <a:lnTo>
                  <a:pt x="2224721" y="277185"/>
                </a:lnTo>
                <a:lnTo>
                  <a:pt x="2188717" y="292811"/>
                </a:lnTo>
                <a:lnTo>
                  <a:pt x="2170485" y="299771"/>
                </a:lnTo>
                <a:lnTo>
                  <a:pt x="2104207" y="315174"/>
                </a:lnTo>
                <a:lnTo>
                  <a:pt x="2085721" y="322224"/>
                </a:lnTo>
                <a:lnTo>
                  <a:pt x="2080220" y="321130"/>
                </a:lnTo>
                <a:lnTo>
                  <a:pt x="2061646" y="323129"/>
                </a:lnTo>
                <a:lnTo>
                  <a:pt x="2058288" y="321500"/>
                </a:lnTo>
                <a:lnTo>
                  <a:pt x="2050538" y="321727"/>
                </a:lnTo>
                <a:lnTo>
                  <a:pt x="2041608" y="325077"/>
                </a:lnTo>
                <a:lnTo>
                  <a:pt x="2034285" y="325526"/>
                </a:lnTo>
                <a:lnTo>
                  <a:pt x="2031110" y="326576"/>
                </a:lnTo>
                <a:lnTo>
                  <a:pt x="2037572" y="328901"/>
                </a:lnTo>
                <a:lnTo>
                  <a:pt x="2034539" y="330581"/>
                </a:lnTo>
                <a:lnTo>
                  <a:pt x="2027340" y="332940"/>
                </a:lnTo>
                <a:lnTo>
                  <a:pt x="2023808" y="335214"/>
                </a:lnTo>
                <a:lnTo>
                  <a:pt x="2018752" y="335915"/>
                </a:lnTo>
                <a:lnTo>
                  <a:pt x="2006980" y="333552"/>
                </a:lnTo>
                <a:lnTo>
                  <a:pt x="1998602" y="335944"/>
                </a:lnTo>
                <a:lnTo>
                  <a:pt x="1989867" y="336591"/>
                </a:lnTo>
                <a:lnTo>
                  <a:pt x="1979084" y="336728"/>
                </a:lnTo>
                <a:lnTo>
                  <a:pt x="1964562" y="337591"/>
                </a:lnTo>
                <a:lnTo>
                  <a:pt x="1959102" y="339420"/>
                </a:lnTo>
                <a:lnTo>
                  <a:pt x="1949957" y="336562"/>
                </a:lnTo>
                <a:lnTo>
                  <a:pt x="1945131" y="335521"/>
                </a:lnTo>
                <a:lnTo>
                  <a:pt x="1939798" y="335127"/>
                </a:lnTo>
                <a:lnTo>
                  <a:pt x="1933194" y="336257"/>
                </a:lnTo>
                <a:lnTo>
                  <a:pt x="1915824" y="341142"/>
                </a:lnTo>
                <a:lnTo>
                  <a:pt x="1908635" y="339732"/>
                </a:lnTo>
                <a:lnTo>
                  <a:pt x="1896135" y="338134"/>
                </a:lnTo>
                <a:lnTo>
                  <a:pt x="1862835" y="342455"/>
                </a:lnTo>
                <a:lnTo>
                  <a:pt x="1860169" y="344182"/>
                </a:lnTo>
                <a:lnTo>
                  <a:pt x="1850771" y="344195"/>
                </a:lnTo>
                <a:lnTo>
                  <a:pt x="1850008" y="342468"/>
                </a:lnTo>
                <a:lnTo>
                  <a:pt x="1846199" y="343598"/>
                </a:lnTo>
                <a:lnTo>
                  <a:pt x="1839086" y="348157"/>
                </a:lnTo>
                <a:lnTo>
                  <a:pt x="1835530" y="345744"/>
                </a:lnTo>
                <a:lnTo>
                  <a:pt x="1819481" y="348194"/>
                </a:lnTo>
                <a:lnTo>
                  <a:pt x="1804288" y="351282"/>
                </a:lnTo>
                <a:lnTo>
                  <a:pt x="1784984" y="356958"/>
                </a:lnTo>
                <a:lnTo>
                  <a:pt x="1778761" y="355473"/>
                </a:lnTo>
                <a:lnTo>
                  <a:pt x="1774825" y="354838"/>
                </a:lnTo>
                <a:lnTo>
                  <a:pt x="1770506" y="354698"/>
                </a:lnTo>
                <a:lnTo>
                  <a:pt x="1765680" y="355714"/>
                </a:lnTo>
                <a:lnTo>
                  <a:pt x="1753310" y="359796"/>
                </a:lnTo>
                <a:lnTo>
                  <a:pt x="1747393" y="358951"/>
                </a:lnTo>
                <a:lnTo>
                  <a:pt x="1737284" y="358112"/>
                </a:lnTo>
                <a:lnTo>
                  <a:pt x="1712340" y="362216"/>
                </a:lnTo>
                <a:lnTo>
                  <a:pt x="1704774" y="361738"/>
                </a:lnTo>
                <a:lnTo>
                  <a:pt x="1699244" y="359144"/>
                </a:lnTo>
                <a:lnTo>
                  <a:pt x="1694070" y="356324"/>
                </a:lnTo>
                <a:lnTo>
                  <a:pt x="1687576" y="355168"/>
                </a:lnTo>
                <a:lnTo>
                  <a:pt x="1676421" y="357101"/>
                </a:lnTo>
                <a:lnTo>
                  <a:pt x="1667017" y="359094"/>
                </a:lnTo>
                <a:lnTo>
                  <a:pt x="1658590" y="361488"/>
                </a:lnTo>
                <a:lnTo>
                  <a:pt x="1650364" y="364629"/>
                </a:lnTo>
                <a:lnTo>
                  <a:pt x="1639837" y="367608"/>
                </a:lnTo>
                <a:lnTo>
                  <a:pt x="1633870" y="373102"/>
                </a:lnTo>
                <a:lnTo>
                  <a:pt x="1631166" y="378751"/>
                </a:lnTo>
                <a:lnTo>
                  <a:pt x="1630045" y="383527"/>
                </a:lnTo>
                <a:lnTo>
                  <a:pt x="1624583" y="382676"/>
                </a:lnTo>
                <a:lnTo>
                  <a:pt x="1618996" y="382524"/>
                </a:lnTo>
                <a:lnTo>
                  <a:pt x="1614424" y="383819"/>
                </a:lnTo>
                <a:lnTo>
                  <a:pt x="1610232" y="385813"/>
                </a:lnTo>
                <a:lnTo>
                  <a:pt x="1595374" y="389966"/>
                </a:lnTo>
                <a:lnTo>
                  <a:pt x="1582165" y="392506"/>
                </a:lnTo>
                <a:lnTo>
                  <a:pt x="1570227" y="393192"/>
                </a:lnTo>
                <a:lnTo>
                  <a:pt x="1567370" y="396746"/>
                </a:lnTo>
                <a:lnTo>
                  <a:pt x="1559655" y="397754"/>
                </a:lnTo>
                <a:lnTo>
                  <a:pt x="1550654" y="397996"/>
                </a:lnTo>
                <a:lnTo>
                  <a:pt x="1543938" y="399249"/>
                </a:lnTo>
                <a:lnTo>
                  <a:pt x="1521110" y="405830"/>
                </a:lnTo>
                <a:lnTo>
                  <a:pt x="1508827" y="409088"/>
                </a:lnTo>
                <a:lnTo>
                  <a:pt x="1498473" y="410857"/>
                </a:lnTo>
                <a:lnTo>
                  <a:pt x="1494440" y="407867"/>
                </a:lnTo>
                <a:lnTo>
                  <a:pt x="1490122" y="405115"/>
                </a:lnTo>
                <a:lnTo>
                  <a:pt x="1483756" y="403647"/>
                </a:lnTo>
                <a:lnTo>
                  <a:pt x="1473580" y="404507"/>
                </a:lnTo>
                <a:lnTo>
                  <a:pt x="1467119" y="406397"/>
                </a:lnTo>
                <a:lnTo>
                  <a:pt x="1460563" y="409854"/>
                </a:lnTo>
                <a:lnTo>
                  <a:pt x="1454292" y="413558"/>
                </a:lnTo>
                <a:lnTo>
                  <a:pt x="1448688" y="416191"/>
                </a:lnTo>
                <a:lnTo>
                  <a:pt x="1424558" y="418680"/>
                </a:lnTo>
                <a:lnTo>
                  <a:pt x="1426209" y="421157"/>
                </a:lnTo>
                <a:lnTo>
                  <a:pt x="1419363" y="424073"/>
                </a:lnTo>
                <a:lnTo>
                  <a:pt x="1409255" y="428023"/>
                </a:lnTo>
                <a:lnTo>
                  <a:pt x="1388109" y="435622"/>
                </a:lnTo>
                <a:lnTo>
                  <a:pt x="1382061" y="439108"/>
                </a:lnTo>
                <a:lnTo>
                  <a:pt x="1358677" y="440626"/>
                </a:lnTo>
                <a:lnTo>
                  <a:pt x="1356486" y="443941"/>
                </a:lnTo>
                <a:lnTo>
                  <a:pt x="1344263" y="443884"/>
                </a:lnTo>
                <a:lnTo>
                  <a:pt x="1331944" y="446919"/>
                </a:lnTo>
                <a:lnTo>
                  <a:pt x="1318910" y="450992"/>
                </a:lnTo>
                <a:lnTo>
                  <a:pt x="1304544" y="454050"/>
                </a:lnTo>
                <a:lnTo>
                  <a:pt x="1303527" y="457860"/>
                </a:lnTo>
                <a:lnTo>
                  <a:pt x="1298702" y="458317"/>
                </a:lnTo>
                <a:lnTo>
                  <a:pt x="1289177" y="457631"/>
                </a:lnTo>
                <a:lnTo>
                  <a:pt x="1241262" y="469038"/>
                </a:lnTo>
                <a:lnTo>
                  <a:pt x="1198848" y="486203"/>
                </a:lnTo>
                <a:lnTo>
                  <a:pt x="1164768" y="499372"/>
                </a:lnTo>
                <a:lnTo>
                  <a:pt x="1123160" y="498516"/>
                </a:lnTo>
                <a:lnTo>
                  <a:pt x="1094485" y="496825"/>
                </a:lnTo>
                <a:lnTo>
                  <a:pt x="1062097" y="496222"/>
                </a:lnTo>
                <a:lnTo>
                  <a:pt x="1032255" y="499211"/>
                </a:lnTo>
                <a:lnTo>
                  <a:pt x="1013378" y="505023"/>
                </a:lnTo>
                <a:lnTo>
                  <a:pt x="980297" y="508422"/>
                </a:lnTo>
                <a:lnTo>
                  <a:pt x="945763" y="510502"/>
                </a:lnTo>
                <a:lnTo>
                  <a:pt x="922527" y="512356"/>
                </a:lnTo>
                <a:lnTo>
                  <a:pt x="917338" y="515549"/>
                </a:lnTo>
                <a:lnTo>
                  <a:pt x="906732" y="517680"/>
                </a:lnTo>
                <a:lnTo>
                  <a:pt x="897578" y="520148"/>
                </a:lnTo>
                <a:lnTo>
                  <a:pt x="896746" y="524353"/>
                </a:lnTo>
                <a:lnTo>
                  <a:pt x="895095" y="528017"/>
                </a:lnTo>
                <a:lnTo>
                  <a:pt x="886078" y="529003"/>
                </a:lnTo>
                <a:lnTo>
                  <a:pt x="880109" y="526569"/>
                </a:lnTo>
                <a:lnTo>
                  <a:pt x="867187" y="530061"/>
                </a:lnTo>
                <a:lnTo>
                  <a:pt x="860536" y="530778"/>
                </a:lnTo>
                <a:lnTo>
                  <a:pt x="851788" y="529451"/>
                </a:lnTo>
                <a:lnTo>
                  <a:pt x="842077" y="532789"/>
                </a:lnTo>
                <a:lnTo>
                  <a:pt x="833342" y="537319"/>
                </a:lnTo>
                <a:lnTo>
                  <a:pt x="824178" y="540252"/>
                </a:lnTo>
                <a:lnTo>
                  <a:pt x="813180" y="538800"/>
                </a:lnTo>
                <a:lnTo>
                  <a:pt x="801741" y="543074"/>
                </a:lnTo>
                <a:lnTo>
                  <a:pt x="779764" y="540254"/>
                </a:lnTo>
                <a:lnTo>
                  <a:pt x="753477" y="536004"/>
                </a:lnTo>
                <a:lnTo>
                  <a:pt x="729106" y="535988"/>
                </a:lnTo>
                <a:lnTo>
                  <a:pt x="691749" y="547466"/>
                </a:lnTo>
                <a:lnTo>
                  <a:pt x="653129" y="557589"/>
                </a:lnTo>
                <a:lnTo>
                  <a:pt x="620271" y="569035"/>
                </a:lnTo>
                <a:lnTo>
                  <a:pt x="600201" y="584484"/>
                </a:lnTo>
                <a:lnTo>
                  <a:pt x="561798" y="586085"/>
                </a:lnTo>
                <a:lnTo>
                  <a:pt x="528145" y="590565"/>
                </a:lnTo>
                <a:lnTo>
                  <a:pt x="497278" y="596152"/>
                </a:lnTo>
                <a:lnTo>
                  <a:pt x="467232" y="601078"/>
                </a:lnTo>
                <a:lnTo>
                  <a:pt x="454705" y="602810"/>
                </a:lnTo>
                <a:lnTo>
                  <a:pt x="442928" y="602786"/>
                </a:lnTo>
                <a:lnTo>
                  <a:pt x="432032" y="603498"/>
                </a:lnTo>
                <a:lnTo>
                  <a:pt x="422147" y="607438"/>
                </a:lnTo>
                <a:lnTo>
                  <a:pt x="385956" y="605294"/>
                </a:lnTo>
                <a:lnTo>
                  <a:pt x="339598" y="599250"/>
                </a:lnTo>
                <a:lnTo>
                  <a:pt x="292096" y="593567"/>
                </a:lnTo>
                <a:lnTo>
                  <a:pt x="252475" y="592507"/>
                </a:lnTo>
                <a:lnTo>
                  <a:pt x="236241" y="599792"/>
                </a:lnTo>
                <a:lnTo>
                  <a:pt x="216233" y="605538"/>
                </a:lnTo>
                <a:lnTo>
                  <a:pt x="196629" y="611808"/>
                </a:lnTo>
                <a:lnTo>
                  <a:pt x="181609" y="620669"/>
                </a:lnTo>
                <a:lnTo>
                  <a:pt x="172731" y="618535"/>
                </a:lnTo>
                <a:lnTo>
                  <a:pt x="160686" y="616558"/>
                </a:lnTo>
                <a:lnTo>
                  <a:pt x="148498" y="615386"/>
                </a:lnTo>
                <a:lnTo>
                  <a:pt x="139191" y="615666"/>
                </a:lnTo>
                <a:lnTo>
                  <a:pt x="128188" y="613827"/>
                </a:lnTo>
                <a:lnTo>
                  <a:pt x="113458" y="614685"/>
                </a:lnTo>
                <a:lnTo>
                  <a:pt x="98704" y="616054"/>
                </a:lnTo>
                <a:lnTo>
                  <a:pt x="87629" y="615748"/>
                </a:lnTo>
                <a:lnTo>
                  <a:pt x="32123" y="636275"/>
                </a:lnTo>
                <a:lnTo>
                  <a:pt x="6095" y="646288"/>
                </a:lnTo>
                <a:lnTo>
                  <a:pt x="0" y="649223"/>
                </a:lnTo>
                <a:lnTo>
                  <a:pt x="6810756" y="649223"/>
                </a:lnTo>
                <a:lnTo>
                  <a:pt x="6810756" y="18897"/>
                </a:lnTo>
                <a:lnTo>
                  <a:pt x="6753240" y="13385"/>
                </a:lnTo>
                <a:lnTo>
                  <a:pt x="6738111" y="12319"/>
                </a:lnTo>
                <a:lnTo>
                  <a:pt x="6720099" y="11723"/>
                </a:lnTo>
                <a:lnTo>
                  <a:pt x="6704218" y="10431"/>
                </a:lnTo>
                <a:lnTo>
                  <a:pt x="6688552" y="9899"/>
                </a:lnTo>
                <a:lnTo>
                  <a:pt x="6671183" y="11582"/>
                </a:lnTo>
                <a:lnTo>
                  <a:pt x="6653373" y="11454"/>
                </a:lnTo>
                <a:lnTo>
                  <a:pt x="6636623" y="11053"/>
                </a:lnTo>
                <a:lnTo>
                  <a:pt x="6620515" y="10984"/>
                </a:lnTo>
                <a:lnTo>
                  <a:pt x="6604634" y="11849"/>
                </a:lnTo>
                <a:lnTo>
                  <a:pt x="6596633" y="10121"/>
                </a:lnTo>
                <a:lnTo>
                  <a:pt x="6588759" y="9499"/>
                </a:lnTo>
                <a:lnTo>
                  <a:pt x="6580378" y="12433"/>
                </a:lnTo>
                <a:lnTo>
                  <a:pt x="6566281" y="11557"/>
                </a:lnTo>
                <a:lnTo>
                  <a:pt x="6556279" y="10415"/>
                </a:lnTo>
                <a:lnTo>
                  <a:pt x="6547659" y="10009"/>
                </a:lnTo>
                <a:lnTo>
                  <a:pt x="6537706" y="11341"/>
                </a:lnTo>
                <a:lnTo>
                  <a:pt x="6529196" y="7647"/>
                </a:lnTo>
                <a:lnTo>
                  <a:pt x="6523926" y="7726"/>
                </a:lnTo>
                <a:lnTo>
                  <a:pt x="6518560" y="9517"/>
                </a:lnTo>
                <a:lnTo>
                  <a:pt x="6509765" y="10960"/>
                </a:lnTo>
                <a:lnTo>
                  <a:pt x="6505336" y="12230"/>
                </a:lnTo>
                <a:lnTo>
                  <a:pt x="6507098" y="13844"/>
                </a:lnTo>
                <a:lnTo>
                  <a:pt x="6509051" y="15251"/>
                </a:lnTo>
                <a:lnTo>
                  <a:pt x="6505194" y="15900"/>
                </a:lnTo>
                <a:lnTo>
                  <a:pt x="6492787" y="13987"/>
                </a:lnTo>
                <a:lnTo>
                  <a:pt x="6463260" y="4793"/>
                </a:lnTo>
                <a:lnTo>
                  <a:pt x="6449567" y="2387"/>
                </a:lnTo>
                <a:lnTo>
                  <a:pt x="6442110" y="3230"/>
                </a:lnTo>
                <a:lnTo>
                  <a:pt x="6433343" y="2922"/>
                </a:lnTo>
                <a:lnTo>
                  <a:pt x="6425100" y="1750"/>
                </a:lnTo>
                <a:lnTo>
                  <a:pt x="6419214" y="0"/>
                </a:lnTo>
                <a:close/>
              </a:path>
            </a:pathLst>
          </a:custGeom>
          <a:solidFill>
            <a:srgbClr val="82766A">
              <a:alpha val="1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20" dirty="0"/>
              <a:t>How</a:t>
            </a:r>
            <a:r>
              <a:rPr spc="-160" dirty="0"/>
              <a:t> </a:t>
            </a:r>
            <a:r>
              <a:rPr dirty="0"/>
              <a:t>did</a:t>
            </a:r>
            <a:r>
              <a:rPr spc="-145" dirty="0"/>
              <a:t> </a:t>
            </a:r>
            <a:r>
              <a:rPr dirty="0"/>
              <a:t>it</a:t>
            </a:r>
            <a:r>
              <a:rPr spc="-125" dirty="0"/>
              <a:t> </a:t>
            </a:r>
            <a:r>
              <a:rPr spc="-25" dirty="0"/>
              <a:t>go?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59663" y="1552397"/>
            <a:ext cx="10332720" cy="183705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700" marR="5080">
              <a:lnSpc>
                <a:spcPct val="90100"/>
              </a:lnSpc>
              <a:spcBef>
                <a:spcPts val="385"/>
              </a:spcBef>
            </a:pPr>
            <a:r>
              <a:rPr sz="2400" dirty="0">
                <a:latin typeface="Calibri"/>
                <a:cs typeface="Calibri"/>
              </a:rPr>
              <a:t>Poor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planning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lack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planning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results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students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falling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behind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reading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or </a:t>
            </a:r>
            <a:r>
              <a:rPr sz="2400" dirty="0">
                <a:latin typeface="Calibri"/>
                <a:cs typeface="Calibri"/>
              </a:rPr>
              <a:t>writing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tasks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which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leads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poorly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researched/written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assignments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deadlines </a:t>
            </a:r>
            <a:r>
              <a:rPr sz="2400" dirty="0">
                <a:latin typeface="Calibri"/>
                <a:cs typeface="Calibri"/>
              </a:rPr>
              <a:t>being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missed.</a:t>
            </a:r>
            <a:endParaRPr sz="2400">
              <a:latin typeface="Calibri"/>
              <a:cs typeface="Calibri"/>
            </a:endParaRPr>
          </a:p>
          <a:p>
            <a:pPr marL="12700" marR="327660">
              <a:lnSpc>
                <a:spcPts val="2590"/>
              </a:lnSpc>
              <a:spcBef>
                <a:spcPts val="1050"/>
              </a:spcBef>
            </a:pPr>
            <a:r>
              <a:rPr sz="2400" spc="-10" dirty="0">
                <a:latin typeface="Calibri"/>
                <a:cs typeface="Calibri"/>
              </a:rPr>
              <a:t>Two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significant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factors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which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contribute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poor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planning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procrastination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and </a:t>
            </a:r>
            <a:r>
              <a:rPr sz="2400" spc="-10" dirty="0">
                <a:latin typeface="Calibri"/>
                <a:cs typeface="Calibri"/>
              </a:rPr>
              <a:t>perfectionism.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5561"/>
            <a:ext cx="338201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35" dirty="0"/>
              <a:t>Getting</a:t>
            </a:r>
            <a:r>
              <a:rPr spc="-165" dirty="0"/>
              <a:t> </a:t>
            </a:r>
            <a:r>
              <a:rPr spc="-25" dirty="0"/>
              <a:t>control…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49630" y="1584705"/>
            <a:ext cx="10297160" cy="353314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241300" marR="5080" indent="-231140">
              <a:lnSpc>
                <a:spcPts val="2590"/>
              </a:lnSpc>
              <a:spcBef>
                <a:spcPts val="425"/>
              </a:spcBef>
              <a:buSzPct val="95833"/>
              <a:buFont typeface="Wingdings"/>
              <a:buChar char=""/>
              <a:tabLst>
                <a:tab pos="241300" algn="l"/>
                <a:tab pos="254635" algn="l"/>
              </a:tabLst>
            </a:pPr>
            <a:r>
              <a:rPr sz="2400" spc="-10" dirty="0">
                <a:latin typeface="Calibri"/>
                <a:cs typeface="Calibri"/>
              </a:rPr>
              <a:t>	Understanding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-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Gaining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clearer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understanding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have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available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is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starting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point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gaining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greater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control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life</a:t>
            </a:r>
            <a:endParaRPr sz="2400">
              <a:latin typeface="Calibri"/>
              <a:cs typeface="Calibri"/>
            </a:endParaRPr>
          </a:p>
          <a:p>
            <a:pPr marL="254000" indent="-244475">
              <a:lnSpc>
                <a:spcPts val="2740"/>
              </a:lnSpc>
              <a:spcBef>
                <a:spcPts val="675"/>
              </a:spcBef>
              <a:buSzPct val="95833"/>
              <a:buFont typeface="Wingdings"/>
              <a:buChar char=""/>
              <a:tabLst>
                <a:tab pos="254000" algn="l"/>
              </a:tabLst>
            </a:pPr>
            <a:r>
              <a:rPr sz="2400" dirty="0">
                <a:latin typeface="Calibri"/>
                <a:cs typeface="Calibri"/>
              </a:rPr>
              <a:t>Planning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-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If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have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planning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issues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30" dirty="0">
                <a:latin typeface="Calibri"/>
                <a:cs typeface="Calibri"/>
              </a:rPr>
              <a:t>procrastinator,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having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sense</a:t>
            </a:r>
            <a:r>
              <a:rPr sz="2400" spc="-25" dirty="0">
                <a:latin typeface="Calibri"/>
                <a:cs typeface="Calibri"/>
              </a:rPr>
              <a:t> of</a:t>
            </a:r>
            <a:endParaRPr sz="2400">
              <a:latin typeface="Calibri"/>
              <a:cs typeface="Calibri"/>
            </a:endParaRPr>
          </a:p>
          <a:p>
            <a:pPr marL="241300">
              <a:lnSpc>
                <a:spcPts val="2740"/>
              </a:lnSpc>
              <a:tabLst>
                <a:tab pos="791845" algn="l"/>
              </a:tabLst>
            </a:pPr>
            <a:r>
              <a:rPr sz="2400" spc="-25" dirty="0">
                <a:latin typeface="Calibri"/>
                <a:cs typeface="Calibri"/>
              </a:rPr>
              <a:t>the</a:t>
            </a:r>
            <a:r>
              <a:rPr sz="2400" dirty="0">
                <a:latin typeface="Calibri"/>
                <a:cs typeface="Calibri"/>
              </a:rPr>
              <a:t>	time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available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motivate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manage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more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effectively</a:t>
            </a:r>
            <a:endParaRPr sz="2400">
              <a:latin typeface="Calibri"/>
              <a:cs typeface="Calibri"/>
            </a:endParaRPr>
          </a:p>
          <a:p>
            <a:pPr marL="241300" marR="556260" indent="-231140">
              <a:lnSpc>
                <a:spcPts val="2590"/>
              </a:lnSpc>
              <a:spcBef>
                <a:spcPts val="1035"/>
              </a:spcBef>
              <a:buSzPct val="95833"/>
              <a:buFont typeface="Wingdings"/>
              <a:buChar char=""/>
              <a:tabLst>
                <a:tab pos="241300" algn="l"/>
                <a:tab pos="254635" algn="l"/>
              </a:tabLst>
            </a:pPr>
            <a:r>
              <a:rPr sz="2400" spc="-10" dirty="0">
                <a:latin typeface="Calibri"/>
                <a:cs typeface="Calibri"/>
              </a:rPr>
              <a:t>	Perfectionism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–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Perfectionists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may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also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realise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there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physical </a:t>
            </a:r>
            <a:r>
              <a:rPr sz="2400" dirty="0">
                <a:latin typeface="Calibri"/>
                <a:cs typeface="Calibri"/>
              </a:rPr>
              <a:t>limit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which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spent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given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task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670"/>
              </a:spcBef>
            </a:pPr>
            <a:endParaRPr sz="2400">
              <a:latin typeface="Calibri"/>
              <a:cs typeface="Calibri"/>
            </a:endParaRPr>
          </a:p>
          <a:p>
            <a:pPr marL="12700" marR="1252220">
              <a:lnSpc>
                <a:spcPts val="2590"/>
              </a:lnSpc>
            </a:pPr>
            <a:r>
              <a:rPr sz="2400" dirty="0">
                <a:latin typeface="Calibri"/>
                <a:cs typeface="Calibri"/>
              </a:rPr>
              <a:t>*The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main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issue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make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most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effective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use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outside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your </a:t>
            </a:r>
            <a:r>
              <a:rPr sz="2400" dirty="0">
                <a:latin typeface="Calibri"/>
                <a:cs typeface="Calibri"/>
              </a:rPr>
              <a:t>timetabled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sessions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complete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coursework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exam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revision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Picture 4" descr="A person holding a pen and paper&#10;&#10;Description automatically generated">
            <a:extLst>
              <a:ext uri="{FF2B5EF4-FFF2-40B4-BE49-F238E27FC236}">
                <a16:creationId xmlns:a16="http://schemas.microsoft.com/office/drawing/2014/main" id="{C7987322-5F17-450D-B044-DA90CB1BF97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753600" y="4495800"/>
            <a:ext cx="2233647" cy="152399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5561"/>
            <a:ext cx="35585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75" dirty="0"/>
              <a:t>Effective</a:t>
            </a:r>
            <a:r>
              <a:rPr spc="-85" dirty="0"/>
              <a:t> </a:t>
            </a:r>
            <a:r>
              <a:rPr spc="-10" dirty="0"/>
              <a:t>Planning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29183" y="1230248"/>
            <a:ext cx="10396220" cy="400840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700" marR="5080">
              <a:lnSpc>
                <a:spcPct val="90100"/>
              </a:lnSpc>
              <a:spcBef>
                <a:spcPts val="385"/>
              </a:spcBef>
            </a:pPr>
            <a:r>
              <a:rPr sz="2400" dirty="0">
                <a:latin typeface="Calibri"/>
                <a:cs typeface="Calibri"/>
              </a:rPr>
              <a:t>The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ability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plan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successfully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essential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skill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.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word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implies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planning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is </a:t>
            </a:r>
            <a:r>
              <a:rPr sz="2400" dirty="0">
                <a:latin typeface="Calibri"/>
                <a:cs typeface="Calibri"/>
              </a:rPr>
              <a:t>about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having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plan.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More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just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roadmap,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involves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accurately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estimating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sz="2400" dirty="0">
                <a:latin typeface="Calibri"/>
                <a:cs typeface="Calibri"/>
              </a:rPr>
              <a:t>full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amount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time,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effort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resources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required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achieve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goal.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2400" spc="-65" dirty="0">
                <a:latin typeface="Calibri"/>
                <a:cs typeface="Calibri"/>
              </a:rPr>
              <a:t>Top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Tips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successful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planning:</a:t>
            </a:r>
            <a:endParaRPr sz="2400" dirty="0">
              <a:latin typeface="Calibri"/>
              <a:cs typeface="Calibri"/>
            </a:endParaRPr>
          </a:p>
          <a:p>
            <a:pPr marL="241300" marR="81915" indent="-231775">
              <a:lnSpc>
                <a:spcPct val="90000"/>
              </a:lnSpc>
              <a:spcBef>
                <a:spcPts val="994"/>
              </a:spcBef>
              <a:buSzPct val="95833"/>
              <a:buFont typeface="Wingdings"/>
              <a:buChar char=""/>
              <a:tabLst>
                <a:tab pos="241300" algn="l"/>
                <a:tab pos="254000" algn="l"/>
              </a:tabLst>
            </a:pPr>
            <a:r>
              <a:rPr sz="2400" b="1" i="1" dirty="0">
                <a:latin typeface="Calibri"/>
                <a:cs typeface="Calibri"/>
              </a:rPr>
              <a:t>	Think</a:t>
            </a:r>
            <a:r>
              <a:rPr sz="2400" b="1" i="1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about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what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resources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need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complete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task.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These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include </a:t>
            </a:r>
            <a:r>
              <a:rPr sz="2400" dirty="0">
                <a:latin typeface="Calibri"/>
                <a:cs typeface="Calibri"/>
              </a:rPr>
              <a:t>people,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money,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information,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tools,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material,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space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–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anything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need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get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sz="2400" dirty="0">
                <a:latin typeface="Calibri"/>
                <a:cs typeface="Calibri"/>
              </a:rPr>
              <a:t>task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done.</a:t>
            </a:r>
            <a:endParaRPr sz="2400" dirty="0">
              <a:latin typeface="Calibri"/>
              <a:cs typeface="Calibri"/>
            </a:endParaRPr>
          </a:p>
          <a:p>
            <a:pPr marL="254000" indent="-244475">
              <a:lnSpc>
                <a:spcPct val="100000"/>
              </a:lnSpc>
              <a:spcBef>
                <a:spcPts val="710"/>
              </a:spcBef>
              <a:buSzPct val="95833"/>
              <a:buFont typeface="Wingdings"/>
              <a:buChar char=""/>
              <a:tabLst>
                <a:tab pos="254000" algn="l"/>
              </a:tabLst>
            </a:pPr>
            <a:r>
              <a:rPr sz="2400" b="1" i="1" dirty="0">
                <a:latin typeface="Calibri"/>
                <a:cs typeface="Calibri"/>
              </a:rPr>
              <a:t>Prioritise</a:t>
            </a:r>
            <a:r>
              <a:rPr sz="2400" b="1" i="1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tasks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according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importance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your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Urgent/Important</a:t>
            </a:r>
            <a:r>
              <a:rPr sz="2400" b="1" i="1" spc="-45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Matrix</a:t>
            </a:r>
            <a:endParaRPr sz="2400" dirty="0">
              <a:latin typeface="Calibri"/>
              <a:cs typeface="Calibri"/>
            </a:endParaRPr>
          </a:p>
          <a:p>
            <a:pPr marL="254635" indent="-244475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4635" algn="l"/>
              </a:tabLst>
            </a:pPr>
            <a:r>
              <a:rPr sz="2400" b="1" i="1" dirty="0">
                <a:latin typeface="Calibri"/>
                <a:cs typeface="Calibri"/>
              </a:rPr>
              <a:t>Adjust</a:t>
            </a:r>
            <a:r>
              <a:rPr sz="2400" b="1" i="1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matrix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where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necessary,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solve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problems</a:t>
            </a:r>
            <a:r>
              <a:rPr sz="2400" spc="-65" dirty="0">
                <a:latin typeface="Calibri"/>
                <a:cs typeface="Calibri"/>
              </a:rPr>
              <a:t> </a:t>
            </a:r>
            <a:endParaRPr lang="en-GB" sz="2400" spc="-65" dirty="0">
              <a:latin typeface="Calibri"/>
              <a:cs typeface="Calibri"/>
            </a:endParaRPr>
          </a:p>
          <a:p>
            <a:pPr marL="10160">
              <a:lnSpc>
                <a:spcPct val="100000"/>
              </a:lnSpc>
              <a:spcBef>
                <a:spcPts val="720"/>
              </a:spcBef>
              <a:buSzPct val="95833"/>
              <a:tabLst>
                <a:tab pos="254635" algn="l"/>
              </a:tabLst>
            </a:pPr>
            <a:r>
              <a:rPr sz="2400" dirty="0">
                <a:latin typeface="Calibri"/>
                <a:cs typeface="Calibri"/>
              </a:rPr>
              <a:t>as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they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arise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5" name="Picture 4" descr="Person solving on board">
            <a:extLst>
              <a:ext uri="{FF2B5EF4-FFF2-40B4-BE49-F238E27FC236}">
                <a16:creationId xmlns:a16="http://schemas.microsoft.com/office/drawing/2014/main" id="{90509103-1E96-4921-B9FF-7327EEB8D0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4343400"/>
            <a:ext cx="2705100" cy="16002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55625">
              <a:lnSpc>
                <a:spcPct val="100000"/>
              </a:lnSpc>
              <a:spcBef>
                <a:spcPts val="95"/>
              </a:spcBef>
            </a:pPr>
            <a:r>
              <a:rPr spc="-35" dirty="0"/>
              <a:t>Recap:</a:t>
            </a:r>
            <a:r>
              <a:rPr spc="-160" dirty="0"/>
              <a:t> </a:t>
            </a:r>
            <a:r>
              <a:rPr spc="-25" dirty="0"/>
              <a:t>Learning</a:t>
            </a:r>
            <a:r>
              <a:rPr spc="-185" dirty="0"/>
              <a:t> </a:t>
            </a:r>
            <a:r>
              <a:rPr spc="-20" dirty="0"/>
              <a:t>Outcome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9040" y="1521333"/>
            <a:ext cx="9363075" cy="17602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On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completion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this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part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session,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should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able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to: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365"/>
              </a:spcBef>
            </a:pPr>
            <a:endParaRPr sz="2400">
              <a:latin typeface="Calibri"/>
              <a:cs typeface="Calibri"/>
            </a:endParaRPr>
          </a:p>
          <a:p>
            <a:pPr marL="323215" indent="-310515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323215" algn="l"/>
              </a:tabLst>
            </a:pPr>
            <a:r>
              <a:rPr sz="2400" dirty="0">
                <a:latin typeface="Calibri"/>
                <a:cs typeface="Calibri"/>
              </a:rPr>
              <a:t>explain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ways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help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improve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your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time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management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skills.</a:t>
            </a:r>
            <a:endParaRPr sz="2400">
              <a:latin typeface="Calibri"/>
              <a:cs typeface="Calibri"/>
            </a:endParaRPr>
          </a:p>
          <a:p>
            <a:pPr marL="322580" indent="-309880">
              <a:lnSpc>
                <a:spcPct val="100000"/>
              </a:lnSpc>
              <a:spcBef>
                <a:spcPts val="720"/>
              </a:spcBef>
              <a:buFont typeface="Wingdings"/>
              <a:buChar char=""/>
              <a:tabLst>
                <a:tab pos="322580" algn="l"/>
              </a:tabLst>
            </a:pPr>
            <a:r>
              <a:rPr sz="2400" dirty="0">
                <a:latin typeface="Calibri"/>
                <a:cs typeface="Calibri"/>
              </a:rPr>
              <a:t>identify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characteristics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associated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procrastination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perfectionism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1355</Words>
  <Application>Microsoft Office PowerPoint</Application>
  <PresentationFormat>Widescreen</PresentationFormat>
  <Paragraphs>103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Wingdings</vt:lpstr>
      <vt:lpstr>Office Theme</vt:lpstr>
      <vt:lpstr>PowerPoint Presentation</vt:lpstr>
      <vt:lpstr>Coming up – Transferable Me!…</vt:lpstr>
      <vt:lpstr>Introduction: Knowledge Check and Group Discussion…</vt:lpstr>
      <vt:lpstr>Transferable Skills for Professional Practice</vt:lpstr>
      <vt:lpstr>People Skills and Functional Business Skills</vt:lpstr>
      <vt:lpstr>Transferable Skills - Education</vt:lpstr>
      <vt:lpstr>IT Skills</vt:lpstr>
      <vt:lpstr>IT Skills:</vt:lpstr>
      <vt:lpstr>Research Skills:</vt:lpstr>
      <vt:lpstr>Research Skills:</vt:lpstr>
      <vt:lpstr>Critical Thinking and Problem-Solving Skills</vt:lpstr>
      <vt:lpstr>Staying ahead of the curve!</vt:lpstr>
      <vt:lpstr>Time Management Skills:</vt:lpstr>
      <vt:lpstr>Part 1: Time Management</vt:lpstr>
      <vt:lpstr>Learning Outcome</vt:lpstr>
      <vt:lpstr>Rate your ability 1- 5 (1= never 5 = always)</vt:lpstr>
      <vt:lpstr>UWTSD Careers Service Short Course</vt:lpstr>
      <vt:lpstr>How did it go?</vt:lpstr>
      <vt:lpstr>Getting control…</vt:lpstr>
      <vt:lpstr>Effective Planning</vt:lpstr>
      <vt:lpstr>Recap: Learning Outcome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Hotel Management  Business Skills  Week 6 Transferable Skills</dc:title>
  <dc:creator>Deborah Lloyd</dc:creator>
  <cp:lastModifiedBy>Helen Evans (Institute of Management and Health)</cp:lastModifiedBy>
  <cp:revision>4</cp:revision>
  <dcterms:created xsi:type="dcterms:W3CDTF">2023-10-17T11:20:34Z</dcterms:created>
  <dcterms:modified xsi:type="dcterms:W3CDTF">2023-10-17T12:36:34Z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2023-09-18T00:00:00Z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2023-10-17T00:00:00Z</vt:filetime>
  </property>
  <property fmtid="{D5CDD505-2E9C-101B-9397-08002B2CF9AE}" pid="5" name="Producer">
    <vt:lpwstr>Microsoft® PowerPoint® for Microsoft 365</vt:lpwstr>
  </property>
</Properties>
</file>