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84" r:id="rId2"/>
    <p:sldId id="285" r:id="rId3"/>
    <p:sldId id="257" r:id="rId4"/>
    <p:sldId id="288" r:id="rId5"/>
    <p:sldId id="291" r:id="rId6"/>
    <p:sldId id="289" r:id="rId7"/>
    <p:sldId id="261" r:id="rId8"/>
    <p:sldId id="262" r:id="rId9"/>
    <p:sldId id="263" r:id="rId10"/>
    <p:sldId id="264" r:id="rId11"/>
    <p:sldId id="265" r:id="rId12"/>
    <p:sldId id="292"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43" autoAdjust="0"/>
    <p:restoredTop sz="94660"/>
  </p:normalViewPr>
  <p:slideViewPr>
    <p:cSldViewPr snapToGrid="0">
      <p:cViewPr varScale="1">
        <p:scale>
          <a:sx n="101" d="100"/>
          <a:sy n="101" d="100"/>
        </p:scale>
        <p:origin x="70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svg"/><Relationship Id="rId1" Type="http://schemas.openxmlformats.org/officeDocument/2006/relationships/image" Target="../media/image2.svg"/><Relationship Id="rId4" Type="http://schemas.openxmlformats.org/officeDocument/2006/relationships/image" Target="../media/image5.svg"/></Relationships>
</file>

<file path=ppt/diagrams/_rels/data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image" Target="../media/image6.svg"/><Relationship Id="rId4" Type="http://schemas.openxmlformats.org/officeDocument/2006/relationships/image" Target="../media/image9.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svg"/><Relationship Id="rId1" Type="http://schemas.openxmlformats.org/officeDocument/2006/relationships/image" Target="../media/image2.svg"/><Relationship Id="rId4" Type="http://schemas.openxmlformats.org/officeDocument/2006/relationships/image" Target="../media/image5.svg"/></Relationships>
</file>

<file path=ppt/diagrams/_rels/drawing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image" Target="../media/image6.svg"/><Relationship Id="rId4" Type="http://schemas.openxmlformats.org/officeDocument/2006/relationships/image" Target="../media/image9.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14">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B87A509-27A9-45F5-9B2A-F6BD60FA6F80}" type="doc">
      <dgm:prSet loTypeId="urn:microsoft.com/office/officeart/2018/2/layout/IconVerticalSolidList" loCatId="icon" qsTypeId="urn:microsoft.com/office/officeart/2005/8/quickstyle/simple1#24" qsCatId="simple" csTypeId="urn:microsoft.com/office/officeart/2018/5/colors/Iconchunking_neutralicontext_colorful1" csCatId="colorful" phldr="1"/>
      <dgm:spPr/>
      <dgm:t>
        <a:bodyPr/>
        <a:lstStyle/>
        <a:p>
          <a:endParaRPr lang="en-US"/>
        </a:p>
      </dgm:t>
    </dgm:pt>
    <dgm:pt modelId="{718C6CCB-D9D2-4EB0-9CC8-0E049714D651}">
      <dgm:prSet/>
      <dgm:spPr/>
      <dgm:t>
        <a:bodyPr/>
        <a:lstStyle/>
        <a:p>
          <a:r>
            <a:rPr lang="en-GB" b="0"/>
            <a:t>Basil’s Bakery is a small independent shop located in a retail park in Coventry, UK. Running since 2015</a:t>
          </a:r>
          <a:endParaRPr lang="en-US"/>
        </a:p>
      </dgm:t>
    </dgm:pt>
    <dgm:pt modelId="{D12AA472-500D-4AA9-BD13-2E4E782EA69F}" type="parTrans" cxnId="{2AA5A2DC-AFCC-4FE3-8582-5A5412F7257B}">
      <dgm:prSet/>
      <dgm:spPr/>
      <dgm:t>
        <a:bodyPr/>
        <a:lstStyle/>
        <a:p>
          <a:endParaRPr lang="en-US"/>
        </a:p>
      </dgm:t>
    </dgm:pt>
    <dgm:pt modelId="{D7B52CF8-F880-4981-A896-7E9D731036C0}" type="sibTrans" cxnId="{2AA5A2DC-AFCC-4FE3-8582-5A5412F7257B}">
      <dgm:prSet/>
      <dgm:spPr/>
      <dgm:t>
        <a:bodyPr/>
        <a:lstStyle/>
        <a:p>
          <a:endParaRPr lang="en-US"/>
        </a:p>
      </dgm:t>
    </dgm:pt>
    <dgm:pt modelId="{FD9146EF-A855-4928-8C14-2D48AEB47E70}">
      <dgm:prSet/>
      <dgm:spPr/>
      <dgm:t>
        <a:bodyPr/>
        <a:lstStyle/>
        <a:p>
          <a:r>
            <a:rPr lang="en-GB" b="0"/>
            <a:t>They specialise in baking cakes, pastries and bread using high quality of organic ingredients. </a:t>
          </a:r>
          <a:endParaRPr lang="en-US"/>
        </a:p>
      </dgm:t>
    </dgm:pt>
    <dgm:pt modelId="{100E448F-92DA-4CC7-9E5C-BF346D92444D}" type="parTrans" cxnId="{87DFC78E-2769-41D4-8C6B-BEF2EB9B01A3}">
      <dgm:prSet/>
      <dgm:spPr/>
      <dgm:t>
        <a:bodyPr/>
        <a:lstStyle/>
        <a:p>
          <a:endParaRPr lang="en-US"/>
        </a:p>
      </dgm:t>
    </dgm:pt>
    <dgm:pt modelId="{0B09AE83-788A-4493-B1C6-CAD3110546CF}" type="sibTrans" cxnId="{87DFC78E-2769-41D4-8C6B-BEF2EB9B01A3}">
      <dgm:prSet/>
      <dgm:spPr/>
      <dgm:t>
        <a:bodyPr/>
        <a:lstStyle/>
        <a:p>
          <a:endParaRPr lang="en-US"/>
        </a:p>
      </dgm:t>
    </dgm:pt>
    <dgm:pt modelId="{579FB82D-B8F4-4744-A0C7-AB5EDBFC6A08}">
      <dgm:prSet/>
      <dgm:spPr/>
      <dgm:t>
        <a:bodyPr/>
        <a:lstStyle/>
        <a:p>
          <a:r>
            <a:rPr lang="en-GB" b="0"/>
            <a:t>Their main consumers are local shoppers and people who visit the retail park for shopping. </a:t>
          </a:r>
          <a:endParaRPr lang="en-US"/>
        </a:p>
      </dgm:t>
    </dgm:pt>
    <dgm:pt modelId="{97F0BC7C-7137-4497-A66E-0DE979B37C5B}" type="parTrans" cxnId="{BBF50A82-CD39-436D-B67A-4AB78113EB10}">
      <dgm:prSet/>
      <dgm:spPr/>
      <dgm:t>
        <a:bodyPr/>
        <a:lstStyle/>
        <a:p>
          <a:endParaRPr lang="en-US"/>
        </a:p>
      </dgm:t>
    </dgm:pt>
    <dgm:pt modelId="{28229A70-C75B-4600-810A-0FB5ED6A057A}" type="sibTrans" cxnId="{BBF50A82-CD39-436D-B67A-4AB78113EB10}">
      <dgm:prSet/>
      <dgm:spPr/>
      <dgm:t>
        <a:bodyPr/>
        <a:lstStyle/>
        <a:p>
          <a:endParaRPr lang="en-US"/>
        </a:p>
      </dgm:t>
    </dgm:pt>
    <dgm:pt modelId="{08BDAFC3-D710-48A0-AD29-13744D471BC0}">
      <dgm:prSet/>
      <dgm:spPr/>
      <dgm:t>
        <a:bodyPr/>
        <a:lstStyle/>
        <a:p>
          <a:r>
            <a:rPr lang="en-GB" b="0"/>
            <a:t>Sales growth have not been recovered since Covid restriction were lifted and not returning to pre 2020 levels. Many business at the retail park are closing down and some of Basil’s most loyal customer have moved to the new model of working from home.</a:t>
          </a:r>
          <a:endParaRPr lang="en-US"/>
        </a:p>
      </dgm:t>
    </dgm:pt>
    <dgm:pt modelId="{939EB30D-0C7A-43B0-81D1-E6E510E9ABF1}" type="parTrans" cxnId="{B70C98B3-B5C5-4592-98FB-CA23BB3B4AEF}">
      <dgm:prSet/>
      <dgm:spPr/>
      <dgm:t>
        <a:bodyPr/>
        <a:lstStyle/>
        <a:p>
          <a:endParaRPr lang="en-US"/>
        </a:p>
      </dgm:t>
    </dgm:pt>
    <dgm:pt modelId="{32BAE7A8-00E5-48A9-8BCB-8D2E148EF3BD}" type="sibTrans" cxnId="{B70C98B3-B5C5-4592-98FB-CA23BB3B4AEF}">
      <dgm:prSet/>
      <dgm:spPr/>
      <dgm:t>
        <a:bodyPr/>
        <a:lstStyle/>
        <a:p>
          <a:endParaRPr lang="en-US"/>
        </a:p>
      </dgm:t>
    </dgm:pt>
    <dgm:pt modelId="{94251900-2CA4-47B5-8DA4-16C638DDB24D}" type="pres">
      <dgm:prSet presAssocID="{CB87A509-27A9-45F5-9B2A-F6BD60FA6F80}" presName="root" presStyleCnt="0">
        <dgm:presLayoutVars>
          <dgm:dir/>
          <dgm:resizeHandles val="exact"/>
        </dgm:presLayoutVars>
      </dgm:prSet>
      <dgm:spPr/>
    </dgm:pt>
    <dgm:pt modelId="{638CDDFA-6371-475F-BA55-25078F00E979}" type="pres">
      <dgm:prSet presAssocID="{718C6CCB-D9D2-4EB0-9CC8-0E049714D651}" presName="compNode" presStyleCnt="0"/>
      <dgm:spPr/>
    </dgm:pt>
    <dgm:pt modelId="{2C6C9192-0B20-46BD-85EE-4052C31A64F5}" type="pres">
      <dgm:prSet presAssocID="{718C6CCB-D9D2-4EB0-9CC8-0E049714D651}" presName="bgRect" presStyleLbl="bgShp" presStyleIdx="0" presStyleCnt="4"/>
      <dgm:spPr/>
    </dgm:pt>
    <dgm:pt modelId="{B008D6C8-FCE6-45C2-B47B-FA56881A8270}" type="pres">
      <dgm:prSet presAssocID="{718C6CCB-D9D2-4EB0-9CC8-0E049714D651}"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Cupcake"/>
        </a:ext>
      </dgm:extLst>
    </dgm:pt>
    <dgm:pt modelId="{07216410-BD01-4170-A0E6-194095EEE318}" type="pres">
      <dgm:prSet presAssocID="{718C6CCB-D9D2-4EB0-9CC8-0E049714D651}" presName="spaceRect" presStyleCnt="0"/>
      <dgm:spPr/>
    </dgm:pt>
    <dgm:pt modelId="{A19EC1BC-B07A-41DF-8615-287B172E0AD6}" type="pres">
      <dgm:prSet presAssocID="{718C6CCB-D9D2-4EB0-9CC8-0E049714D651}" presName="parTx" presStyleLbl="revTx" presStyleIdx="0" presStyleCnt="4">
        <dgm:presLayoutVars>
          <dgm:chMax val="0"/>
          <dgm:chPref val="0"/>
        </dgm:presLayoutVars>
      </dgm:prSet>
      <dgm:spPr/>
    </dgm:pt>
    <dgm:pt modelId="{645D3E46-2A01-418C-BDB0-F10F66CAFADC}" type="pres">
      <dgm:prSet presAssocID="{D7B52CF8-F880-4981-A896-7E9D731036C0}" presName="sibTrans" presStyleCnt="0"/>
      <dgm:spPr/>
    </dgm:pt>
    <dgm:pt modelId="{23DDB5A9-3D40-4EA3-A8EF-D3B17AE37670}" type="pres">
      <dgm:prSet presAssocID="{FD9146EF-A855-4928-8C14-2D48AEB47E70}" presName="compNode" presStyleCnt="0"/>
      <dgm:spPr/>
    </dgm:pt>
    <dgm:pt modelId="{20361F70-2A26-492C-989A-27873955DFFC}" type="pres">
      <dgm:prSet presAssocID="{FD9146EF-A855-4928-8C14-2D48AEB47E70}" presName="bgRect" presStyleLbl="bgShp" presStyleIdx="1" presStyleCnt="4"/>
      <dgm:spPr/>
    </dgm:pt>
    <dgm:pt modelId="{0656255E-6D88-44E3-9B42-7750CAB24CA9}" type="pres">
      <dgm:prSet presAssocID="{FD9146EF-A855-4928-8C14-2D48AEB47E70}"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ake slice"/>
        </a:ext>
      </dgm:extLst>
    </dgm:pt>
    <dgm:pt modelId="{970B2CC7-83A1-45F4-9534-60E193E5978B}" type="pres">
      <dgm:prSet presAssocID="{FD9146EF-A855-4928-8C14-2D48AEB47E70}" presName="spaceRect" presStyleCnt="0"/>
      <dgm:spPr/>
    </dgm:pt>
    <dgm:pt modelId="{C443EF6B-5F0A-4622-BAB3-0ECB05E41DC7}" type="pres">
      <dgm:prSet presAssocID="{FD9146EF-A855-4928-8C14-2D48AEB47E70}" presName="parTx" presStyleLbl="revTx" presStyleIdx="1" presStyleCnt="4">
        <dgm:presLayoutVars>
          <dgm:chMax val="0"/>
          <dgm:chPref val="0"/>
        </dgm:presLayoutVars>
      </dgm:prSet>
      <dgm:spPr/>
    </dgm:pt>
    <dgm:pt modelId="{3271F4D9-B9D2-4C49-88F8-687C50D88F7B}" type="pres">
      <dgm:prSet presAssocID="{0B09AE83-788A-4493-B1C6-CAD3110546CF}" presName="sibTrans" presStyleCnt="0"/>
      <dgm:spPr/>
    </dgm:pt>
    <dgm:pt modelId="{F5121E0B-7B4F-4EC8-95B0-0DAA659E8074}" type="pres">
      <dgm:prSet presAssocID="{579FB82D-B8F4-4744-A0C7-AB5EDBFC6A08}" presName="compNode" presStyleCnt="0"/>
      <dgm:spPr/>
    </dgm:pt>
    <dgm:pt modelId="{CE38E80B-AD8E-48F9-9727-17A1DFF2590B}" type="pres">
      <dgm:prSet presAssocID="{579FB82D-B8F4-4744-A0C7-AB5EDBFC6A08}" presName="bgRect" presStyleLbl="bgShp" presStyleIdx="2" presStyleCnt="4"/>
      <dgm:spPr/>
    </dgm:pt>
    <dgm:pt modelId="{177E0A73-C8C0-4F34-B3FE-EDB3609BCF0B}" type="pres">
      <dgm:prSet presAssocID="{579FB82D-B8F4-4744-A0C7-AB5EDBFC6A08}"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Kiosk"/>
        </a:ext>
      </dgm:extLst>
    </dgm:pt>
    <dgm:pt modelId="{C3F8DB05-3130-4621-92CC-6CECB1CE2910}" type="pres">
      <dgm:prSet presAssocID="{579FB82D-B8F4-4744-A0C7-AB5EDBFC6A08}" presName="spaceRect" presStyleCnt="0"/>
      <dgm:spPr/>
    </dgm:pt>
    <dgm:pt modelId="{012C8638-4C0D-4319-A72A-729CE244171D}" type="pres">
      <dgm:prSet presAssocID="{579FB82D-B8F4-4744-A0C7-AB5EDBFC6A08}" presName="parTx" presStyleLbl="revTx" presStyleIdx="2" presStyleCnt="4">
        <dgm:presLayoutVars>
          <dgm:chMax val="0"/>
          <dgm:chPref val="0"/>
        </dgm:presLayoutVars>
      </dgm:prSet>
      <dgm:spPr/>
    </dgm:pt>
    <dgm:pt modelId="{21F9B31C-09AC-4EA6-8453-3458E02866DE}" type="pres">
      <dgm:prSet presAssocID="{28229A70-C75B-4600-810A-0FB5ED6A057A}" presName="sibTrans" presStyleCnt="0"/>
      <dgm:spPr/>
    </dgm:pt>
    <dgm:pt modelId="{11A0EF23-8CCA-4963-9547-B9F98EF6C132}" type="pres">
      <dgm:prSet presAssocID="{08BDAFC3-D710-48A0-AD29-13744D471BC0}" presName="compNode" presStyleCnt="0"/>
      <dgm:spPr/>
    </dgm:pt>
    <dgm:pt modelId="{99F70592-0CAA-4578-ABB9-549FCFD39DA0}" type="pres">
      <dgm:prSet presAssocID="{08BDAFC3-D710-48A0-AD29-13744D471BC0}" presName="bgRect" presStyleLbl="bgShp" presStyleIdx="3" presStyleCnt="4"/>
      <dgm:spPr/>
    </dgm:pt>
    <dgm:pt modelId="{CD4C0A65-2D17-4970-ACB5-872F7C956883}" type="pres">
      <dgm:prSet presAssocID="{08BDAFC3-D710-48A0-AD29-13744D471BC0}"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siness Growth"/>
        </a:ext>
      </dgm:extLst>
    </dgm:pt>
    <dgm:pt modelId="{31D07C55-D77F-45F8-9C41-395DADFB9238}" type="pres">
      <dgm:prSet presAssocID="{08BDAFC3-D710-48A0-AD29-13744D471BC0}" presName="spaceRect" presStyleCnt="0"/>
      <dgm:spPr/>
    </dgm:pt>
    <dgm:pt modelId="{244C1B08-3FF5-497F-8945-9EE95BE8C4F5}" type="pres">
      <dgm:prSet presAssocID="{08BDAFC3-D710-48A0-AD29-13744D471BC0}" presName="parTx" presStyleLbl="revTx" presStyleIdx="3" presStyleCnt="4">
        <dgm:presLayoutVars>
          <dgm:chMax val="0"/>
          <dgm:chPref val="0"/>
        </dgm:presLayoutVars>
      </dgm:prSet>
      <dgm:spPr/>
    </dgm:pt>
  </dgm:ptLst>
  <dgm:cxnLst>
    <dgm:cxn modelId="{45281E0B-0135-4505-96C0-364E6C176887}" type="presOf" srcId="{FD9146EF-A855-4928-8C14-2D48AEB47E70}" destId="{C443EF6B-5F0A-4622-BAB3-0ECB05E41DC7}" srcOrd="0" destOrd="0" presId="urn:microsoft.com/office/officeart/2018/2/layout/IconVerticalSolidList"/>
    <dgm:cxn modelId="{413B4C2E-165B-4A20-B497-77697EF135E7}" type="presOf" srcId="{579FB82D-B8F4-4744-A0C7-AB5EDBFC6A08}" destId="{012C8638-4C0D-4319-A72A-729CE244171D}" srcOrd="0" destOrd="0" presId="urn:microsoft.com/office/officeart/2018/2/layout/IconVerticalSolidList"/>
    <dgm:cxn modelId="{BBF50A82-CD39-436D-B67A-4AB78113EB10}" srcId="{CB87A509-27A9-45F5-9B2A-F6BD60FA6F80}" destId="{579FB82D-B8F4-4744-A0C7-AB5EDBFC6A08}" srcOrd="2" destOrd="0" parTransId="{97F0BC7C-7137-4497-A66E-0DE979B37C5B}" sibTransId="{28229A70-C75B-4600-810A-0FB5ED6A057A}"/>
    <dgm:cxn modelId="{87DFC78E-2769-41D4-8C6B-BEF2EB9B01A3}" srcId="{CB87A509-27A9-45F5-9B2A-F6BD60FA6F80}" destId="{FD9146EF-A855-4928-8C14-2D48AEB47E70}" srcOrd="1" destOrd="0" parTransId="{100E448F-92DA-4CC7-9E5C-BF346D92444D}" sibTransId="{0B09AE83-788A-4493-B1C6-CAD3110546CF}"/>
    <dgm:cxn modelId="{E6C783A1-4318-4EE8-9040-1FF672858404}" type="presOf" srcId="{CB87A509-27A9-45F5-9B2A-F6BD60FA6F80}" destId="{94251900-2CA4-47B5-8DA4-16C638DDB24D}" srcOrd="0" destOrd="0" presId="urn:microsoft.com/office/officeart/2018/2/layout/IconVerticalSolidList"/>
    <dgm:cxn modelId="{B70C98B3-B5C5-4592-98FB-CA23BB3B4AEF}" srcId="{CB87A509-27A9-45F5-9B2A-F6BD60FA6F80}" destId="{08BDAFC3-D710-48A0-AD29-13744D471BC0}" srcOrd="3" destOrd="0" parTransId="{939EB30D-0C7A-43B0-81D1-E6E510E9ABF1}" sibTransId="{32BAE7A8-00E5-48A9-8BCB-8D2E148EF3BD}"/>
    <dgm:cxn modelId="{9120E9CC-2CE9-47C1-A9B8-2C2F14AF42E1}" type="presOf" srcId="{718C6CCB-D9D2-4EB0-9CC8-0E049714D651}" destId="{A19EC1BC-B07A-41DF-8615-287B172E0AD6}" srcOrd="0" destOrd="0" presId="urn:microsoft.com/office/officeart/2018/2/layout/IconVerticalSolidList"/>
    <dgm:cxn modelId="{2AA5A2DC-AFCC-4FE3-8582-5A5412F7257B}" srcId="{CB87A509-27A9-45F5-9B2A-F6BD60FA6F80}" destId="{718C6CCB-D9D2-4EB0-9CC8-0E049714D651}" srcOrd="0" destOrd="0" parTransId="{D12AA472-500D-4AA9-BD13-2E4E782EA69F}" sibTransId="{D7B52CF8-F880-4981-A896-7E9D731036C0}"/>
    <dgm:cxn modelId="{61D814E0-2A4B-4C88-BD6D-ABBE033A6529}" type="presOf" srcId="{08BDAFC3-D710-48A0-AD29-13744D471BC0}" destId="{244C1B08-3FF5-497F-8945-9EE95BE8C4F5}" srcOrd="0" destOrd="0" presId="urn:microsoft.com/office/officeart/2018/2/layout/IconVerticalSolidList"/>
    <dgm:cxn modelId="{3089A15C-735A-4C56-A105-D4AFC70B2455}" type="presParOf" srcId="{94251900-2CA4-47B5-8DA4-16C638DDB24D}" destId="{638CDDFA-6371-475F-BA55-25078F00E979}" srcOrd="0" destOrd="0" presId="urn:microsoft.com/office/officeart/2018/2/layout/IconVerticalSolidList"/>
    <dgm:cxn modelId="{D674C940-6B3F-49F8-9CE7-02066207D2BA}" type="presParOf" srcId="{638CDDFA-6371-475F-BA55-25078F00E979}" destId="{2C6C9192-0B20-46BD-85EE-4052C31A64F5}" srcOrd="0" destOrd="0" presId="urn:microsoft.com/office/officeart/2018/2/layout/IconVerticalSolidList"/>
    <dgm:cxn modelId="{F18CB3BD-C673-4642-AB11-810EA9B1F88D}" type="presParOf" srcId="{638CDDFA-6371-475F-BA55-25078F00E979}" destId="{B008D6C8-FCE6-45C2-B47B-FA56881A8270}" srcOrd="1" destOrd="0" presId="urn:microsoft.com/office/officeart/2018/2/layout/IconVerticalSolidList"/>
    <dgm:cxn modelId="{B118EAF5-0991-406E-BA31-20D283B108B3}" type="presParOf" srcId="{638CDDFA-6371-475F-BA55-25078F00E979}" destId="{07216410-BD01-4170-A0E6-194095EEE318}" srcOrd="2" destOrd="0" presId="urn:microsoft.com/office/officeart/2018/2/layout/IconVerticalSolidList"/>
    <dgm:cxn modelId="{8F9E3142-B776-4F58-87DD-47CBEB86F9CF}" type="presParOf" srcId="{638CDDFA-6371-475F-BA55-25078F00E979}" destId="{A19EC1BC-B07A-41DF-8615-287B172E0AD6}" srcOrd="3" destOrd="0" presId="urn:microsoft.com/office/officeart/2018/2/layout/IconVerticalSolidList"/>
    <dgm:cxn modelId="{160BDFFB-6387-4A03-8DF9-DC863E8EE66C}" type="presParOf" srcId="{94251900-2CA4-47B5-8DA4-16C638DDB24D}" destId="{645D3E46-2A01-418C-BDB0-F10F66CAFADC}" srcOrd="1" destOrd="0" presId="urn:microsoft.com/office/officeart/2018/2/layout/IconVerticalSolidList"/>
    <dgm:cxn modelId="{D1CD3E41-5164-4F02-99B7-A1B100566436}" type="presParOf" srcId="{94251900-2CA4-47B5-8DA4-16C638DDB24D}" destId="{23DDB5A9-3D40-4EA3-A8EF-D3B17AE37670}" srcOrd="2" destOrd="0" presId="urn:microsoft.com/office/officeart/2018/2/layout/IconVerticalSolidList"/>
    <dgm:cxn modelId="{C4A19F7A-BE85-4000-993B-9C6EE1A3C2F7}" type="presParOf" srcId="{23DDB5A9-3D40-4EA3-A8EF-D3B17AE37670}" destId="{20361F70-2A26-492C-989A-27873955DFFC}" srcOrd="0" destOrd="0" presId="urn:microsoft.com/office/officeart/2018/2/layout/IconVerticalSolidList"/>
    <dgm:cxn modelId="{BEBBA35B-0136-4D22-9141-6BEED8CD592F}" type="presParOf" srcId="{23DDB5A9-3D40-4EA3-A8EF-D3B17AE37670}" destId="{0656255E-6D88-44E3-9B42-7750CAB24CA9}" srcOrd="1" destOrd="0" presId="urn:microsoft.com/office/officeart/2018/2/layout/IconVerticalSolidList"/>
    <dgm:cxn modelId="{246F4861-9275-46C5-9FE4-72FDAEB2C1A1}" type="presParOf" srcId="{23DDB5A9-3D40-4EA3-A8EF-D3B17AE37670}" destId="{970B2CC7-83A1-45F4-9534-60E193E5978B}" srcOrd="2" destOrd="0" presId="urn:microsoft.com/office/officeart/2018/2/layout/IconVerticalSolidList"/>
    <dgm:cxn modelId="{CC6749BB-81C6-435C-A305-057F7234132F}" type="presParOf" srcId="{23DDB5A9-3D40-4EA3-A8EF-D3B17AE37670}" destId="{C443EF6B-5F0A-4622-BAB3-0ECB05E41DC7}" srcOrd="3" destOrd="0" presId="urn:microsoft.com/office/officeart/2018/2/layout/IconVerticalSolidList"/>
    <dgm:cxn modelId="{95713211-AC54-4955-89CB-71C27BDF442C}" type="presParOf" srcId="{94251900-2CA4-47B5-8DA4-16C638DDB24D}" destId="{3271F4D9-B9D2-4C49-88F8-687C50D88F7B}" srcOrd="3" destOrd="0" presId="urn:microsoft.com/office/officeart/2018/2/layout/IconVerticalSolidList"/>
    <dgm:cxn modelId="{0B4FE315-6EF1-42AD-BB2B-F3572CE91784}" type="presParOf" srcId="{94251900-2CA4-47B5-8DA4-16C638DDB24D}" destId="{F5121E0B-7B4F-4EC8-95B0-0DAA659E8074}" srcOrd="4" destOrd="0" presId="urn:microsoft.com/office/officeart/2018/2/layout/IconVerticalSolidList"/>
    <dgm:cxn modelId="{5D9988CF-0298-4943-9E01-34E53FDD19A7}" type="presParOf" srcId="{F5121E0B-7B4F-4EC8-95B0-0DAA659E8074}" destId="{CE38E80B-AD8E-48F9-9727-17A1DFF2590B}" srcOrd="0" destOrd="0" presId="urn:microsoft.com/office/officeart/2018/2/layout/IconVerticalSolidList"/>
    <dgm:cxn modelId="{07AC0DC3-674C-4522-9004-20CE803BE415}" type="presParOf" srcId="{F5121E0B-7B4F-4EC8-95B0-0DAA659E8074}" destId="{177E0A73-C8C0-4F34-B3FE-EDB3609BCF0B}" srcOrd="1" destOrd="0" presId="urn:microsoft.com/office/officeart/2018/2/layout/IconVerticalSolidList"/>
    <dgm:cxn modelId="{6FEEA9E5-96E7-45A8-B937-EB03896D6FBC}" type="presParOf" srcId="{F5121E0B-7B4F-4EC8-95B0-0DAA659E8074}" destId="{C3F8DB05-3130-4621-92CC-6CECB1CE2910}" srcOrd="2" destOrd="0" presId="urn:microsoft.com/office/officeart/2018/2/layout/IconVerticalSolidList"/>
    <dgm:cxn modelId="{C073666F-C5C5-4CAC-A50A-079D74F2466A}" type="presParOf" srcId="{F5121E0B-7B4F-4EC8-95B0-0DAA659E8074}" destId="{012C8638-4C0D-4319-A72A-729CE244171D}" srcOrd="3" destOrd="0" presId="urn:microsoft.com/office/officeart/2018/2/layout/IconVerticalSolidList"/>
    <dgm:cxn modelId="{7BE70094-DDE0-46DB-9C72-CC1122469A65}" type="presParOf" srcId="{94251900-2CA4-47B5-8DA4-16C638DDB24D}" destId="{21F9B31C-09AC-4EA6-8453-3458E02866DE}" srcOrd="5" destOrd="0" presId="urn:microsoft.com/office/officeart/2018/2/layout/IconVerticalSolidList"/>
    <dgm:cxn modelId="{165C063E-2203-459D-ACE3-63DC982C8E69}" type="presParOf" srcId="{94251900-2CA4-47B5-8DA4-16C638DDB24D}" destId="{11A0EF23-8CCA-4963-9547-B9F98EF6C132}" srcOrd="6" destOrd="0" presId="urn:microsoft.com/office/officeart/2018/2/layout/IconVerticalSolidList"/>
    <dgm:cxn modelId="{0535F4E1-58BF-4759-80C3-6699569B93FD}" type="presParOf" srcId="{11A0EF23-8CCA-4963-9547-B9F98EF6C132}" destId="{99F70592-0CAA-4578-ABB9-549FCFD39DA0}" srcOrd="0" destOrd="0" presId="urn:microsoft.com/office/officeart/2018/2/layout/IconVerticalSolidList"/>
    <dgm:cxn modelId="{0511B97D-75D1-4B8C-AD2E-76CA45CDC50E}" type="presParOf" srcId="{11A0EF23-8CCA-4963-9547-B9F98EF6C132}" destId="{CD4C0A65-2D17-4970-ACB5-872F7C956883}" srcOrd="1" destOrd="0" presId="urn:microsoft.com/office/officeart/2018/2/layout/IconVerticalSolidList"/>
    <dgm:cxn modelId="{0C30A34E-0632-43C7-89D4-B84584590DC7}" type="presParOf" srcId="{11A0EF23-8CCA-4963-9547-B9F98EF6C132}" destId="{31D07C55-D77F-45F8-9C41-395DADFB9238}" srcOrd="2" destOrd="0" presId="urn:microsoft.com/office/officeart/2018/2/layout/IconVerticalSolidList"/>
    <dgm:cxn modelId="{9F942DAE-0794-4756-B915-BCD30D94FAEB}" type="presParOf" srcId="{11A0EF23-8CCA-4963-9547-B9F98EF6C132}" destId="{244C1B08-3FF5-497F-8945-9EE95BE8C4F5}"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9DF54B7-0DED-45A9-AF2D-CEBAAED2C1EE}" type="doc">
      <dgm:prSet loTypeId="urn:microsoft.com/office/officeart/2018/2/layout/IconLabelList" loCatId="icon" qsTypeId="urn:microsoft.com/office/officeart/2005/8/quickstyle/simple1#31" qsCatId="simple" csTypeId="urn:microsoft.com/office/officeart/2018/5/colors/Iconchunking_neutralbg_colorful1" csCatId="colorful" phldr="1"/>
      <dgm:spPr/>
      <dgm:t>
        <a:bodyPr/>
        <a:lstStyle/>
        <a:p>
          <a:endParaRPr lang="en-US"/>
        </a:p>
      </dgm:t>
    </dgm:pt>
    <dgm:pt modelId="{8550ABC7-FE4C-4FAC-AC1B-AA9A2840A592}">
      <dgm:prSet custT="1"/>
      <dgm:spPr/>
      <dgm:t>
        <a:bodyPr/>
        <a:lstStyle/>
        <a:p>
          <a:r>
            <a:rPr lang="en-GB" sz="2000" b="1" u="sng" dirty="0"/>
            <a:t>Business problems insights</a:t>
          </a:r>
          <a:endParaRPr lang="en-US" sz="2000" b="1" dirty="0"/>
        </a:p>
      </dgm:t>
    </dgm:pt>
    <dgm:pt modelId="{693D3D5A-64FD-4B66-AB26-87D0D00F119C}" type="parTrans" cxnId="{5FA1E87C-4BCC-454D-8D31-D12A73448AFC}">
      <dgm:prSet/>
      <dgm:spPr/>
      <dgm:t>
        <a:bodyPr/>
        <a:lstStyle/>
        <a:p>
          <a:endParaRPr lang="en-US"/>
        </a:p>
      </dgm:t>
    </dgm:pt>
    <dgm:pt modelId="{23B9E4A8-D2D3-4BBB-B35B-698DBDC0A9E8}" type="sibTrans" cxnId="{5FA1E87C-4BCC-454D-8D31-D12A73448AFC}">
      <dgm:prSet/>
      <dgm:spPr/>
      <dgm:t>
        <a:bodyPr/>
        <a:lstStyle/>
        <a:p>
          <a:endParaRPr lang="en-US"/>
        </a:p>
      </dgm:t>
    </dgm:pt>
    <dgm:pt modelId="{5B8DAB26-56CA-44E6-AB45-C596DD3D0E95}">
      <dgm:prSet/>
      <dgm:spPr/>
      <dgm:t>
        <a:bodyPr/>
        <a:lstStyle/>
        <a:p>
          <a:r>
            <a:rPr lang="en-GB" b="0" dirty="0"/>
            <a:t>Sales growth have not been recovered since Covid restriction were lifted.</a:t>
          </a:r>
          <a:endParaRPr lang="en-US" dirty="0"/>
        </a:p>
      </dgm:t>
    </dgm:pt>
    <dgm:pt modelId="{711BAFDC-1131-4413-82B1-B1A2F197A96B}" type="parTrans" cxnId="{41D1E67F-4BA6-4BBC-8438-A879FF8D3F03}">
      <dgm:prSet/>
      <dgm:spPr/>
      <dgm:t>
        <a:bodyPr/>
        <a:lstStyle/>
        <a:p>
          <a:endParaRPr lang="en-US"/>
        </a:p>
      </dgm:t>
    </dgm:pt>
    <dgm:pt modelId="{FB7F6A0D-763A-4C7E-B32E-2A7B42E986F3}" type="sibTrans" cxnId="{41D1E67F-4BA6-4BBC-8438-A879FF8D3F03}">
      <dgm:prSet/>
      <dgm:spPr/>
      <dgm:t>
        <a:bodyPr/>
        <a:lstStyle/>
        <a:p>
          <a:endParaRPr lang="en-US"/>
        </a:p>
      </dgm:t>
    </dgm:pt>
    <dgm:pt modelId="{E984FED4-BEF7-4DAA-A39A-C635EFB912A6}">
      <dgm:prSet/>
      <dgm:spPr/>
      <dgm:t>
        <a:bodyPr/>
        <a:lstStyle/>
        <a:p>
          <a:r>
            <a:rPr lang="en-GB" b="0" dirty="0"/>
            <a:t>They remain flat and not returning to pre 2020 levels. </a:t>
          </a:r>
          <a:endParaRPr lang="en-US" dirty="0"/>
        </a:p>
      </dgm:t>
    </dgm:pt>
    <dgm:pt modelId="{992669A6-7A70-4493-8E4F-C5D341D0ACEA}" type="parTrans" cxnId="{AD9C1DAF-E7EF-4E77-8BB2-CDF4AA8F2ADF}">
      <dgm:prSet/>
      <dgm:spPr/>
      <dgm:t>
        <a:bodyPr/>
        <a:lstStyle/>
        <a:p>
          <a:endParaRPr lang="en-US"/>
        </a:p>
      </dgm:t>
    </dgm:pt>
    <dgm:pt modelId="{80DC5C6F-0F05-4660-B441-C92D648D1FA0}" type="sibTrans" cxnId="{AD9C1DAF-E7EF-4E77-8BB2-CDF4AA8F2ADF}">
      <dgm:prSet/>
      <dgm:spPr/>
      <dgm:t>
        <a:bodyPr/>
        <a:lstStyle/>
        <a:p>
          <a:endParaRPr lang="en-US"/>
        </a:p>
      </dgm:t>
    </dgm:pt>
    <dgm:pt modelId="{6B4A43B7-5748-42E6-A9F4-13793D6A55B9}">
      <dgm:prSet/>
      <dgm:spPr/>
      <dgm:t>
        <a:bodyPr/>
        <a:lstStyle/>
        <a:p>
          <a:r>
            <a:rPr lang="en-GB" b="0" dirty="0"/>
            <a:t>Many business at the retail park are closing down. Additionally, some of Basil’s most loyal customer have moved to the new model of working from home.</a:t>
          </a:r>
          <a:endParaRPr lang="en-US" dirty="0"/>
        </a:p>
      </dgm:t>
    </dgm:pt>
    <dgm:pt modelId="{8A3D7010-91B6-4034-81BC-ED4A25E694E5}" type="parTrans" cxnId="{22001448-5CB6-45FC-B248-0CBF018520B9}">
      <dgm:prSet/>
      <dgm:spPr/>
      <dgm:t>
        <a:bodyPr/>
        <a:lstStyle/>
        <a:p>
          <a:endParaRPr lang="en-US"/>
        </a:p>
      </dgm:t>
    </dgm:pt>
    <dgm:pt modelId="{B57608B5-2530-477E-B3BE-DC25E74C6331}" type="sibTrans" cxnId="{22001448-5CB6-45FC-B248-0CBF018520B9}">
      <dgm:prSet/>
      <dgm:spPr/>
      <dgm:t>
        <a:bodyPr/>
        <a:lstStyle/>
        <a:p>
          <a:endParaRPr lang="en-US"/>
        </a:p>
      </dgm:t>
    </dgm:pt>
    <dgm:pt modelId="{E4D04939-5E59-4901-B2AD-F3D28F589467}" type="pres">
      <dgm:prSet presAssocID="{29DF54B7-0DED-45A9-AF2D-CEBAAED2C1EE}" presName="root" presStyleCnt="0">
        <dgm:presLayoutVars>
          <dgm:dir/>
          <dgm:resizeHandles val="exact"/>
        </dgm:presLayoutVars>
      </dgm:prSet>
      <dgm:spPr/>
    </dgm:pt>
    <dgm:pt modelId="{84970BBB-3482-483D-858C-C54783682CC3}" type="pres">
      <dgm:prSet presAssocID="{8550ABC7-FE4C-4FAC-AC1B-AA9A2840A592}" presName="compNode" presStyleCnt="0"/>
      <dgm:spPr/>
    </dgm:pt>
    <dgm:pt modelId="{65D367B5-A550-477B-BAB8-97AAA4242D1B}" type="pres">
      <dgm:prSet presAssocID="{8550ABC7-FE4C-4FAC-AC1B-AA9A2840A592}" presName="iconRect" presStyleLbl="node1" presStyleIdx="0" presStyleCnt="4" custLinFactX="200000" custLinFactNeighborX="249141" custLinFactNeighborY="-70862"/>
      <dgm:spPr>
        <a:blipFill rotWithShape="1">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rcRect/>
          <a:stretch>
            <a:fillRect/>
          </a:stretch>
        </a:blipFill>
        <a:ln>
          <a:noFill/>
        </a:ln>
      </dgm:spPr>
    </dgm:pt>
    <dgm:pt modelId="{B3A020FD-3F32-4514-A64D-8C32E3A49CA2}" type="pres">
      <dgm:prSet presAssocID="{8550ABC7-FE4C-4FAC-AC1B-AA9A2840A592}" presName="spaceRect" presStyleCnt="0"/>
      <dgm:spPr/>
    </dgm:pt>
    <dgm:pt modelId="{495BC38F-0B1A-4851-B854-32B7934D2157}" type="pres">
      <dgm:prSet presAssocID="{8550ABC7-FE4C-4FAC-AC1B-AA9A2840A592}" presName="textRect" presStyleLbl="revTx" presStyleIdx="0" presStyleCnt="4" custLinFactX="29060" custLinFactY="-100000" custLinFactNeighborX="100000" custLinFactNeighborY="-156088">
        <dgm:presLayoutVars>
          <dgm:chMax val="1"/>
          <dgm:chPref val="1"/>
        </dgm:presLayoutVars>
      </dgm:prSet>
      <dgm:spPr/>
    </dgm:pt>
    <dgm:pt modelId="{F0BE7D78-ABF3-4D3A-B05A-61E2C735A8FB}" type="pres">
      <dgm:prSet presAssocID="{23B9E4A8-D2D3-4BBB-B35B-698DBDC0A9E8}" presName="sibTrans" presStyleCnt="0"/>
      <dgm:spPr/>
    </dgm:pt>
    <dgm:pt modelId="{50C223E5-FCEE-4294-80D7-12798278CF1B}" type="pres">
      <dgm:prSet presAssocID="{5B8DAB26-56CA-44E6-AB45-C596DD3D0E95}" presName="compNode" presStyleCnt="0"/>
      <dgm:spPr/>
    </dgm:pt>
    <dgm:pt modelId="{F6B079CE-AC32-4B34-96D5-BC37E6BCBBDE}" type="pres">
      <dgm:prSet presAssocID="{5B8DAB26-56CA-44E6-AB45-C596DD3D0E95}" presName="iconRect" presStyleLbl="node1" presStyleIdx="1" presStyleCnt="4" custLinFactX="-100000" custLinFactNeighborX="-167916" custLinFactNeighborY="4480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pward trend"/>
        </a:ext>
      </dgm:extLst>
    </dgm:pt>
    <dgm:pt modelId="{1D8B6885-DCD0-4088-8BC4-FD15F02619CD}" type="pres">
      <dgm:prSet presAssocID="{5B8DAB26-56CA-44E6-AB45-C596DD3D0E95}" presName="spaceRect" presStyleCnt="0"/>
      <dgm:spPr/>
    </dgm:pt>
    <dgm:pt modelId="{B967C6DD-AC21-4B1F-B6BE-E16A9C4F17E3}" type="pres">
      <dgm:prSet presAssocID="{5B8DAB26-56CA-44E6-AB45-C596DD3D0E95}" presName="textRect" presStyleLbl="revTx" presStyleIdx="1" presStyleCnt="4" custLinFactX="-2524" custLinFactNeighborX="-100000" custLinFactNeighborY="11272">
        <dgm:presLayoutVars>
          <dgm:chMax val="1"/>
          <dgm:chPref val="1"/>
        </dgm:presLayoutVars>
      </dgm:prSet>
      <dgm:spPr/>
    </dgm:pt>
    <dgm:pt modelId="{225ADCDB-7C6D-40B8-A5B9-9AE91AE2A055}" type="pres">
      <dgm:prSet presAssocID="{FB7F6A0D-763A-4C7E-B32E-2A7B42E986F3}" presName="sibTrans" presStyleCnt="0"/>
      <dgm:spPr/>
    </dgm:pt>
    <dgm:pt modelId="{99CEE18A-268D-48E4-A4F8-769CB647A409}" type="pres">
      <dgm:prSet presAssocID="{E984FED4-BEF7-4DAA-A39A-C635EFB912A6}" presName="compNode" presStyleCnt="0"/>
      <dgm:spPr/>
    </dgm:pt>
    <dgm:pt modelId="{E8049A3C-F41D-4239-956E-0A285787B675}" type="pres">
      <dgm:prSet presAssocID="{E984FED4-BEF7-4DAA-A39A-C635EFB912A6}" presName="iconRect" presStyleLbl="node1" presStyleIdx="2" presStyleCnt="4" custLinFactX="-80748" custLinFactNeighborX="-100000" custLinFactNeighborY="5716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Loading"/>
        </a:ext>
      </dgm:extLst>
    </dgm:pt>
    <dgm:pt modelId="{4F0CD51D-B94D-4DA6-AE0F-978C43746625}" type="pres">
      <dgm:prSet presAssocID="{E984FED4-BEF7-4DAA-A39A-C635EFB912A6}" presName="spaceRect" presStyleCnt="0"/>
      <dgm:spPr/>
    </dgm:pt>
    <dgm:pt modelId="{6E531EF6-EE03-42A2-B116-4B586BCE1742}" type="pres">
      <dgm:prSet presAssocID="{E984FED4-BEF7-4DAA-A39A-C635EFB912A6}" presName="textRect" presStyleLbl="revTx" presStyleIdx="2" presStyleCnt="4" custLinFactNeighborX="-75664" custLinFactNeighborY="16419">
        <dgm:presLayoutVars>
          <dgm:chMax val="1"/>
          <dgm:chPref val="1"/>
        </dgm:presLayoutVars>
      </dgm:prSet>
      <dgm:spPr/>
    </dgm:pt>
    <dgm:pt modelId="{9C9828EF-A96D-4033-9EF0-3B83CBBFE011}" type="pres">
      <dgm:prSet presAssocID="{80DC5C6F-0F05-4660-B441-C92D648D1FA0}" presName="sibTrans" presStyleCnt="0"/>
      <dgm:spPr/>
    </dgm:pt>
    <dgm:pt modelId="{AD635ED1-0913-4C86-A9CD-D8617978D5FB}" type="pres">
      <dgm:prSet presAssocID="{6B4A43B7-5748-42E6-A9F4-13793D6A55B9}" presName="compNode" presStyleCnt="0"/>
      <dgm:spPr/>
    </dgm:pt>
    <dgm:pt modelId="{760C45E2-70C5-42FF-8529-5066C0459EA0}" type="pres">
      <dgm:prSet presAssocID="{6B4A43B7-5748-42E6-A9F4-13793D6A55B9}" presName="iconRect" presStyleLbl="node1" presStyleIdx="3" presStyleCnt="4" custLinFactX="-15440" custLinFactNeighborX="-100000" custLinFactNeighborY="41640"/>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ark scene"/>
        </a:ext>
      </dgm:extLst>
    </dgm:pt>
    <dgm:pt modelId="{F54DDC80-4E26-448A-9CC7-98746C6A5AE3}" type="pres">
      <dgm:prSet presAssocID="{6B4A43B7-5748-42E6-A9F4-13793D6A55B9}" presName="spaceRect" presStyleCnt="0"/>
      <dgm:spPr/>
    </dgm:pt>
    <dgm:pt modelId="{49AD6DCF-8298-417F-82F3-CC6C26BC7E1D}" type="pres">
      <dgm:prSet presAssocID="{6B4A43B7-5748-42E6-A9F4-13793D6A55B9}" presName="textRect" presStyleLbl="revTx" presStyleIdx="3" presStyleCnt="4" custLinFactNeighborX="-45104" custLinFactNeighborY="21386">
        <dgm:presLayoutVars>
          <dgm:chMax val="1"/>
          <dgm:chPref val="1"/>
        </dgm:presLayoutVars>
      </dgm:prSet>
      <dgm:spPr/>
    </dgm:pt>
  </dgm:ptLst>
  <dgm:cxnLst>
    <dgm:cxn modelId="{C7931306-8EE5-4BEF-A6EB-34BCD39F3756}" type="presOf" srcId="{E984FED4-BEF7-4DAA-A39A-C635EFB912A6}" destId="{6E531EF6-EE03-42A2-B116-4B586BCE1742}" srcOrd="0" destOrd="0" presId="urn:microsoft.com/office/officeart/2018/2/layout/IconLabelList"/>
    <dgm:cxn modelId="{22001448-5CB6-45FC-B248-0CBF018520B9}" srcId="{29DF54B7-0DED-45A9-AF2D-CEBAAED2C1EE}" destId="{6B4A43B7-5748-42E6-A9F4-13793D6A55B9}" srcOrd="3" destOrd="0" parTransId="{8A3D7010-91B6-4034-81BC-ED4A25E694E5}" sibTransId="{B57608B5-2530-477E-B3BE-DC25E74C6331}"/>
    <dgm:cxn modelId="{3B35B95A-0256-40BA-A67D-112E33F6D699}" type="presOf" srcId="{29DF54B7-0DED-45A9-AF2D-CEBAAED2C1EE}" destId="{E4D04939-5E59-4901-B2AD-F3D28F589467}" srcOrd="0" destOrd="0" presId="urn:microsoft.com/office/officeart/2018/2/layout/IconLabelList"/>
    <dgm:cxn modelId="{5FA1E87C-4BCC-454D-8D31-D12A73448AFC}" srcId="{29DF54B7-0DED-45A9-AF2D-CEBAAED2C1EE}" destId="{8550ABC7-FE4C-4FAC-AC1B-AA9A2840A592}" srcOrd="0" destOrd="0" parTransId="{693D3D5A-64FD-4B66-AB26-87D0D00F119C}" sibTransId="{23B9E4A8-D2D3-4BBB-B35B-698DBDC0A9E8}"/>
    <dgm:cxn modelId="{41D1E67F-4BA6-4BBC-8438-A879FF8D3F03}" srcId="{29DF54B7-0DED-45A9-AF2D-CEBAAED2C1EE}" destId="{5B8DAB26-56CA-44E6-AB45-C596DD3D0E95}" srcOrd="1" destOrd="0" parTransId="{711BAFDC-1131-4413-82B1-B1A2F197A96B}" sibTransId="{FB7F6A0D-763A-4C7E-B32E-2A7B42E986F3}"/>
    <dgm:cxn modelId="{F72A83A8-FEB7-499F-B265-3046D5F06E86}" type="presOf" srcId="{5B8DAB26-56CA-44E6-AB45-C596DD3D0E95}" destId="{B967C6DD-AC21-4B1F-B6BE-E16A9C4F17E3}" srcOrd="0" destOrd="0" presId="urn:microsoft.com/office/officeart/2018/2/layout/IconLabelList"/>
    <dgm:cxn modelId="{AD9C1DAF-E7EF-4E77-8BB2-CDF4AA8F2ADF}" srcId="{29DF54B7-0DED-45A9-AF2D-CEBAAED2C1EE}" destId="{E984FED4-BEF7-4DAA-A39A-C635EFB912A6}" srcOrd="2" destOrd="0" parTransId="{992669A6-7A70-4493-8E4F-C5D341D0ACEA}" sibTransId="{80DC5C6F-0F05-4660-B441-C92D648D1FA0}"/>
    <dgm:cxn modelId="{A6C007B5-7819-4CFE-B386-C4968A6A6D4C}" type="presOf" srcId="{8550ABC7-FE4C-4FAC-AC1B-AA9A2840A592}" destId="{495BC38F-0B1A-4851-B854-32B7934D2157}" srcOrd="0" destOrd="0" presId="urn:microsoft.com/office/officeart/2018/2/layout/IconLabelList"/>
    <dgm:cxn modelId="{E826E9CD-59F1-49ED-AA18-BBB75030C68B}" type="presOf" srcId="{6B4A43B7-5748-42E6-A9F4-13793D6A55B9}" destId="{49AD6DCF-8298-417F-82F3-CC6C26BC7E1D}" srcOrd="0" destOrd="0" presId="urn:microsoft.com/office/officeart/2018/2/layout/IconLabelList"/>
    <dgm:cxn modelId="{82B505E5-CCBD-4E0B-9C87-5687BBF13DA2}" type="presParOf" srcId="{E4D04939-5E59-4901-B2AD-F3D28F589467}" destId="{84970BBB-3482-483D-858C-C54783682CC3}" srcOrd="0" destOrd="0" presId="urn:microsoft.com/office/officeart/2018/2/layout/IconLabelList"/>
    <dgm:cxn modelId="{7D7C4DB0-1773-438B-B7CA-880C0F2F7E8C}" type="presParOf" srcId="{84970BBB-3482-483D-858C-C54783682CC3}" destId="{65D367B5-A550-477B-BAB8-97AAA4242D1B}" srcOrd="0" destOrd="0" presId="urn:microsoft.com/office/officeart/2018/2/layout/IconLabelList"/>
    <dgm:cxn modelId="{F305DD3D-FA50-4325-90AF-45136D17AB99}" type="presParOf" srcId="{84970BBB-3482-483D-858C-C54783682CC3}" destId="{B3A020FD-3F32-4514-A64D-8C32E3A49CA2}" srcOrd="1" destOrd="0" presId="urn:microsoft.com/office/officeart/2018/2/layout/IconLabelList"/>
    <dgm:cxn modelId="{FAB45530-AB70-4DEA-B61A-37E9D81FB874}" type="presParOf" srcId="{84970BBB-3482-483D-858C-C54783682CC3}" destId="{495BC38F-0B1A-4851-B854-32B7934D2157}" srcOrd="2" destOrd="0" presId="urn:microsoft.com/office/officeart/2018/2/layout/IconLabelList"/>
    <dgm:cxn modelId="{9EBDBCA1-E01D-44CD-84DC-2B62CC4D7A69}" type="presParOf" srcId="{E4D04939-5E59-4901-B2AD-F3D28F589467}" destId="{F0BE7D78-ABF3-4D3A-B05A-61E2C735A8FB}" srcOrd="1" destOrd="0" presId="urn:microsoft.com/office/officeart/2018/2/layout/IconLabelList"/>
    <dgm:cxn modelId="{B9A83E2F-8873-4553-B35A-DAD92B93B792}" type="presParOf" srcId="{E4D04939-5E59-4901-B2AD-F3D28F589467}" destId="{50C223E5-FCEE-4294-80D7-12798278CF1B}" srcOrd="2" destOrd="0" presId="urn:microsoft.com/office/officeart/2018/2/layout/IconLabelList"/>
    <dgm:cxn modelId="{1C5E25FF-CAF6-4CD6-BAB2-C64E358B2DDA}" type="presParOf" srcId="{50C223E5-FCEE-4294-80D7-12798278CF1B}" destId="{F6B079CE-AC32-4B34-96D5-BC37E6BCBBDE}" srcOrd="0" destOrd="0" presId="urn:microsoft.com/office/officeart/2018/2/layout/IconLabelList"/>
    <dgm:cxn modelId="{D8C9000E-7E74-4B3D-8651-DE5B9DC49CFE}" type="presParOf" srcId="{50C223E5-FCEE-4294-80D7-12798278CF1B}" destId="{1D8B6885-DCD0-4088-8BC4-FD15F02619CD}" srcOrd="1" destOrd="0" presId="urn:microsoft.com/office/officeart/2018/2/layout/IconLabelList"/>
    <dgm:cxn modelId="{FF1A553F-B42F-40B7-A810-1D8DAF3FF9AD}" type="presParOf" srcId="{50C223E5-FCEE-4294-80D7-12798278CF1B}" destId="{B967C6DD-AC21-4B1F-B6BE-E16A9C4F17E3}" srcOrd="2" destOrd="0" presId="urn:microsoft.com/office/officeart/2018/2/layout/IconLabelList"/>
    <dgm:cxn modelId="{592F59F7-4690-4933-8050-AA43CBF17EE1}" type="presParOf" srcId="{E4D04939-5E59-4901-B2AD-F3D28F589467}" destId="{225ADCDB-7C6D-40B8-A5B9-9AE91AE2A055}" srcOrd="3" destOrd="0" presId="urn:microsoft.com/office/officeart/2018/2/layout/IconLabelList"/>
    <dgm:cxn modelId="{1E3AB243-CD2F-44DB-9371-A08C59399D5F}" type="presParOf" srcId="{E4D04939-5E59-4901-B2AD-F3D28F589467}" destId="{99CEE18A-268D-48E4-A4F8-769CB647A409}" srcOrd="4" destOrd="0" presId="urn:microsoft.com/office/officeart/2018/2/layout/IconLabelList"/>
    <dgm:cxn modelId="{DBEAB354-D91D-44FF-A359-7760DC3474C1}" type="presParOf" srcId="{99CEE18A-268D-48E4-A4F8-769CB647A409}" destId="{E8049A3C-F41D-4239-956E-0A285787B675}" srcOrd="0" destOrd="0" presId="urn:microsoft.com/office/officeart/2018/2/layout/IconLabelList"/>
    <dgm:cxn modelId="{9FF5FF1A-B6C8-44F9-8A56-5B0A7BFC2471}" type="presParOf" srcId="{99CEE18A-268D-48E4-A4F8-769CB647A409}" destId="{4F0CD51D-B94D-4DA6-AE0F-978C43746625}" srcOrd="1" destOrd="0" presId="urn:microsoft.com/office/officeart/2018/2/layout/IconLabelList"/>
    <dgm:cxn modelId="{91A241A0-2CDA-435B-A756-155BD49579D4}" type="presParOf" srcId="{99CEE18A-268D-48E4-A4F8-769CB647A409}" destId="{6E531EF6-EE03-42A2-B116-4B586BCE1742}" srcOrd="2" destOrd="0" presId="urn:microsoft.com/office/officeart/2018/2/layout/IconLabelList"/>
    <dgm:cxn modelId="{98E2B8D5-B969-4AA5-AC62-2525E4C11399}" type="presParOf" srcId="{E4D04939-5E59-4901-B2AD-F3D28F589467}" destId="{9C9828EF-A96D-4033-9EF0-3B83CBBFE011}" srcOrd="5" destOrd="0" presId="urn:microsoft.com/office/officeart/2018/2/layout/IconLabelList"/>
    <dgm:cxn modelId="{E2409D5A-1C49-439E-BB93-2B4794EC15B0}" type="presParOf" srcId="{E4D04939-5E59-4901-B2AD-F3D28F589467}" destId="{AD635ED1-0913-4C86-A9CD-D8617978D5FB}" srcOrd="6" destOrd="0" presId="urn:microsoft.com/office/officeart/2018/2/layout/IconLabelList"/>
    <dgm:cxn modelId="{12BEFCB1-008E-4F00-9282-6FAFD23B603A}" type="presParOf" srcId="{AD635ED1-0913-4C86-A9CD-D8617978D5FB}" destId="{760C45E2-70C5-42FF-8529-5066C0459EA0}" srcOrd="0" destOrd="0" presId="urn:microsoft.com/office/officeart/2018/2/layout/IconLabelList"/>
    <dgm:cxn modelId="{05691E25-1D61-40D6-A68F-7060A22F96E8}" type="presParOf" srcId="{AD635ED1-0913-4C86-A9CD-D8617978D5FB}" destId="{F54DDC80-4E26-448A-9CC7-98746C6A5AE3}" srcOrd="1" destOrd="0" presId="urn:microsoft.com/office/officeart/2018/2/layout/IconLabelList"/>
    <dgm:cxn modelId="{7159FAC0-39DD-4030-AC70-AC7D6D0C9025}" type="presParOf" srcId="{AD635ED1-0913-4C86-A9CD-D8617978D5FB}" destId="{49AD6DCF-8298-417F-82F3-CC6C26BC7E1D}"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A159DBA-3D32-4715-B547-7339C425726C}" type="doc">
      <dgm:prSet loTypeId="urn:microsoft.com/office/officeart/2005/8/layout/vList2" loCatId="list" qsTypeId="urn:microsoft.com/office/officeart/2005/8/quickstyle/simple1#42" qsCatId="simple" csTypeId="urn:microsoft.com/office/officeart/2005/8/colors/accent1_2#14" csCatId="accent1"/>
      <dgm:spPr/>
      <dgm:t>
        <a:bodyPr/>
        <a:lstStyle/>
        <a:p>
          <a:endParaRPr lang="en-US"/>
        </a:p>
      </dgm:t>
    </dgm:pt>
    <dgm:pt modelId="{83C1F6CD-799F-474F-8D82-D77E43204C54}">
      <dgm:prSet/>
      <dgm:spPr/>
      <dgm:t>
        <a:bodyPr/>
        <a:lstStyle/>
        <a:p>
          <a:r>
            <a:rPr lang="en-US" b="0"/>
            <a:t>Main problem: sales remain below the 2019 level.</a:t>
          </a:r>
          <a:endParaRPr lang="en-US"/>
        </a:p>
      </dgm:t>
    </dgm:pt>
    <dgm:pt modelId="{2CE8C340-7206-4ADD-AFBD-4D6FFCD526E1}" type="parTrans" cxnId="{76FFBEC4-3451-43D8-8126-BB6441D524D4}">
      <dgm:prSet/>
      <dgm:spPr/>
      <dgm:t>
        <a:bodyPr/>
        <a:lstStyle/>
        <a:p>
          <a:endParaRPr lang="en-US"/>
        </a:p>
      </dgm:t>
    </dgm:pt>
    <dgm:pt modelId="{D4B4BDF2-03F2-4553-8637-CB4B6864C6BD}" type="sibTrans" cxnId="{76FFBEC4-3451-43D8-8126-BB6441D524D4}">
      <dgm:prSet/>
      <dgm:spPr/>
      <dgm:t>
        <a:bodyPr/>
        <a:lstStyle/>
        <a:p>
          <a:endParaRPr lang="en-US"/>
        </a:p>
      </dgm:t>
    </dgm:pt>
    <dgm:pt modelId="{384D6864-F4AB-487D-9E87-37DAA22F0841}">
      <dgm:prSet/>
      <dgm:spPr/>
      <dgm:t>
        <a:bodyPr/>
        <a:lstStyle/>
        <a:p>
          <a:r>
            <a:rPr lang="en-US" b="0"/>
            <a:t>External: </a:t>
          </a:r>
          <a:r>
            <a:rPr lang="en-GB" b="0"/>
            <a:t>F</a:t>
          </a:r>
          <a:r>
            <a:rPr lang="en-US" b="0"/>
            <a:t>ewer visitors, shop closures</a:t>
          </a:r>
          <a:r>
            <a:rPr lang="en-GB" b="0"/>
            <a:t>, </a:t>
          </a:r>
          <a:r>
            <a:rPr lang="en-US" b="0"/>
            <a:t>hybrid work</a:t>
          </a:r>
          <a:r>
            <a:rPr lang="en-GB" b="0"/>
            <a:t>ing, increase in utilities and crop failures.</a:t>
          </a:r>
          <a:endParaRPr lang="en-US"/>
        </a:p>
      </dgm:t>
    </dgm:pt>
    <dgm:pt modelId="{D3669EE4-CBCB-4E14-A48D-59111D539423}" type="parTrans" cxnId="{534A0B53-DDF8-4194-9797-ACD644AE7675}">
      <dgm:prSet/>
      <dgm:spPr/>
      <dgm:t>
        <a:bodyPr/>
        <a:lstStyle/>
        <a:p>
          <a:endParaRPr lang="en-US"/>
        </a:p>
      </dgm:t>
    </dgm:pt>
    <dgm:pt modelId="{091CEE3E-BCF4-463E-AFFF-82010434E4FD}" type="sibTrans" cxnId="{534A0B53-DDF8-4194-9797-ACD644AE7675}">
      <dgm:prSet/>
      <dgm:spPr/>
      <dgm:t>
        <a:bodyPr/>
        <a:lstStyle/>
        <a:p>
          <a:endParaRPr lang="en-US"/>
        </a:p>
      </dgm:t>
    </dgm:pt>
    <dgm:pt modelId="{B6FC8F08-E691-4C5F-84B6-807F7D7071DB}">
      <dgm:prSet/>
      <dgm:spPr/>
      <dgm:t>
        <a:bodyPr/>
        <a:lstStyle/>
        <a:p>
          <a:r>
            <a:rPr lang="en-US" b="0"/>
            <a:t>Internal: </a:t>
          </a:r>
          <a:r>
            <a:rPr lang="en-GB" b="0"/>
            <a:t>L</a:t>
          </a:r>
          <a:r>
            <a:rPr lang="en-US" b="0"/>
            <a:t>ong waits,</a:t>
          </a:r>
          <a:r>
            <a:rPr lang="en-GB" b="0"/>
            <a:t> n</a:t>
          </a:r>
          <a:r>
            <a:rPr lang="en-US" b="0"/>
            <a:t>o delivery</a:t>
          </a:r>
          <a:r>
            <a:rPr lang="en-GB" b="0"/>
            <a:t> alternative</a:t>
          </a:r>
          <a:r>
            <a:rPr lang="en-US" b="0"/>
            <a:t>. </a:t>
          </a:r>
          <a:r>
            <a:rPr lang="en-GB" b="0"/>
            <a:t>short staffing and missed pre order calls.</a:t>
          </a:r>
          <a:endParaRPr lang="en-US"/>
        </a:p>
      </dgm:t>
    </dgm:pt>
    <dgm:pt modelId="{A573F64F-C319-4197-9FA2-215026A1D564}" type="parTrans" cxnId="{9840EA6D-11C4-465B-BE96-54384E53E565}">
      <dgm:prSet/>
      <dgm:spPr/>
      <dgm:t>
        <a:bodyPr/>
        <a:lstStyle/>
        <a:p>
          <a:endParaRPr lang="en-US"/>
        </a:p>
      </dgm:t>
    </dgm:pt>
    <dgm:pt modelId="{7DD442C8-51EC-4CF3-987E-DD4AD5897B46}" type="sibTrans" cxnId="{9840EA6D-11C4-465B-BE96-54384E53E565}">
      <dgm:prSet/>
      <dgm:spPr/>
      <dgm:t>
        <a:bodyPr/>
        <a:lstStyle/>
        <a:p>
          <a:endParaRPr lang="en-US"/>
        </a:p>
      </dgm:t>
    </dgm:pt>
    <dgm:pt modelId="{340829C3-3E09-493D-94B6-80D03DCAC808}">
      <dgm:prSet/>
      <dgm:spPr/>
      <dgm:t>
        <a:bodyPr/>
        <a:lstStyle/>
        <a:p>
          <a:r>
            <a:rPr lang="en-GB" b="0"/>
            <a:t>.</a:t>
          </a:r>
          <a:endParaRPr lang="en-US"/>
        </a:p>
      </dgm:t>
    </dgm:pt>
    <dgm:pt modelId="{B0E18EA5-E6C7-4244-856D-6F0917AA3198}" type="parTrans" cxnId="{4CE87DDF-14FB-40CD-8D97-211C416217CA}">
      <dgm:prSet/>
      <dgm:spPr/>
      <dgm:t>
        <a:bodyPr/>
        <a:lstStyle/>
        <a:p>
          <a:endParaRPr lang="en-US"/>
        </a:p>
      </dgm:t>
    </dgm:pt>
    <dgm:pt modelId="{46D27FBC-4F41-4662-8EED-F5B9C0CBCBBF}" type="sibTrans" cxnId="{4CE87DDF-14FB-40CD-8D97-211C416217CA}">
      <dgm:prSet/>
      <dgm:spPr/>
      <dgm:t>
        <a:bodyPr/>
        <a:lstStyle/>
        <a:p>
          <a:endParaRPr lang="en-US"/>
        </a:p>
      </dgm:t>
    </dgm:pt>
    <dgm:pt modelId="{49D21EC9-B323-40D4-950A-74377160C480}" type="pres">
      <dgm:prSet presAssocID="{5A159DBA-3D32-4715-B547-7339C425726C}" presName="linear" presStyleCnt="0">
        <dgm:presLayoutVars>
          <dgm:animLvl val="lvl"/>
          <dgm:resizeHandles val="exact"/>
        </dgm:presLayoutVars>
      </dgm:prSet>
      <dgm:spPr/>
    </dgm:pt>
    <dgm:pt modelId="{8368D6A7-6DCC-4D39-8F57-64A964048949}" type="pres">
      <dgm:prSet presAssocID="{83C1F6CD-799F-474F-8D82-D77E43204C54}" presName="parentText" presStyleLbl="node1" presStyleIdx="0" presStyleCnt="3">
        <dgm:presLayoutVars>
          <dgm:chMax val="0"/>
          <dgm:bulletEnabled val="1"/>
        </dgm:presLayoutVars>
      </dgm:prSet>
      <dgm:spPr/>
    </dgm:pt>
    <dgm:pt modelId="{CB1BB4C0-1757-434B-BF84-F7551DFD1CFA}" type="pres">
      <dgm:prSet presAssocID="{D4B4BDF2-03F2-4553-8637-CB4B6864C6BD}" presName="spacer" presStyleCnt="0"/>
      <dgm:spPr/>
    </dgm:pt>
    <dgm:pt modelId="{E159F010-19AF-4AA1-8FED-72C008500A92}" type="pres">
      <dgm:prSet presAssocID="{384D6864-F4AB-487D-9E87-37DAA22F0841}" presName="parentText" presStyleLbl="node1" presStyleIdx="1" presStyleCnt="3">
        <dgm:presLayoutVars>
          <dgm:chMax val="0"/>
          <dgm:bulletEnabled val="1"/>
        </dgm:presLayoutVars>
      </dgm:prSet>
      <dgm:spPr/>
    </dgm:pt>
    <dgm:pt modelId="{3F6A51A1-D129-4F31-BB73-0D71DE59FBA4}" type="pres">
      <dgm:prSet presAssocID="{091CEE3E-BCF4-463E-AFFF-82010434E4FD}" presName="spacer" presStyleCnt="0"/>
      <dgm:spPr/>
    </dgm:pt>
    <dgm:pt modelId="{94059D6D-F114-4DB6-8A67-FCF588EB4A20}" type="pres">
      <dgm:prSet presAssocID="{B6FC8F08-E691-4C5F-84B6-807F7D7071DB}" presName="parentText" presStyleLbl="node1" presStyleIdx="2" presStyleCnt="3">
        <dgm:presLayoutVars>
          <dgm:chMax val="0"/>
          <dgm:bulletEnabled val="1"/>
        </dgm:presLayoutVars>
      </dgm:prSet>
      <dgm:spPr/>
    </dgm:pt>
    <dgm:pt modelId="{3C29AB9E-85C4-4AFD-A267-54F3EEF1C5C1}" type="pres">
      <dgm:prSet presAssocID="{B6FC8F08-E691-4C5F-84B6-807F7D7071DB}" presName="childText" presStyleLbl="revTx" presStyleIdx="0" presStyleCnt="1">
        <dgm:presLayoutVars>
          <dgm:bulletEnabled val="1"/>
        </dgm:presLayoutVars>
      </dgm:prSet>
      <dgm:spPr/>
    </dgm:pt>
  </dgm:ptLst>
  <dgm:cxnLst>
    <dgm:cxn modelId="{FB522C06-581D-4522-AF58-C6F9CFB29580}" type="presOf" srcId="{B6FC8F08-E691-4C5F-84B6-807F7D7071DB}" destId="{94059D6D-F114-4DB6-8A67-FCF588EB4A20}" srcOrd="0" destOrd="0" presId="urn:microsoft.com/office/officeart/2005/8/layout/vList2"/>
    <dgm:cxn modelId="{4022202F-8C0A-470B-ADB8-6C1073BB55E3}" type="presOf" srcId="{5A159DBA-3D32-4715-B547-7339C425726C}" destId="{49D21EC9-B323-40D4-950A-74377160C480}" srcOrd="0" destOrd="0" presId="urn:microsoft.com/office/officeart/2005/8/layout/vList2"/>
    <dgm:cxn modelId="{9840EA6D-11C4-465B-BE96-54384E53E565}" srcId="{5A159DBA-3D32-4715-B547-7339C425726C}" destId="{B6FC8F08-E691-4C5F-84B6-807F7D7071DB}" srcOrd="2" destOrd="0" parTransId="{A573F64F-C319-4197-9FA2-215026A1D564}" sibTransId="{7DD442C8-51EC-4CF3-987E-DD4AD5897B46}"/>
    <dgm:cxn modelId="{534A0B53-DDF8-4194-9797-ACD644AE7675}" srcId="{5A159DBA-3D32-4715-B547-7339C425726C}" destId="{384D6864-F4AB-487D-9E87-37DAA22F0841}" srcOrd="1" destOrd="0" parTransId="{D3669EE4-CBCB-4E14-A48D-59111D539423}" sibTransId="{091CEE3E-BCF4-463E-AFFF-82010434E4FD}"/>
    <dgm:cxn modelId="{DB8D5D59-532E-40AF-A97A-4CDBCCAA3D02}" type="presOf" srcId="{83C1F6CD-799F-474F-8D82-D77E43204C54}" destId="{8368D6A7-6DCC-4D39-8F57-64A964048949}" srcOrd="0" destOrd="0" presId="urn:microsoft.com/office/officeart/2005/8/layout/vList2"/>
    <dgm:cxn modelId="{B7CABE7D-5CAC-401F-86BD-94E232F6B13C}" type="presOf" srcId="{340829C3-3E09-493D-94B6-80D03DCAC808}" destId="{3C29AB9E-85C4-4AFD-A267-54F3EEF1C5C1}" srcOrd="0" destOrd="0" presId="urn:microsoft.com/office/officeart/2005/8/layout/vList2"/>
    <dgm:cxn modelId="{F11D18B0-005F-46A5-9BE0-1F46DDA67E5E}" type="presOf" srcId="{384D6864-F4AB-487D-9E87-37DAA22F0841}" destId="{E159F010-19AF-4AA1-8FED-72C008500A92}" srcOrd="0" destOrd="0" presId="urn:microsoft.com/office/officeart/2005/8/layout/vList2"/>
    <dgm:cxn modelId="{76FFBEC4-3451-43D8-8126-BB6441D524D4}" srcId="{5A159DBA-3D32-4715-B547-7339C425726C}" destId="{83C1F6CD-799F-474F-8D82-D77E43204C54}" srcOrd="0" destOrd="0" parTransId="{2CE8C340-7206-4ADD-AFBD-4D6FFCD526E1}" sibTransId="{D4B4BDF2-03F2-4553-8637-CB4B6864C6BD}"/>
    <dgm:cxn modelId="{4CE87DDF-14FB-40CD-8D97-211C416217CA}" srcId="{B6FC8F08-E691-4C5F-84B6-807F7D7071DB}" destId="{340829C3-3E09-493D-94B6-80D03DCAC808}" srcOrd="0" destOrd="0" parTransId="{B0E18EA5-E6C7-4244-856D-6F0917AA3198}" sibTransId="{46D27FBC-4F41-4662-8EED-F5B9C0CBCBBF}"/>
    <dgm:cxn modelId="{5B11087D-EB85-48CD-A1A3-8F299E59827E}" type="presParOf" srcId="{49D21EC9-B323-40D4-950A-74377160C480}" destId="{8368D6A7-6DCC-4D39-8F57-64A964048949}" srcOrd="0" destOrd="0" presId="urn:microsoft.com/office/officeart/2005/8/layout/vList2"/>
    <dgm:cxn modelId="{DFF72F5A-C841-4103-AB07-1FAF9B5666D7}" type="presParOf" srcId="{49D21EC9-B323-40D4-950A-74377160C480}" destId="{CB1BB4C0-1757-434B-BF84-F7551DFD1CFA}" srcOrd="1" destOrd="0" presId="urn:microsoft.com/office/officeart/2005/8/layout/vList2"/>
    <dgm:cxn modelId="{C6848D98-9AC1-49D0-84E5-383E46A35A27}" type="presParOf" srcId="{49D21EC9-B323-40D4-950A-74377160C480}" destId="{E159F010-19AF-4AA1-8FED-72C008500A92}" srcOrd="2" destOrd="0" presId="urn:microsoft.com/office/officeart/2005/8/layout/vList2"/>
    <dgm:cxn modelId="{825C7C0B-F966-4CEE-AA15-D03772EEDCC1}" type="presParOf" srcId="{49D21EC9-B323-40D4-950A-74377160C480}" destId="{3F6A51A1-D129-4F31-BB73-0D71DE59FBA4}" srcOrd="3" destOrd="0" presId="urn:microsoft.com/office/officeart/2005/8/layout/vList2"/>
    <dgm:cxn modelId="{462D4F24-9F33-4836-B125-6E434ECF779E}" type="presParOf" srcId="{49D21EC9-B323-40D4-950A-74377160C480}" destId="{94059D6D-F114-4DB6-8A67-FCF588EB4A20}" srcOrd="4" destOrd="0" presId="urn:microsoft.com/office/officeart/2005/8/layout/vList2"/>
    <dgm:cxn modelId="{8C62D271-AA1E-4213-9741-5045C246F485}" type="presParOf" srcId="{49D21EC9-B323-40D4-950A-74377160C480}" destId="{3C29AB9E-85C4-4AFD-A267-54F3EEF1C5C1}" srcOrd="5"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6C9192-0B20-46BD-85EE-4052C31A64F5}">
      <dsp:nvSpPr>
        <dsp:cNvPr id="0" name=""/>
        <dsp:cNvSpPr/>
      </dsp:nvSpPr>
      <dsp:spPr>
        <a:xfrm>
          <a:off x="0" y="1808"/>
          <a:ext cx="10515600" cy="91661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08D6C8-FCE6-45C2-B47B-FA56881A8270}">
      <dsp:nvSpPr>
        <dsp:cNvPr id="0" name=""/>
        <dsp:cNvSpPr/>
      </dsp:nvSpPr>
      <dsp:spPr>
        <a:xfrm>
          <a:off x="277275" y="208046"/>
          <a:ext cx="504136" cy="50413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19EC1BC-B07A-41DF-8615-287B172E0AD6}">
      <dsp:nvSpPr>
        <dsp:cNvPr id="0" name=""/>
        <dsp:cNvSpPr/>
      </dsp:nvSpPr>
      <dsp:spPr>
        <a:xfrm>
          <a:off x="1058686" y="1808"/>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755650">
            <a:lnSpc>
              <a:spcPct val="90000"/>
            </a:lnSpc>
            <a:spcBef>
              <a:spcPct val="0"/>
            </a:spcBef>
            <a:spcAft>
              <a:spcPct val="35000"/>
            </a:spcAft>
            <a:buNone/>
          </a:pPr>
          <a:r>
            <a:rPr lang="en-GB" sz="1700" b="0" kern="1200"/>
            <a:t>Basil’s Bakery is a small independent shop located in a retail park in Coventry, UK. Running since 2015</a:t>
          </a:r>
          <a:endParaRPr lang="en-US" sz="1700" kern="1200"/>
        </a:p>
      </dsp:txBody>
      <dsp:txXfrm>
        <a:off x="1058686" y="1808"/>
        <a:ext cx="9456913" cy="916611"/>
      </dsp:txXfrm>
    </dsp:sp>
    <dsp:sp modelId="{20361F70-2A26-492C-989A-27873955DFFC}">
      <dsp:nvSpPr>
        <dsp:cNvPr id="0" name=""/>
        <dsp:cNvSpPr/>
      </dsp:nvSpPr>
      <dsp:spPr>
        <a:xfrm>
          <a:off x="0" y="1147573"/>
          <a:ext cx="10515600" cy="91661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56255E-6D88-44E3-9B42-7750CAB24CA9}">
      <dsp:nvSpPr>
        <dsp:cNvPr id="0" name=""/>
        <dsp:cNvSpPr/>
      </dsp:nvSpPr>
      <dsp:spPr>
        <a:xfrm>
          <a:off x="277275" y="1353811"/>
          <a:ext cx="504136" cy="50413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443EF6B-5F0A-4622-BAB3-0ECB05E41DC7}">
      <dsp:nvSpPr>
        <dsp:cNvPr id="0" name=""/>
        <dsp:cNvSpPr/>
      </dsp:nvSpPr>
      <dsp:spPr>
        <a:xfrm>
          <a:off x="1058686" y="1147573"/>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755650">
            <a:lnSpc>
              <a:spcPct val="90000"/>
            </a:lnSpc>
            <a:spcBef>
              <a:spcPct val="0"/>
            </a:spcBef>
            <a:spcAft>
              <a:spcPct val="35000"/>
            </a:spcAft>
            <a:buNone/>
          </a:pPr>
          <a:r>
            <a:rPr lang="en-GB" sz="1700" b="0" kern="1200"/>
            <a:t>They specialise in baking cakes, pastries and bread using high quality of organic ingredients. </a:t>
          </a:r>
          <a:endParaRPr lang="en-US" sz="1700" kern="1200"/>
        </a:p>
      </dsp:txBody>
      <dsp:txXfrm>
        <a:off x="1058686" y="1147573"/>
        <a:ext cx="9456913" cy="916611"/>
      </dsp:txXfrm>
    </dsp:sp>
    <dsp:sp modelId="{CE38E80B-AD8E-48F9-9727-17A1DFF2590B}">
      <dsp:nvSpPr>
        <dsp:cNvPr id="0" name=""/>
        <dsp:cNvSpPr/>
      </dsp:nvSpPr>
      <dsp:spPr>
        <a:xfrm>
          <a:off x="0" y="2293338"/>
          <a:ext cx="10515600" cy="91661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77E0A73-C8C0-4F34-B3FE-EDB3609BCF0B}">
      <dsp:nvSpPr>
        <dsp:cNvPr id="0" name=""/>
        <dsp:cNvSpPr/>
      </dsp:nvSpPr>
      <dsp:spPr>
        <a:xfrm>
          <a:off x="277275" y="2499576"/>
          <a:ext cx="504136" cy="50413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12C8638-4C0D-4319-A72A-729CE244171D}">
      <dsp:nvSpPr>
        <dsp:cNvPr id="0" name=""/>
        <dsp:cNvSpPr/>
      </dsp:nvSpPr>
      <dsp:spPr>
        <a:xfrm>
          <a:off x="1058686" y="2293338"/>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755650">
            <a:lnSpc>
              <a:spcPct val="90000"/>
            </a:lnSpc>
            <a:spcBef>
              <a:spcPct val="0"/>
            </a:spcBef>
            <a:spcAft>
              <a:spcPct val="35000"/>
            </a:spcAft>
            <a:buNone/>
          </a:pPr>
          <a:r>
            <a:rPr lang="en-GB" sz="1700" b="0" kern="1200"/>
            <a:t>Their main consumers are local shoppers and people who visit the retail park for shopping. </a:t>
          </a:r>
          <a:endParaRPr lang="en-US" sz="1700" kern="1200"/>
        </a:p>
      </dsp:txBody>
      <dsp:txXfrm>
        <a:off x="1058686" y="2293338"/>
        <a:ext cx="9456913" cy="916611"/>
      </dsp:txXfrm>
    </dsp:sp>
    <dsp:sp modelId="{99F70592-0CAA-4578-ABB9-549FCFD39DA0}">
      <dsp:nvSpPr>
        <dsp:cNvPr id="0" name=""/>
        <dsp:cNvSpPr/>
      </dsp:nvSpPr>
      <dsp:spPr>
        <a:xfrm>
          <a:off x="0" y="3439103"/>
          <a:ext cx="10515600" cy="91661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D4C0A65-2D17-4970-ACB5-872F7C956883}">
      <dsp:nvSpPr>
        <dsp:cNvPr id="0" name=""/>
        <dsp:cNvSpPr/>
      </dsp:nvSpPr>
      <dsp:spPr>
        <a:xfrm>
          <a:off x="277275" y="3645341"/>
          <a:ext cx="504136" cy="50413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44C1B08-3FF5-497F-8945-9EE95BE8C4F5}">
      <dsp:nvSpPr>
        <dsp:cNvPr id="0" name=""/>
        <dsp:cNvSpPr/>
      </dsp:nvSpPr>
      <dsp:spPr>
        <a:xfrm>
          <a:off x="1058686" y="3439103"/>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755650">
            <a:lnSpc>
              <a:spcPct val="90000"/>
            </a:lnSpc>
            <a:spcBef>
              <a:spcPct val="0"/>
            </a:spcBef>
            <a:spcAft>
              <a:spcPct val="35000"/>
            </a:spcAft>
            <a:buNone/>
          </a:pPr>
          <a:r>
            <a:rPr lang="en-GB" sz="1700" b="0" kern="1200"/>
            <a:t>Sales growth have not been recovered since Covid restriction were lifted and not returning to pre 2020 levels. Many business at the retail park are closing down and some of Basil’s most loyal customer have moved to the new model of working from home.</a:t>
          </a:r>
          <a:endParaRPr lang="en-US" sz="1700" kern="1200"/>
        </a:p>
      </dsp:txBody>
      <dsp:txXfrm>
        <a:off x="1058686" y="3439103"/>
        <a:ext cx="9456913" cy="91661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D367B5-A550-477B-BAB8-97AAA4242D1B}">
      <dsp:nvSpPr>
        <dsp:cNvPr id="0" name=""/>
        <dsp:cNvSpPr/>
      </dsp:nvSpPr>
      <dsp:spPr>
        <a:xfrm>
          <a:off x="5533688" y="206075"/>
          <a:ext cx="1066162" cy="1066162"/>
        </a:xfrm>
        <a:prstGeom prst="rect">
          <a:avLst/>
        </a:prstGeom>
        <a:blipFill rotWithShape="1">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rcRect/>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95BC38F-0B1A-4851-B854-32B7934D2157}">
      <dsp:nvSpPr>
        <dsp:cNvPr id="0" name=""/>
        <dsp:cNvSpPr/>
      </dsp:nvSpPr>
      <dsp:spPr>
        <a:xfrm>
          <a:off x="3151325" y="338227"/>
          <a:ext cx="2369250"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pPr>
          <a:r>
            <a:rPr lang="en-GB" sz="2000" b="1" u="sng" kern="1200" dirty="0"/>
            <a:t>Business problems insights</a:t>
          </a:r>
          <a:endParaRPr lang="en-US" sz="2000" b="1" kern="1200" dirty="0"/>
        </a:p>
      </dsp:txBody>
      <dsp:txXfrm>
        <a:off x="3151325" y="338227"/>
        <a:ext cx="2369250" cy="787500"/>
      </dsp:txXfrm>
    </dsp:sp>
    <dsp:sp modelId="{F6B079CE-AC32-4B34-96D5-BC37E6BCBBDE}">
      <dsp:nvSpPr>
        <dsp:cNvPr id="0" name=""/>
        <dsp:cNvSpPr/>
      </dsp:nvSpPr>
      <dsp:spPr>
        <a:xfrm>
          <a:off x="672564" y="1439241"/>
          <a:ext cx="1066162" cy="106616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967C6DD-AC21-4B1F-B6BE-E16A9C4F17E3}">
      <dsp:nvSpPr>
        <dsp:cNvPr id="0" name=""/>
        <dsp:cNvSpPr/>
      </dsp:nvSpPr>
      <dsp:spPr>
        <a:xfrm>
          <a:off x="448390" y="2443687"/>
          <a:ext cx="2369250"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b="0" kern="1200" dirty="0"/>
            <a:t>Sales growth have not been recovered since Covid restriction were lifted.</a:t>
          </a:r>
          <a:endParaRPr lang="en-US" sz="1100" kern="1200" dirty="0"/>
        </a:p>
      </dsp:txBody>
      <dsp:txXfrm>
        <a:off x="448390" y="2443687"/>
        <a:ext cx="2369250" cy="787500"/>
      </dsp:txXfrm>
    </dsp:sp>
    <dsp:sp modelId="{E8049A3C-F41D-4239-956E-0A285787B675}">
      <dsp:nvSpPr>
        <dsp:cNvPr id="0" name=""/>
        <dsp:cNvSpPr/>
      </dsp:nvSpPr>
      <dsp:spPr>
        <a:xfrm>
          <a:off x="4385785" y="1571072"/>
          <a:ext cx="1066162" cy="106616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E531EF6-EE03-42A2-B116-4B586BCE1742}">
      <dsp:nvSpPr>
        <dsp:cNvPr id="0" name=""/>
        <dsp:cNvSpPr/>
      </dsp:nvSpPr>
      <dsp:spPr>
        <a:xfrm>
          <a:off x="3868640" y="2484220"/>
          <a:ext cx="2369250"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b="0" kern="1200" dirty="0"/>
            <a:t>They remain flat and not returning to pre 2020 levels. </a:t>
          </a:r>
          <a:endParaRPr lang="en-US" sz="1100" kern="1200" dirty="0"/>
        </a:p>
      </dsp:txBody>
      <dsp:txXfrm>
        <a:off x="3868640" y="2484220"/>
        <a:ext cx="2369250" cy="787500"/>
      </dsp:txXfrm>
    </dsp:sp>
    <dsp:sp modelId="{760C45E2-70C5-42FF-8529-5066C0459EA0}">
      <dsp:nvSpPr>
        <dsp:cNvPr id="0" name=""/>
        <dsp:cNvSpPr/>
      </dsp:nvSpPr>
      <dsp:spPr>
        <a:xfrm>
          <a:off x="7865943" y="1405529"/>
          <a:ext cx="1066162" cy="106616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9AD6DCF-8298-417F-82F3-CC6C26BC7E1D}">
      <dsp:nvSpPr>
        <dsp:cNvPr id="0" name=""/>
        <dsp:cNvSpPr/>
      </dsp:nvSpPr>
      <dsp:spPr>
        <a:xfrm>
          <a:off x="7376551" y="2523335"/>
          <a:ext cx="2369250"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b="0" kern="1200" dirty="0"/>
            <a:t>Many business at the retail park are closing down. Additionally, some of Basil’s most loyal customer have moved to the new model of working from home.</a:t>
          </a:r>
          <a:endParaRPr lang="en-US" sz="1100" kern="1200" dirty="0"/>
        </a:p>
      </dsp:txBody>
      <dsp:txXfrm>
        <a:off x="7376551" y="2523335"/>
        <a:ext cx="2369250" cy="7875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68D6A7-6DCC-4D39-8F57-64A964048949}">
      <dsp:nvSpPr>
        <dsp:cNvPr id="0" name=""/>
        <dsp:cNvSpPr/>
      </dsp:nvSpPr>
      <dsp:spPr>
        <a:xfrm>
          <a:off x="0" y="489614"/>
          <a:ext cx="5905500" cy="8751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0" kern="1200"/>
            <a:t>Main problem: sales remain below the 2019 level.</a:t>
          </a:r>
          <a:endParaRPr lang="en-US" sz="2200" kern="1200"/>
        </a:p>
      </dsp:txBody>
      <dsp:txXfrm>
        <a:off x="42722" y="532336"/>
        <a:ext cx="5820056" cy="789716"/>
      </dsp:txXfrm>
    </dsp:sp>
    <dsp:sp modelId="{E159F010-19AF-4AA1-8FED-72C008500A92}">
      <dsp:nvSpPr>
        <dsp:cNvPr id="0" name=""/>
        <dsp:cNvSpPr/>
      </dsp:nvSpPr>
      <dsp:spPr>
        <a:xfrm>
          <a:off x="0" y="1428134"/>
          <a:ext cx="5905500" cy="8751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0" kern="1200"/>
            <a:t>External: </a:t>
          </a:r>
          <a:r>
            <a:rPr lang="en-GB" sz="2200" b="0" kern="1200"/>
            <a:t>F</a:t>
          </a:r>
          <a:r>
            <a:rPr lang="en-US" sz="2200" b="0" kern="1200"/>
            <a:t>ewer visitors, shop closures</a:t>
          </a:r>
          <a:r>
            <a:rPr lang="en-GB" sz="2200" b="0" kern="1200"/>
            <a:t>, </a:t>
          </a:r>
          <a:r>
            <a:rPr lang="en-US" sz="2200" b="0" kern="1200"/>
            <a:t>hybrid work</a:t>
          </a:r>
          <a:r>
            <a:rPr lang="en-GB" sz="2200" b="0" kern="1200"/>
            <a:t>ing, increase in utilities and crop failures.</a:t>
          </a:r>
          <a:endParaRPr lang="en-US" sz="2200" kern="1200"/>
        </a:p>
      </dsp:txBody>
      <dsp:txXfrm>
        <a:off x="42722" y="1470856"/>
        <a:ext cx="5820056" cy="789716"/>
      </dsp:txXfrm>
    </dsp:sp>
    <dsp:sp modelId="{94059D6D-F114-4DB6-8A67-FCF588EB4A20}">
      <dsp:nvSpPr>
        <dsp:cNvPr id="0" name=""/>
        <dsp:cNvSpPr/>
      </dsp:nvSpPr>
      <dsp:spPr>
        <a:xfrm>
          <a:off x="0" y="2366655"/>
          <a:ext cx="5905500" cy="8751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0" kern="1200"/>
            <a:t>Internal: </a:t>
          </a:r>
          <a:r>
            <a:rPr lang="en-GB" sz="2200" b="0" kern="1200"/>
            <a:t>L</a:t>
          </a:r>
          <a:r>
            <a:rPr lang="en-US" sz="2200" b="0" kern="1200"/>
            <a:t>ong waits,</a:t>
          </a:r>
          <a:r>
            <a:rPr lang="en-GB" sz="2200" b="0" kern="1200"/>
            <a:t> n</a:t>
          </a:r>
          <a:r>
            <a:rPr lang="en-US" sz="2200" b="0" kern="1200"/>
            <a:t>o delivery</a:t>
          </a:r>
          <a:r>
            <a:rPr lang="en-GB" sz="2200" b="0" kern="1200"/>
            <a:t> alternative</a:t>
          </a:r>
          <a:r>
            <a:rPr lang="en-US" sz="2200" b="0" kern="1200"/>
            <a:t>. </a:t>
          </a:r>
          <a:r>
            <a:rPr lang="en-GB" sz="2200" b="0" kern="1200"/>
            <a:t>short staffing and missed pre order calls.</a:t>
          </a:r>
          <a:endParaRPr lang="en-US" sz="2200" kern="1200"/>
        </a:p>
      </dsp:txBody>
      <dsp:txXfrm>
        <a:off x="42722" y="2409377"/>
        <a:ext cx="5820056" cy="789716"/>
      </dsp:txXfrm>
    </dsp:sp>
    <dsp:sp modelId="{3C29AB9E-85C4-4AFD-A267-54F3EEF1C5C1}">
      <dsp:nvSpPr>
        <dsp:cNvPr id="0" name=""/>
        <dsp:cNvSpPr/>
      </dsp:nvSpPr>
      <dsp:spPr>
        <a:xfrm>
          <a:off x="0" y="3241815"/>
          <a:ext cx="5905500" cy="364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7500" tIns="27940" rIns="156464" bIns="27940" numCol="1" spcCol="1270" anchor="t" anchorCtr="0">
          <a:noAutofit/>
        </a:bodyPr>
        <a:lstStyle/>
        <a:p>
          <a:pPr marL="171450" lvl="1" indent="-171450" algn="l" defTabSz="755650">
            <a:lnSpc>
              <a:spcPct val="90000"/>
            </a:lnSpc>
            <a:spcBef>
              <a:spcPct val="0"/>
            </a:spcBef>
            <a:spcAft>
              <a:spcPct val="20000"/>
            </a:spcAft>
            <a:buChar char="•"/>
          </a:pPr>
          <a:r>
            <a:rPr lang="en-GB" sz="1700" b="0" kern="1200"/>
            <a:t>.</a:t>
          </a:r>
          <a:endParaRPr lang="en-US" sz="1700" kern="1200"/>
        </a:p>
      </dsp:txBody>
      <dsp:txXfrm>
        <a:off x="0" y="3241815"/>
        <a:ext cx="5905500" cy="36432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2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3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4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CFBBFA-005E-4D81-9B69-4C74EFB29356}" type="datetimeFigureOut">
              <a:rPr lang="en-GB" smtClean="0"/>
              <a:t>10/10/2026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CE3714C-F12F-42C8-9125-7CDDB0B6F422}" type="slidenum">
              <a:rPr lang="en-GB" smtClean="0"/>
              <a:t>‹#›</a:t>
            </a:fld>
            <a:endParaRPr lang="en-GB"/>
          </a:p>
        </p:txBody>
      </p:sp>
    </p:spTree>
    <p:extLst>
      <p:ext uri="{BB962C8B-B14F-4D97-AF65-F5344CB8AC3E}">
        <p14:creationId xmlns:p14="http://schemas.microsoft.com/office/powerpoint/2010/main" val="39912671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E3714C-F12F-42C8-9125-7CDDB0B6F422}" type="slidenum">
              <a:rPr lang="en-GB" smtClean="0"/>
              <a:t>4</a:t>
            </a:fld>
            <a:endParaRPr lang="en-GB"/>
          </a:p>
        </p:txBody>
      </p:sp>
    </p:spTree>
    <p:extLst>
      <p:ext uri="{BB962C8B-B14F-4D97-AF65-F5344CB8AC3E}">
        <p14:creationId xmlns:p14="http://schemas.microsoft.com/office/powerpoint/2010/main" val="41255977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E06952-2693-0177-920C-F52F5396AF5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6484BE8-F1BF-2DB6-5FF6-83E6BB010C3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CB4E178-5746-BDCC-7446-8095B56DD82A}"/>
              </a:ext>
            </a:extLst>
          </p:cNvPr>
          <p:cNvSpPr>
            <a:spLocks noGrp="1"/>
          </p:cNvSpPr>
          <p:nvPr>
            <p:ph type="dt" sz="half" idx="10"/>
          </p:nvPr>
        </p:nvSpPr>
        <p:spPr/>
        <p:txBody>
          <a:bodyPr/>
          <a:lstStyle/>
          <a:p>
            <a:fld id="{1B6CFBEF-8210-4CF3-8237-D71E544014EE}" type="datetimeFigureOut">
              <a:rPr lang="en-GB" smtClean="0"/>
              <a:t>10/10/2026</a:t>
            </a:fld>
            <a:endParaRPr lang="en-GB"/>
          </a:p>
        </p:txBody>
      </p:sp>
      <p:sp>
        <p:nvSpPr>
          <p:cNvPr id="5" name="Footer Placeholder 4">
            <a:extLst>
              <a:ext uri="{FF2B5EF4-FFF2-40B4-BE49-F238E27FC236}">
                <a16:creationId xmlns:a16="http://schemas.microsoft.com/office/drawing/2014/main" id="{6910316B-F333-77E0-EB04-63F8C3C331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DE9D13-BF60-6BF8-6D62-5315CCFAEFF8}"/>
              </a:ext>
            </a:extLst>
          </p:cNvPr>
          <p:cNvSpPr>
            <a:spLocks noGrp="1"/>
          </p:cNvSpPr>
          <p:nvPr>
            <p:ph type="sldNum" sz="quarter" idx="12"/>
          </p:nvPr>
        </p:nvSpPr>
        <p:spPr/>
        <p:txBody>
          <a:bodyPr/>
          <a:lstStyle/>
          <a:p>
            <a:fld id="{571204BD-FA6E-4D7D-B822-65824965A2CF}" type="slidenum">
              <a:rPr lang="en-GB" smtClean="0"/>
              <a:t>‹#›</a:t>
            </a:fld>
            <a:endParaRPr lang="en-GB"/>
          </a:p>
        </p:txBody>
      </p:sp>
    </p:spTree>
    <p:extLst>
      <p:ext uri="{BB962C8B-B14F-4D97-AF65-F5344CB8AC3E}">
        <p14:creationId xmlns:p14="http://schemas.microsoft.com/office/powerpoint/2010/main" val="26548449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31D80F-C1E6-1051-EF86-969550B2A9A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582683A-4480-18A6-4658-C68BFB2A350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1B580D-8D0D-3AEC-94AA-1C28C0AECFA8}"/>
              </a:ext>
            </a:extLst>
          </p:cNvPr>
          <p:cNvSpPr>
            <a:spLocks noGrp="1"/>
          </p:cNvSpPr>
          <p:nvPr>
            <p:ph type="dt" sz="half" idx="10"/>
          </p:nvPr>
        </p:nvSpPr>
        <p:spPr/>
        <p:txBody>
          <a:bodyPr/>
          <a:lstStyle/>
          <a:p>
            <a:fld id="{1B6CFBEF-8210-4CF3-8237-D71E544014EE}" type="datetimeFigureOut">
              <a:rPr lang="en-GB" smtClean="0"/>
              <a:t>10/10/2026</a:t>
            </a:fld>
            <a:endParaRPr lang="en-GB"/>
          </a:p>
        </p:txBody>
      </p:sp>
      <p:sp>
        <p:nvSpPr>
          <p:cNvPr id="5" name="Footer Placeholder 4">
            <a:extLst>
              <a:ext uri="{FF2B5EF4-FFF2-40B4-BE49-F238E27FC236}">
                <a16:creationId xmlns:a16="http://schemas.microsoft.com/office/drawing/2014/main" id="{AFA3260E-41CC-1B16-509A-25FB64E45B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7813008-ED61-690B-2782-B7817766CED2}"/>
              </a:ext>
            </a:extLst>
          </p:cNvPr>
          <p:cNvSpPr>
            <a:spLocks noGrp="1"/>
          </p:cNvSpPr>
          <p:nvPr>
            <p:ph type="sldNum" sz="quarter" idx="12"/>
          </p:nvPr>
        </p:nvSpPr>
        <p:spPr/>
        <p:txBody>
          <a:bodyPr/>
          <a:lstStyle/>
          <a:p>
            <a:fld id="{571204BD-FA6E-4D7D-B822-65824965A2CF}" type="slidenum">
              <a:rPr lang="en-GB" smtClean="0"/>
              <a:t>‹#›</a:t>
            </a:fld>
            <a:endParaRPr lang="en-GB"/>
          </a:p>
        </p:txBody>
      </p:sp>
    </p:spTree>
    <p:extLst>
      <p:ext uri="{BB962C8B-B14F-4D97-AF65-F5344CB8AC3E}">
        <p14:creationId xmlns:p14="http://schemas.microsoft.com/office/powerpoint/2010/main" val="36462904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930128-3C34-1381-744A-023BF15067B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6BFACBF-018A-C5E2-D481-EC1208C2947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ECFD20E-9A5A-C238-1477-6C1C8AC7761E}"/>
              </a:ext>
            </a:extLst>
          </p:cNvPr>
          <p:cNvSpPr>
            <a:spLocks noGrp="1"/>
          </p:cNvSpPr>
          <p:nvPr>
            <p:ph type="dt" sz="half" idx="10"/>
          </p:nvPr>
        </p:nvSpPr>
        <p:spPr/>
        <p:txBody>
          <a:bodyPr/>
          <a:lstStyle/>
          <a:p>
            <a:fld id="{1B6CFBEF-8210-4CF3-8237-D71E544014EE}" type="datetimeFigureOut">
              <a:rPr lang="en-GB" smtClean="0"/>
              <a:t>10/10/2026</a:t>
            </a:fld>
            <a:endParaRPr lang="en-GB"/>
          </a:p>
        </p:txBody>
      </p:sp>
      <p:sp>
        <p:nvSpPr>
          <p:cNvPr id="5" name="Footer Placeholder 4">
            <a:extLst>
              <a:ext uri="{FF2B5EF4-FFF2-40B4-BE49-F238E27FC236}">
                <a16:creationId xmlns:a16="http://schemas.microsoft.com/office/drawing/2014/main" id="{A00C2BA0-226A-8E18-40FF-636100F476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E852DB-5B91-A287-12EF-CB71397E998B}"/>
              </a:ext>
            </a:extLst>
          </p:cNvPr>
          <p:cNvSpPr>
            <a:spLocks noGrp="1"/>
          </p:cNvSpPr>
          <p:nvPr>
            <p:ph type="sldNum" sz="quarter" idx="12"/>
          </p:nvPr>
        </p:nvSpPr>
        <p:spPr/>
        <p:txBody>
          <a:bodyPr/>
          <a:lstStyle/>
          <a:p>
            <a:fld id="{571204BD-FA6E-4D7D-B822-65824965A2CF}" type="slidenum">
              <a:rPr lang="en-GB" smtClean="0"/>
              <a:t>‹#›</a:t>
            </a:fld>
            <a:endParaRPr lang="en-GB"/>
          </a:p>
        </p:txBody>
      </p:sp>
    </p:spTree>
    <p:extLst>
      <p:ext uri="{BB962C8B-B14F-4D97-AF65-F5344CB8AC3E}">
        <p14:creationId xmlns:p14="http://schemas.microsoft.com/office/powerpoint/2010/main" val="10431798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7017B-73C1-8D25-216A-9E59ED4C844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D6D3279-1458-1C64-79D1-DEB16411D46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E0D5AC4-2827-E661-5683-A6475E806BB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8C66FD6-8275-D754-3AE3-D7030D94478C}"/>
              </a:ext>
            </a:extLst>
          </p:cNvPr>
          <p:cNvSpPr>
            <a:spLocks noGrp="1"/>
          </p:cNvSpPr>
          <p:nvPr>
            <p:ph type="dt" sz="half" idx="10"/>
          </p:nvPr>
        </p:nvSpPr>
        <p:spPr/>
        <p:txBody>
          <a:bodyPr/>
          <a:lstStyle/>
          <a:p>
            <a:fld id="{1B6CFBEF-8210-4CF3-8237-D71E544014EE}" type="datetimeFigureOut">
              <a:rPr lang="en-GB" smtClean="0"/>
              <a:t>10/10/2026</a:t>
            </a:fld>
            <a:endParaRPr lang="en-GB"/>
          </a:p>
        </p:txBody>
      </p:sp>
      <p:sp>
        <p:nvSpPr>
          <p:cNvPr id="6" name="Footer Placeholder 5">
            <a:extLst>
              <a:ext uri="{FF2B5EF4-FFF2-40B4-BE49-F238E27FC236}">
                <a16:creationId xmlns:a16="http://schemas.microsoft.com/office/drawing/2014/main" id="{47B2A842-4E1C-2D48-89E7-BFC1126D0C0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338A09-97FE-5D4B-49FA-BF8405D1BC42}"/>
              </a:ext>
            </a:extLst>
          </p:cNvPr>
          <p:cNvSpPr>
            <a:spLocks noGrp="1"/>
          </p:cNvSpPr>
          <p:nvPr>
            <p:ph type="sldNum" sz="quarter" idx="12"/>
          </p:nvPr>
        </p:nvSpPr>
        <p:spPr/>
        <p:txBody>
          <a:bodyPr/>
          <a:lstStyle/>
          <a:p>
            <a:fld id="{571204BD-FA6E-4D7D-B822-65824965A2CF}" type="slidenum">
              <a:rPr lang="en-GB" smtClean="0"/>
              <a:t>‹#›</a:t>
            </a:fld>
            <a:endParaRPr lang="en-GB"/>
          </a:p>
        </p:txBody>
      </p:sp>
    </p:spTree>
    <p:extLst>
      <p:ext uri="{BB962C8B-B14F-4D97-AF65-F5344CB8AC3E}">
        <p14:creationId xmlns:p14="http://schemas.microsoft.com/office/powerpoint/2010/main" val="172975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8CD972-9991-7865-5F66-91A4E2D0998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100438-636B-712A-89B4-A33E4F69E95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0009EB2-7874-6D5A-7F6A-9D2B144A846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873D632-7B49-7266-56CA-9FC1CE5B16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AF84C88-7379-E3A1-D5CB-339A23097B3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2514A92-B790-9401-7485-85EE7107A3BA}"/>
              </a:ext>
            </a:extLst>
          </p:cNvPr>
          <p:cNvSpPr>
            <a:spLocks noGrp="1"/>
          </p:cNvSpPr>
          <p:nvPr>
            <p:ph type="dt" sz="half" idx="10"/>
          </p:nvPr>
        </p:nvSpPr>
        <p:spPr/>
        <p:txBody>
          <a:bodyPr/>
          <a:lstStyle/>
          <a:p>
            <a:fld id="{1B6CFBEF-8210-4CF3-8237-D71E544014EE}" type="datetimeFigureOut">
              <a:rPr lang="en-GB" smtClean="0"/>
              <a:t>10/10/2026</a:t>
            </a:fld>
            <a:endParaRPr lang="en-GB"/>
          </a:p>
        </p:txBody>
      </p:sp>
      <p:sp>
        <p:nvSpPr>
          <p:cNvPr id="8" name="Footer Placeholder 7">
            <a:extLst>
              <a:ext uri="{FF2B5EF4-FFF2-40B4-BE49-F238E27FC236}">
                <a16:creationId xmlns:a16="http://schemas.microsoft.com/office/drawing/2014/main" id="{6D8106B6-DC3D-C60C-31FE-84D155328AB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1AC58E6-509F-157C-1E17-E31E8A42B4CC}"/>
              </a:ext>
            </a:extLst>
          </p:cNvPr>
          <p:cNvSpPr>
            <a:spLocks noGrp="1"/>
          </p:cNvSpPr>
          <p:nvPr>
            <p:ph type="sldNum" sz="quarter" idx="12"/>
          </p:nvPr>
        </p:nvSpPr>
        <p:spPr/>
        <p:txBody>
          <a:bodyPr/>
          <a:lstStyle/>
          <a:p>
            <a:fld id="{571204BD-FA6E-4D7D-B822-65824965A2CF}" type="slidenum">
              <a:rPr lang="en-GB" smtClean="0"/>
              <a:t>‹#›</a:t>
            </a:fld>
            <a:endParaRPr lang="en-GB"/>
          </a:p>
        </p:txBody>
      </p:sp>
    </p:spTree>
    <p:extLst>
      <p:ext uri="{BB962C8B-B14F-4D97-AF65-F5344CB8AC3E}">
        <p14:creationId xmlns:p14="http://schemas.microsoft.com/office/powerpoint/2010/main" val="2920801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FBCCC-9C9F-E080-604C-CDDDBD5FC69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A13FA84-C6A0-E43E-1C41-A7C3CF5DA9D9}"/>
              </a:ext>
            </a:extLst>
          </p:cNvPr>
          <p:cNvSpPr>
            <a:spLocks noGrp="1"/>
          </p:cNvSpPr>
          <p:nvPr>
            <p:ph type="dt" sz="half" idx="10"/>
          </p:nvPr>
        </p:nvSpPr>
        <p:spPr/>
        <p:txBody>
          <a:bodyPr/>
          <a:lstStyle/>
          <a:p>
            <a:fld id="{1B6CFBEF-8210-4CF3-8237-D71E544014EE}" type="datetimeFigureOut">
              <a:rPr lang="en-GB" smtClean="0"/>
              <a:t>10/10/2026</a:t>
            </a:fld>
            <a:endParaRPr lang="en-GB"/>
          </a:p>
        </p:txBody>
      </p:sp>
      <p:sp>
        <p:nvSpPr>
          <p:cNvPr id="4" name="Footer Placeholder 3">
            <a:extLst>
              <a:ext uri="{FF2B5EF4-FFF2-40B4-BE49-F238E27FC236}">
                <a16:creationId xmlns:a16="http://schemas.microsoft.com/office/drawing/2014/main" id="{88603776-9767-99C9-E855-7471C67EE8E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837F7C0-D5E6-4EB9-C474-07B467F4F5A0}"/>
              </a:ext>
            </a:extLst>
          </p:cNvPr>
          <p:cNvSpPr>
            <a:spLocks noGrp="1"/>
          </p:cNvSpPr>
          <p:nvPr>
            <p:ph type="sldNum" sz="quarter" idx="12"/>
          </p:nvPr>
        </p:nvSpPr>
        <p:spPr/>
        <p:txBody>
          <a:bodyPr/>
          <a:lstStyle/>
          <a:p>
            <a:fld id="{571204BD-FA6E-4D7D-B822-65824965A2CF}" type="slidenum">
              <a:rPr lang="en-GB" smtClean="0"/>
              <a:t>‹#›</a:t>
            </a:fld>
            <a:endParaRPr lang="en-GB"/>
          </a:p>
        </p:txBody>
      </p:sp>
    </p:spTree>
    <p:extLst>
      <p:ext uri="{BB962C8B-B14F-4D97-AF65-F5344CB8AC3E}">
        <p14:creationId xmlns:p14="http://schemas.microsoft.com/office/powerpoint/2010/main" val="31131695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9E132E8-EC36-5C04-5DDC-B2ABCDA78A5D}"/>
              </a:ext>
            </a:extLst>
          </p:cNvPr>
          <p:cNvSpPr>
            <a:spLocks noGrp="1"/>
          </p:cNvSpPr>
          <p:nvPr>
            <p:ph type="dt" sz="half" idx="10"/>
          </p:nvPr>
        </p:nvSpPr>
        <p:spPr/>
        <p:txBody>
          <a:bodyPr/>
          <a:lstStyle/>
          <a:p>
            <a:fld id="{1B6CFBEF-8210-4CF3-8237-D71E544014EE}" type="datetimeFigureOut">
              <a:rPr lang="en-GB" smtClean="0"/>
              <a:t>10/10/2026</a:t>
            </a:fld>
            <a:endParaRPr lang="en-GB"/>
          </a:p>
        </p:txBody>
      </p:sp>
      <p:sp>
        <p:nvSpPr>
          <p:cNvPr id="3" name="Footer Placeholder 2">
            <a:extLst>
              <a:ext uri="{FF2B5EF4-FFF2-40B4-BE49-F238E27FC236}">
                <a16:creationId xmlns:a16="http://schemas.microsoft.com/office/drawing/2014/main" id="{B48C5428-FA1E-534E-448A-96808AB85DF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9F6EB4F-48C6-54F0-909E-7E9BF73C646C}"/>
              </a:ext>
            </a:extLst>
          </p:cNvPr>
          <p:cNvSpPr>
            <a:spLocks noGrp="1"/>
          </p:cNvSpPr>
          <p:nvPr>
            <p:ph type="sldNum" sz="quarter" idx="12"/>
          </p:nvPr>
        </p:nvSpPr>
        <p:spPr/>
        <p:txBody>
          <a:bodyPr/>
          <a:lstStyle/>
          <a:p>
            <a:fld id="{571204BD-FA6E-4D7D-B822-65824965A2CF}" type="slidenum">
              <a:rPr lang="en-GB" smtClean="0"/>
              <a:t>‹#›</a:t>
            </a:fld>
            <a:endParaRPr lang="en-GB"/>
          </a:p>
        </p:txBody>
      </p:sp>
    </p:spTree>
    <p:extLst>
      <p:ext uri="{BB962C8B-B14F-4D97-AF65-F5344CB8AC3E}">
        <p14:creationId xmlns:p14="http://schemas.microsoft.com/office/powerpoint/2010/main" val="17830743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ACA73E-7401-A5D1-7619-07A37EE90F5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971691B-9DD6-FB2B-0FFA-51953A0AE12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7EE89D7-464B-24CD-0681-F898A495C5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1597DD-23B9-FA53-692F-C4A810532659}"/>
              </a:ext>
            </a:extLst>
          </p:cNvPr>
          <p:cNvSpPr>
            <a:spLocks noGrp="1"/>
          </p:cNvSpPr>
          <p:nvPr>
            <p:ph type="dt" sz="half" idx="10"/>
          </p:nvPr>
        </p:nvSpPr>
        <p:spPr/>
        <p:txBody>
          <a:bodyPr/>
          <a:lstStyle/>
          <a:p>
            <a:fld id="{1B6CFBEF-8210-4CF3-8237-D71E544014EE}" type="datetimeFigureOut">
              <a:rPr lang="en-GB" smtClean="0"/>
              <a:t>10/10/2026</a:t>
            </a:fld>
            <a:endParaRPr lang="en-GB"/>
          </a:p>
        </p:txBody>
      </p:sp>
      <p:sp>
        <p:nvSpPr>
          <p:cNvPr id="6" name="Footer Placeholder 5">
            <a:extLst>
              <a:ext uri="{FF2B5EF4-FFF2-40B4-BE49-F238E27FC236}">
                <a16:creationId xmlns:a16="http://schemas.microsoft.com/office/drawing/2014/main" id="{3AF6B176-8F3D-6540-2EF5-978C9A21FC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A19DDEC-E9D8-4758-AF4A-F74B5110CB7B}"/>
              </a:ext>
            </a:extLst>
          </p:cNvPr>
          <p:cNvSpPr>
            <a:spLocks noGrp="1"/>
          </p:cNvSpPr>
          <p:nvPr>
            <p:ph type="sldNum" sz="quarter" idx="12"/>
          </p:nvPr>
        </p:nvSpPr>
        <p:spPr/>
        <p:txBody>
          <a:bodyPr/>
          <a:lstStyle/>
          <a:p>
            <a:fld id="{571204BD-FA6E-4D7D-B822-65824965A2CF}" type="slidenum">
              <a:rPr lang="en-GB" smtClean="0"/>
              <a:t>‹#›</a:t>
            </a:fld>
            <a:endParaRPr lang="en-GB"/>
          </a:p>
        </p:txBody>
      </p:sp>
    </p:spTree>
    <p:extLst>
      <p:ext uri="{BB962C8B-B14F-4D97-AF65-F5344CB8AC3E}">
        <p14:creationId xmlns:p14="http://schemas.microsoft.com/office/powerpoint/2010/main" val="27153827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6C3FC1-13D7-0C98-1FE5-D3159E70D0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09ECFDF-F08E-7ECB-73BD-DDFD7DE32B1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CCBFDF7-6658-A73F-D979-D4951BFD5D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89A02DF-4138-E28C-43A1-0E2FD9A4E10A}"/>
              </a:ext>
            </a:extLst>
          </p:cNvPr>
          <p:cNvSpPr>
            <a:spLocks noGrp="1"/>
          </p:cNvSpPr>
          <p:nvPr>
            <p:ph type="dt" sz="half" idx="10"/>
          </p:nvPr>
        </p:nvSpPr>
        <p:spPr/>
        <p:txBody>
          <a:bodyPr/>
          <a:lstStyle/>
          <a:p>
            <a:fld id="{1B6CFBEF-8210-4CF3-8237-D71E544014EE}" type="datetimeFigureOut">
              <a:rPr lang="en-GB" smtClean="0"/>
              <a:t>10/10/2026</a:t>
            </a:fld>
            <a:endParaRPr lang="en-GB"/>
          </a:p>
        </p:txBody>
      </p:sp>
      <p:sp>
        <p:nvSpPr>
          <p:cNvPr id="6" name="Footer Placeholder 5">
            <a:extLst>
              <a:ext uri="{FF2B5EF4-FFF2-40B4-BE49-F238E27FC236}">
                <a16:creationId xmlns:a16="http://schemas.microsoft.com/office/drawing/2014/main" id="{C9E30BEC-AB01-A49F-8DB6-A966F9A16EE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E596749-00B2-0412-15E7-9FF946F2B3D8}"/>
              </a:ext>
            </a:extLst>
          </p:cNvPr>
          <p:cNvSpPr>
            <a:spLocks noGrp="1"/>
          </p:cNvSpPr>
          <p:nvPr>
            <p:ph type="sldNum" sz="quarter" idx="12"/>
          </p:nvPr>
        </p:nvSpPr>
        <p:spPr/>
        <p:txBody>
          <a:bodyPr/>
          <a:lstStyle/>
          <a:p>
            <a:fld id="{571204BD-FA6E-4D7D-B822-65824965A2CF}" type="slidenum">
              <a:rPr lang="en-GB" smtClean="0"/>
              <a:t>‹#›</a:t>
            </a:fld>
            <a:endParaRPr lang="en-GB"/>
          </a:p>
        </p:txBody>
      </p:sp>
    </p:spTree>
    <p:extLst>
      <p:ext uri="{BB962C8B-B14F-4D97-AF65-F5344CB8AC3E}">
        <p14:creationId xmlns:p14="http://schemas.microsoft.com/office/powerpoint/2010/main" val="30089123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CDACFC-26DF-D32C-4121-B2CFB2836D7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F7D02E-1908-D4FC-7C78-33684D1A2D7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2ABB1B2-0D0D-EE7C-C1CC-1A779DBF53EB}"/>
              </a:ext>
            </a:extLst>
          </p:cNvPr>
          <p:cNvSpPr>
            <a:spLocks noGrp="1"/>
          </p:cNvSpPr>
          <p:nvPr>
            <p:ph type="dt" sz="half" idx="10"/>
          </p:nvPr>
        </p:nvSpPr>
        <p:spPr/>
        <p:txBody>
          <a:bodyPr/>
          <a:lstStyle/>
          <a:p>
            <a:fld id="{1B6CFBEF-8210-4CF3-8237-D71E544014EE}" type="datetimeFigureOut">
              <a:rPr lang="en-GB" smtClean="0"/>
              <a:t>10/10/2026</a:t>
            </a:fld>
            <a:endParaRPr lang="en-GB"/>
          </a:p>
        </p:txBody>
      </p:sp>
      <p:sp>
        <p:nvSpPr>
          <p:cNvPr id="5" name="Footer Placeholder 4">
            <a:extLst>
              <a:ext uri="{FF2B5EF4-FFF2-40B4-BE49-F238E27FC236}">
                <a16:creationId xmlns:a16="http://schemas.microsoft.com/office/drawing/2014/main" id="{41A6ABE1-1A9B-E602-C817-03C6EF5A14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CE556B-C807-9D19-8BDB-00C140AE2935}"/>
              </a:ext>
            </a:extLst>
          </p:cNvPr>
          <p:cNvSpPr>
            <a:spLocks noGrp="1"/>
          </p:cNvSpPr>
          <p:nvPr>
            <p:ph type="sldNum" sz="quarter" idx="12"/>
          </p:nvPr>
        </p:nvSpPr>
        <p:spPr/>
        <p:txBody>
          <a:bodyPr/>
          <a:lstStyle/>
          <a:p>
            <a:fld id="{571204BD-FA6E-4D7D-B822-65824965A2CF}" type="slidenum">
              <a:rPr lang="en-GB" smtClean="0"/>
              <a:t>‹#›</a:t>
            </a:fld>
            <a:endParaRPr lang="en-GB"/>
          </a:p>
        </p:txBody>
      </p:sp>
    </p:spTree>
    <p:extLst>
      <p:ext uri="{BB962C8B-B14F-4D97-AF65-F5344CB8AC3E}">
        <p14:creationId xmlns:p14="http://schemas.microsoft.com/office/powerpoint/2010/main" val="26832558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BA0CF3F-4EFA-88ED-849C-046CF0BC879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1E902DD-5F32-9B5D-02D5-209FB43DB68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58EC677-957B-9423-4837-905D69BF66A3}"/>
              </a:ext>
            </a:extLst>
          </p:cNvPr>
          <p:cNvSpPr>
            <a:spLocks noGrp="1"/>
          </p:cNvSpPr>
          <p:nvPr>
            <p:ph type="dt" sz="half" idx="10"/>
          </p:nvPr>
        </p:nvSpPr>
        <p:spPr/>
        <p:txBody>
          <a:bodyPr/>
          <a:lstStyle/>
          <a:p>
            <a:fld id="{1B6CFBEF-8210-4CF3-8237-D71E544014EE}" type="datetimeFigureOut">
              <a:rPr lang="en-GB" smtClean="0"/>
              <a:t>10/10/2026</a:t>
            </a:fld>
            <a:endParaRPr lang="en-GB"/>
          </a:p>
        </p:txBody>
      </p:sp>
      <p:sp>
        <p:nvSpPr>
          <p:cNvPr id="5" name="Footer Placeholder 4">
            <a:extLst>
              <a:ext uri="{FF2B5EF4-FFF2-40B4-BE49-F238E27FC236}">
                <a16:creationId xmlns:a16="http://schemas.microsoft.com/office/drawing/2014/main" id="{DDEBEBDA-8191-FCAE-6D30-4F3CB1BCB2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3853EC-AE0D-9270-6F18-F541CEBBF685}"/>
              </a:ext>
            </a:extLst>
          </p:cNvPr>
          <p:cNvSpPr>
            <a:spLocks noGrp="1"/>
          </p:cNvSpPr>
          <p:nvPr>
            <p:ph type="sldNum" sz="quarter" idx="12"/>
          </p:nvPr>
        </p:nvSpPr>
        <p:spPr/>
        <p:txBody>
          <a:bodyPr/>
          <a:lstStyle/>
          <a:p>
            <a:fld id="{571204BD-FA6E-4D7D-B822-65824965A2CF}" type="slidenum">
              <a:rPr lang="en-GB" smtClean="0"/>
              <a:t>‹#›</a:t>
            </a:fld>
            <a:endParaRPr lang="en-GB"/>
          </a:p>
        </p:txBody>
      </p:sp>
    </p:spTree>
    <p:extLst>
      <p:ext uri="{BB962C8B-B14F-4D97-AF65-F5344CB8AC3E}">
        <p14:creationId xmlns:p14="http://schemas.microsoft.com/office/powerpoint/2010/main" val="276252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idx="11"/>
          </p:nvPr>
        </p:nvSpPr>
        <p:spPr>
          <a:xfrm>
            <a:off x="0" y="0"/>
            <a:ext cx="12192000" cy="6858000"/>
          </a:xfrm>
          <a:prstGeom prst="rect">
            <a:avLst/>
          </a:prstGeom>
        </p:spPr>
        <p:txBody>
          <a:bodyPr/>
          <a:lstStyle/>
          <a:p>
            <a:endParaRPr/>
          </a:p>
        </p:txBody>
      </p:sp>
      <p:pic>
        <p:nvPicPr>
          <p:cNvPr id="3" name="Picture 2">
            <a:extLst>
              <a:ext uri="{FF2B5EF4-FFF2-40B4-BE49-F238E27FC236}">
                <a16:creationId xmlns:a16="http://schemas.microsoft.com/office/drawing/2014/main" id="{AB869ABE-F8E3-44FF-80C3-EF6AB9C147BE}"/>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1199016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3BFE7A-A328-F930-EF49-F71FDEF88DD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777EB0-D520-C6C1-5163-8A519B7BBC3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2F592B-29A2-11AC-494C-479909C8F0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B6CFBEF-8210-4CF3-8237-D71E544014EE}" type="datetimeFigureOut">
              <a:rPr lang="en-GB" smtClean="0"/>
              <a:t>10/10/2026</a:t>
            </a:fld>
            <a:endParaRPr lang="en-GB"/>
          </a:p>
        </p:txBody>
      </p:sp>
      <p:sp>
        <p:nvSpPr>
          <p:cNvPr id="5" name="Footer Placeholder 4">
            <a:extLst>
              <a:ext uri="{FF2B5EF4-FFF2-40B4-BE49-F238E27FC236}">
                <a16:creationId xmlns:a16="http://schemas.microsoft.com/office/drawing/2014/main" id="{538C8BBA-C9E8-7F3A-11ED-664C1BBA63F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5A1B563-B20C-D542-0FD8-B7E08B2B460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71204BD-FA6E-4D7D-B822-65824965A2CF}" type="slidenum">
              <a:rPr lang="en-GB" smtClean="0"/>
              <a:t>‹#›</a:t>
            </a:fld>
            <a:endParaRPr lang="en-GB"/>
          </a:p>
        </p:txBody>
      </p:sp>
    </p:spTree>
    <p:extLst>
      <p:ext uri="{BB962C8B-B14F-4D97-AF65-F5344CB8AC3E}">
        <p14:creationId xmlns:p14="http://schemas.microsoft.com/office/powerpoint/2010/main" val="21815123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275301B-F9FE-639C-99FA-5A78A9B0F8AC}"/>
              </a:ext>
            </a:extLst>
          </p:cNvPr>
          <p:cNvSpPr>
            <a:spLocks noGrp="1"/>
          </p:cNvSpPr>
          <p:nvPr/>
        </p:nvSpPr>
        <p:spPr>
          <a:xfrm>
            <a:off x="809625" y="952500"/>
            <a:ext cx="10572750" cy="2585323"/>
          </a:xfrm>
          <a:prstGeom prst="rect">
            <a:avLst/>
          </a:prstGeom>
          <a:noFill/>
        </p:spPr>
        <p:txBody>
          <a:bodyPr wrap="square">
            <a:spAutoFit/>
          </a:bodyPr>
          <a:lstStyle>
            <a:defPPr>
              <a:defRPr sz="2700" b="0">
                <a:solidFill>
                  <a:srgbClr val="000000"/>
                </a:solidFill>
                <a:latin typeface="Arial"/>
                <a:ea typeface="Arial"/>
                <a:cs typeface="Arial"/>
              </a:defRPr>
            </a:defPPr>
          </a:lstStyle>
          <a:p>
            <a:pPr>
              <a:buNone/>
              <a:defRPr sz="2700" b="0">
                <a:solidFill>
                  <a:srgbClr val="000000"/>
                </a:solidFill>
                <a:latin typeface="Arial"/>
                <a:ea typeface="Arial"/>
                <a:cs typeface="Arial"/>
              </a:defRPr>
            </a:pPr>
            <a:r>
              <a:rPr sz="2700" b="0" dirty="0">
                <a:solidFill>
                  <a:srgbClr val="000000"/>
                </a:solidFill>
                <a:latin typeface="Arial"/>
                <a:ea typeface="Arial"/>
                <a:cs typeface="Arial"/>
              </a:rPr>
              <a:t>Student Name: </a:t>
            </a:r>
            <a:r>
              <a:rPr lang="en-GB" sz="2700" dirty="0">
                <a:solidFill>
                  <a:srgbClr val="000000"/>
                </a:solidFill>
                <a:latin typeface="Arial"/>
                <a:ea typeface="Arial"/>
                <a:cs typeface="Arial"/>
              </a:rPr>
              <a:t>Ligia Ramos</a:t>
            </a:r>
          </a:p>
          <a:p>
            <a:pPr>
              <a:buNone/>
              <a:defRPr sz="2700" b="0">
                <a:solidFill>
                  <a:srgbClr val="000000"/>
                </a:solidFill>
                <a:latin typeface="Arial"/>
                <a:ea typeface="Arial"/>
                <a:cs typeface="Arial"/>
              </a:defRPr>
            </a:pPr>
            <a:r>
              <a:rPr sz="2700" b="0" dirty="0">
                <a:solidFill>
                  <a:srgbClr val="000000"/>
                </a:solidFill>
                <a:latin typeface="Arial"/>
                <a:ea typeface="Arial"/>
                <a:cs typeface="Arial"/>
              </a:rPr>
              <a:t>Student ID: </a:t>
            </a:r>
            <a:r>
              <a:rPr lang="en-GB" sz="2700" dirty="0">
                <a:solidFill>
                  <a:srgbClr val="000000"/>
                </a:solidFill>
                <a:latin typeface="Arial"/>
                <a:ea typeface="Arial"/>
                <a:cs typeface="Arial"/>
              </a:rPr>
              <a:t>2535726</a:t>
            </a:r>
          </a:p>
          <a:p>
            <a:pPr>
              <a:defRPr sz="2700" b="0">
                <a:solidFill>
                  <a:srgbClr val="000000"/>
                </a:solidFill>
                <a:latin typeface="Arial"/>
                <a:ea typeface="Arial"/>
                <a:cs typeface="Arial"/>
              </a:defRPr>
            </a:pPr>
            <a:r>
              <a:rPr sz="2700" b="0" dirty="0">
                <a:solidFill>
                  <a:srgbClr val="000000"/>
                </a:solidFill>
                <a:latin typeface="Arial"/>
                <a:ea typeface="Arial"/>
                <a:cs typeface="Arial"/>
              </a:rPr>
              <a:t>Lecturer’s Name: </a:t>
            </a:r>
            <a:r>
              <a:rPr lang="en-GB" sz="2700" dirty="0">
                <a:solidFill>
                  <a:srgbClr val="000000"/>
                </a:solidFill>
                <a:latin typeface="Arial"/>
              </a:rPr>
              <a:t>Sharin McDowall-</a:t>
            </a:r>
            <a:r>
              <a:rPr lang="en-GB" sz="2700" dirty="0" err="1">
                <a:solidFill>
                  <a:srgbClr val="000000"/>
                </a:solidFill>
                <a:latin typeface="Arial"/>
              </a:rPr>
              <a:t>Emefiele</a:t>
            </a:r>
            <a:endParaRPr sz="1600" dirty="0">
              <a:latin typeface="Arial"/>
              <a:ea typeface="Arial"/>
              <a:cs typeface="Arial"/>
            </a:endParaRPr>
          </a:p>
          <a:p>
            <a:pPr>
              <a:buNone/>
              <a:defRPr sz="2700" b="0">
                <a:solidFill>
                  <a:srgbClr val="000000"/>
                </a:solidFill>
                <a:latin typeface="Arial"/>
                <a:ea typeface="Arial"/>
                <a:cs typeface="Arial"/>
              </a:defRPr>
            </a:pPr>
            <a:r>
              <a:rPr sz="2700" b="0" dirty="0">
                <a:solidFill>
                  <a:srgbClr val="000000"/>
                </a:solidFill>
                <a:latin typeface="Arial"/>
                <a:ea typeface="Arial"/>
                <a:cs typeface="Arial"/>
              </a:rPr>
              <a:t>Module Code: LCLM4004</a:t>
            </a:r>
          </a:p>
          <a:p>
            <a:pPr>
              <a:buNone/>
              <a:defRPr sz="2700" b="0">
                <a:solidFill>
                  <a:srgbClr val="000000"/>
                </a:solidFill>
                <a:latin typeface="Arial"/>
                <a:ea typeface="Arial"/>
                <a:cs typeface="Arial"/>
              </a:defRPr>
            </a:pPr>
            <a:r>
              <a:rPr sz="2700" b="0" dirty="0">
                <a:solidFill>
                  <a:srgbClr val="000000"/>
                </a:solidFill>
                <a:latin typeface="Arial"/>
                <a:ea typeface="Arial"/>
                <a:cs typeface="Arial"/>
              </a:rPr>
              <a:t>Module Name: Problem Solving and Decision Making</a:t>
            </a:r>
            <a:endParaRPr sz="3200" dirty="0">
              <a:latin typeface="Arial"/>
              <a:ea typeface="Arial"/>
              <a:cs typeface="Arial"/>
            </a:endParaRPr>
          </a:p>
          <a:p>
            <a:pPr>
              <a:buNone/>
              <a:defRPr sz="2700" b="0">
                <a:solidFill>
                  <a:srgbClr val="000000"/>
                </a:solidFill>
                <a:latin typeface="Arial"/>
                <a:ea typeface="Arial"/>
                <a:cs typeface="Arial"/>
              </a:defRPr>
            </a:pPr>
            <a:r>
              <a:rPr sz="2700" b="0" dirty="0">
                <a:solidFill>
                  <a:srgbClr val="000000"/>
                </a:solidFill>
                <a:latin typeface="Arial"/>
                <a:ea typeface="Arial"/>
                <a:cs typeface="Arial"/>
              </a:rPr>
              <a:t>Component 1: Basil’s Bakery</a:t>
            </a:r>
          </a:p>
        </p:txBody>
      </p:sp>
    </p:spTree>
    <p:extLst>
      <p:ext uri="{BB962C8B-B14F-4D97-AF65-F5344CB8AC3E}">
        <p14:creationId xmlns:p14="http://schemas.microsoft.com/office/powerpoint/2010/main" val="7020596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extBox 3">
            <a:extLst>
              <a:ext uri="{FF2B5EF4-FFF2-40B4-BE49-F238E27FC236}">
                <a16:creationId xmlns:a16="http://schemas.microsoft.com/office/drawing/2014/main" id="{0275301B-F9FE-639C-99FA-5A78A9B0F8AC}"/>
              </a:ext>
            </a:extLst>
          </p:cNvPr>
          <p:cNvSpPr>
            <a:spLocks noGrp="1"/>
          </p:cNvSpPr>
          <p:nvPr/>
        </p:nvSpPr>
        <p:spPr>
          <a:xfrm>
            <a:off x="838200" y="1825625"/>
            <a:ext cx="5558489" cy="4351338"/>
          </a:xfrm>
          <a:prstGeom prst="rect">
            <a:avLst/>
          </a:prstGeom>
        </p:spPr>
        <p:txBody>
          <a:bodyPr vert="horz" lIns="91440" tIns="45720" rIns="91440" bIns="45720" rtlCol="0">
            <a:normAutofit/>
          </a:bodyPr>
          <a:lstStyle>
            <a:defPPr>
              <a:defRPr sz="2700" b="0">
                <a:solidFill>
                  <a:srgbClr val="000000"/>
                </a:solidFill>
                <a:latin typeface="Arial"/>
                <a:ea typeface="Arial"/>
                <a:cs typeface="Arial"/>
              </a:defRPr>
            </a:defPPr>
          </a:lstStyle>
          <a:p>
            <a:pPr indent="-228600">
              <a:lnSpc>
                <a:spcPct val="90000"/>
              </a:lnSpc>
              <a:spcAft>
                <a:spcPts val="600"/>
              </a:spcAft>
              <a:buFont typeface="Arial" panose="020B0604020202020204" pitchFamily="34" charset="0"/>
              <a:buChar char="•"/>
              <a:defRPr sz="2550" b="0">
                <a:solidFill>
                  <a:srgbClr val="000000"/>
                </a:solidFill>
                <a:latin typeface="Arial"/>
              </a:defRPr>
            </a:pPr>
            <a:r>
              <a:rPr lang="en-US" b="1" dirty="0"/>
              <a:t>Presentation Overview</a:t>
            </a:r>
          </a:p>
          <a:p>
            <a:pPr indent="-228600">
              <a:lnSpc>
                <a:spcPct val="90000"/>
              </a:lnSpc>
              <a:spcAft>
                <a:spcPts val="600"/>
              </a:spcAft>
              <a:buFont typeface="Arial" panose="020B0604020202020204" pitchFamily="34" charset="0"/>
              <a:buChar char="•"/>
              <a:defRPr sz="2550" b="0">
                <a:solidFill>
                  <a:srgbClr val="000000"/>
                </a:solidFill>
                <a:latin typeface="Arial"/>
              </a:defRPr>
            </a:pPr>
            <a:endParaRPr lang="en-US" dirty="0"/>
          </a:p>
          <a:p>
            <a:pPr indent="-228600">
              <a:lnSpc>
                <a:spcPct val="90000"/>
              </a:lnSpc>
              <a:spcAft>
                <a:spcPts val="600"/>
              </a:spcAft>
              <a:buFont typeface="Arial" panose="020B0604020202020204" pitchFamily="34" charset="0"/>
              <a:buChar char="•"/>
              <a:defRPr sz="2550" b="0">
                <a:solidFill>
                  <a:srgbClr val="000000"/>
                </a:solidFill>
                <a:latin typeface="Arial"/>
              </a:defRPr>
            </a:pPr>
            <a:r>
              <a:rPr lang="en-US" dirty="0"/>
              <a:t>Basil’s Bakery business background and sales problem</a:t>
            </a:r>
          </a:p>
          <a:p>
            <a:pPr indent="-228600">
              <a:lnSpc>
                <a:spcPct val="90000"/>
              </a:lnSpc>
              <a:spcAft>
                <a:spcPts val="600"/>
              </a:spcAft>
              <a:buFont typeface="Arial" panose="020B0604020202020204" pitchFamily="34" charset="0"/>
              <a:buChar char="•"/>
            </a:pPr>
            <a:endParaRPr lang="en-US" dirty="0"/>
          </a:p>
          <a:p>
            <a:pPr indent="-228600">
              <a:lnSpc>
                <a:spcPct val="90000"/>
              </a:lnSpc>
              <a:spcAft>
                <a:spcPts val="600"/>
              </a:spcAft>
              <a:buFont typeface="Arial" panose="020B0604020202020204" pitchFamily="34" charset="0"/>
              <a:buChar char="•"/>
              <a:defRPr sz="2550" b="0">
                <a:solidFill>
                  <a:srgbClr val="000000"/>
                </a:solidFill>
                <a:latin typeface="Arial"/>
              </a:defRPr>
            </a:pPr>
            <a:r>
              <a:rPr lang="en-US" dirty="0"/>
              <a:t>Internal and external issues</a:t>
            </a:r>
          </a:p>
          <a:p>
            <a:pPr indent="-228600">
              <a:lnSpc>
                <a:spcPct val="90000"/>
              </a:lnSpc>
              <a:spcAft>
                <a:spcPts val="600"/>
              </a:spcAft>
              <a:buFont typeface="Arial" panose="020B0604020202020204" pitchFamily="34" charset="0"/>
              <a:buChar char="•"/>
            </a:pPr>
            <a:endParaRPr lang="en-US" dirty="0"/>
          </a:p>
          <a:p>
            <a:pPr indent="-228600">
              <a:lnSpc>
                <a:spcPct val="90000"/>
              </a:lnSpc>
              <a:spcAft>
                <a:spcPts val="600"/>
              </a:spcAft>
              <a:buFont typeface="Arial" panose="020B0604020202020204" pitchFamily="34" charset="0"/>
              <a:buChar char="•"/>
              <a:defRPr sz="2550" b="0">
                <a:solidFill>
                  <a:srgbClr val="000000"/>
                </a:solidFill>
                <a:latin typeface="Arial"/>
              </a:defRPr>
            </a:pPr>
            <a:r>
              <a:rPr lang="en-US" dirty="0"/>
              <a:t>PESTEL critique and explanation</a:t>
            </a:r>
          </a:p>
          <a:p>
            <a:pPr indent="-228600">
              <a:lnSpc>
                <a:spcPct val="90000"/>
              </a:lnSpc>
              <a:spcAft>
                <a:spcPts val="600"/>
              </a:spcAft>
              <a:buFont typeface="Arial" panose="020B0604020202020204" pitchFamily="34" charset="0"/>
              <a:buChar char="•"/>
              <a:defRPr sz="2550" b="0">
                <a:solidFill>
                  <a:srgbClr val="000000"/>
                </a:solidFill>
                <a:latin typeface="Arial"/>
              </a:defRPr>
            </a:pPr>
            <a:r>
              <a:rPr lang="en-US" dirty="0"/>
              <a:t>Cause and Effect model</a:t>
            </a:r>
          </a:p>
          <a:p>
            <a:pPr indent="-228600">
              <a:lnSpc>
                <a:spcPct val="90000"/>
              </a:lnSpc>
              <a:spcAft>
                <a:spcPts val="600"/>
              </a:spcAft>
              <a:buFont typeface="Arial" panose="020B0604020202020204" pitchFamily="34" charset="0"/>
              <a:buChar char="•"/>
              <a:defRPr sz="2550" b="0">
                <a:solidFill>
                  <a:srgbClr val="000000"/>
                </a:solidFill>
                <a:latin typeface="Arial"/>
              </a:defRPr>
            </a:pPr>
            <a:r>
              <a:rPr lang="en-US" dirty="0"/>
              <a:t>Key findings and summary</a:t>
            </a:r>
          </a:p>
        </p:txBody>
      </p:sp>
      <p:sp>
        <p:nvSpPr>
          <p:cNvPr id="14" name="Oval 13">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Block Arc 15">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Freeform: Shape 17">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20" name="Straight Connector 19">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2" name="Freeform: Shape 21">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4" name="Arc 23">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642550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379A11-1CF0-5125-F775-02C08085203B}"/>
              </a:ext>
            </a:extLst>
          </p:cNvPr>
          <p:cNvSpPr>
            <a:spLocks noGrp="1"/>
          </p:cNvSpPr>
          <p:nvPr>
            <p:ph type="title"/>
          </p:nvPr>
        </p:nvSpPr>
        <p:spPr>
          <a:xfrm>
            <a:off x="841248" y="256032"/>
            <a:ext cx="10506456" cy="1014984"/>
          </a:xfrm>
        </p:spPr>
        <p:txBody>
          <a:bodyPr anchor="b">
            <a:normAutofit/>
          </a:bodyPr>
          <a:lstStyle>
            <a:defPPr>
              <a:defRPr sz="3150" b="1">
                <a:solidFill>
                  <a:srgbClr val="000000"/>
                </a:solidFill>
                <a:latin typeface="Arial"/>
                <a:ea typeface="Arial"/>
                <a:cs typeface="Arial"/>
              </a:defRPr>
            </a:defPPr>
          </a:lstStyle>
          <a:p>
            <a:pPr>
              <a:defRPr sz="2550" b="0">
                <a:solidFill>
                  <a:srgbClr val="000000"/>
                </a:solidFill>
                <a:latin typeface="Arial"/>
                <a:ea typeface="Arial"/>
                <a:cs typeface="Arial"/>
              </a:defRPr>
            </a:pPr>
            <a:r>
              <a:rPr lang="en-GB" sz="2550" b="1">
                <a:latin typeface="Arial"/>
                <a:ea typeface="Arial"/>
                <a:cs typeface="Arial"/>
              </a:rPr>
              <a:t>Basil’s Bakery business overview and decrease in sales</a:t>
            </a:r>
          </a:p>
        </p:txBody>
      </p:sp>
      <p:sp>
        <p:nvSpPr>
          <p:cNvPr id="11" name="Rectangle 10">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6" name="Content Placeholder 2">
            <a:extLst>
              <a:ext uri="{FF2B5EF4-FFF2-40B4-BE49-F238E27FC236}">
                <a16:creationId xmlns:a16="http://schemas.microsoft.com/office/drawing/2014/main" id="{9BB6D64D-96CF-223A-054B-B1EB7B692003}"/>
              </a:ext>
            </a:extLst>
          </p:cNvPr>
          <p:cNvGraphicFramePr>
            <a:graphicFrameLocks noGrp="1"/>
          </p:cNvGraphicFramePr>
          <p:nvPr>
            <p:ph idx="1"/>
            <p:extLst>
              <p:ext uri="{D42A27DB-BD31-4B8C-83A1-F6EECF244321}">
                <p14:modId xmlns:p14="http://schemas.microsoft.com/office/powerpoint/2010/main" val="3172860319"/>
              </p:ext>
            </p:extLst>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210230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5" name="TextBox 2">
            <a:extLst>
              <a:ext uri="{FF2B5EF4-FFF2-40B4-BE49-F238E27FC236}">
                <a16:creationId xmlns:a16="http://schemas.microsoft.com/office/drawing/2014/main" id="{1461B01C-1828-0A90-EC1E-F91F6967E330}"/>
              </a:ext>
            </a:extLst>
          </p:cNvPr>
          <p:cNvGraphicFramePr/>
          <p:nvPr>
            <p:extLst>
              <p:ext uri="{D42A27DB-BD31-4B8C-83A1-F6EECF244321}">
                <p14:modId xmlns:p14="http://schemas.microsoft.com/office/powerpoint/2010/main" val="585691749"/>
              </p:ext>
            </p:extLst>
          </p:nvPr>
        </p:nvGraphicFramePr>
        <p:xfrm>
          <a:off x="644056" y="2112579"/>
          <a:ext cx="10908000" cy="410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50222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25D9A-89A8-7973-B86A-02BB98C95A4B}"/>
              </a:ext>
            </a:extLst>
          </p:cNvPr>
          <p:cNvSpPr>
            <a:spLocks noGrp="1"/>
          </p:cNvSpPr>
          <p:nvPr>
            <p:ph type="title"/>
          </p:nvPr>
        </p:nvSpPr>
        <p:spPr>
          <a:xfrm>
            <a:off x="619125" y="342900"/>
            <a:ext cx="10953750" cy="904875"/>
          </a:xfrm>
        </p:spPr>
        <p:txBody>
          <a:bodyPr>
            <a:normAutofit/>
          </a:bodyPr>
          <a:lstStyle>
            <a:defPPr>
              <a:defRPr sz="3150" b="1">
                <a:solidFill>
                  <a:srgbClr val="000000"/>
                </a:solidFill>
                <a:latin typeface="Arial"/>
                <a:ea typeface="Arial"/>
                <a:cs typeface="Arial"/>
              </a:defRPr>
            </a:defPPr>
          </a:lstStyle>
          <a:p>
            <a:pPr algn="ctr">
              <a:buNone/>
              <a:defRPr sz="3150" b="1">
                <a:solidFill>
                  <a:srgbClr val="000000"/>
                </a:solidFill>
                <a:latin typeface="Arial"/>
                <a:ea typeface="Arial"/>
                <a:cs typeface="Arial"/>
              </a:defRPr>
            </a:pPr>
            <a:r>
              <a:rPr sz="3150" b="1" u="sng">
                <a:solidFill>
                  <a:srgbClr val="000000"/>
                </a:solidFill>
                <a:latin typeface="Arial"/>
                <a:ea typeface="Arial"/>
                <a:cs typeface="Arial"/>
              </a:rPr>
              <a:t>The sales problem and its contributors</a:t>
            </a:r>
            <a:endParaRPr sz="2900"/>
          </a:p>
        </p:txBody>
      </p:sp>
      <p:graphicFrame>
        <p:nvGraphicFramePr>
          <p:cNvPr id="10" name="Content Placeholder 2">
            <a:extLst>
              <a:ext uri="{FF2B5EF4-FFF2-40B4-BE49-F238E27FC236}">
                <a16:creationId xmlns:a16="http://schemas.microsoft.com/office/drawing/2014/main" id="{F1025240-DB64-7E3F-228C-C3D3D1C4F474}"/>
              </a:ext>
            </a:extLst>
          </p:cNvPr>
          <p:cNvGraphicFramePr>
            <a:graphicFrameLocks noGrp="1"/>
          </p:cNvGraphicFramePr>
          <p:nvPr>
            <p:ph idx="1"/>
          </p:nvPr>
        </p:nvGraphicFramePr>
        <p:xfrm>
          <a:off x="809625" y="1428750"/>
          <a:ext cx="5905500" cy="40957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a:extLst>
              <a:ext uri="{FF2B5EF4-FFF2-40B4-BE49-F238E27FC236}">
                <a16:creationId xmlns:a16="http://schemas.microsoft.com/office/drawing/2014/main" id="{2562B845-207A-41D3-89E7-43990B0490DB}"/>
              </a:ext>
            </a:extLst>
          </p:cNvPr>
          <p:cNvSpPr>
            <a:spLocks noGrp="1"/>
          </p:cNvSpPr>
          <p:nvPr/>
        </p:nvSpPr>
        <p:spPr>
          <a:xfrm>
            <a:off x="809625" y="6057900"/>
            <a:ext cx="10572750" cy="476250"/>
          </a:xfrm>
          <a:prstGeom prst="rect">
            <a:avLst/>
          </a:prstGeom>
          <a:noFill/>
          <a:ln w="0">
            <a:noFill/>
          </a:ln>
        </p:spPr>
        <p:txBody>
          <a:bodyPr/>
          <a:lstStyle>
            <a:defPPr>
              <a:defRPr sz="1350" b="0">
                <a:solidFill>
                  <a:srgbClr val="000000"/>
                </a:solidFill>
                <a:latin typeface="Arial"/>
                <a:ea typeface="Arial"/>
                <a:cs typeface="Arial"/>
              </a:defRPr>
            </a:defPPr>
          </a:lstStyle>
          <a:p>
            <a:pPr>
              <a:buNone/>
              <a:defRPr sz="1350" b="0">
                <a:solidFill>
                  <a:srgbClr val="000000"/>
                </a:solidFill>
                <a:latin typeface="Arial"/>
                <a:ea typeface="Arial"/>
                <a:cs typeface="Arial"/>
              </a:defRPr>
            </a:pPr>
            <a:r>
              <a:rPr lang="en-GB" sz="1350" b="0" dirty="0">
                <a:solidFill>
                  <a:srgbClr val="000000"/>
                </a:solidFill>
                <a:latin typeface="Arial"/>
                <a:ea typeface="Arial"/>
                <a:cs typeface="Arial"/>
              </a:rPr>
              <a:t>P</a:t>
            </a:r>
            <a:r>
              <a:rPr sz="1350" b="0" dirty="0" err="1">
                <a:solidFill>
                  <a:srgbClr val="000000"/>
                </a:solidFill>
                <a:latin typeface="Arial"/>
                <a:ea typeface="Arial"/>
                <a:cs typeface="Arial"/>
              </a:rPr>
              <a:t>roblem</a:t>
            </a:r>
            <a:r>
              <a:rPr sz="1350" b="0" dirty="0">
                <a:solidFill>
                  <a:srgbClr val="000000"/>
                </a:solidFill>
                <a:latin typeface="Arial"/>
                <a:ea typeface="Arial"/>
                <a:cs typeface="Arial"/>
              </a:rPr>
              <a:t>-solving: Sproull (2018).</a:t>
            </a:r>
          </a:p>
        </p:txBody>
      </p:sp>
      <p:pic>
        <p:nvPicPr>
          <p:cNvPr id="5" name="Picture 4">
            <a:extLst>
              <a:ext uri="{FF2B5EF4-FFF2-40B4-BE49-F238E27FC236}">
                <a16:creationId xmlns:a16="http://schemas.microsoft.com/office/drawing/2014/main" id="{438A33BD-9DF8-41BB-831A-6E6D56F253FF}"/>
              </a:ext>
            </a:extLst>
          </p:cNvPr>
          <p:cNvPicPr>
            <a:picLocks noChangeAspect="1"/>
          </p:cNvPicPr>
          <p:nvPr/>
        </p:nvPicPr>
        <p:blipFill>
          <a:blip r:embed="rId8"/>
          <a:stretch/>
        </p:blipFill>
        <p:spPr>
          <a:xfrm>
            <a:off x="6925298" y="2257425"/>
            <a:ext cx="4332630" cy="2438400"/>
          </a:xfrm>
          <a:prstGeom prst="rect">
            <a:avLst/>
          </a:prstGeom>
        </p:spPr>
      </p:pic>
    </p:spTree>
    <p:extLst>
      <p:ext uri="{BB962C8B-B14F-4D97-AF65-F5344CB8AC3E}">
        <p14:creationId xmlns:p14="http://schemas.microsoft.com/office/powerpoint/2010/main" val="28795051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CEB6AC98-E92B-F417-3572-EEBDC849DF8F}"/>
              </a:ext>
            </a:extLst>
          </p:cNvPr>
          <p:cNvSpPr txBox="1">
            <a:spLocks/>
          </p:cNvSpPr>
          <p:nvPr/>
        </p:nvSpPr>
        <p:spPr>
          <a:xfrm>
            <a:off x="1179226" y="1594707"/>
            <a:ext cx="9833548" cy="1325563"/>
          </a:xfrm>
          <a:prstGeom prst="rect">
            <a:avLst/>
          </a:prstGeom>
        </p:spPr>
        <p:txBody>
          <a:bodyPr vert="horz" lIns="91440" tIns="45720" rIns="91440" bIns="45720" rtlCol="0" anchor="b">
            <a:normAutofit/>
          </a:bodyPr>
          <a:lstStyle>
            <a:defPPr>
              <a:defRPr sz="3150" b="1">
                <a:solidFill>
                  <a:srgbClr val="000000"/>
                </a:solidFill>
                <a:latin typeface="Arial"/>
                <a:ea typeface="Arial"/>
                <a:cs typeface="Arial"/>
              </a:defRPr>
            </a:defPPr>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Aft>
                <a:spcPts val="600"/>
              </a:spcAft>
              <a:defRPr sz="3150" b="1">
                <a:solidFill>
                  <a:srgbClr val="000000"/>
                </a:solidFill>
                <a:latin typeface="Arial"/>
                <a:ea typeface="Arial"/>
                <a:cs typeface="Arial"/>
              </a:defRPr>
            </a:pPr>
            <a:r>
              <a:rPr lang="en-US" sz="3600" b="1" u="sng" kern="1200">
                <a:solidFill>
                  <a:schemeClr val="tx2"/>
                </a:solidFill>
                <a:latin typeface="+mj-lt"/>
                <a:ea typeface="+mj-ea"/>
                <a:cs typeface="+mj-cs"/>
              </a:rPr>
              <a:t>PESTEL critique</a:t>
            </a:r>
          </a:p>
        </p:txBody>
      </p:sp>
      <p:grpSp>
        <p:nvGrpSpPr>
          <p:cNvPr id="39" name="Group 38">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40" name="Freeform: Shape 39">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41">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Freeform: Shape 42">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D8AB1FC0-AB08-B197-388B-472F5754AABF}"/>
              </a:ext>
            </a:extLst>
          </p:cNvPr>
          <p:cNvSpPr txBox="1">
            <a:spLocks/>
          </p:cNvSpPr>
          <p:nvPr/>
        </p:nvSpPr>
        <p:spPr>
          <a:xfrm>
            <a:off x="1179226" y="3329677"/>
            <a:ext cx="9833548" cy="2457269"/>
          </a:xfrm>
          <a:prstGeom prst="rect">
            <a:avLst/>
          </a:prstGeom>
        </p:spPr>
        <p:txBody>
          <a:bodyPr vert="horz" lIns="91440" tIns="45720" rIns="91440" bIns="45720" rtlCol="0">
            <a:normAutofit/>
          </a:bodyPr>
          <a:lstStyle>
            <a:defPPr>
              <a:defRPr sz="2325" b="0">
                <a:solidFill>
                  <a:srgbClr val="000000"/>
                </a:solidFill>
                <a:latin typeface="Arial"/>
                <a:ea typeface="Arial"/>
                <a:cs typeface="Arial"/>
              </a:defRPr>
            </a:defPPr>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sz="2325" b="0">
                <a:solidFill>
                  <a:srgbClr val="000000"/>
                </a:solidFill>
                <a:latin typeface="Arial"/>
                <a:ea typeface="Arial"/>
                <a:cs typeface="Arial"/>
              </a:defRPr>
            </a:pPr>
            <a:r>
              <a:rPr lang="en-US" sz="1800">
                <a:solidFill>
                  <a:schemeClr val="tx2"/>
                </a:solidFill>
              </a:rPr>
              <a:t>Purpose: Understand the group of external business influences.</a:t>
            </a:r>
          </a:p>
          <a:p>
            <a:pPr lvl="1">
              <a:defRPr sz="2325" b="0">
                <a:solidFill>
                  <a:srgbClr val="000000"/>
                </a:solidFill>
                <a:latin typeface="Arial"/>
                <a:ea typeface="Arial"/>
                <a:cs typeface="Arial"/>
              </a:defRPr>
            </a:pPr>
            <a:r>
              <a:rPr lang="en-US" sz="1800">
                <a:solidFill>
                  <a:schemeClr val="tx2"/>
                </a:solidFill>
              </a:rPr>
              <a:t>Use: Will help to examine and understand different root causes.</a:t>
            </a:r>
          </a:p>
          <a:p>
            <a:pPr lvl="1"/>
            <a:endParaRPr lang="en-US" sz="1800">
              <a:solidFill>
                <a:schemeClr val="tx2"/>
              </a:solidFill>
            </a:endParaRPr>
          </a:p>
          <a:p>
            <a:pPr lvl="1">
              <a:defRPr sz="2325" b="0">
                <a:solidFill>
                  <a:srgbClr val="000000"/>
                </a:solidFill>
                <a:latin typeface="Arial"/>
                <a:ea typeface="Arial"/>
                <a:cs typeface="Arial"/>
              </a:defRPr>
            </a:pPr>
            <a:r>
              <a:rPr lang="en-US" sz="1800">
                <a:solidFill>
                  <a:schemeClr val="tx2"/>
                </a:solidFill>
              </a:rPr>
              <a:t>Benefit: It will help to know the outside influences that help breakdown the categories of a business case to give context.</a:t>
            </a:r>
          </a:p>
          <a:p>
            <a:pPr lvl="1"/>
            <a:endParaRPr lang="en-US" sz="1800">
              <a:solidFill>
                <a:schemeClr val="tx2"/>
              </a:solidFill>
            </a:endParaRPr>
          </a:p>
          <a:p>
            <a:pPr lvl="1">
              <a:defRPr sz="2325" b="0">
                <a:solidFill>
                  <a:srgbClr val="000000"/>
                </a:solidFill>
                <a:latin typeface="Arial"/>
                <a:ea typeface="Arial"/>
                <a:cs typeface="Arial"/>
              </a:defRPr>
            </a:pPr>
            <a:r>
              <a:rPr lang="en-US" sz="1800">
                <a:solidFill>
                  <a:schemeClr val="tx2"/>
                </a:solidFill>
              </a:rPr>
              <a:t>Limitations: It is not a definite statement that sales reduced because of these reasons</a:t>
            </a:r>
          </a:p>
        </p:txBody>
      </p:sp>
      <p:grpSp>
        <p:nvGrpSpPr>
          <p:cNvPr id="45" name="Group 44">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46" name="Freeform: Shape 45">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Freeform: Shape 46">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Freeform: Shape 47">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Freeform: Shape 48">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7815750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a:xfrm>
            <a:off x="1271844" y="252411"/>
            <a:ext cx="10237851" cy="381001"/>
          </a:xfrm>
        </p:spPr>
        <p:txBody>
          <a:bodyPr>
            <a:noAutofit/>
          </a:bodyPr>
          <a:lstStyle>
            <a:defPPr>
              <a:defRPr sz="3150" b="1">
                <a:solidFill>
                  <a:srgbClr val="000000"/>
                </a:solidFill>
                <a:latin typeface="Arial"/>
                <a:ea typeface="Arial"/>
                <a:cs typeface="Arial"/>
              </a:defRPr>
            </a:defPPr>
          </a:lstStyle>
          <a:p>
            <a:pPr algn="ctr">
              <a:buNone/>
              <a:defRPr sz="3150" b="1">
                <a:solidFill>
                  <a:srgbClr val="000000"/>
                </a:solidFill>
                <a:latin typeface="Arial"/>
                <a:ea typeface="Arial"/>
                <a:cs typeface="Arial"/>
              </a:defRPr>
            </a:pPr>
            <a:r>
              <a:rPr sz="2400" b="1" u="sng" dirty="0">
                <a:solidFill>
                  <a:srgbClr val="000000"/>
                </a:solidFill>
                <a:latin typeface="Arial"/>
                <a:ea typeface="Arial"/>
                <a:cs typeface="Arial"/>
              </a:rPr>
              <a:t>PESTEL application to Basil’s Bakery</a:t>
            </a:r>
            <a:endParaRPr sz="2400" dirty="0"/>
          </a:p>
        </p:txBody>
      </p:sp>
      <p:graphicFrame>
        <p:nvGraphicFramePr>
          <p:cNvPr id="7" name="Table 6">
            <a:extLst>
              <a:ext uri="{FF2B5EF4-FFF2-40B4-BE49-F238E27FC236}">
                <a16:creationId xmlns:a16="http://schemas.microsoft.com/office/drawing/2014/main" id="{422E16B4-5F25-4A50-B148-8326498B1B9E}"/>
              </a:ext>
            </a:extLst>
          </p:cNvPr>
          <p:cNvGraphicFramePr/>
          <p:nvPr>
            <p:extLst>
              <p:ext uri="{D42A27DB-BD31-4B8C-83A1-F6EECF244321}">
                <p14:modId xmlns:p14="http://schemas.microsoft.com/office/powerpoint/2010/main" val="831018163"/>
              </p:ext>
            </p:extLst>
          </p:nvPr>
        </p:nvGraphicFramePr>
        <p:xfrm>
          <a:off x="365760" y="1184432"/>
          <a:ext cx="11143936" cy="5372918"/>
        </p:xfrm>
        <a:graphic>
          <a:graphicData uri="http://schemas.openxmlformats.org/drawingml/2006/table">
            <a:tbl>
              <a:tblPr firstRow="1" bandRow="1">
                <a:tableStyleId>{5C22544A-7EE6-4342-B048-85BDC9FD1C3A}</a:tableStyleId>
              </a:tblPr>
              <a:tblGrid>
                <a:gridCol w="1133856">
                  <a:extLst>
                    <a:ext uri="{9D8B030D-6E8A-4147-A177-3AD203B41FA5}">
                      <a16:colId xmlns:a16="http://schemas.microsoft.com/office/drawing/2014/main" val="20000"/>
                    </a:ext>
                  </a:extLst>
                </a:gridCol>
                <a:gridCol w="2286000">
                  <a:extLst>
                    <a:ext uri="{9D8B030D-6E8A-4147-A177-3AD203B41FA5}">
                      <a16:colId xmlns:a16="http://schemas.microsoft.com/office/drawing/2014/main" val="20001"/>
                    </a:ext>
                  </a:extLst>
                </a:gridCol>
                <a:gridCol w="2103120">
                  <a:extLst>
                    <a:ext uri="{9D8B030D-6E8A-4147-A177-3AD203B41FA5}">
                      <a16:colId xmlns:a16="http://schemas.microsoft.com/office/drawing/2014/main" val="20002"/>
                    </a:ext>
                  </a:extLst>
                </a:gridCol>
                <a:gridCol w="1261872">
                  <a:extLst>
                    <a:ext uri="{9D8B030D-6E8A-4147-A177-3AD203B41FA5}">
                      <a16:colId xmlns:a16="http://schemas.microsoft.com/office/drawing/2014/main" val="20003"/>
                    </a:ext>
                  </a:extLst>
                </a:gridCol>
                <a:gridCol w="1956816">
                  <a:extLst>
                    <a:ext uri="{9D8B030D-6E8A-4147-A177-3AD203B41FA5}">
                      <a16:colId xmlns:a16="http://schemas.microsoft.com/office/drawing/2014/main" val="20004"/>
                    </a:ext>
                  </a:extLst>
                </a:gridCol>
                <a:gridCol w="2402272">
                  <a:extLst>
                    <a:ext uri="{9D8B030D-6E8A-4147-A177-3AD203B41FA5}">
                      <a16:colId xmlns:a16="http://schemas.microsoft.com/office/drawing/2014/main" val="20005"/>
                    </a:ext>
                  </a:extLst>
                </a:gridCol>
              </a:tblGrid>
              <a:tr h="251882">
                <a:tc>
                  <a:txBody>
                    <a:bodyPr/>
                    <a:lstStyle/>
                    <a:p>
                      <a:r>
                        <a:rPr sz="1600" b="1" dirty="0">
                          <a:solidFill>
                            <a:srgbClr val="000000"/>
                          </a:solidFill>
                          <a:latin typeface="Arial"/>
                          <a:ea typeface="Arial"/>
                          <a:cs typeface="Arial"/>
                        </a:rPr>
                        <a:t>Political</a:t>
                      </a:r>
                      <a:endParaRPr sz="1400" dirty="0"/>
                    </a:p>
                  </a:txBody>
                  <a:tcPr>
                    <a:solidFill>
                      <a:srgbClr val="FFF1F1"/>
                    </a:solidFill>
                  </a:tcPr>
                </a:tc>
                <a:tc>
                  <a:txBody>
                    <a:bodyPr/>
                    <a:lstStyle/>
                    <a:p>
                      <a:r>
                        <a:rPr sz="1600" b="1">
                          <a:solidFill>
                            <a:srgbClr val="000000"/>
                          </a:solidFill>
                          <a:latin typeface="Arial"/>
                          <a:ea typeface="Arial"/>
                          <a:cs typeface="Arial"/>
                        </a:rPr>
                        <a:t>Economic</a:t>
                      </a:r>
                      <a:endParaRPr sz="1400"/>
                    </a:p>
                  </a:txBody>
                  <a:tcPr>
                    <a:solidFill>
                      <a:srgbClr val="FFF5E8"/>
                    </a:solidFill>
                  </a:tcPr>
                </a:tc>
                <a:tc>
                  <a:txBody>
                    <a:bodyPr/>
                    <a:lstStyle/>
                    <a:p>
                      <a:r>
                        <a:rPr sz="1600" b="1">
                          <a:solidFill>
                            <a:srgbClr val="000000"/>
                          </a:solidFill>
                          <a:latin typeface="Arial"/>
                          <a:ea typeface="Arial"/>
                          <a:cs typeface="Arial"/>
                        </a:rPr>
                        <a:t>Social</a:t>
                      </a:r>
                      <a:endParaRPr sz="1400"/>
                    </a:p>
                  </a:txBody>
                  <a:tcPr>
                    <a:solidFill>
                      <a:srgbClr val="FFFFEC"/>
                    </a:solidFill>
                  </a:tcPr>
                </a:tc>
                <a:tc>
                  <a:txBody>
                    <a:bodyPr/>
                    <a:lstStyle/>
                    <a:p>
                      <a:r>
                        <a:rPr sz="1200" b="1" dirty="0">
                          <a:solidFill>
                            <a:srgbClr val="000000"/>
                          </a:solidFill>
                          <a:latin typeface="Arial"/>
                          <a:ea typeface="Arial"/>
                          <a:cs typeface="Arial"/>
                        </a:rPr>
                        <a:t>Technological</a:t>
                      </a:r>
                      <a:endParaRPr sz="1200" dirty="0"/>
                    </a:p>
                  </a:txBody>
                  <a:tcPr>
                    <a:solidFill>
                      <a:srgbClr val="F0FAF0"/>
                    </a:solidFill>
                  </a:tcPr>
                </a:tc>
                <a:tc>
                  <a:txBody>
                    <a:bodyPr/>
                    <a:lstStyle/>
                    <a:p>
                      <a:r>
                        <a:rPr sz="1600" b="1">
                          <a:solidFill>
                            <a:srgbClr val="000000"/>
                          </a:solidFill>
                          <a:latin typeface="Arial"/>
                          <a:ea typeface="Arial"/>
                          <a:cs typeface="Arial"/>
                        </a:rPr>
                        <a:t>Legal</a:t>
                      </a:r>
                      <a:endParaRPr sz="1400"/>
                    </a:p>
                  </a:txBody>
                  <a:tcPr>
                    <a:solidFill>
                      <a:srgbClr val="EDF7FF"/>
                    </a:solidFill>
                  </a:tcPr>
                </a:tc>
                <a:tc>
                  <a:txBody>
                    <a:bodyPr/>
                    <a:lstStyle/>
                    <a:p>
                      <a:r>
                        <a:rPr sz="1600" b="1">
                          <a:solidFill>
                            <a:srgbClr val="000000"/>
                          </a:solidFill>
                          <a:latin typeface="Arial"/>
                          <a:ea typeface="Arial"/>
                          <a:cs typeface="Arial"/>
                        </a:rPr>
                        <a:t>Environmental</a:t>
                      </a:r>
                      <a:endParaRPr sz="1400"/>
                    </a:p>
                  </a:txBody>
                  <a:tcPr>
                    <a:solidFill>
                      <a:srgbClr val="EEF0FA"/>
                    </a:solidFill>
                  </a:tcPr>
                </a:tc>
                <a:extLst>
                  <a:ext uri="{0D108BD9-81ED-4DB2-BD59-A6C34878D82A}">
                    <a16:rowId xmlns:a16="http://schemas.microsoft.com/office/drawing/2014/main" val="10000"/>
                  </a:ext>
                </a:extLst>
              </a:tr>
              <a:tr h="5037638">
                <a:tc>
                  <a:txBody>
                    <a:bodyPr/>
                    <a:lstStyle/>
                    <a:p>
                      <a:pPr marL="285750" indent="-285750">
                        <a:buFont typeface="Wingdings"/>
                        <a:buChar char="§"/>
                      </a:pPr>
                      <a:r>
                        <a:rPr sz="1400" b="0" dirty="0">
                          <a:solidFill>
                            <a:srgbClr val="000000"/>
                          </a:solidFill>
                          <a:latin typeface="Arial"/>
                          <a:ea typeface="Arial"/>
                          <a:cs typeface="Arial"/>
                        </a:rPr>
                        <a:t>2020 lockdown</a:t>
                      </a:r>
                      <a:r>
                        <a:rPr lang="en-GB" sz="1400" b="0" dirty="0">
                          <a:solidFill>
                            <a:srgbClr val="000000"/>
                          </a:solidFill>
                          <a:latin typeface="Arial"/>
                          <a:ea typeface="Arial"/>
                          <a:cs typeface="Arial"/>
                        </a:rPr>
                        <a:t> reduced sales</a:t>
                      </a:r>
                      <a:r>
                        <a:rPr sz="1400" b="0" dirty="0">
                          <a:solidFill>
                            <a:srgbClr val="000000"/>
                          </a:solidFill>
                          <a:latin typeface="Arial"/>
                          <a:ea typeface="Arial"/>
                          <a:cs typeface="Arial"/>
                        </a:rPr>
                        <a:t>.</a:t>
                      </a:r>
                      <a:endParaRPr lang="en-GB" sz="1400" b="0" dirty="0">
                        <a:solidFill>
                          <a:srgbClr val="000000"/>
                        </a:solidFill>
                        <a:latin typeface="Arial"/>
                        <a:ea typeface="Arial"/>
                        <a:cs typeface="Arial"/>
                      </a:endParaRPr>
                    </a:p>
                    <a:p>
                      <a:pPr marL="285750" indent="-285750">
                        <a:buFont typeface="Wingdings"/>
                        <a:buChar char="§"/>
                      </a:pPr>
                      <a:endParaRPr lang="en-GB" sz="1400" b="0" dirty="0">
                        <a:solidFill>
                          <a:srgbClr val="000000"/>
                        </a:solidFill>
                        <a:latin typeface="Arial"/>
                        <a:ea typeface="Arial"/>
                        <a:cs typeface="Arial"/>
                      </a:endParaRPr>
                    </a:p>
                    <a:p>
                      <a:pPr marL="285750" indent="-285750">
                        <a:buFont typeface="Wingdings"/>
                        <a:buChar char="§"/>
                      </a:pPr>
                      <a:r>
                        <a:rPr lang="en-GB" sz="1400" b="0" dirty="0">
                          <a:solidFill>
                            <a:srgbClr val="000000"/>
                          </a:solidFill>
                          <a:latin typeface="Arial"/>
                          <a:ea typeface="Arial"/>
                          <a:cs typeface="Arial"/>
                        </a:rPr>
                        <a:t>(Case study, 2026)</a:t>
                      </a:r>
                      <a:endParaRPr sz="1400" b="0" dirty="0">
                        <a:solidFill>
                          <a:srgbClr val="000000"/>
                        </a:solidFill>
                        <a:latin typeface="Arial"/>
                        <a:ea typeface="Arial"/>
                        <a:cs typeface="Arial"/>
                      </a:endParaRPr>
                    </a:p>
                    <a:p>
                      <a:pPr marL="285750" indent="-285750">
                        <a:buFont typeface="Wingdings"/>
                        <a:buChar char="§"/>
                      </a:pPr>
                      <a:endParaRPr sz="1400" b="0" dirty="0">
                        <a:solidFill>
                          <a:srgbClr val="000000"/>
                        </a:solidFill>
                        <a:latin typeface="Arial"/>
                        <a:ea typeface="Arial"/>
                        <a:cs typeface="Arial"/>
                      </a:endParaRPr>
                    </a:p>
                    <a:p>
                      <a:pPr marL="285750" indent="-285750">
                        <a:buFont typeface="Wingdings"/>
                        <a:buChar char="§"/>
                      </a:pPr>
                      <a:endParaRPr sz="1400" b="0" dirty="0">
                        <a:solidFill>
                          <a:srgbClr val="000000"/>
                        </a:solidFill>
                        <a:latin typeface="Arial"/>
                        <a:ea typeface="Arial"/>
                        <a:cs typeface="Arial"/>
                      </a:endParaRPr>
                    </a:p>
                  </a:txBody>
                  <a:tcPr>
                    <a:solidFill>
                      <a:srgbClr val="FFF1F1"/>
                    </a:solidFill>
                  </a:tcPr>
                </a:tc>
                <a:tc>
                  <a:txBody>
                    <a:bodyPr/>
                    <a:lstStyle/>
                    <a:p>
                      <a:pPr marL="285750" indent="-285750">
                        <a:buFont typeface="Wingdings"/>
                        <a:buChar char="§"/>
                      </a:pPr>
                      <a:r>
                        <a:rPr sz="1400" b="0" dirty="0">
                          <a:solidFill>
                            <a:srgbClr val="000000"/>
                          </a:solidFill>
                          <a:latin typeface="Arial"/>
                          <a:ea typeface="Arial"/>
                          <a:cs typeface="Arial"/>
                        </a:rPr>
                        <a:t>Local job losses reduce the customer </a:t>
                      </a:r>
                      <a:r>
                        <a:rPr lang="en-GB" sz="1400" b="0" dirty="0">
                          <a:solidFill>
                            <a:srgbClr val="000000"/>
                          </a:solidFill>
                          <a:latin typeface="Arial"/>
                          <a:ea typeface="Arial"/>
                          <a:cs typeface="Arial"/>
                        </a:rPr>
                        <a:t>visits to the retail park</a:t>
                      </a:r>
                      <a:r>
                        <a:rPr sz="1400" b="0" dirty="0">
                          <a:solidFill>
                            <a:srgbClr val="000000"/>
                          </a:solidFill>
                          <a:latin typeface="Arial"/>
                          <a:ea typeface="Arial"/>
                          <a:cs typeface="Arial"/>
                        </a:rPr>
                        <a:t>.</a:t>
                      </a:r>
                    </a:p>
                    <a:p>
                      <a:pPr marL="285750" indent="-285750">
                        <a:buFont typeface="Wingdings"/>
                        <a:buChar char="§"/>
                      </a:pPr>
                      <a:endParaRPr sz="1400" b="0" dirty="0">
                        <a:solidFill>
                          <a:srgbClr val="000000"/>
                        </a:solidFill>
                        <a:latin typeface="Arial"/>
                        <a:ea typeface="Arial"/>
                        <a:cs typeface="Arial"/>
                      </a:endParaRPr>
                    </a:p>
                    <a:p>
                      <a:pPr marL="285750" indent="-285750">
                        <a:buFont typeface="Arial" panose="020B0604020202020204" pitchFamily="34" charset="0"/>
                        <a:buChar char="•"/>
                      </a:pPr>
                      <a:r>
                        <a:rPr lang="en-GB" sz="1400" b="0" dirty="0">
                          <a:solidFill>
                            <a:srgbClr val="000000"/>
                          </a:solidFill>
                          <a:latin typeface="Arial"/>
                          <a:ea typeface="Arial"/>
                          <a:cs typeface="Arial"/>
                        </a:rPr>
                        <a:t>Increase in utility bills, reduce</a:t>
                      </a:r>
                      <a:r>
                        <a:rPr sz="1400" b="0" dirty="0">
                          <a:solidFill>
                            <a:srgbClr val="000000"/>
                          </a:solidFill>
                          <a:latin typeface="Arial"/>
                          <a:ea typeface="Arial"/>
                          <a:cs typeface="Arial"/>
                        </a:rPr>
                        <a:t> margins.</a:t>
                      </a:r>
                      <a:endParaRPr sz="1400" b="1" dirty="0"/>
                    </a:p>
                    <a:p>
                      <a:endParaRPr sz="1400" b="1" dirty="0"/>
                    </a:p>
                    <a:p>
                      <a:r>
                        <a:rPr lang="en-GB" sz="1400" dirty="0"/>
                        <a:t>Srivastava, R. and Kirche, E. (2024) ‘The effect of manufacturing overhead on policies for allocating production capacity’, </a:t>
                      </a:r>
                      <a:r>
                        <a:rPr lang="en-GB" sz="1400" i="1" dirty="0"/>
                        <a:t>International Journal of Production Research</a:t>
                      </a:r>
                      <a:r>
                        <a:rPr lang="en-GB" sz="1400" dirty="0"/>
                        <a:t>, 62(24), pp. 8818–8834. </a:t>
                      </a:r>
                      <a:r>
                        <a:rPr lang="en-GB" sz="1400" dirty="0" err="1"/>
                        <a:t>doi</a:t>
                      </a:r>
                      <a:r>
                        <a:rPr lang="en-GB" sz="1400" dirty="0"/>
                        <a:t>: https://doi.org/10.1080/00207543.2024.2351954.</a:t>
                      </a:r>
                      <a:r>
                        <a:rPr sz="1400" b="0" dirty="0">
                          <a:solidFill>
                            <a:srgbClr val="000000"/>
                          </a:solidFill>
                          <a:latin typeface="Arial"/>
                          <a:ea typeface="Arial"/>
                          <a:cs typeface="Arial"/>
                        </a:rPr>
                        <a:t>)</a:t>
                      </a:r>
                      <a:endParaRPr sz="1400" b="1" dirty="0"/>
                    </a:p>
                  </a:txBody>
                  <a:tcPr>
                    <a:solidFill>
                      <a:srgbClr val="FFF5E8"/>
                    </a:solidFill>
                  </a:tcPr>
                </a:tc>
                <a:tc>
                  <a:txBody>
                    <a:bodyPr/>
                    <a:lstStyle/>
                    <a:p>
                      <a:pPr marL="285750" indent="-285750">
                        <a:buFont typeface="Wingdings"/>
                        <a:buChar char="§"/>
                      </a:pPr>
                      <a:r>
                        <a:rPr sz="1400" b="0" dirty="0">
                          <a:solidFill>
                            <a:srgbClr val="000000"/>
                          </a:solidFill>
                          <a:latin typeface="Arial"/>
                          <a:ea typeface="Arial"/>
                          <a:cs typeface="Arial"/>
                        </a:rPr>
                        <a:t>Hybrid </a:t>
                      </a:r>
                      <a:r>
                        <a:rPr sz="1400" b="0" dirty="0" err="1">
                          <a:solidFill>
                            <a:srgbClr val="000000"/>
                          </a:solidFill>
                          <a:latin typeface="Arial"/>
                          <a:ea typeface="Arial"/>
                          <a:cs typeface="Arial"/>
                        </a:rPr>
                        <a:t>wor</a:t>
                      </a:r>
                      <a:r>
                        <a:rPr lang="en-GB" sz="1400" b="0" dirty="0">
                          <a:solidFill>
                            <a:srgbClr val="000000"/>
                          </a:solidFill>
                          <a:latin typeface="Arial"/>
                          <a:ea typeface="Arial"/>
                          <a:cs typeface="Arial"/>
                        </a:rPr>
                        <a:t>king</a:t>
                      </a:r>
                      <a:r>
                        <a:rPr sz="1400" b="0" dirty="0">
                          <a:solidFill>
                            <a:srgbClr val="000000"/>
                          </a:solidFill>
                          <a:latin typeface="Arial"/>
                          <a:ea typeface="Arial"/>
                          <a:cs typeface="Arial"/>
                        </a:rPr>
                        <a:t> reduces local office visits.</a:t>
                      </a:r>
                    </a:p>
                    <a:p>
                      <a:pPr marL="285750" indent="-285750">
                        <a:buFont typeface="Wingdings"/>
                        <a:buChar char="§"/>
                      </a:pPr>
                      <a:r>
                        <a:rPr lang="en-GB" sz="1400" b="0" kern="1200" dirty="0">
                          <a:solidFill>
                            <a:srgbClr val="000000"/>
                          </a:solidFill>
                          <a:latin typeface="Arial"/>
                          <a:ea typeface="+mn-ea"/>
                          <a:cs typeface="Arial"/>
                        </a:rPr>
                        <a:t>Hybrid working patterns. Small independent retailers face unprecedented pressure to adapt.</a:t>
                      </a:r>
                    </a:p>
                    <a:p>
                      <a:pPr marL="0" indent="0">
                        <a:buFont typeface="Wingdings"/>
                        <a:buNone/>
                      </a:pPr>
                      <a:endParaRPr lang="en-GB" sz="1400" b="0" kern="1200" dirty="0">
                        <a:solidFill>
                          <a:srgbClr val="000000"/>
                        </a:solidFill>
                        <a:latin typeface="Arial"/>
                        <a:cs typeface="Arial"/>
                      </a:endParaRPr>
                    </a:p>
                    <a:p>
                      <a:pPr marL="0" marR="0" lvl="0" indent="0" algn="l" defTabSz="914400" eaLnBrk="1" fontAlgn="auto" latinLnBrk="0" hangingPunct="1">
                        <a:lnSpc>
                          <a:spcPct val="100000"/>
                        </a:lnSpc>
                        <a:spcBef>
                          <a:spcPts val="0"/>
                        </a:spcBef>
                        <a:spcAft>
                          <a:spcPts val="0"/>
                        </a:spcAft>
                        <a:buClrTx/>
                        <a:buSzTx/>
                        <a:buFontTx/>
                        <a:buNone/>
                        <a:tabLst/>
                        <a:defRPr/>
                      </a:pPr>
                      <a:r>
                        <a:rPr lang="en-GB" sz="1400" kern="1200" dirty="0" err="1">
                          <a:solidFill>
                            <a:schemeClr val="dk1"/>
                          </a:solidFill>
                          <a:latin typeface="+mn-lt"/>
                          <a:ea typeface="+mn-ea"/>
                          <a:cs typeface="+mn-cs"/>
                        </a:rPr>
                        <a:t>Nkiko</a:t>
                      </a:r>
                      <a:r>
                        <a:rPr lang="en-GB" sz="1400" kern="1200" dirty="0">
                          <a:solidFill>
                            <a:schemeClr val="dk1"/>
                          </a:solidFill>
                          <a:latin typeface="+mn-lt"/>
                          <a:ea typeface="+mn-ea"/>
                          <a:cs typeface="+mn-cs"/>
                        </a:rPr>
                        <a:t>, C.M. (2024) ‘Sustaining </a:t>
                      </a:r>
                      <a:r>
                        <a:rPr lang="en-GB" sz="1400" dirty="0"/>
                        <a:t>retail behaviour: Small business adaptation to hybrid working and urban decline’ </a:t>
                      </a:r>
                      <a:r>
                        <a:rPr lang="en-GB" sz="1400" i="1" dirty="0"/>
                        <a:t>International Journal of Production Research</a:t>
                      </a:r>
                      <a:r>
                        <a:rPr lang="en-GB" sz="1400" dirty="0"/>
                        <a:t>,</a:t>
                      </a:r>
                      <a:endParaRPr lang="en-GB" sz="1400" b="1" dirty="0"/>
                    </a:p>
                    <a:p>
                      <a:pPr marL="285750" indent="-285750">
                        <a:buFont typeface="Wingdings"/>
                        <a:buChar char="§"/>
                      </a:pPr>
                      <a:endParaRPr sz="1400" b="0" dirty="0">
                        <a:solidFill>
                          <a:srgbClr val="000000"/>
                        </a:solidFill>
                        <a:latin typeface="Arial"/>
                        <a:ea typeface="Arial"/>
                        <a:cs typeface="Arial"/>
                      </a:endParaRPr>
                    </a:p>
                    <a:p>
                      <a:endParaRPr sz="1400" b="1" dirty="0"/>
                    </a:p>
                  </a:txBody>
                  <a:tcPr>
                    <a:solidFill>
                      <a:srgbClr val="FFFFEC"/>
                    </a:solidFill>
                  </a:tcPr>
                </a:tc>
                <a:tc>
                  <a:txBody>
                    <a:bodyPr/>
                    <a:lstStyle/>
                    <a:p>
                      <a:pPr marL="285750" indent="-285750">
                        <a:buFont typeface="Wingdings"/>
                        <a:buChar char="§"/>
                      </a:pPr>
                      <a:r>
                        <a:rPr sz="1400" b="0" dirty="0">
                          <a:solidFill>
                            <a:srgbClr val="000000"/>
                          </a:solidFill>
                          <a:latin typeface="Arial"/>
                          <a:ea typeface="Arial"/>
                          <a:cs typeface="Arial"/>
                        </a:rPr>
                        <a:t>Online ordering </a:t>
                      </a:r>
                      <a:r>
                        <a:rPr lang="en-GB" sz="1400" b="0" dirty="0">
                          <a:solidFill>
                            <a:srgbClr val="000000"/>
                          </a:solidFill>
                          <a:latin typeface="Arial"/>
                          <a:ea typeface="Arial"/>
                          <a:cs typeface="Arial"/>
                        </a:rPr>
                        <a:t>will provide a more accessible way of placing orders</a:t>
                      </a:r>
                      <a:r>
                        <a:rPr sz="1400" b="0" dirty="0">
                          <a:solidFill>
                            <a:srgbClr val="000000"/>
                          </a:solidFill>
                          <a:latin typeface="Arial"/>
                          <a:ea typeface="Arial"/>
                          <a:cs typeface="Arial"/>
                        </a:rPr>
                        <a:t>.</a:t>
                      </a:r>
                    </a:p>
                    <a:p>
                      <a:pPr marL="285750" indent="-285750">
                        <a:buFont typeface="Wingdings"/>
                        <a:buChar char="§"/>
                      </a:pPr>
                      <a:endParaRPr sz="1400" b="0" dirty="0">
                        <a:solidFill>
                          <a:srgbClr val="000000"/>
                        </a:solidFill>
                        <a:latin typeface="Arial"/>
                        <a:ea typeface="Arial"/>
                        <a:cs typeface="Arial"/>
                      </a:endParaRPr>
                    </a:p>
                    <a:p>
                      <a:pPr marL="285750" indent="-285750">
                        <a:buFont typeface="Arial" panose="020B0604020202020204" pitchFamily="34" charset="0"/>
                        <a:buChar char="•"/>
                      </a:pPr>
                      <a:r>
                        <a:rPr sz="1400" b="0" dirty="0">
                          <a:solidFill>
                            <a:srgbClr val="000000"/>
                          </a:solidFill>
                          <a:latin typeface="Arial"/>
                          <a:ea typeface="Arial"/>
                          <a:cs typeface="Arial"/>
                        </a:rPr>
                        <a:t>Basil’s phone pre</a:t>
                      </a:r>
                      <a:r>
                        <a:rPr lang="en-GB" sz="1400" b="0" dirty="0">
                          <a:solidFill>
                            <a:srgbClr val="000000"/>
                          </a:solidFill>
                          <a:latin typeface="Arial"/>
                          <a:ea typeface="Arial"/>
                          <a:cs typeface="Arial"/>
                        </a:rPr>
                        <a:t> </a:t>
                      </a:r>
                      <a:r>
                        <a:rPr sz="1400" b="0" dirty="0">
                          <a:solidFill>
                            <a:srgbClr val="000000"/>
                          </a:solidFill>
                          <a:latin typeface="Arial"/>
                          <a:ea typeface="Arial"/>
                          <a:cs typeface="Arial"/>
                        </a:rPr>
                        <a:t>orders are unreliable.</a:t>
                      </a:r>
                      <a:endParaRPr sz="1400" b="1" dirty="0"/>
                    </a:p>
                    <a:p>
                      <a:endParaRPr sz="1400" b="1" dirty="0"/>
                    </a:p>
                  </a:txBody>
                  <a:tcPr>
                    <a:solidFill>
                      <a:srgbClr val="F0FAF0"/>
                    </a:solidFill>
                  </a:tcPr>
                </a:tc>
                <a:tc>
                  <a:txBody>
                    <a:bodyPr/>
                    <a:lstStyle/>
                    <a:p>
                      <a:pPr marL="285750" indent="-285750">
                        <a:buFont typeface="Wingdings"/>
                        <a:buChar char="§"/>
                      </a:pPr>
                      <a:r>
                        <a:rPr sz="1400" b="0" dirty="0" err="1">
                          <a:solidFill>
                            <a:srgbClr val="000000"/>
                          </a:solidFill>
                          <a:latin typeface="Arial"/>
                          <a:ea typeface="Arial"/>
                          <a:cs typeface="Arial"/>
                        </a:rPr>
                        <a:t>Allerg</a:t>
                      </a:r>
                      <a:r>
                        <a:rPr lang="en-GB" sz="1400" b="0" dirty="0" err="1">
                          <a:solidFill>
                            <a:srgbClr val="000000"/>
                          </a:solidFill>
                          <a:latin typeface="Arial"/>
                          <a:ea typeface="Arial"/>
                          <a:cs typeface="Arial"/>
                        </a:rPr>
                        <a:t>ies</a:t>
                      </a:r>
                      <a:r>
                        <a:rPr sz="1400" b="0" dirty="0">
                          <a:solidFill>
                            <a:srgbClr val="000000"/>
                          </a:solidFill>
                          <a:latin typeface="Arial"/>
                          <a:ea typeface="Arial"/>
                          <a:cs typeface="Arial"/>
                        </a:rPr>
                        <a:t> information </a:t>
                      </a:r>
                      <a:r>
                        <a:rPr lang="en-GB" sz="1400" b="0" dirty="0">
                          <a:solidFill>
                            <a:srgbClr val="000000"/>
                          </a:solidFill>
                          <a:latin typeface="Arial"/>
                          <a:ea typeface="Arial"/>
                          <a:cs typeface="Arial"/>
                        </a:rPr>
                        <a:t>to be available</a:t>
                      </a:r>
                      <a:r>
                        <a:rPr sz="1400" b="0" dirty="0">
                          <a:solidFill>
                            <a:srgbClr val="000000"/>
                          </a:solidFill>
                          <a:latin typeface="Arial"/>
                          <a:ea typeface="Arial"/>
                          <a:cs typeface="Arial"/>
                        </a:rPr>
                        <a:t> to </a:t>
                      </a:r>
                      <a:r>
                        <a:rPr lang="en-GB" sz="1400" b="0" dirty="0">
                          <a:solidFill>
                            <a:srgbClr val="000000"/>
                          </a:solidFill>
                          <a:latin typeface="Arial"/>
                          <a:ea typeface="Arial"/>
                          <a:cs typeface="Arial"/>
                        </a:rPr>
                        <a:t>customers</a:t>
                      </a:r>
                      <a:r>
                        <a:rPr sz="1400" b="0" dirty="0">
                          <a:solidFill>
                            <a:srgbClr val="000000"/>
                          </a:solidFill>
                          <a:latin typeface="Arial"/>
                          <a:ea typeface="Arial"/>
                          <a:cs typeface="Arial"/>
                        </a:rPr>
                        <a:t>.</a:t>
                      </a:r>
                      <a:endParaRPr lang="en-GB" sz="1400" b="0" dirty="0">
                        <a:solidFill>
                          <a:srgbClr val="000000"/>
                        </a:solidFill>
                        <a:latin typeface="Arial"/>
                        <a:ea typeface="Arial"/>
                        <a:cs typeface="Arial"/>
                      </a:endParaRPr>
                    </a:p>
                    <a:p>
                      <a:pPr marL="285750" indent="-285750">
                        <a:buFont typeface="Wingdings"/>
                        <a:buChar char="§"/>
                      </a:pPr>
                      <a:endParaRPr lang="en-GB" sz="1400" b="0" dirty="0">
                        <a:solidFill>
                          <a:srgbClr val="000000"/>
                        </a:solidFill>
                        <a:latin typeface="Arial"/>
                        <a:ea typeface="Arial"/>
                        <a:cs typeface="Arial"/>
                      </a:endParaRPr>
                    </a:p>
                    <a:p>
                      <a:r>
                        <a:rPr lang="en-GB" sz="1400" b="0" kern="1200" dirty="0">
                          <a:solidFill>
                            <a:srgbClr val="000000"/>
                          </a:solidFill>
                          <a:latin typeface="Arial"/>
                          <a:ea typeface="+mn-ea"/>
                          <a:cs typeface="Arial"/>
                        </a:rPr>
                        <a:t>Allergens appear effective in curtailing retail triggered severe food allergy reaction,</a:t>
                      </a:r>
                      <a:r>
                        <a:rPr lang="en-GB" sz="1400" b="1" kern="1200" dirty="0">
                          <a:solidFill>
                            <a:srgbClr val="000000"/>
                          </a:solidFill>
                          <a:latin typeface="Arial"/>
                          <a:ea typeface="+mn-ea"/>
                          <a:cs typeface="Arial"/>
                        </a:rPr>
                        <a:t>.</a:t>
                      </a:r>
                    </a:p>
                    <a:p>
                      <a:endParaRPr lang="en-GB" sz="1400" b="1" kern="1200" dirty="0">
                        <a:solidFill>
                          <a:srgbClr val="000000"/>
                        </a:solidFill>
                        <a:latin typeface="Arial"/>
                        <a:ea typeface="+mn-ea"/>
                        <a:cs typeface="Arial"/>
                      </a:endParaRPr>
                    </a:p>
                    <a:p>
                      <a:r>
                        <a:rPr lang="en-GB" sz="1300" b="0" i="0" kern="1200" dirty="0">
                          <a:solidFill>
                            <a:schemeClr val="dk1"/>
                          </a:solidFill>
                          <a:effectLst/>
                          <a:latin typeface="+mn-lt"/>
                          <a:ea typeface="+mn-ea"/>
                          <a:cs typeface="+mn-cs"/>
                        </a:rPr>
                        <a:t>MJ Walker, M H Gowland, J Points, Managing Food Allergens in the U.K. Retail Supply Chain, </a:t>
                      </a:r>
                      <a:r>
                        <a:rPr lang="en-GB" sz="1300" b="0" i="1" kern="1200" dirty="0">
                          <a:solidFill>
                            <a:schemeClr val="dk1"/>
                          </a:solidFill>
                          <a:effectLst/>
                          <a:latin typeface="+mn-lt"/>
                          <a:ea typeface="+mn-ea"/>
                          <a:cs typeface="+mn-cs"/>
                        </a:rPr>
                        <a:t>Journal of AOAC INTERNATIONAL</a:t>
                      </a:r>
                      <a:r>
                        <a:rPr lang="en-GB" sz="1300" b="0" i="0" kern="1200" dirty="0">
                          <a:solidFill>
                            <a:schemeClr val="dk1"/>
                          </a:solidFill>
                          <a:effectLst/>
                          <a:latin typeface="+mn-lt"/>
                          <a:ea typeface="+mn-ea"/>
                          <a:cs typeface="+mn-cs"/>
                        </a:rPr>
                        <a:t>, Volume 101, Issue 1, 1 January 2018, Pages 45–55, </a:t>
                      </a:r>
                      <a:r>
                        <a:rPr lang="en-GB" sz="1300" b="0" i="0" u="none" strike="noStrike" kern="1200" dirty="0">
                          <a:solidFill>
                            <a:schemeClr val="dk1"/>
                          </a:solidFill>
                          <a:effectLst/>
                          <a:latin typeface="+mn-lt"/>
                          <a:ea typeface="+mn-ea"/>
                          <a:cs typeface="+mn-cs"/>
                        </a:rPr>
                        <a:t>https://doi.org/10.5740/jaoacint.17-0385</a:t>
                      </a:r>
                      <a:endParaRPr sz="1300" b="0" dirty="0">
                        <a:solidFill>
                          <a:srgbClr val="000000"/>
                        </a:solidFill>
                        <a:latin typeface="Arial"/>
                        <a:ea typeface="Arial"/>
                        <a:cs typeface="Arial"/>
                      </a:endParaRPr>
                    </a:p>
                    <a:p>
                      <a:pPr marL="285750" indent="-285750">
                        <a:buFont typeface="Wingdings"/>
                        <a:buChar char="§"/>
                      </a:pPr>
                      <a:endParaRPr sz="1400" b="0" dirty="0">
                        <a:solidFill>
                          <a:srgbClr val="000000"/>
                        </a:solidFill>
                        <a:latin typeface="Arial"/>
                        <a:ea typeface="Arial"/>
                        <a:cs typeface="Arial"/>
                      </a:endParaRPr>
                    </a:p>
                  </a:txBody>
                  <a:tcPr>
                    <a:solidFill>
                      <a:srgbClr val="EDF7FF"/>
                    </a:solidFill>
                  </a:tcPr>
                </a:tc>
                <a:tc>
                  <a:txBody>
                    <a:bodyPr/>
                    <a:lstStyle/>
                    <a:p>
                      <a:pPr marL="285750" indent="-285750">
                        <a:buFont typeface="Wingdings"/>
                        <a:buChar char="§"/>
                      </a:pPr>
                      <a:r>
                        <a:rPr sz="1400" b="0" dirty="0">
                          <a:solidFill>
                            <a:srgbClr val="000000"/>
                          </a:solidFill>
                          <a:latin typeface="Arial"/>
                          <a:ea typeface="Arial"/>
                          <a:cs typeface="Arial"/>
                        </a:rPr>
                        <a:t>Organic </a:t>
                      </a:r>
                      <a:r>
                        <a:rPr lang="en-GB" sz="1400" b="0" dirty="0">
                          <a:solidFill>
                            <a:srgbClr val="000000"/>
                          </a:solidFill>
                          <a:latin typeface="Arial"/>
                          <a:ea typeface="Arial"/>
                          <a:cs typeface="Arial"/>
                        </a:rPr>
                        <a:t>materials are subject to have a shorter shelf life and add material availability pressures</a:t>
                      </a:r>
                      <a:r>
                        <a:rPr sz="1400" b="0" dirty="0">
                          <a:solidFill>
                            <a:srgbClr val="000000"/>
                          </a:solidFill>
                          <a:latin typeface="Arial"/>
                          <a:ea typeface="Arial"/>
                          <a:cs typeface="Arial"/>
                        </a:rPr>
                        <a:t>.</a:t>
                      </a:r>
                      <a:endParaRPr lang="en-GB" sz="1400" b="0" dirty="0">
                        <a:solidFill>
                          <a:srgbClr val="000000"/>
                        </a:solidFill>
                        <a:latin typeface="Arial"/>
                        <a:ea typeface="Arial"/>
                        <a:cs typeface="Arial"/>
                      </a:endParaRPr>
                    </a:p>
                    <a:p>
                      <a:pPr marL="0" indent="0">
                        <a:buFont typeface="Wingdings"/>
                        <a:buNone/>
                      </a:pPr>
                      <a:endParaRPr sz="1400" b="0" dirty="0">
                        <a:solidFill>
                          <a:srgbClr val="000000"/>
                        </a:solidFill>
                        <a:latin typeface="Arial"/>
                        <a:ea typeface="Arial"/>
                        <a:cs typeface="Arial"/>
                      </a:endParaRPr>
                    </a:p>
                    <a:p>
                      <a:pPr marL="285750" indent="-285750">
                        <a:buFont typeface="Wingdings"/>
                        <a:buChar char="§"/>
                      </a:pPr>
                      <a:r>
                        <a:rPr lang="en-GB" sz="1400" dirty="0"/>
                        <a:t>Delayed agricultural activity, reduced yields, reducing quality, increased costs</a:t>
                      </a:r>
                    </a:p>
                    <a:p>
                      <a:pPr marL="285750" indent="-285750">
                        <a:buFont typeface="Wingdings"/>
                        <a:buChar char="§"/>
                      </a:pPr>
                      <a:r>
                        <a:rPr lang="en-GB" sz="1400" dirty="0"/>
                        <a:t>Benton, T., </a:t>
                      </a:r>
                      <a:r>
                        <a:rPr lang="en-GB" sz="1400" dirty="0" err="1"/>
                        <a:t>Gallani</a:t>
                      </a:r>
                      <a:r>
                        <a:rPr lang="en-GB" sz="1400" dirty="0"/>
                        <a:t>, B., Jones, C., Lewis, K. and Tiffin, R. (2012) </a:t>
                      </a:r>
                      <a:r>
                        <a:rPr lang="en-GB" sz="1400" i="1" dirty="0"/>
                        <a:t>Severe weather and UK food chain resilience: </a:t>
                      </a:r>
                      <a:r>
                        <a:rPr lang="en-GB" sz="1400" dirty="0"/>
                        <a:t>Food Research Partnership, Resilience of the UK Food System Subgroup.</a:t>
                      </a:r>
                      <a:r>
                        <a:rPr lang="en-GB" sz="1400" b="1" dirty="0"/>
                        <a:t>.</a:t>
                      </a:r>
                    </a:p>
                    <a:p>
                      <a:endParaRPr sz="1400" b="1" dirty="0"/>
                    </a:p>
                  </a:txBody>
                  <a:tcPr>
                    <a:solidFill>
                      <a:srgbClr val="EEF0FA"/>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7646050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A380E8-2AC0-F0B7-9432-FB8903B92FD6}"/>
              </a:ext>
            </a:extLst>
          </p:cNvPr>
          <p:cNvSpPr>
            <a:spLocks noGrp="1"/>
          </p:cNvSpPr>
          <p:nvPr>
            <p:ph type="title"/>
          </p:nvPr>
        </p:nvSpPr>
        <p:spPr>
          <a:xfrm>
            <a:off x="1149716" y="499397"/>
            <a:ext cx="5929422" cy="1640180"/>
          </a:xfrm>
        </p:spPr>
        <p:txBody>
          <a:bodyPr anchor="b">
            <a:normAutofit/>
          </a:bodyPr>
          <a:lstStyle>
            <a:defPPr>
              <a:defRPr sz="3150" b="1">
                <a:solidFill>
                  <a:srgbClr val="000000"/>
                </a:solidFill>
                <a:latin typeface="Arial"/>
                <a:ea typeface="Arial"/>
                <a:cs typeface="Arial"/>
              </a:defRPr>
            </a:defPPr>
          </a:lstStyle>
          <a:p>
            <a:pPr>
              <a:buNone/>
              <a:defRPr sz="3150" b="1">
                <a:solidFill>
                  <a:srgbClr val="000000"/>
                </a:solidFill>
                <a:latin typeface="Arial"/>
                <a:ea typeface="Arial"/>
                <a:cs typeface="Arial"/>
              </a:defRPr>
            </a:pPr>
            <a:r>
              <a:rPr lang="en-GB" sz="4000" b="1" u="sng" dirty="0">
                <a:latin typeface="Arial"/>
                <a:ea typeface="Arial"/>
                <a:cs typeface="Arial"/>
              </a:rPr>
              <a:t>Cause and effect critique</a:t>
            </a:r>
          </a:p>
        </p:txBody>
      </p:sp>
      <p:sp>
        <p:nvSpPr>
          <p:cNvPr id="3" name="Content Placeholder 2">
            <a:extLst>
              <a:ext uri="{FF2B5EF4-FFF2-40B4-BE49-F238E27FC236}">
                <a16:creationId xmlns:a16="http://schemas.microsoft.com/office/drawing/2014/main" id="{1B4D8426-20C5-630E-80E5-EAB06B11CCD5}"/>
              </a:ext>
            </a:extLst>
          </p:cNvPr>
          <p:cNvSpPr>
            <a:spLocks noGrp="1"/>
          </p:cNvSpPr>
          <p:nvPr>
            <p:ph idx="1"/>
          </p:nvPr>
        </p:nvSpPr>
        <p:spPr>
          <a:xfrm>
            <a:off x="1149717" y="2423821"/>
            <a:ext cx="5929422" cy="3519780"/>
          </a:xfrm>
        </p:spPr>
        <p:txBody>
          <a:bodyPr>
            <a:normAutofit/>
          </a:bodyPr>
          <a:lstStyle>
            <a:defPPr>
              <a:defRPr sz="2250" b="0">
                <a:solidFill>
                  <a:srgbClr val="000000"/>
                </a:solidFill>
                <a:latin typeface="Arial"/>
                <a:ea typeface="Arial"/>
                <a:cs typeface="Arial"/>
              </a:defRPr>
            </a:defPPr>
          </a:lstStyle>
          <a:p>
            <a:pPr>
              <a:buNone/>
              <a:defRPr sz="2250" b="0">
                <a:solidFill>
                  <a:srgbClr val="000000"/>
                </a:solidFill>
                <a:latin typeface="Arial"/>
                <a:ea typeface="Arial"/>
                <a:cs typeface="Arial"/>
              </a:defRPr>
            </a:pPr>
            <a:r>
              <a:rPr lang="en-GB" sz="1700" b="0" dirty="0">
                <a:latin typeface="Arial"/>
                <a:ea typeface="Arial"/>
                <a:cs typeface="Arial"/>
              </a:rPr>
              <a:t>A fishbone diagram categorises the possible causes around an effect.</a:t>
            </a:r>
          </a:p>
          <a:p>
            <a:pPr lvl="1">
              <a:buNone/>
            </a:pPr>
            <a:endParaRPr lang="en-GB" sz="1700" b="0" dirty="0">
              <a:latin typeface="Arial"/>
              <a:ea typeface="Arial"/>
              <a:cs typeface="Arial"/>
            </a:endParaRPr>
          </a:p>
          <a:p>
            <a:pPr lvl="1">
              <a:buNone/>
              <a:defRPr sz="2250" b="0">
                <a:solidFill>
                  <a:srgbClr val="000000"/>
                </a:solidFill>
                <a:latin typeface="Arial"/>
                <a:ea typeface="Arial"/>
                <a:cs typeface="Arial"/>
              </a:defRPr>
            </a:pPr>
            <a:r>
              <a:rPr lang="en-GB" sz="1700" b="0" dirty="0">
                <a:latin typeface="Arial"/>
                <a:ea typeface="Arial"/>
                <a:cs typeface="Arial"/>
              </a:rPr>
              <a:t>Benefits: Provide a structure and make different causes visible and clear for understanding. This leads to further discussion and helps to organize root causes around a central effect.</a:t>
            </a:r>
          </a:p>
          <a:p>
            <a:pPr lvl="1">
              <a:buNone/>
            </a:pPr>
            <a:endParaRPr lang="en-GB" sz="1700" b="0" dirty="0">
              <a:latin typeface="Arial"/>
              <a:ea typeface="Arial"/>
              <a:cs typeface="Arial"/>
            </a:endParaRPr>
          </a:p>
          <a:p>
            <a:pPr lvl="1">
              <a:buNone/>
              <a:defRPr sz="2250" b="0">
                <a:solidFill>
                  <a:srgbClr val="000000"/>
                </a:solidFill>
                <a:latin typeface="Arial"/>
                <a:ea typeface="Arial"/>
                <a:cs typeface="Arial"/>
              </a:defRPr>
            </a:pPr>
            <a:r>
              <a:rPr lang="en-GB" sz="1700" b="0" dirty="0">
                <a:latin typeface="Arial"/>
                <a:ea typeface="Arial"/>
                <a:cs typeface="Arial"/>
              </a:rPr>
              <a:t>Limitations: Depends on the information used.</a:t>
            </a:r>
          </a:p>
          <a:p>
            <a:pPr marL="457200" lvl="1" indent="0">
              <a:buNone/>
              <a:defRPr sz="2250" b="0">
                <a:solidFill>
                  <a:srgbClr val="000000"/>
                </a:solidFill>
                <a:latin typeface="Arial"/>
                <a:ea typeface="Arial"/>
                <a:cs typeface="Arial"/>
              </a:defRPr>
            </a:pPr>
            <a:r>
              <a:rPr lang="en-GB" sz="1700" b="0" dirty="0">
                <a:latin typeface="Arial"/>
                <a:ea typeface="Arial"/>
                <a:cs typeface="Arial"/>
              </a:rPr>
              <a:t>It does not prove causes, just helps measuring them.</a:t>
            </a:r>
            <a:endParaRPr lang="en-GB" sz="1700" dirty="0">
              <a:latin typeface="Arial"/>
              <a:ea typeface="Arial"/>
              <a:cs typeface="Arial"/>
            </a:endParaRPr>
          </a:p>
          <a:p>
            <a:pPr lvl="1">
              <a:buNone/>
              <a:defRPr sz="2250" b="0">
                <a:solidFill>
                  <a:srgbClr val="000000"/>
                </a:solidFill>
                <a:latin typeface="Arial"/>
                <a:ea typeface="Arial"/>
                <a:cs typeface="Arial"/>
              </a:defRPr>
            </a:pPr>
            <a:r>
              <a:rPr lang="en-GB" sz="1700" b="0" dirty="0">
                <a:latin typeface="Arial"/>
                <a:ea typeface="Arial"/>
                <a:cs typeface="Arial"/>
              </a:rPr>
              <a:t>Possible causes need checking against evidence.</a:t>
            </a:r>
          </a:p>
        </p:txBody>
      </p:sp>
      <p:pic>
        <p:nvPicPr>
          <p:cNvPr id="8" name="Graphic 7" descr="Gears">
            <a:extLst>
              <a:ext uri="{FF2B5EF4-FFF2-40B4-BE49-F238E27FC236}">
                <a16:creationId xmlns:a16="http://schemas.microsoft.com/office/drawing/2014/main" id="{F3233100-5F4F-B09E-8F52-C52F5FDD06E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745506" y="1492624"/>
            <a:ext cx="3765176" cy="3765176"/>
          </a:xfrm>
          <a:prstGeom prst="rect">
            <a:avLst/>
          </a:prstGeom>
        </p:spPr>
      </p:pic>
      <p:sp>
        <p:nvSpPr>
          <p:cNvPr id="18" name="Rectangle 17">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10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190791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123C5DD-9135-EA5A-0C12-57ABF0012AEF}"/>
              </a:ext>
            </a:extLst>
          </p:cNvPr>
          <p:cNvSpPr>
            <a:spLocks noGrp="1"/>
          </p:cNvSpPr>
          <p:nvPr>
            <p:ph type="pic" idx="11"/>
          </p:nvPr>
        </p:nvSpPr>
        <p:spPr>
          <a:xfrm>
            <a:off x="388466" y="1028763"/>
            <a:ext cx="11585447" cy="4496781"/>
          </a:xfrm>
          <a:prstGeom prst="rect">
            <a:avLst/>
          </a:prstGeom>
          <a:ln w="38100">
            <a:solidFill>
              <a:schemeClr val="tx1"/>
            </a:solidFill>
          </a:ln>
        </p:spPr>
        <p:txBody>
          <a:bodyPr/>
          <a:lstStyle/>
          <a:p>
            <a:endParaRPr lang="en-GB"/>
          </a:p>
        </p:txBody>
      </p:sp>
      <p:sp>
        <p:nvSpPr>
          <p:cNvPr id="4" name="Straight Connector 3">
            <a:extLst>
              <a:ext uri="{FF2B5EF4-FFF2-40B4-BE49-F238E27FC236}">
                <a16:creationId xmlns:a16="http://schemas.microsoft.com/office/drawing/2014/main" id="{BFD3C4AA-29CB-432C-9CE7-CA1B0BEF07A1}"/>
              </a:ext>
            </a:extLst>
          </p:cNvPr>
          <p:cNvSpPr>
            <a:spLocks noGrp="1"/>
          </p:cNvSpPr>
          <p:nvPr/>
        </p:nvSpPr>
        <p:spPr>
          <a:xfrm>
            <a:off x="701977" y="3417569"/>
            <a:ext cx="8615759" cy="22861"/>
          </a:xfrm>
          <a:prstGeom prst="line">
            <a:avLst/>
          </a:prstGeom>
          <a:ln w="57150">
            <a:solidFill>
              <a:srgbClr val="000000"/>
            </a:solidFill>
          </a:ln>
        </p:spPr>
        <p:style>
          <a:lnRef idx="2">
            <a:schemeClr val="dk1"/>
          </a:lnRef>
          <a:fillRef idx="0">
            <a:schemeClr val="dk1"/>
          </a:fillRef>
          <a:effectRef idx="1">
            <a:schemeClr val="dk1"/>
          </a:effectRef>
          <a:fontRef idx="minor">
            <a:schemeClr val="tx1"/>
          </a:fontRef>
        </p:style>
        <p:txBody>
          <a:bodyPr/>
          <a:lstStyle/>
          <a:p>
            <a:endParaRPr lang="en-GB"/>
          </a:p>
        </p:txBody>
      </p:sp>
      <p:sp>
        <p:nvSpPr>
          <p:cNvPr id="6" name="Straight Connector 5">
            <a:extLst>
              <a:ext uri="{FF2B5EF4-FFF2-40B4-BE49-F238E27FC236}">
                <a16:creationId xmlns:a16="http://schemas.microsoft.com/office/drawing/2014/main" id="{68E5143E-D18A-483A-8DCB-FBF928EDB8EC}"/>
              </a:ext>
            </a:extLst>
          </p:cNvPr>
          <p:cNvSpPr>
            <a:spLocks noGrp="1"/>
          </p:cNvSpPr>
          <p:nvPr/>
        </p:nvSpPr>
        <p:spPr>
          <a:xfrm flipH="1" flipV="1">
            <a:off x="1744458" y="1936353"/>
            <a:ext cx="1466092" cy="1453896"/>
          </a:xfrm>
          <a:prstGeom prst="line">
            <a:avLst/>
          </a:prstGeom>
          <a:ln w="57150">
            <a:solidFill>
              <a:srgbClr val="FFC000"/>
            </a:solidFill>
          </a:ln>
        </p:spPr>
        <p:style>
          <a:lnRef idx="2">
            <a:schemeClr val="accent1"/>
          </a:lnRef>
          <a:fillRef idx="0">
            <a:schemeClr val="accent1"/>
          </a:fillRef>
          <a:effectRef idx="1">
            <a:schemeClr val="accent1"/>
          </a:effectRef>
          <a:fontRef idx="minor">
            <a:schemeClr val="tx1"/>
          </a:fontRef>
        </p:style>
        <p:txBody>
          <a:bodyPr/>
          <a:lstStyle/>
          <a:p>
            <a:endParaRPr lang="en-GB"/>
          </a:p>
        </p:txBody>
      </p:sp>
      <p:sp>
        <p:nvSpPr>
          <p:cNvPr id="8" name="Straight Connector 7">
            <a:extLst>
              <a:ext uri="{FF2B5EF4-FFF2-40B4-BE49-F238E27FC236}">
                <a16:creationId xmlns:a16="http://schemas.microsoft.com/office/drawing/2014/main" id="{6D603FA7-517E-4181-93BA-543C930BB230}"/>
              </a:ext>
            </a:extLst>
          </p:cNvPr>
          <p:cNvSpPr>
            <a:spLocks noGrp="1"/>
          </p:cNvSpPr>
          <p:nvPr/>
        </p:nvSpPr>
        <p:spPr>
          <a:xfrm flipH="1">
            <a:off x="1736841" y="3456320"/>
            <a:ext cx="1481326" cy="1460754"/>
          </a:xfrm>
          <a:prstGeom prst="line">
            <a:avLst/>
          </a:prstGeom>
          <a:ln w="57150">
            <a:solidFill>
              <a:srgbClr val="7030A0"/>
            </a:solidFill>
          </a:ln>
        </p:spPr>
        <p:style>
          <a:lnRef idx="2">
            <a:schemeClr val="accent1"/>
          </a:lnRef>
          <a:fillRef idx="0">
            <a:schemeClr val="accent1"/>
          </a:fillRef>
          <a:effectRef idx="1">
            <a:schemeClr val="accent1"/>
          </a:effectRef>
          <a:fontRef idx="minor">
            <a:schemeClr val="tx1"/>
          </a:fontRef>
        </p:style>
        <p:txBody>
          <a:bodyPr/>
          <a:lstStyle/>
          <a:p>
            <a:endParaRPr lang="en-GB"/>
          </a:p>
        </p:txBody>
      </p:sp>
      <p:sp>
        <p:nvSpPr>
          <p:cNvPr id="12" name="Straight Connector 11">
            <a:extLst>
              <a:ext uri="{FF2B5EF4-FFF2-40B4-BE49-F238E27FC236}">
                <a16:creationId xmlns:a16="http://schemas.microsoft.com/office/drawing/2014/main" id="{F76066C3-A61B-4E6E-A2D0-FA0E259D8666}"/>
              </a:ext>
            </a:extLst>
          </p:cNvPr>
          <p:cNvSpPr>
            <a:spLocks noGrp="1"/>
          </p:cNvSpPr>
          <p:nvPr/>
        </p:nvSpPr>
        <p:spPr>
          <a:xfrm flipH="1" flipV="1">
            <a:off x="4610100" y="1967102"/>
            <a:ext cx="1485900" cy="1442466"/>
          </a:xfrm>
          <a:prstGeom prst="line">
            <a:avLst/>
          </a:prstGeom>
          <a:ln w="57150">
            <a:solidFill>
              <a:srgbClr val="FF0000"/>
            </a:solidFill>
          </a:ln>
        </p:spPr>
        <p:style>
          <a:lnRef idx="2">
            <a:schemeClr val="accent1"/>
          </a:lnRef>
          <a:fillRef idx="0">
            <a:schemeClr val="accent1"/>
          </a:fillRef>
          <a:effectRef idx="1">
            <a:schemeClr val="accent1"/>
          </a:effectRef>
          <a:fontRef idx="minor">
            <a:schemeClr val="tx1"/>
          </a:fontRef>
        </p:style>
        <p:txBody>
          <a:bodyPr/>
          <a:lstStyle/>
          <a:p>
            <a:endParaRPr lang="en-GB"/>
          </a:p>
        </p:txBody>
      </p:sp>
      <p:sp>
        <p:nvSpPr>
          <p:cNvPr id="13" name="Straight Connector 12">
            <a:extLst>
              <a:ext uri="{FF2B5EF4-FFF2-40B4-BE49-F238E27FC236}">
                <a16:creationId xmlns:a16="http://schemas.microsoft.com/office/drawing/2014/main" id="{8B3D0CE0-4AAB-4B02-AFFF-CC9CE53AE960}"/>
              </a:ext>
            </a:extLst>
          </p:cNvPr>
          <p:cNvSpPr>
            <a:spLocks noGrp="1"/>
          </p:cNvSpPr>
          <p:nvPr/>
        </p:nvSpPr>
        <p:spPr>
          <a:xfrm flipH="1">
            <a:off x="4578912" y="3445002"/>
            <a:ext cx="1485900" cy="1440180"/>
          </a:xfrm>
          <a:prstGeom prst="line">
            <a:avLst/>
          </a:prstGeom>
          <a:ln w="57150">
            <a:solidFill>
              <a:srgbClr val="00B0F0"/>
            </a:solidFill>
          </a:ln>
        </p:spPr>
        <p:style>
          <a:lnRef idx="2">
            <a:schemeClr val="accent1"/>
          </a:lnRef>
          <a:fillRef idx="0">
            <a:schemeClr val="accent1"/>
          </a:fillRef>
          <a:effectRef idx="1">
            <a:schemeClr val="accent1"/>
          </a:effectRef>
          <a:fontRef idx="minor">
            <a:schemeClr val="tx1"/>
          </a:fontRef>
        </p:style>
        <p:txBody>
          <a:bodyPr/>
          <a:lstStyle/>
          <a:p>
            <a:endParaRPr lang="en-GB"/>
          </a:p>
        </p:txBody>
      </p:sp>
      <p:cxnSp>
        <p:nvCxnSpPr>
          <p:cNvPr id="15" name="Straight Connector 14">
            <a:extLst>
              <a:ext uri="{FF2B5EF4-FFF2-40B4-BE49-F238E27FC236}">
                <a16:creationId xmlns:a16="http://schemas.microsoft.com/office/drawing/2014/main" id="{64C9BB4E-0506-4652-BA7E-C6D1B2FEBFC9}"/>
              </a:ext>
            </a:extLst>
          </p:cNvPr>
          <p:cNvCxnSpPr>
            <a:endCxn id="33" idx="2"/>
          </p:cNvCxnSpPr>
          <p:nvPr/>
        </p:nvCxnSpPr>
        <p:spPr>
          <a:xfrm flipH="1" flipV="1">
            <a:off x="7481250" y="1976409"/>
            <a:ext cx="1524174" cy="1441161"/>
          </a:xfrm>
          <a:prstGeom prst="line">
            <a:avLst/>
          </a:prstGeom>
          <a:ln w="57150">
            <a:solidFill>
              <a:srgbClr val="C00000"/>
            </a:solidFill>
          </a:ln>
        </p:spPr>
        <p:style>
          <a:lnRef idx="2">
            <a:schemeClr val="accent1"/>
          </a:lnRef>
          <a:fillRef idx="0">
            <a:schemeClr val="accent1"/>
          </a:fillRef>
          <a:effectRef idx="1">
            <a:schemeClr val="accent1"/>
          </a:effectRef>
          <a:fontRef idx="minor">
            <a:schemeClr val="tx1"/>
          </a:fontRef>
        </p:style>
      </p:cxnSp>
      <p:sp>
        <p:nvSpPr>
          <p:cNvPr id="16" name="Straight Connector 15">
            <a:extLst>
              <a:ext uri="{FF2B5EF4-FFF2-40B4-BE49-F238E27FC236}">
                <a16:creationId xmlns:a16="http://schemas.microsoft.com/office/drawing/2014/main" id="{40D9E06A-8D06-4A20-9C27-494BE8CD1C54}"/>
              </a:ext>
            </a:extLst>
          </p:cNvPr>
          <p:cNvSpPr>
            <a:spLocks noGrp="1"/>
          </p:cNvSpPr>
          <p:nvPr/>
        </p:nvSpPr>
        <p:spPr>
          <a:xfrm flipH="1">
            <a:off x="7481251" y="3458662"/>
            <a:ext cx="1501135" cy="144018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txBody>
          <a:bodyPr/>
          <a:lstStyle/>
          <a:p>
            <a:endParaRPr lang="en-GB"/>
          </a:p>
        </p:txBody>
      </p:sp>
      <p:sp>
        <p:nvSpPr>
          <p:cNvPr id="31" name="TextBox 30">
            <a:extLst>
              <a:ext uri="{FF2B5EF4-FFF2-40B4-BE49-F238E27FC236}">
                <a16:creationId xmlns:a16="http://schemas.microsoft.com/office/drawing/2014/main" id="{D3B994F6-BB20-88F1-925A-272C4C1BB063}"/>
              </a:ext>
            </a:extLst>
          </p:cNvPr>
          <p:cNvSpPr>
            <a:spLocks noGrp="1"/>
          </p:cNvSpPr>
          <p:nvPr/>
        </p:nvSpPr>
        <p:spPr>
          <a:xfrm>
            <a:off x="608512" y="1484101"/>
            <a:ext cx="2129680" cy="434340"/>
          </a:xfrm>
          <a:prstGeom prst="rect">
            <a:avLst/>
          </a:prstGeom>
          <a:noFill/>
          <a:ln w="57150">
            <a:solidFill>
              <a:srgbClr val="FFC000"/>
            </a:solidFill>
          </a:ln>
        </p:spPr>
        <p:txBody>
          <a:bodyPr wrap="square">
            <a:spAutoFit/>
          </a:bodyPr>
          <a:lstStyle>
            <a:defPPr>
              <a:defRPr sz="2250" b="1">
                <a:solidFill>
                  <a:srgbClr val="FFC000"/>
                </a:solidFill>
                <a:latin typeface="Arial"/>
                <a:ea typeface="Arial"/>
                <a:cs typeface="Arial"/>
              </a:defRPr>
            </a:defPPr>
          </a:lstStyle>
          <a:p>
            <a:pPr algn="ctr">
              <a:buNone/>
              <a:defRPr sz="2250" b="1">
                <a:solidFill>
                  <a:srgbClr val="FFC000"/>
                </a:solidFill>
                <a:latin typeface="Arial"/>
                <a:ea typeface="Arial"/>
                <a:cs typeface="Arial"/>
              </a:defRPr>
            </a:pPr>
            <a:r>
              <a:rPr sz="2250" b="1">
                <a:solidFill>
                  <a:srgbClr val="FFC000"/>
                </a:solidFill>
                <a:latin typeface="Arial"/>
                <a:ea typeface="Arial"/>
                <a:cs typeface="Arial"/>
              </a:rPr>
              <a:t>Methods</a:t>
            </a:r>
          </a:p>
        </p:txBody>
      </p:sp>
      <p:sp>
        <p:nvSpPr>
          <p:cNvPr id="32" name="TextBox 31">
            <a:extLst>
              <a:ext uri="{FF2B5EF4-FFF2-40B4-BE49-F238E27FC236}">
                <a16:creationId xmlns:a16="http://schemas.microsoft.com/office/drawing/2014/main" id="{5DB6A20C-CFF4-B26B-E98B-7BE2AD6107BC}"/>
              </a:ext>
            </a:extLst>
          </p:cNvPr>
          <p:cNvSpPr>
            <a:spLocks noGrp="1"/>
          </p:cNvSpPr>
          <p:nvPr/>
        </p:nvSpPr>
        <p:spPr>
          <a:xfrm>
            <a:off x="3545260" y="1505437"/>
            <a:ext cx="2129680" cy="434340"/>
          </a:xfrm>
          <a:prstGeom prst="rect">
            <a:avLst/>
          </a:prstGeom>
          <a:noFill/>
          <a:ln w="57150">
            <a:solidFill>
              <a:srgbClr val="FF0000"/>
            </a:solidFill>
          </a:ln>
        </p:spPr>
        <p:txBody>
          <a:bodyPr wrap="square">
            <a:spAutoFit/>
          </a:bodyPr>
          <a:lstStyle>
            <a:defPPr>
              <a:defRPr sz="2250" b="1">
                <a:solidFill>
                  <a:srgbClr val="FF0000"/>
                </a:solidFill>
                <a:latin typeface="Arial"/>
                <a:ea typeface="Arial"/>
                <a:cs typeface="Arial"/>
              </a:defRPr>
            </a:defPPr>
          </a:lstStyle>
          <a:p>
            <a:pPr algn="ctr">
              <a:buNone/>
              <a:defRPr sz="2250" b="1">
                <a:solidFill>
                  <a:srgbClr val="FF0000"/>
                </a:solidFill>
                <a:latin typeface="Arial"/>
                <a:ea typeface="Arial"/>
                <a:cs typeface="Arial"/>
              </a:defRPr>
            </a:pPr>
            <a:r>
              <a:rPr sz="2250" b="1">
                <a:solidFill>
                  <a:srgbClr val="FF0000"/>
                </a:solidFill>
                <a:latin typeface="Arial"/>
                <a:ea typeface="Arial"/>
                <a:cs typeface="Arial"/>
              </a:rPr>
              <a:t>Machines</a:t>
            </a:r>
          </a:p>
        </p:txBody>
      </p:sp>
      <p:sp>
        <p:nvSpPr>
          <p:cNvPr id="33" name="TextBox 32">
            <a:extLst>
              <a:ext uri="{FF2B5EF4-FFF2-40B4-BE49-F238E27FC236}">
                <a16:creationId xmlns:a16="http://schemas.microsoft.com/office/drawing/2014/main" id="{41489ABC-2CE6-75F6-77BF-F7A56B625F65}"/>
              </a:ext>
            </a:extLst>
          </p:cNvPr>
          <p:cNvSpPr>
            <a:spLocks noGrp="1"/>
          </p:cNvSpPr>
          <p:nvPr/>
        </p:nvSpPr>
        <p:spPr>
          <a:xfrm>
            <a:off x="6405359" y="1514744"/>
            <a:ext cx="2151782" cy="434340"/>
          </a:xfrm>
          <a:prstGeom prst="rect">
            <a:avLst/>
          </a:prstGeom>
          <a:noFill/>
          <a:ln w="57150">
            <a:solidFill>
              <a:srgbClr val="C00000"/>
            </a:solidFill>
          </a:ln>
        </p:spPr>
        <p:txBody>
          <a:bodyPr wrap="square">
            <a:spAutoFit/>
          </a:bodyPr>
          <a:lstStyle>
            <a:defPPr>
              <a:defRPr sz="2250" b="1">
                <a:solidFill>
                  <a:srgbClr val="C00000"/>
                </a:solidFill>
                <a:latin typeface="Arial"/>
                <a:ea typeface="Arial"/>
                <a:cs typeface="Arial"/>
              </a:defRPr>
            </a:defPPr>
          </a:lstStyle>
          <a:p>
            <a:pPr algn="ctr">
              <a:buNone/>
              <a:defRPr sz="2250" b="1">
                <a:solidFill>
                  <a:srgbClr val="C00000"/>
                </a:solidFill>
                <a:latin typeface="Arial"/>
                <a:ea typeface="Arial"/>
                <a:cs typeface="Arial"/>
              </a:defRPr>
            </a:pPr>
            <a:r>
              <a:rPr sz="2250" b="1">
                <a:solidFill>
                  <a:srgbClr val="C00000"/>
                </a:solidFill>
                <a:latin typeface="Arial"/>
                <a:ea typeface="Arial"/>
                <a:cs typeface="Arial"/>
              </a:rPr>
              <a:t>People</a:t>
            </a:r>
          </a:p>
        </p:txBody>
      </p:sp>
      <p:sp>
        <p:nvSpPr>
          <p:cNvPr id="34" name="TextBox 33">
            <a:extLst>
              <a:ext uri="{FF2B5EF4-FFF2-40B4-BE49-F238E27FC236}">
                <a16:creationId xmlns:a16="http://schemas.microsoft.com/office/drawing/2014/main" id="{18A0BA3C-0398-33B0-8A61-9B6B82677B43}"/>
              </a:ext>
            </a:extLst>
          </p:cNvPr>
          <p:cNvSpPr>
            <a:spLocks noGrp="1"/>
          </p:cNvSpPr>
          <p:nvPr/>
        </p:nvSpPr>
        <p:spPr>
          <a:xfrm>
            <a:off x="587172" y="4912234"/>
            <a:ext cx="2151020" cy="434340"/>
          </a:xfrm>
          <a:prstGeom prst="rect">
            <a:avLst/>
          </a:prstGeom>
          <a:noFill/>
          <a:ln w="57150">
            <a:solidFill>
              <a:srgbClr val="7030A0"/>
            </a:solidFill>
          </a:ln>
        </p:spPr>
        <p:txBody>
          <a:bodyPr wrap="square">
            <a:spAutoFit/>
          </a:bodyPr>
          <a:lstStyle>
            <a:defPPr>
              <a:defRPr sz="2250" b="1">
                <a:solidFill>
                  <a:srgbClr val="7030A0"/>
                </a:solidFill>
                <a:latin typeface="Arial"/>
                <a:ea typeface="Arial"/>
                <a:cs typeface="Arial"/>
              </a:defRPr>
            </a:defPPr>
          </a:lstStyle>
          <a:p>
            <a:pPr algn="ctr">
              <a:buNone/>
              <a:defRPr sz="2250" b="1">
                <a:solidFill>
                  <a:srgbClr val="7030A0"/>
                </a:solidFill>
                <a:latin typeface="Arial"/>
                <a:ea typeface="Arial"/>
                <a:cs typeface="Arial"/>
              </a:defRPr>
            </a:pPr>
            <a:r>
              <a:rPr sz="2250" b="1">
                <a:solidFill>
                  <a:srgbClr val="7030A0"/>
                </a:solidFill>
                <a:latin typeface="Arial"/>
                <a:ea typeface="Arial"/>
                <a:cs typeface="Arial"/>
              </a:rPr>
              <a:t>Materials</a:t>
            </a:r>
          </a:p>
        </p:txBody>
      </p:sp>
      <p:sp>
        <p:nvSpPr>
          <p:cNvPr id="35" name="TextBox 34">
            <a:extLst>
              <a:ext uri="{FF2B5EF4-FFF2-40B4-BE49-F238E27FC236}">
                <a16:creationId xmlns:a16="http://schemas.microsoft.com/office/drawing/2014/main" id="{25280725-B1FF-C78B-7A5D-9000F381FF02}"/>
              </a:ext>
            </a:extLst>
          </p:cNvPr>
          <p:cNvSpPr>
            <a:spLocks noGrp="1"/>
          </p:cNvSpPr>
          <p:nvPr/>
        </p:nvSpPr>
        <p:spPr>
          <a:xfrm>
            <a:off x="3503402" y="4921646"/>
            <a:ext cx="2151020" cy="434340"/>
          </a:xfrm>
          <a:prstGeom prst="rect">
            <a:avLst/>
          </a:prstGeom>
          <a:noFill/>
          <a:ln w="57150">
            <a:solidFill>
              <a:srgbClr val="00B0F0"/>
            </a:solidFill>
          </a:ln>
        </p:spPr>
        <p:txBody>
          <a:bodyPr wrap="square">
            <a:spAutoFit/>
          </a:bodyPr>
          <a:lstStyle>
            <a:defPPr>
              <a:defRPr sz="2250" b="1">
                <a:solidFill>
                  <a:srgbClr val="00B0F0"/>
                </a:solidFill>
                <a:latin typeface="Arial"/>
                <a:ea typeface="Arial"/>
                <a:cs typeface="Arial"/>
              </a:defRPr>
            </a:defPPr>
          </a:lstStyle>
          <a:p>
            <a:pPr algn="ctr">
              <a:buNone/>
              <a:defRPr sz="2250" b="1">
                <a:solidFill>
                  <a:srgbClr val="00B0F0"/>
                </a:solidFill>
                <a:latin typeface="Arial"/>
                <a:ea typeface="Arial"/>
                <a:cs typeface="Arial"/>
              </a:defRPr>
            </a:pPr>
            <a:r>
              <a:rPr sz="2250" b="1">
                <a:solidFill>
                  <a:srgbClr val="00B0F0"/>
                </a:solidFill>
                <a:latin typeface="Arial"/>
                <a:ea typeface="Arial"/>
                <a:cs typeface="Arial"/>
              </a:rPr>
              <a:t>Measurement</a:t>
            </a:r>
          </a:p>
        </p:txBody>
      </p:sp>
      <p:sp>
        <p:nvSpPr>
          <p:cNvPr id="36" name="TextBox 35">
            <a:extLst>
              <a:ext uri="{FF2B5EF4-FFF2-40B4-BE49-F238E27FC236}">
                <a16:creationId xmlns:a16="http://schemas.microsoft.com/office/drawing/2014/main" id="{182A6F30-A98D-AA4B-6D38-F12F52305694}"/>
              </a:ext>
            </a:extLst>
          </p:cNvPr>
          <p:cNvSpPr>
            <a:spLocks noGrp="1"/>
          </p:cNvSpPr>
          <p:nvPr/>
        </p:nvSpPr>
        <p:spPr>
          <a:xfrm>
            <a:off x="6385494" y="4917074"/>
            <a:ext cx="2191513" cy="434340"/>
          </a:xfrm>
          <a:prstGeom prst="rect">
            <a:avLst/>
          </a:prstGeom>
          <a:noFill/>
          <a:ln w="57150">
            <a:solidFill>
              <a:srgbClr val="00B050"/>
            </a:solidFill>
          </a:ln>
        </p:spPr>
        <p:txBody>
          <a:bodyPr wrap="square">
            <a:spAutoFit/>
          </a:bodyPr>
          <a:lstStyle>
            <a:defPPr>
              <a:defRPr sz="2250" b="1">
                <a:solidFill>
                  <a:srgbClr val="00B050"/>
                </a:solidFill>
                <a:latin typeface="Arial"/>
                <a:ea typeface="Arial"/>
                <a:cs typeface="Arial"/>
              </a:defRPr>
            </a:defPPr>
          </a:lstStyle>
          <a:p>
            <a:pPr algn="ctr">
              <a:buNone/>
              <a:defRPr sz="2250" b="1">
                <a:solidFill>
                  <a:srgbClr val="00B050"/>
                </a:solidFill>
                <a:latin typeface="Arial"/>
                <a:ea typeface="Arial"/>
                <a:cs typeface="Arial"/>
              </a:defRPr>
            </a:pPr>
            <a:r>
              <a:rPr sz="2250" b="1">
                <a:solidFill>
                  <a:srgbClr val="00B050"/>
                </a:solidFill>
                <a:latin typeface="Arial"/>
                <a:ea typeface="Arial"/>
                <a:cs typeface="Arial"/>
              </a:rPr>
              <a:t>Environment</a:t>
            </a:r>
          </a:p>
        </p:txBody>
      </p:sp>
      <p:sp>
        <p:nvSpPr>
          <p:cNvPr id="38" name="TextBox 37">
            <a:extLst>
              <a:ext uri="{FF2B5EF4-FFF2-40B4-BE49-F238E27FC236}">
                <a16:creationId xmlns:a16="http://schemas.microsoft.com/office/drawing/2014/main" id="{CE1BD776-63C4-D3EE-069C-C9BBE2DC4B45}"/>
              </a:ext>
            </a:extLst>
          </p:cNvPr>
          <p:cNvSpPr>
            <a:spLocks noGrp="1"/>
          </p:cNvSpPr>
          <p:nvPr/>
        </p:nvSpPr>
        <p:spPr>
          <a:xfrm>
            <a:off x="9420225" y="3086100"/>
            <a:ext cx="2171700" cy="502920"/>
          </a:xfrm>
          <a:prstGeom prst="rect">
            <a:avLst/>
          </a:prstGeom>
          <a:noFill/>
          <a:ln w="57150">
            <a:solidFill>
              <a:schemeClr val="tx1"/>
            </a:solidFill>
          </a:ln>
        </p:spPr>
        <p:txBody>
          <a:bodyPr wrap="square">
            <a:spAutoFit/>
          </a:bodyPr>
          <a:lstStyle>
            <a:defPPr>
              <a:defRPr sz="1350" b="0">
                <a:solidFill>
                  <a:srgbClr val="000000"/>
                </a:solidFill>
                <a:latin typeface="Arial"/>
                <a:ea typeface="Arial"/>
                <a:cs typeface="Arial"/>
              </a:defRPr>
            </a:defPPr>
          </a:lstStyle>
          <a:p>
            <a:pPr>
              <a:buNone/>
              <a:defRPr sz="1350" b="0">
                <a:solidFill>
                  <a:srgbClr val="000000"/>
                </a:solidFill>
                <a:latin typeface="Arial"/>
                <a:ea typeface="Arial"/>
                <a:cs typeface="Arial"/>
              </a:defRPr>
            </a:pPr>
            <a:r>
              <a:rPr sz="1350" b="0" dirty="0">
                <a:solidFill>
                  <a:srgbClr val="000000"/>
                </a:solidFill>
                <a:latin typeface="Arial"/>
                <a:ea typeface="Arial"/>
                <a:cs typeface="Arial"/>
              </a:rPr>
              <a:t>2023–2025 average</a:t>
            </a:r>
          </a:p>
          <a:p>
            <a:pPr>
              <a:buNone/>
              <a:defRPr sz="1350" b="0">
                <a:solidFill>
                  <a:srgbClr val="000000"/>
                </a:solidFill>
                <a:latin typeface="Arial"/>
                <a:ea typeface="Arial"/>
                <a:cs typeface="Arial"/>
              </a:defRPr>
            </a:pPr>
            <a:r>
              <a:rPr sz="1350" b="0" dirty="0">
                <a:solidFill>
                  <a:srgbClr val="000000"/>
                </a:solidFill>
                <a:latin typeface="Arial"/>
                <a:ea typeface="Arial"/>
                <a:cs typeface="Arial"/>
              </a:rPr>
              <a:t>sales 25% below 2019</a:t>
            </a:r>
          </a:p>
        </p:txBody>
      </p:sp>
      <p:sp>
        <p:nvSpPr>
          <p:cNvPr id="22" name="TextBox 21">
            <a:extLst>
              <a:ext uri="{FF2B5EF4-FFF2-40B4-BE49-F238E27FC236}">
                <a16:creationId xmlns:a16="http://schemas.microsoft.com/office/drawing/2014/main" id="{280A6708-DF3B-47D7-80AD-BED7584E4872}"/>
              </a:ext>
            </a:extLst>
          </p:cNvPr>
          <p:cNvSpPr>
            <a:spLocks noGrp="1"/>
          </p:cNvSpPr>
          <p:nvPr/>
        </p:nvSpPr>
        <p:spPr>
          <a:xfrm>
            <a:off x="6369413" y="4416742"/>
            <a:ext cx="2207594" cy="285750"/>
          </a:xfrm>
          <a:prstGeom prst="rect">
            <a:avLst/>
          </a:prstGeom>
          <a:noFill/>
          <a:ln w="12700">
            <a:solidFill>
              <a:schemeClr val="tx1"/>
            </a:solidFill>
          </a:ln>
        </p:spPr>
        <p:txBody>
          <a:bodyPr wrap="square">
            <a:spAutoFit/>
          </a:bodyPr>
          <a:lstStyle>
            <a:defPPr>
              <a:defRPr sz="1275" b="0">
                <a:solidFill>
                  <a:srgbClr val="000000"/>
                </a:solidFill>
                <a:latin typeface="Arial"/>
                <a:ea typeface="Arial"/>
                <a:cs typeface="Arial"/>
              </a:defRPr>
            </a:defPPr>
          </a:lstStyle>
          <a:p>
            <a:pPr>
              <a:buNone/>
              <a:defRPr sz="1275" b="0">
                <a:solidFill>
                  <a:srgbClr val="000000"/>
                </a:solidFill>
                <a:latin typeface="Arial"/>
                <a:ea typeface="Arial"/>
                <a:cs typeface="Arial"/>
              </a:defRPr>
            </a:pPr>
            <a:r>
              <a:rPr sz="1275" b="0">
                <a:solidFill>
                  <a:srgbClr val="000000"/>
                </a:solidFill>
                <a:latin typeface="Arial"/>
                <a:ea typeface="Arial"/>
                <a:cs typeface="Arial"/>
              </a:rPr>
              <a:t>Local customers lose jobs</a:t>
            </a:r>
          </a:p>
        </p:txBody>
      </p:sp>
      <p:sp>
        <p:nvSpPr>
          <p:cNvPr id="23" name="TextBox 22">
            <a:extLst>
              <a:ext uri="{FF2B5EF4-FFF2-40B4-BE49-F238E27FC236}">
                <a16:creationId xmlns:a16="http://schemas.microsoft.com/office/drawing/2014/main" id="{8F167E83-1CE4-F3CA-7557-1CDDF3628DBE}"/>
              </a:ext>
            </a:extLst>
          </p:cNvPr>
          <p:cNvSpPr>
            <a:spLocks noGrp="1"/>
          </p:cNvSpPr>
          <p:nvPr/>
        </p:nvSpPr>
        <p:spPr>
          <a:xfrm>
            <a:off x="6377453" y="3799203"/>
            <a:ext cx="2207594" cy="285750"/>
          </a:xfrm>
          <a:prstGeom prst="rect">
            <a:avLst/>
          </a:prstGeom>
          <a:noFill/>
          <a:ln w="12700">
            <a:solidFill>
              <a:schemeClr val="tx1"/>
            </a:solidFill>
          </a:ln>
        </p:spPr>
        <p:txBody>
          <a:bodyPr wrap="square">
            <a:spAutoFit/>
          </a:bodyPr>
          <a:lstStyle>
            <a:defPPr>
              <a:defRPr sz="1275" b="0">
                <a:solidFill>
                  <a:srgbClr val="000000"/>
                </a:solidFill>
                <a:latin typeface="Arial"/>
                <a:ea typeface="Arial"/>
                <a:cs typeface="Arial"/>
              </a:defRPr>
            </a:defPPr>
          </a:lstStyle>
          <a:p>
            <a:pPr>
              <a:buNone/>
              <a:defRPr sz="1275" b="0">
                <a:solidFill>
                  <a:srgbClr val="000000"/>
                </a:solidFill>
                <a:latin typeface="Arial"/>
                <a:ea typeface="Arial"/>
                <a:cs typeface="Arial"/>
              </a:defRPr>
            </a:pPr>
            <a:r>
              <a:rPr sz="1275" b="0" dirty="0">
                <a:solidFill>
                  <a:srgbClr val="000000"/>
                </a:solidFill>
                <a:latin typeface="Arial"/>
                <a:ea typeface="Arial"/>
                <a:cs typeface="Arial"/>
              </a:rPr>
              <a:t>Retail</a:t>
            </a:r>
            <a:r>
              <a:rPr lang="en-GB" sz="1275" b="0" dirty="0">
                <a:solidFill>
                  <a:srgbClr val="000000"/>
                </a:solidFill>
                <a:latin typeface="Arial"/>
                <a:ea typeface="Arial"/>
                <a:cs typeface="Arial"/>
              </a:rPr>
              <a:t> </a:t>
            </a:r>
            <a:r>
              <a:rPr sz="1275" b="0" dirty="0">
                <a:solidFill>
                  <a:srgbClr val="000000"/>
                </a:solidFill>
                <a:latin typeface="Arial"/>
                <a:ea typeface="Arial"/>
                <a:cs typeface="Arial"/>
              </a:rPr>
              <a:t>park shop closures</a:t>
            </a:r>
          </a:p>
        </p:txBody>
      </p:sp>
      <p:sp>
        <p:nvSpPr>
          <p:cNvPr id="24" name="TextBox 23">
            <a:extLst>
              <a:ext uri="{FF2B5EF4-FFF2-40B4-BE49-F238E27FC236}">
                <a16:creationId xmlns:a16="http://schemas.microsoft.com/office/drawing/2014/main" id="{B2F0A62B-BCD1-8AD8-F315-6F09A31F7FFE}"/>
              </a:ext>
            </a:extLst>
          </p:cNvPr>
          <p:cNvSpPr>
            <a:spLocks noGrp="1"/>
          </p:cNvSpPr>
          <p:nvPr/>
        </p:nvSpPr>
        <p:spPr>
          <a:xfrm>
            <a:off x="6405359" y="2241614"/>
            <a:ext cx="2207594" cy="285750"/>
          </a:xfrm>
          <a:prstGeom prst="rect">
            <a:avLst/>
          </a:prstGeom>
          <a:noFill/>
          <a:ln w="12700">
            <a:solidFill>
              <a:schemeClr val="tx1"/>
            </a:solidFill>
          </a:ln>
        </p:spPr>
        <p:txBody>
          <a:bodyPr wrap="square">
            <a:spAutoFit/>
          </a:bodyPr>
          <a:lstStyle>
            <a:defPPr>
              <a:defRPr sz="1275" b="0">
                <a:solidFill>
                  <a:srgbClr val="000000"/>
                </a:solidFill>
                <a:latin typeface="Arial"/>
                <a:ea typeface="Arial"/>
                <a:cs typeface="Arial"/>
              </a:defRPr>
            </a:defPPr>
          </a:lstStyle>
          <a:p>
            <a:pPr>
              <a:buNone/>
              <a:defRPr sz="1275" b="0">
                <a:solidFill>
                  <a:srgbClr val="000000"/>
                </a:solidFill>
                <a:latin typeface="Arial"/>
                <a:ea typeface="Arial"/>
                <a:cs typeface="Arial"/>
              </a:defRPr>
            </a:pPr>
            <a:r>
              <a:rPr sz="1275" b="0">
                <a:solidFill>
                  <a:srgbClr val="000000"/>
                </a:solidFill>
                <a:latin typeface="Arial"/>
                <a:ea typeface="Arial"/>
                <a:cs typeface="Arial"/>
              </a:rPr>
              <a:t>Basil must bake onsite</a:t>
            </a:r>
          </a:p>
        </p:txBody>
      </p:sp>
      <p:sp>
        <p:nvSpPr>
          <p:cNvPr id="25" name="TextBox 24">
            <a:extLst>
              <a:ext uri="{FF2B5EF4-FFF2-40B4-BE49-F238E27FC236}">
                <a16:creationId xmlns:a16="http://schemas.microsoft.com/office/drawing/2014/main" id="{2A30538D-67ED-A3A1-CFA1-39377D70B9B9}"/>
              </a:ext>
            </a:extLst>
          </p:cNvPr>
          <p:cNvSpPr>
            <a:spLocks noGrp="1"/>
          </p:cNvSpPr>
          <p:nvPr/>
        </p:nvSpPr>
        <p:spPr>
          <a:xfrm>
            <a:off x="6405359" y="2814221"/>
            <a:ext cx="2207594" cy="285750"/>
          </a:xfrm>
          <a:prstGeom prst="rect">
            <a:avLst/>
          </a:prstGeom>
          <a:noFill/>
          <a:ln w="12700">
            <a:solidFill>
              <a:schemeClr val="tx1"/>
            </a:solidFill>
          </a:ln>
        </p:spPr>
        <p:txBody>
          <a:bodyPr wrap="square">
            <a:spAutoFit/>
          </a:bodyPr>
          <a:lstStyle>
            <a:defPPr>
              <a:defRPr sz="1275" b="0">
                <a:solidFill>
                  <a:srgbClr val="000000"/>
                </a:solidFill>
                <a:latin typeface="Arial"/>
                <a:ea typeface="Arial"/>
                <a:cs typeface="Arial"/>
              </a:defRPr>
            </a:defPPr>
          </a:lstStyle>
          <a:p>
            <a:pPr>
              <a:buNone/>
              <a:defRPr sz="1275" b="0">
                <a:solidFill>
                  <a:srgbClr val="000000"/>
                </a:solidFill>
                <a:latin typeface="Arial"/>
                <a:ea typeface="Arial"/>
                <a:cs typeface="Arial"/>
              </a:defRPr>
            </a:pPr>
            <a:r>
              <a:rPr sz="1275" b="0">
                <a:solidFill>
                  <a:srgbClr val="000000"/>
                </a:solidFill>
                <a:latin typeface="Arial"/>
                <a:ea typeface="Arial"/>
                <a:cs typeface="Arial"/>
              </a:rPr>
              <a:t>Fewer office-worker visits</a:t>
            </a:r>
          </a:p>
        </p:txBody>
      </p:sp>
      <p:sp>
        <p:nvSpPr>
          <p:cNvPr id="26" name="TextBox 25">
            <a:extLst>
              <a:ext uri="{FF2B5EF4-FFF2-40B4-BE49-F238E27FC236}">
                <a16:creationId xmlns:a16="http://schemas.microsoft.com/office/drawing/2014/main" id="{19E1DBE5-167E-78C1-BCD0-8D2DCE9A4F68}"/>
              </a:ext>
            </a:extLst>
          </p:cNvPr>
          <p:cNvSpPr>
            <a:spLocks noGrp="1"/>
          </p:cNvSpPr>
          <p:nvPr/>
        </p:nvSpPr>
        <p:spPr>
          <a:xfrm>
            <a:off x="3506303" y="4416742"/>
            <a:ext cx="2207594" cy="285750"/>
          </a:xfrm>
          <a:prstGeom prst="rect">
            <a:avLst/>
          </a:prstGeom>
          <a:noFill/>
          <a:ln w="12700">
            <a:solidFill>
              <a:schemeClr val="tx1"/>
            </a:solidFill>
          </a:ln>
        </p:spPr>
        <p:txBody>
          <a:bodyPr wrap="square">
            <a:spAutoFit/>
          </a:bodyPr>
          <a:lstStyle>
            <a:defPPr>
              <a:defRPr sz="1275" b="0">
                <a:solidFill>
                  <a:srgbClr val="000000"/>
                </a:solidFill>
                <a:latin typeface="Arial"/>
                <a:ea typeface="Arial"/>
                <a:cs typeface="Arial"/>
              </a:defRPr>
            </a:defPPr>
          </a:lstStyle>
          <a:p>
            <a:pPr>
              <a:buNone/>
              <a:defRPr sz="1275" b="0">
                <a:solidFill>
                  <a:srgbClr val="000000"/>
                </a:solidFill>
                <a:latin typeface="Arial"/>
                <a:ea typeface="Arial"/>
                <a:cs typeface="Arial"/>
              </a:defRPr>
            </a:pPr>
            <a:r>
              <a:rPr sz="1275" b="0">
                <a:solidFill>
                  <a:srgbClr val="000000"/>
                </a:solidFill>
                <a:latin typeface="Arial"/>
                <a:ea typeface="Arial"/>
                <a:cs typeface="Arial"/>
              </a:rPr>
              <a:t>Queue times not quantified</a:t>
            </a:r>
          </a:p>
        </p:txBody>
      </p:sp>
      <p:sp>
        <p:nvSpPr>
          <p:cNvPr id="27" name="TextBox 26">
            <a:extLst>
              <a:ext uri="{FF2B5EF4-FFF2-40B4-BE49-F238E27FC236}">
                <a16:creationId xmlns:a16="http://schemas.microsoft.com/office/drawing/2014/main" id="{BDD08689-6B7D-0F8F-480D-F4AAD7FE2D5B}"/>
              </a:ext>
            </a:extLst>
          </p:cNvPr>
          <p:cNvSpPr>
            <a:spLocks noGrp="1"/>
          </p:cNvSpPr>
          <p:nvPr/>
        </p:nvSpPr>
        <p:spPr>
          <a:xfrm>
            <a:off x="3545260" y="3791588"/>
            <a:ext cx="2207594" cy="285750"/>
          </a:xfrm>
          <a:prstGeom prst="rect">
            <a:avLst/>
          </a:prstGeom>
          <a:noFill/>
          <a:ln w="12700">
            <a:solidFill>
              <a:schemeClr val="tx1"/>
            </a:solidFill>
          </a:ln>
        </p:spPr>
        <p:txBody>
          <a:bodyPr wrap="square">
            <a:spAutoFit/>
          </a:bodyPr>
          <a:lstStyle>
            <a:defPPr>
              <a:defRPr sz="1275" b="0">
                <a:solidFill>
                  <a:srgbClr val="000000"/>
                </a:solidFill>
                <a:latin typeface="Arial"/>
                <a:ea typeface="Arial"/>
                <a:cs typeface="Arial"/>
              </a:defRPr>
            </a:defPPr>
          </a:lstStyle>
          <a:p>
            <a:pPr>
              <a:buNone/>
              <a:defRPr sz="1275" b="0">
                <a:solidFill>
                  <a:srgbClr val="000000"/>
                </a:solidFill>
                <a:latin typeface="Arial"/>
                <a:ea typeface="Arial"/>
                <a:cs typeface="Arial"/>
              </a:defRPr>
            </a:pPr>
            <a:r>
              <a:rPr sz="1275" b="0">
                <a:solidFill>
                  <a:srgbClr val="000000"/>
                </a:solidFill>
                <a:latin typeface="Arial"/>
                <a:ea typeface="Arial"/>
                <a:cs typeface="Arial"/>
              </a:rPr>
              <a:t>Missed-call totals unknown</a:t>
            </a:r>
          </a:p>
        </p:txBody>
      </p:sp>
      <p:sp>
        <p:nvSpPr>
          <p:cNvPr id="28" name="TextBox 27">
            <a:extLst>
              <a:ext uri="{FF2B5EF4-FFF2-40B4-BE49-F238E27FC236}">
                <a16:creationId xmlns:a16="http://schemas.microsoft.com/office/drawing/2014/main" id="{44AB04F4-8499-0CBD-C2DD-C750D2568FD9}"/>
              </a:ext>
            </a:extLst>
          </p:cNvPr>
          <p:cNvSpPr>
            <a:spLocks noGrp="1"/>
          </p:cNvSpPr>
          <p:nvPr/>
        </p:nvSpPr>
        <p:spPr>
          <a:xfrm>
            <a:off x="614996" y="4389626"/>
            <a:ext cx="2207594" cy="285750"/>
          </a:xfrm>
          <a:prstGeom prst="rect">
            <a:avLst/>
          </a:prstGeom>
          <a:noFill/>
          <a:ln w="12700">
            <a:solidFill>
              <a:schemeClr val="tx1"/>
            </a:solidFill>
          </a:ln>
        </p:spPr>
        <p:txBody>
          <a:bodyPr wrap="square">
            <a:spAutoFit/>
          </a:bodyPr>
          <a:lstStyle>
            <a:defPPr>
              <a:defRPr sz="1275" b="0">
                <a:solidFill>
                  <a:srgbClr val="000000"/>
                </a:solidFill>
                <a:latin typeface="Arial"/>
                <a:ea typeface="Arial"/>
                <a:cs typeface="Arial"/>
              </a:defRPr>
            </a:defPPr>
          </a:lstStyle>
          <a:p>
            <a:pPr>
              <a:buNone/>
              <a:defRPr sz="1275" b="0">
                <a:solidFill>
                  <a:srgbClr val="000000"/>
                </a:solidFill>
                <a:latin typeface="Arial"/>
                <a:ea typeface="Arial"/>
                <a:cs typeface="Arial"/>
              </a:defRPr>
            </a:pPr>
            <a:r>
              <a:rPr sz="1275" b="0">
                <a:solidFill>
                  <a:srgbClr val="000000"/>
                </a:solidFill>
                <a:latin typeface="Arial"/>
                <a:ea typeface="Arial"/>
                <a:cs typeface="Arial"/>
              </a:rPr>
              <a:t>Uncertain ingredient costs</a:t>
            </a:r>
          </a:p>
        </p:txBody>
      </p:sp>
      <p:sp>
        <p:nvSpPr>
          <p:cNvPr id="29" name="TextBox 28">
            <a:extLst>
              <a:ext uri="{FF2B5EF4-FFF2-40B4-BE49-F238E27FC236}">
                <a16:creationId xmlns:a16="http://schemas.microsoft.com/office/drawing/2014/main" id="{327A92EC-E2CD-E0BC-131F-C601B5DE7C4F}"/>
              </a:ext>
            </a:extLst>
          </p:cNvPr>
          <p:cNvSpPr>
            <a:spLocks noGrp="1"/>
          </p:cNvSpPr>
          <p:nvPr/>
        </p:nvSpPr>
        <p:spPr>
          <a:xfrm>
            <a:off x="614996" y="3799203"/>
            <a:ext cx="2207594" cy="285750"/>
          </a:xfrm>
          <a:prstGeom prst="rect">
            <a:avLst/>
          </a:prstGeom>
          <a:noFill/>
          <a:ln w="12700">
            <a:solidFill>
              <a:schemeClr val="tx1"/>
            </a:solidFill>
          </a:ln>
        </p:spPr>
        <p:txBody>
          <a:bodyPr wrap="square">
            <a:spAutoFit/>
          </a:bodyPr>
          <a:lstStyle>
            <a:defPPr>
              <a:defRPr sz="1275" b="0">
                <a:solidFill>
                  <a:srgbClr val="000000"/>
                </a:solidFill>
                <a:latin typeface="Arial"/>
                <a:ea typeface="Arial"/>
                <a:cs typeface="Arial"/>
              </a:defRPr>
            </a:defPPr>
          </a:lstStyle>
          <a:p>
            <a:pPr>
              <a:buNone/>
              <a:defRPr sz="1275" b="0">
                <a:solidFill>
                  <a:srgbClr val="000000"/>
                </a:solidFill>
                <a:latin typeface="Arial"/>
                <a:ea typeface="Arial"/>
                <a:cs typeface="Arial"/>
              </a:defRPr>
            </a:pPr>
            <a:r>
              <a:rPr sz="1275" b="0">
                <a:solidFill>
                  <a:srgbClr val="000000"/>
                </a:solidFill>
                <a:latin typeface="Arial"/>
                <a:ea typeface="Arial"/>
                <a:cs typeface="Arial"/>
              </a:rPr>
              <a:t>Organic ingredients only</a:t>
            </a:r>
          </a:p>
        </p:txBody>
      </p:sp>
      <p:sp>
        <p:nvSpPr>
          <p:cNvPr id="30" name="TextBox 29">
            <a:extLst>
              <a:ext uri="{FF2B5EF4-FFF2-40B4-BE49-F238E27FC236}">
                <a16:creationId xmlns:a16="http://schemas.microsoft.com/office/drawing/2014/main" id="{93894965-CBAF-C3E0-3A1E-98F25A8DA3BD}"/>
              </a:ext>
            </a:extLst>
          </p:cNvPr>
          <p:cNvSpPr>
            <a:spLocks noGrp="1"/>
          </p:cNvSpPr>
          <p:nvPr/>
        </p:nvSpPr>
        <p:spPr>
          <a:xfrm>
            <a:off x="3492003" y="2178258"/>
            <a:ext cx="2207594" cy="285750"/>
          </a:xfrm>
          <a:prstGeom prst="rect">
            <a:avLst/>
          </a:prstGeom>
          <a:noFill/>
          <a:ln w="12700">
            <a:solidFill>
              <a:schemeClr val="tx1"/>
            </a:solidFill>
          </a:ln>
        </p:spPr>
        <p:txBody>
          <a:bodyPr wrap="square">
            <a:spAutoFit/>
          </a:bodyPr>
          <a:lstStyle>
            <a:defPPr>
              <a:defRPr sz="1275" b="0">
                <a:solidFill>
                  <a:srgbClr val="000000"/>
                </a:solidFill>
                <a:latin typeface="Arial"/>
                <a:ea typeface="Arial"/>
                <a:cs typeface="Arial"/>
              </a:defRPr>
            </a:defPPr>
          </a:lstStyle>
          <a:p>
            <a:pPr>
              <a:buNone/>
              <a:defRPr sz="1275" b="0">
                <a:solidFill>
                  <a:srgbClr val="000000"/>
                </a:solidFill>
                <a:latin typeface="Arial"/>
                <a:ea typeface="Arial"/>
                <a:cs typeface="Arial"/>
              </a:defRPr>
            </a:pPr>
            <a:r>
              <a:rPr sz="1275" b="0">
                <a:solidFill>
                  <a:srgbClr val="000000"/>
                </a:solidFill>
                <a:latin typeface="Arial"/>
                <a:ea typeface="Arial"/>
                <a:cs typeface="Arial"/>
              </a:rPr>
              <a:t>Phone access unreliable</a:t>
            </a:r>
          </a:p>
        </p:txBody>
      </p:sp>
      <p:sp>
        <p:nvSpPr>
          <p:cNvPr id="37" name="TextBox 36">
            <a:extLst>
              <a:ext uri="{FF2B5EF4-FFF2-40B4-BE49-F238E27FC236}">
                <a16:creationId xmlns:a16="http://schemas.microsoft.com/office/drawing/2014/main" id="{B1E4133F-2751-3952-C07B-9EBB9CE035BD}"/>
              </a:ext>
            </a:extLst>
          </p:cNvPr>
          <p:cNvSpPr>
            <a:spLocks noGrp="1"/>
          </p:cNvSpPr>
          <p:nvPr/>
        </p:nvSpPr>
        <p:spPr>
          <a:xfrm>
            <a:off x="3519909" y="2814220"/>
            <a:ext cx="2207594" cy="480060"/>
          </a:xfrm>
          <a:prstGeom prst="rect">
            <a:avLst/>
          </a:prstGeom>
          <a:noFill/>
          <a:ln w="12700">
            <a:solidFill>
              <a:schemeClr val="tx1"/>
            </a:solidFill>
          </a:ln>
        </p:spPr>
        <p:txBody>
          <a:bodyPr wrap="square">
            <a:spAutoFit/>
          </a:bodyPr>
          <a:lstStyle>
            <a:defPPr>
              <a:defRPr sz="1275" b="0">
                <a:solidFill>
                  <a:srgbClr val="000000"/>
                </a:solidFill>
                <a:latin typeface="Arial"/>
                <a:ea typeface="Arial"/>
                <a:cs typeface="Arial"/>
              </a:defRPr>
            </a:defPPr>
          </a:lstStyle>
          <a:p>
            <a:pPr>
              <a:buNone/>
              <a:defRPr sz="1275" b="0">
                <a:solidFill>
                  <a:srgbClr val="000000"/>
                </a:solidFill>
                <a:latin typeface="Arial"/>
                <a:ea typeface="Arial"/>
                <a:cs typeface="Arial"/>
              </a:defRPr>
            </a:pPr>
            <a:r>
              <a:rPr sz="1275" b="0">
                <a:solidFill>
                  <a:srgbClr val="000000"/>
                </a:solidFill>
                <a:latin typeface="Arial"/>
                <a:ea typeface="Arial"/>
                <a:cs typeface="Arial"/>
              </a:rPr>
              <a:t>Digital ordering unconfirmed</a:t>
            </a:r>
          </a:p>
        </p:txBody>
      </p:sp>
      <p:sp>
        <p:nvSpPr>
          <p:cNvPr id="39" name="TextBox 38">
            <a:extLst>
              <a:ext uri="{FF2B5EF4-FFF2-40B4-BE49-F238E27FC236}">
                <a16:creationId xmlns:a16="http://schemas.microsoft.com/office/drawing/2014/main" id="{D9B946EB-160F-14E8-6E65-A3ACFE53BA8E}"/>
              </a:ext>
            </a:extLst>
          </p:cNvPr>
          <p:cNvSpPr>
            <a:spLocks noGrp="1"/>
          </p:cNvSpPr>
          <p:nvPr/>
        </p:nvSpPr>
        <p:spPr>
          <a:xfrm>
            <a:off x="569555" y="2177470"/>
            <a:ext cx="2207594" cy="285750"/>
          </a:xfrm>
          <a:prstGeom prst="rect">
            <a:avLst/>
          </a:prstGeom>
          <a:noFill/>
          <a:ln w="12700">
            <a:solidFill>
              <a:schemeClr val="tx1"/>
            </a:solidFill>
          </a:ln>
        </p:spPr>
        <p:txBody>
          <a:bodyPr wrap="square">
            <a:spAutoFit/>
          </a:bodyPr>
          <a:lstStyle>
            <a:defPPr>
              <a:defRPr sz="1275" b="0">
                <a:solidFill>
                  <a:srgbClr val="000000"/>
                </a:solidFill>
                <a:latin typeface="Arial"/>
                <a:ea typeface="Arial"/>
                <a:cs typeface="Arial"/>
              </a:defRPr>
            </a:defPPr>
          </a:lstStyle>
          <a:p>
            <a:pPr>
              <a:buNone/>
              <a:defRPr sz="1275" b="0">
                <a:solidFill>
                  <a:srgbClr val="000000"/>
                </a:solidFill>
                <a:latin typeface="Arial"/>
                <a:ea typeface="Arial"/>
                <a:cs typeface="Arial"/>
              </a:defRPr>
            </a:pPr>
            <a:r>
              <a:rPr sz="1275" b="0">
                <a:solidFill>
                  <a:srgbClr val="000000"/>
                </a:solidFill>
                <a:latin typeface="Arial"/>
                <a:ea typeface="Arial"/>
                <a:cs typeface="Arial"/>
              </a:rPr>
              <a:t>Long waits at busy times</a:t>
            </a:r>
          </a:p>
        </p:txBody>
      </p:sp>
      <p:sp>
        <p:nvSpPr>
          <p:cNvPr id="40" name="TextBox 39">
            <a:extLst>
              <a:ext uri="{FF2B5EF4-FFF2-40B4-BE49-F238E27FC236}">
                <a16:creationId xmlns:a16="http://schemas.microsoft.com/office/drawing/2014/main" id="{1A129B97-8AB0-A07D-27D5-16E805A4DFB6}"/>
              </a:ext>
            </a:extLst>
          </p:cNvPr>
          <p:cNvSpPr>
            <a:spLocks noGrp="1"/>
          </p:cNvSpPr>
          <p:nvPr/>
        </p:nvSpPr>
        <p:spPr>
          <a:xfrm>
            <a:off x="606084" y="2797352"/>
            <a:ext cx="2207594" cy="285750"/>
          </a:xfrm>
          <a:prstGeom prst="rect">
            <a:avLst/>
          </a:prstGeom>
          <a:noFill/>
          <a:ln w="12700">
            <a:solidFill>
              <a:schemeClr val="tx1"/>
            </a:solidFill>
          </a:ln>
        </p:spPr>
        <p:txBody>
          <a:bodyPr wrap="square">
            <a:spAutoFit/>
          </a:bodyPr>
          <a:lstStyle>
            <a:defPPr>
              <a:defRPr sz="1275" b="0">
                <a:solidFill>
                  <a:srgbClr val="000000"/>
                </a:solidFill>
                <a:latin typeface="Arial"/>
                <a:ea typeface="Arial"/>
                <a:cs typeface="Arial"/>
              </a:defRPr>
            </a:defPPr>
          </a:lstStyle>
          <a:p>
            <a:pPr>
              <a:buNone/>
              <a:defRPr sz="1275" b="0">
                <a:solidFill>
                  <a:srgbClr val="000000"/>
                </a:solidFill>
                <a:latin typeface="Arial"/>
                <a:ea typeface="Arial"/>
                <a:cs typeface="Arial"/>
              </a:defRPr>
            </a:pPr>
            <a:r>
              <a:rPr sz="1275" b="0">
                <a:solidFill>
                  <a:srgbClr val="000000"/>
                </a:solidFill>
                <a:latin typeface="Arial"/>
                <a:ea typeface="Arial"/>
                <a:cs typeface="Arial"/>
              </a:rPr>
              <a:t>No delivery service</a:t>
            </a:r>
          </a:p>
        </p:txBody>
      </p:sp>
      <p:sp>
        <p:nvSpPr>
          <p:cNvPr id="5" name="TextBox 4">
            <a:extLst>
              <a:ext uri="{FF2B5EF4-FFF2-40B4-BE49-F238E27FC236}">
                <a16:creationId xmlns:a16="http://schemas.microsoft.com/office/drawing/2014/main" id="{180A04F2-4F22-A08C-F5B4-F30F002E227B}"/>
              </a:ext>
            </a:extLst>
          </p:cNvPr>
          <p:cNvSpPr>
            <a:spLocks noGrp="1"/>
          </p:cNvSpPr>
          <p:nvPr/>
        </p:nvSpPr>
        <p:spPr>
          <a:xfrm>
            <a:off x="523875" y="304800"/>
            <a:ext cx="11096625" cy="548640"/>
          </a:xfrm>
          <a:prstGeom prst="rect">
            <a:avLst/>
          </a:prstGeom>
          <a:noFill/>
        </p:spPr>
        <p:txBody>
          <a:bodyPr wrap="square">
            <a:spAutoFit/>
          </a:bodyPr>
          <a:lstStyle>
            <a:defPPr>
              <a:defRPr sz="3000" b="1">
                <a:solidFill>
                  <a:srgbClr val="000000"/>
                </a:solidFill>
                <a:latin typeface="Arial"/>
                <a:ea typeface="Arial"/>
                <a:cs typeface="Arial"/>
              </a:defRPr>
            </a:defPPr>
          </a:lstStyle>
          <a:p>
            <a:pPr algn="ctr">
              <a:buNone/>
              <a:defRPr sz="3000" b="1">
                <a:solidFill>
                  <a:srgbClr val="000000"/>
                </a:solidFill>
                <a:latin typeface="Arial"/>
                <a:ea typeface="Arial"/>
                <a:cs typeface="Arial"/>
              </a:defRPr>
            </a:pPr>
            <a:r>
              <a:rPr sz="3000" b="1" u="sng">
                <a:solidFill>
                  <a:srgbClr val="000000"/>
                </a:solidFill>
                <a:latin typeface="Arial"/>
                <a:ea typeface="Arial"/>
                <a:cs typeface="Arial"/>
              </a:rPr>
              <a:t>Fishbone application to Basil’s Bakery</a:t>
            </a:r>
          </a:p>
        </p:txBody>
      </p:sp>
    </p:spTree>
    <p:extLst>
      <p:ext uri="{BB962C8B-B14F-4D97-AF65-F5344CB8AC3E}">
        <p14:creationId xmlns:p14="http://schemas.microsoft.com/office/powerpoint/2010/main" val="6428528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a:xfrm>
            <a:off x="1179226" y="1594707"/>
            <a:ext cx="9833548" cy="1325563"/>
          </a:xfrm>
        </p:spPr>
        <p:txBody>
          <a:bodyPr anchor="b">
            <a:normAutofit/>
          </a:bodyPr>
          <a:lstStyle>
            <a:defPPr>
              <a:defRPr sz="3150" b="1">
                <a:solidFill>
                  <a:srgbClr val="000000"/>
                </a:solidFill>
                <a:latin typeface="Arial"/>
                <a:ea typeface="Arial"/>
                <a:cs typeface="Arial"/>
              </a:defRPr>
            </a:defPPr>
          </a:lstStyle>
          <a:p>
            <a:pPr algn="ctr">
              <a:buNone/>
              <a:defRPr sz="3150" b="1">
                <a:solidFill>
                  <a:srgbClr val="000000"/>
                </a:solidFill>
                <a:latin typeface="Arial"/>
                <a:ea typeface="Arial"/>
                <a:cs typeface="Arial"/>
              </a:defRPr>
            </a:pPr>
            <a:r>
              <a:rPr lang="en-GB" sz="3600" b="1" u="sng">
                <a:solidFill>
                  <a:schemeClr val="tx2"/>
                </a:solidFill>
                <a:latin typeface="Arial"/>
                <a:ea typeface="Arial"/>
                <a:cs typeface="Arial"/>
              </a:rPr>
              <a:t>Key findings</a:t>
            </a:r>
          </a:p>
        </p:txBody>
      </p:sp>
      <p:grpSp>
        <p:nvGrpSpPr>
          <p:cNvPr id="13" name="Group 12">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14" name="Freeform: Shape 13">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E04C29E1-0FF6-7114-4118-5B68E71110F6}"/>
              </a:ext>
            </a:extLst>
          </p:cNvPr>
          <p:cNvSpPr>
            <a:spLocks noGrp="1"/>
          </p:cNvSpPr>
          <p:nvPr>
            <p:ph idx="1"/>
          </p:nvPr>
        </p:nvSpPr>
        <p:spPr>
          <a:xfrm>
            <a:off x="1179226" y="3329677"/>
            <a:ext cx="9833548" cy="2457269"/>
          </a:xfrm>
        </p:spPr>
        <p:txBody>
          <a:bodyPr>
            <a:normAutofit/>
          </a:bodyPr>
          <a:lstStyle>
            <a:defPPr>
              <a:defRPr sz="2400" b="0">
                <a:solidFill>
                  <a:srgbClr val="000000"/>
                </a:solidFill>
                <a:latin typeface="Arial"/>
                <a:ea typeface="Arial"/>
                <a:cs typeface="Arial"/>
              </a:defRPr>
            </a:defPPr>
          </a:lstStyle>
          <a:p>
            <a:pPr>
              <a:buNone/>
              <a:defRPr sz="2400" b="0">
                <a:solidFill>
                  <a:srgbClr val="000000"/>
                </a:solidFill>
                <a:latin typeface="Arial"/>
                <a:ea typeface="Arial"/>
                <a:cs typeface="Arial"/>
              </a:defRPr>
            </a:pPr>
            <a:r>
              <a:rPr lang="en-GB" sz="1800" b="0">
                <a:solidFill>
                  <a:schemeClr val="tx2"/>
                </a:solidFill>
                <a:latin typeface="Arial"/>
                <a:ea typeface="Arial"/>
                <a:cs typeface="Arial"/>
              </a:rPr>
              <a:t>Sales remained around 25% below 2019 on average in 2023–2025.</a:t>
            </a:r>
          </a:p>
          <a:p>
            <a:endParaRPr lang="en-GB" sz="1800">
              <a:solidFill>
                <a:schemeClr val="tx2"/>
              </a:solidFill>
              <a:latin typeface="Arial"/>
              <a:ea typeface="Arial"/>
              <a:cs typeface="Arial"/>
            </a:endParaRPr>
          </a:p>
          <a:p>
            <a:pPr lvl="2">
              <a:buNone/>
              <a:defRPr sz="2400" b="0">
                <a:solidFill>
                  <a:srgbClr val="000000"/>
                </a:solidFill>
                <a:latin typeface="Arial"/>
                <a:ea typeface="Arial"/>
                <a:cs typeface="Arial"/>
              </a:defRPr>
            </a:pPr>
            <a:r>
              <a:rPr lang="en-GB" sz="1800" b="0">
                <a:solidFill>
                  <a:schemeClr val="tx2"/>
                </a:solidFill>
                <a:latin typeface="Arial"/>
                <a:ea typeface="Arial"/>
                <a:cs typeface="Arial"/>
              </a:rPr>
              <a:t>Shop closures and hybrid work reduce opportunities for local purchases.</a:t>
            </a:r>
          </a:p>
          <a:p>
            <a:endParaRPr lang="en-GB" sz="1800">
              <a:solidFill>
                <a:schemeClr val="tx2"/>
              </a:solidFill>
              <a:latin typeface="Arial"/>
              <a:ea typeface="Arial"/>
              <a:cs typeface="Arial"/>
            </a:endParaRPr>
          </a:p>
          <a:p>
            <a:pPr lvl="2">
              <a:buNone/>
              <a:defRPr sz="2400" b="0">
                <a:solidFill>
                  <a:srgbClr val="000000"/>
                </a:solidFill>
                <a:latin typeface="Arial"/>
                <a:ea typeface="Arial"/>
                <a:cs typeface="Arial"/>
              </a:defRPr>
            </a:pPr>
            <a:r>
              <a:rPr lang="en-GB" sz="1800" b="0">
                <a:solidFill>
                  <a:schemeClr val="tx2"/>
                </a:solidFill>
                <a:latin typeface="Arial"/>
                <a:ea typeface="Arial"/>
                <a:cs typeface="Arial"/>
              </a:rPr>
              <a:t>Waiting times and limited alternative ordering options leave demand unmet.</a:t>
            </a:r>
          </a:p>
          <a:p>
            <a:endParaRPr lang="en-GB" sz="1800">
              <a:solidFill>
                <a:schemeClr val="tx2"/>
              </a:solidFill>
              <a:latin typeface="Arial"/>
              <a:ea typeface="Arial"/>
              <a:cs typeface="Arial"/>
            </a:endParaRPr>
          </a:p>
          <a:p>
            <a:pPr lvl="2">
              <a:buNone/>
              <a:defRPr sz="2400" b="0">
                <a:solidFill>
                  <a:srgbClr val="000000"/>
                </a:solidFill>
                <a:latin typeface="Arial"/>
                <a:ea typeface="Arial"/>
                <a:cs typeface="Arial"/>
              </a:defRPr>
            </a:pPr>
            <a:r>
              <a:rPr lang="en-GB" sz="1800" b="0">
                <a:solidFill>
                  <a:schemeClr val="tx2"/>
                </a:solidFill>
                <a:latin typeface="Arial"/>
                <a:ea typeface="Arial"/>
                <a:cs typeface="Arial"/>
              </a:rPr>
              <a:t>Higher costs add pressure on costs and reduce  margin, sales remain lower.</a:t>
            </a:r>
          </a:p>
        </p:txBody>
      </p:sp>
      <p:grpSp>
        <p:nvGrpSpPr>
          <p:cNvPr id="19" name="Group 18">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20" name="Freeform: Shape 19">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Rectangle 3">
            <a:extLst>
              <a:ext uri="{FF2B5EF4-FFF2-40B4-BE49-F238E27FC236}">
                <a16:creationId xmlns:a16="http://schemas.microsoft.com/office/drawing/2014/main" id="{5E41FA28-C897-4C64-8E58-2AB4E80512FC}"/>
              </a:ext>
            </a:extLst>
          </p:cNvPr>
          <p:cNvSpPr>
            <a:spLocks noGrp="1"/>
          </p:cNvSpPr>
          <p:nvPr/>
        </p:nvSpPr>
        <p:spPr>
          <a:xfrm>
            <a:off x="809625" y="6057900"/>
            <a:ext cx="10572750" cy="476250"/>
          </a:xfrm>
          <a:prstGeom prst="rect">
            <a:avLst/>
          </a:prstGeom>
          <a:noFill/>
          <a:ln w="0">
            <a:noFill/>
          </a:ln>
        </p:spPr>
        <p:txBody>
          <a:bodyPr/>
          <a:lstStyle>
            <a:defPPr>
              <a:defRPr sz="1350" b="0">
                <a:solidFill>
                  <a:srgbClr val="000000"/>
                </a:solidFill>
                <a:latin typeface="Arial"/>
                <a:ea typeface="Arial"/>
                <a:cs typeface="Arial"/>
              </a:defRPr>
            </a:defPPr>
          </a:lstStyle>
          <a:p>
            <a:pPr>
              <a:spcAft>
                <a:spcPts val="600"/>
              </a:spcAft>
              <a:buNone/>
              <a:defRPr sz="1350" b="0">
                <a:solidFill>
                  <a:srgbClr val="000000"/>
                </a:solidFill>
                <a:latin typeface="Arial"/>
                <a:ea typeface="Arial"/>
                <a:cs typeface="Arial"/>
              </a:defRPr>
            </a:pPr>
            <a:r>
              <a:rPr sz="1350" b="0" dirty="0">
                <a:solidFill>
                  <a:srgbClr val="000000"/>
                </a:solidFill>
                <a:latin typeface="Arial"/>
                <a:ea typeface="Arial"/>
                <a:cs typeface="Arial"/>
              </a:rPr>
              <a:t>Source: Case study (2026)</a:t>
            </a:r>
            <a:endParaRPr lang="en-GB" sz="1350" b="0" dirty="0">
              <a:solidFill>
                <a:srgbClr val="000000"/>
              </a:solidFill>
              <a:latin typeface="Arial"/>
              <a:ea typeface="Arial"/>
              <a:cs typeface="Arial"/>
            </a:endParaRPr>
          </a:p>
        </p:txBody>
      </p:sp>
    </p:spTree>
    <p:extLst>
      <p:ext uri="{BB962C8B-B14F-4D97-AF65-F5344CB8AC3E}">
        <p14:creationId xmlns:p14="http://schemas.microsoft.com/office/powerpoint/2010/main" val="10372578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a:xfrm>
            <a:off x="619125" y="342900"/>
            <a:ext cx="10953750" cy="904875"/>
          </a:xfrm>
        </p:spPr>
        <p:txBody>
          <a:bodyPr>
            <a:normAutofit/>
          </a:bodyPr>
          <a:lstStyle>
            <a:defPPr>
              <a:defRPr sz="3150" b="1">
                <a:solidFill>
                  <a:srgbClr val="000000"/>
                </a:solidFill>
                <a:latin typeface="Arial"/>
                <a:ea typeface="Arial"/>
                <a:cs typeface="Arial"/>
              </a:defRPr>
            </a:defPPr>
          </a:lstStyle>
          <a:p>
            <a:pPr>
              <a:buNone/>
              <a:defRPr sz="3150" b="1">
                <a:solidFill>
                  <a:srgbClr val="000000"/>
                </a:solidFill>
                <a:latin typeface="Arial"/>
                <a:ea typeface="Arial"/>
                <a:cs typeface="Arial"/>
              </a:defRPr>
            </a:pPr>
            <a:r>
              <a:rPr sz="3150" b="1" dirty="0">
                <a:solidFill>
                  <a:srgbClr val="000000"/>
                </a:solidFill>
                <a:latin typeface="Arial"/>
                <a:ea typeface="Arial"/>
                <a:cs typeface="Arial"/>
              </a:rPr>
              <a:t>Reference list 1</a:t>
            </a:r>
            <a:endParaRPr dirty="0"/>
          </a:p>
        </p:txBody>
      </p:sp>
      <p:sp>
        <p:nvSpPr>
          <p:cNvPr id="3" name="Content Placeholder 2">
            <a:extLst>
              <a:ext uri="{FF2B5EF4-FFF2-40B4-BE49-F238E27FC236}">
                <a16:creationId xmlns:a16="http://schemas.microsoft.com/office/drawing/2014/main" id="{E04C29E1-0FF6-7114-4118-5B68E71110F6}"/>
              </a:ext>
            </a:extLst>
          </p:cNvPr>
          <p:cNvSpPr>
            <a:spLocks noGrp="1"/>
          </p:cNvSpPr>
          <p:nvPr>
            <p:ph idx="1"/>
          </p:nvPr>
        </p:nvSpPr>
        <p:spPr>
          <a:xfrm>
            <a:off x="809625" y="1524000"/>
            <a:ext cx="10572750" cy="4495800"/>
          </a:xfrm>
        </p:spPr>
        <p:txBody>
          <a:bodyPr>
            <a:normAutofit/>
          </a:bodyPr>
          <a:lstStyle>
            <a:defPPr>
              <a:defRPr sz="1800" b="0">
                <a:solidFill>
                  <a:srgbClr val="000000"/>
                </a:solidFill>
                <a:latin typeface="Arial"/>
                <a:ea typeface="Arial"/>
                <a:cs typeface="Arial"/>
              </a:defRPr>
            </a:defPPr>
          </a:lstStyle>
          <a:p>
            <a:pPr algn="just">
              <a:buNone/>
            </a:pPr>
            <a:endParaRPr lang="en-GB" dirty="0">
              <a:latin typeface="Arial"/>
              <a:ea typeface="Arial"/>
              <a:cs typeface="Arial"/>
            </a:endParaRPr>
          </a:p>
          <a:p>
            <a:pPr algn="just">
              <a:buNone/>
            </a:pPr>
            <a:endParaRPr dirty="0">
              <a:latin typeface="Arial"/>
              <a:ea typeface="Arial"/>
              <a:cs typeface="Arial"/>
            </a:endParaRPr>
          </a:p>
        </p:txBody>
      </p:sp>
      <p:sp>
        <p:nvSpPr>
          <p:cNvPr id="5" name="TextBox 4">
            <a:extLst>
              <a:ext uri="{FF2B5EF4-FFF2-40B4-BE49-F238E27FC236}">
                <a16:creationId xmlns:a16="http://schemas.microsoft.com/office/drawing/2014/main" id="{20503A6B-C0A0-7A82-4121-82933DCE13C1}"/>
              </a:ext>
            </a:extLst>
          </p:cNvPr>
          <p:cNvSpPr txBox="1"/>
          <p:nvPr/>
        </p:nvSpPr>
        <p:spPr>
          <a:xfrm>
            <a:off x="1787652" y="1691640"/>
            <a:ext cx="6099048" cy="923330"/>
          </a:xfrm>
          <a:prstGeom prst="rect">
            <a:avLst/>
          </a:prstGeom>
          <a:noFill/>
        </p:spPr>
        <p:txBody>
          <a:bodyPr wrap="square">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n-GB" kern="1200" dirty="0" err="1">
                <a:solidFill>
                  <a:schemeClr val="dk1"/>
                </a:solidFill>
                <a:latin typeface="+mn-lt"/>
                <a:ea typeface="+mn-ea"/>
                <a:cs typeface="+mn-cs"/>
              </a:rPr>
              <a:t>Nkiko</a:t>
            </a:r>
            <a:r>
              <a:rPr lang="en-GB" kern="1200" dirty="0">
                <a:solidFill>
                  <a:schemeClr val="dk1"/>
                </a:solidFill>
                <a:latin typeface="+mn-lt"/>
                <a:ea typeface="+mn-ea"/>
                <a:cs typeface="+mn-cs"/>
              </a:rPr>
              <a:t>, C.M. (2024) ‘Sustaining </a:t>
            </a:r>
            <a:r>
              <a:rPr lang="en-GB" dirty="0"/>
              <a:t>retail behaviour: Small business adaptation to hybrid working and urban decline’ </a:t>
            </a:r>
            <a:r>
              <a:rPr lang="en-GB" i="1" dirty="0"/>
              <a:t>International Journal of Production Research</a:t>
            </a:r>
            <a:r>
              <a:rPr lang="en-GB" sz="1400" dirty="0"/>
              <a:t>,</a:t>
            </a:r>
            <a:endParaRPr lang="en-GB" sz="1400" b="1" dirty="0"/>
          </a:p>
        </p:txBody>
      </p:sp>
      <p:sp>
        <p:nvSpPr>
          <p:cNvPr id="7" name="TextBox 6">
            <a:extLst>
              <a:ext uri="{FF2B5EF4-FFF2-40B4-BE49-F238E27FC236}">
                <a16:creationId xmlns:a16="http://schemas.microsoft.com/office/drawing/2014/main" id="{02A23F6F-84C3-DE70-C567-ECF9CBE90910}"/>
              </a:ext>
            </a:extLst>
          </p:cNvPr>
          <p:cNvSpPr txBox="1"/>
          <p:nvPr/>
        </p:nvSpPr>
        <p:spPr>
          <a:xfrm>
            <a:off x="1787652" y="3703320"/>
            <a:ext cx="6099048" cy="1477328"/>
          </a:xfrm>
          <a:prstGeom prst="rect">
            <a:avLst/>
          </a:prstGeom>
          <a:noFill/>
        </p:spPr>
        <p:txBody>
          <a:bodyPr wrap="square">
            <a:spAutoFit/>
          </a:bodyPr>
          <a:lstStyle/>
          <a:p>
            <a:r>
              <a:rPr lang="en-GB" dirty="0"/>
              <a:t>Srivastava, R. and Kirche, E. (2024) ‘The effect of manufacturing overhead on policies for allocating production capacity’, </a:t>
            </a:r>
            <a:r>
              <a:rPr lang="en-GB" i="1" dirty="0"/>
              <a:t>International Journal of Production Research</a:t>
            </a:r>
            <a:r>
              <a:rPr lang="en-GB" dirty="0"/>
              <a:t>, 62(24), pp. 8818–8834. </a:t>
            </a:r>
            <a:r>
              <a:rPr lang="en-GB" dirty="0" err="1"/>
              <a:t>doi</a:t>
            </a:r>
            <a:r>
              <a:rPr lang="en-GB" dirty="0"/>
              <a:t>: https://doi.org/10.1080/00207543.2024.2351954.</a:t>
            </a:r>
            <a:endParaRPr lang="en-GB" sz="2000" dirty="0"/>
          </a:p>
        </p:txBody>
      </p:sp>
      <p:sp>
        <p:nvSpPr>
          <p:cNvPr id="9" name="TextBox 8">
            <a:extLst>
              <a:ext uri="{FF2B5EF4-FFF2-40B4-BE49-F238E27FC236}">
                <a16:creationId xmlns:a16="http://schemas.microsoft.com/office/drawing/2014/main" id="{7BF4F758-7B17-EE55-1D13-599113294F42}"/>
              </a:ext>
            </a:extLst>
          </p:cNvPr>
          <p:cNvSpPr txBox="1"/>
          <p:nvPr/>
        </p:nvSpPr>
        <p:spPr>
          <a:xfrm>
            <a:off x="1787652" y="5180648"/>
            <a:ext cx="6099048" cy="1200329"/>
          </a:xfrm>
          <a:prstGeom prst="rect">
            <a:avLst/>
          </a:prstGeom>
          <a:noFill/>
        </p:spPr>
        <p:txBody>
          <a:bodyPr wrap="square">
            <a:spAutoFit/>
          </a:bodyPr>
          <a:lstStyle/>
          <a:p>
            <a:r>
              <a:rPr lang="en-GB" sz="1800" b="0" i="0" dirty="0">
                <a:solidFill>
                  <a:schemeClr val="tx1"/>
                </a:solidFill>
                <a:effectLst/>
                <a:latin typeface="+mn-lt"/>
              </a:rPr>
              <a:t>Hingley, M. K. (2005). Power Imbalance in UK Agri-Food Supply Channels: Learning to Live with the Supermarkets? </a:t>
            </a:r>
            <a:r>
              <a:rPr lang="en-GB" sz="1800" b="0" i="1" dirty="0">
                <a:solidFill>
                  <a:schemeClr val="tx1"/>
                </a:solidFill>
                <a:effectLst/>
                <a:latin typeface="+mn-lt"/>
              </a:rPr>
              <a:t>Journal of Marketing Management</a:t>
            </a:r>
            <a:r>
              <a:rPr lang="en-GB" sz="1800" b="0" i="0" dirty="0">
                <a:solidFill>
                  <a:schemeClr val="tx1"/>
                </a:solidFill>
                <a:effectLst/>
                <a:latin typeface="+mn-lt"/>
              </a:rPr>
              <a:t>, </a:t>
            </a:r>
            <a:r>
              <a:rPr lang="en-GB" sz="1800" b="0" i="1" dirty="0">
                <a:solidFill>
                  <a:schemeClr val="tx1"/>
                </a:solidFill>
                <a:effectLst/>
                <a:latin typeface="+mn-lt"/>
              </a:rPr>
              <a:t>21</a:t>
            </a:r>
            <a:r>
              <a:rPr lang="en-GB" sz="1800" b="0" i="0" dirty="0">
                <a:solidFill>
                  <a:schemeClr val="tx1"/>
                </a:solidFill>
                <a:effectLst/>
                <a:latin typeface="+mn-lt"/>
              </a:rPr>
              <a:t>(1–2), 63–88. https://doi.org/10.1362/0267257053166758</a:t>
            </a:r>
            <a:endParaRPr lang="en-GB" dirty="0"/>
          </a:p>
        </p:txBody>
      </p:sp>
      <p:sp>
        <p:nvSpPr>
          <p:cNvPr id="13" name="TextBox 12">
            <a:extLst>
              <a:ext uri="{FF2B5EF4-FFF2-40B4-BE49-F238E27FC236}">
                <a16:creationId xmlns:a16="http://schemas.microsoft.com/office/drawing/2014/main" id="{FAAC8242-7BC2-AE7A-3A70-A53EF7D39A85}"/>
              </a:ext>
            </a:extLst>
          </p:cNvPr>
          <p:cNvSpPr txBox="1"/>
          <p:nvPr/>
        </p:nvSpPr>
        <p:spPr>
          <a:xfrm>
            <a:off x="1787652" y="2729698"/>
            <a:ext cx="6099048" cy="923330"/>
          </a:xfrm>
          <a:prstGeom prst="rect">
            <a:avLst/>
          </a:prstGeom>
          <a:noFill/>
        </p:spPr>
        <p:txBody>
          <a:bodyPr wrap="square">
            <a:spAutoFit/>
          </a:bodyPr>
          <a:lstStyle/>
          <a:p>
            <a:r>
              <a:rPr lang="en-GB" b="0" kern="1200" dirty="0">
                <a:solidFill>
                  <a:srgbClr val="000000"/>
                </a:solidFill>
                <a:latin typeface="+mn-lt"/>
                <a:ea typeface="+mn-ea"/>
                <a:cs typeface="Arial"/>
              </a:rPr>
              <a:t>Walker MJ, MH Gowland, </a:t>
            </a:r>
            <a:r>
              <a:rPr lang="en-GB" b="0" i="0" kern="1200" dirty="0">
                <a:solidFill>
                  <a:schemeClr val="dk1"/>
                </a:solidFill>
                <a:effectLst/>
                <a:latin typeface="+mn-lt"/>
                <a:ea typeface="+mn-ea"/>
                <a:cs typeface="+mn-cs"/>
              </a:rPr>
              <a:t>(</a:t>
            </a:r>
            <a:r>
              <a:rPr lang="en-GB" b="0" kern="1200" dirty="0">
                <a:solidFill>
                  <a:srgbClr val="000000"/>
                </a:solidFill>
                <a:latin typeface="+mn-lt"/>
                <a:ea typeface="+mn-ea"/>
                <a:cs typeface="Arial"/>
              </a:rPr>
              <a:t>2023) Managing Food Allergens in the U.K. Retail Supply Chain,</a:t>
            </a:r>
            <a:r>
              <a:rPr lang="en-GB" b="0" i="0" kern="1200" dirty="0">
                <a:solidFill>
                  <a:schemeClr val="dk1"/>
                </a:solidFill>
                <a:effectLst/>
                <a:latin typeface="+mn-lt"/>
                <a:ea typeface="+mn-ea"/>
                <a:cs typeface="+mn-cs"/>
              </a:rPr>
              <a:t> Journal of AOAC INTERNATIONAL</a:t>
            </a:r>
            <a:endParaRPr lang="en-GB" sz="2000" dirty="0"/>
          </a:p>
        </p:txBody>
      </p:sp>
    </p:spTree>
    <p:extLst>
      <p:ext uri="{BB962C8B-B14F-4D97-AF65-F5344CB8AC3E}">
        <p14:creationId xmlns:p14="http://schemas.microsoft.com/office/powerpoint/2010/main" val="24513240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88A300E-BB61-3712-BB14-197FAAD86183}"/>
              </a:ext>
            </a:extLst>
          </p:cNvPr>
          <p:cNvSpPr txBox="1"/>
          <p:nvPr/>
        </p:nvSpPr>
        <p:spPr>
          <a:xfrm>
            <a:off x="873252" y="1247775"/>
            <a:ext cx="6099048" cy="611706"/>
          </a:xfrm>
          <a:prstGeom prst="rect">
            <a:avLst/>
          </a:prstGeom>
          <a:noFill/>
        </p:spPr>
        <p:txBody>
          <a:bodyPr wrap="square">
            <a:spAutoFit/>
          </a:bodyPr>
          <a:lstStyle/>
          <a:p>
            <a:r>
              <a:rPr lang="en-GB" sz="1800" b="0" i="0" dirty="0">
                <a:solidFill>
                  <a:schemeClr val="tx1"/>
                </a:solidFill>
                <a:effectLst/>
                <a:latin typeface="+mn-lt"/>
              </a:rPr>
              <a:t>Michael J Walker, M Hazel Gowland, John Points, Managing Food Allergens in the U.K. Retail Supply Chain, </a:t>
            </a:r>
            <a:r>
              <a:rPr lang="en-GB" sz="1800" b="0" i="1" dirty="0">
                <a:solidFill>
                  <a:schemeClr val="tx1"/>
                </a:solidFill>
                <a:effectLst/>
                <a:latin typeface="+mn-lt"/>
              </a:rPr>
              <a:t>Journal of AOAC INTERNATIONAL</a:t>
            </a:r>
            <a:r>
              <a:rPr lang="en-GB" sz="1800" b="0" i="0" dirty="0">
                <a:solidFill>
                  <a:schemeClr val="tx1"/>
                </a:solidFill>
                <a:effectLst/>
                <a:latin typeface="+mn-lt"/>
              </a:rPr>
              <a:t>, Volume 101, Issue 1, 1 January 2018, Pages 45–55, </a:t>
            </a:r>
            <a:r>
              <a:rPr lang="en-GB" sz="1800" b="0" i="0" u="none" strike="noStrike" dirty="0">
                <a:solidFill>
                  <a:schemeClr val="tx1"/>
                </a:solidFill>
                <a:effectLst/>
                <a:latin typeface="+mn-lt"/>
              </a:rPr>
              <a:t>https://doi.org/10.5740/jaoacint.17-0385</a:t>
            </a:r>
            <a:endParaRPr lang="en-GB" dirty="0"/>
          </a:p>
        </p:txBody>
      </p:sp>
      <p:sp>
        <p:nvSpPr>
          <p:cNvPr id="4" name="Title 1">
            <a:extLst>
              <a:ext uri="{FF2B5EF4-FFF2-40B4-BE49-F238E27FC236}">
                <a16:creationId xmlns:a16="http://schemas.microsoft.com/office/drawing/2014/main" id="{73151EFB-E513-4A73-6DD0-C9F9C802C2B9}"/>
              </a:ext>
            </a:extLst>
          </p:cNvPr>
          <p:cNvSpPr txBox="1">
            <a:spLocks/>
          </p:cNvSpPr>
          <p:nvPr/>
        </p:nvSpPr>
        <p:spPr>
          <a:xfrm>
            <a:off x="619125" y="342900"/>
            <a:ext cx="10953750" cy="904875"/>
          </a:xfrm>
          <a:prstGeom prst="rect">
            <a:avLst/>
          </a:prstGeom>
        </p:spPr>
        <p:txBody>
          <a:bodyPr>
            <a:normAutofit/>
          </a:bodyPr>
          <a:lstStyle>
            <a:defPPr>
              <a:defRPr sz="3150" b="1">
                <a:solidFill>
                  <a:srgbClr val="000000"/>
                </a:solidFill>
                <a:latin typeface="Arial"/>
                <a:ea typeface="Arial"/>
                <a:cs typeface="Arial"/>
              </a:defRPr>
            </a:defPPr>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sz="3150" b="1">
                <a:solidFill>
                  <a:srgbClr val="000000"/>
                </a:solidFill>
                <a:latin typeface="Arial"/>
                <a:ea typeface="Arial"/>
                <a:cs typeface="Arial"/>
              </a:defRPr>
            </a:pPr>
            <a:r>
              <a:rPr lang="en-GB" sz="3150" b="1" dirty="0">
                <a:solidFill>
                  <a:srgbClr val="000000"/>
                </a:solidFill>
                <a:latin typeface="Arial"/>
                <a:ea typeface="Arial"/>
                <a:cs typeface="Arial"/>
              </a:rPr>
              <a:t>Reference list 2</a:t>
            </a:r>
          </a:p>
        </p:txBody>
      </p:sp>
      <p:sp>
        <p:nvSpPr>
          <p:cNvPr id="6" name="TextBox 5">
            <a:extLst>
              <a:ext uri="{FF2B5EF4-FFF2-40B4-BE49-F238E27FC236}">
                <a16:creationId xmlns:a16="http://schemas.microsoft.com/office/drawing/2014/main" id="{04C38CC5-8BC5-1CF5-4E92-0128720A6EEB}"/>
              </a:ext>
            </a:extLst>
          </p:cNvPr>
          <p:cNvSpPr txBox="1"/>
          <p:nvPr/>
        </p:nvSpPr>
        <p:spPr>
          <a:xfrm>
            <a:off x="870204" y="2764356"/>
            <a:ext cx="6099048" cy="1200329"/>
          </a:xfrm>
          <a:prstGeom prst="rect">
            <a:avLst/>
          </a:prstGeom>
          <a:noFill/>
        </p:spPr>
        <p:txBody>
          <a:bodyPr wrap="square">
            <a:spAutoFit/>
          </a:bodyPr>
          <a:lstStyle/>
          <a:p>
            <a:r>
              <a:rPr lang="en-GB" dirty="0"/>
              <a:t>Sproull, B. (2018). The Problem-Solving, Problem-Prevention, and Decision-Making Guide: Organized and Systematic Roadmaps for Managers (1st ed.). Productivity Press. https://doi.org/10.4324/9781351116268</a:t>
            </a:r>
          </a:p>
        </p:txBody>
      </p:sp>
    </p:spTree>
    <p:extLst>
      <p:ext uri="{BB962C8B-B14F-4D97-AF65-F5344CB8AC3E}">
        <p14:creationId xmlns:p14="http://schemas.microsoft.com/office/powerpoint/2010/main" val="4056858181"/>
      </p:ext>
    </p:extLst>
  </p:cSld>
  <p:clrMapOvr>
    <a:masterClrMapping/>
  </p:clrMapOvr>
</p:sld>
</file>

<file path=ppt/theme/theme1.xml><?xml version="1.0" encoding="utf-8"?>
<a:theme xmlns:a="http://schemas.openxmlformats.org/drawingml/2006/main" name="Office Theme">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1869</TotalTime>
  <Words>1075</Words>
  <Application>Microsoft Office PowerPoint</Application>
  <PresentationFormat>Widescreen</PresentationFormat>
  <Paragraphs>115</Paragraphs>
  <Slides>12</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Aptos</vt:lpstr>
      <vt:lpstr>Aptos Display</vt:lpstr>
      <vt:lpstr>Arial</vt:lpstr>
      <vt:lpstr>Calibri</vt:lpstr>
      <vt:lpstr>Wingdings</vt:lpstr>
      <vt:lpstr>Office Theme</vt:lpstr>
      <vt:lpstr>PowerPoint Presentation</vt:lpstr>
      <vt:lpstr>PowerPoint Presentation</vt:lpstr>
      <vt:lpstr>Basil’s Bakery business overview and decrease in sales</vt:lpstr>
      <vt:lpstr>PowerPoint Presentation</vt:lpstr>
      <vt:lpstr>The sales problem and its contributors</vt:lpstr>
      <vt:lpstr>PowerPoint Presentation</vt:lpstr>
      <vt:lpstr>PESTEL application to Basil’s Bakery</vt:lpstr>
      <vt:lpstr>Cause and effect critique</vt:lpstr>
      <vt:lpstr>PowerPoint Presentation</vt:lpstr>
      <vt:lpstr>Key findings</vt:lpstr>
      <vt:lpstr>Reference list 1</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Ligia Ramos</dc:creator>
  <cp:lastModifiedBy>Ligia Ramos</cp:lastModifiedBy>
  <cp:revision>4</cp:revision>
  <dcterms:created xsi:type="dcterms:W3CDTF">2026-10-09T10:41:00Z</dcterms:created>
  <dcterms:modified xsi:type="dcterms:W3CDTF">2026-10-11T18:11:17Z</dcterms:modified>
</cp:coreProperties>
</file>