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67" r:id="rId2"/>
    <p:sldId id="257" r:id="rId3"/>
    <p:sldId id="268" r:id="rId4"/>
    <p:sldId id="260" r:id="rId5"/>
    <p:sldId id="262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EAEA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167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FBD32D-66C4-498F-9A8B-7BE65DC34587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F3E05-327A-47AB-933B-BEA84CAE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996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8F3E05-327A-47AB-933B-BEA84CAE0FD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971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hlpt.2013.07.002" TargetMode="External"/><Relationship Id="rId3" Type="http://schemas.openxmlformats.org/officeDocument/2006/relationships/hyperlink" Target="https://doi.org/10.1017/S0144686X09990720" TargetMode="External"/><Relationship Id="rId7" Type="http://schemas.openxmlformats.org/officeDocument/2006/relationships/hyperlink" Target="https://doi.org/10.1136/bmj.j5914" TargetMode="External"/><Relationship Id="rId2" Type="http://schemas.openxmlformats.org/officeDocument/2006/relationships/hyperlink" Target="https://doi.org/10.1016/S0140-6736(12)60240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0144686X1800132X" TargetMode="External"/><Relationship Id="rId11" Type="http://schemas.openxmlformats.org/officeDocument/2006/relationships/hyperlink" Target="https://doi.org/10.1111/j.1467-9566.2011.01360.x" TargetMode="External"/><Relationship Id="rId5" Type="http://schemas.openxmlformats.org/officeDocument/2006/relationships/hyperlink" Target="https://doi.org/10.1037/0882-7974.21.2.333" TargetMode="External"/><Relationship Id="rId10" Type="http://schemas.openxmlformats.org/officeDocument/2006/relationships/hyperlink" Target="https://doi.org/10.1057/sth.2014.1" TargetMode="External"/><Relationship Id="rId4" Type="http://schemas.openxmlformats.org/officeDocument/2006/relationships/hyperlink" Target="https://doi.org/10.31389/jltc.15" TargetMode="External"/><Relationship Id="rId9" Type="http://schemas.openxmlformats.org/officeDocument/2006/relationships/hyperlink" Target="https://doi.org/10.1177/0162243907311275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233/TAD-2012-0341" TargetMode="External"/><Relationship Id="rId3" Type="http://schemas.openxmlformats.org/officeDocument/2006/relationships/hyperlink" Target="https://doi.org/10.1016/j.chb.2010.04.020" TargetMode="External"/><Relationship Id="rId7" Type="http://schemas.openxmlformats.org/officeDocument/2006/relationships/hyperlink" Target="https://www.oapen.org/download?type=document&amp;docid=408448" TargetMode="External"/><Relationship Id="rId12" Type="http://schemas.openxmlformats.org/officeDocument/2006/relationships/hyperlink" Target="https://doi.org/10.1111/hsc.1201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1471-2318-14-14" TargetMode="External"/><Relationship Id="rId11" Type="http://schemas.openxmlformats.org/officeDocument/2006/relationships/hyperlink" Target="https://doi.org/10.4017/gt.2011.10.1.003.00" TargetMode="External"/><Relationship Id="rId5" Type="http://schemas.openxmlformats.org/officeDocument/2006/relationships/hyperlink" Target="https://doi.org/10.1177/0969733010377966" TargetMode="External"/><Relationship Id="rId10" Type="http://schemas.openxmlformats.org/officeDocument/2006/relationships/hyperlink" Target="https://doi.org/10.1108/JAT-03-2013-0012" TargetMode="External"/><Relationship Id="rId4" Type="http://schemas.openxmlformats.org/officeDocument/2006/relationships/hyperlink" Target="https://doi.org/10.3109/17483107.2014.941954" TargetMode="External"/><Relationship Id="rId9" Type="http://schemas.openxmlformats.org/officeDocument/2006/relationships/hyperlink" Target="https://doi.org/10.1093/geront/gnu0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618B467-FD42-F019-370F-3CEAC55CCA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01" y="459982"/>
            <a:ext cx="8593213" cy="61635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564717-C1F5-09FA-2009-D57B70F97A41}"/>
              </a:ext>
            </a:extLst>
          </p:cNvPr>
          <p:cNvSpPr txBox="1"/>
          <p:nvPr/>
        </p:nvSpPr>
        <p:spPr>
          <a:xfrm>
            <a:off x="457003" y="2543908"/>
            <a:ext cx="868699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b="1" dirty="0"/>
              <a:t>Student name</a:t>
            </a:r>
            <a:r>
              <a:rPr lang="nl-NL" dirty="0"/>
              <a:t>: Elena Vlasitchi</a:t>
            </a:r>
            <a:endParaRPr lang="en-GB" dirty="0"/>
          </a:p>
          <a:p>
            <a:r>
              <a:rPr lang="nl-NL" b="1" dirty="0"/>
              <a:t>Student ID</a:t>
            </a:r>
            <a:r>
              <a:rPr lang="nl-NL" dirty="0"/>
              <a:t>: 2314633</a:t>
            </a:r>
            <a:endParaRPr lang="en-GB" dirty="0"/>
          </a:p>
          <a:p>
            <a:r>
              <a:rPr lang="nl-NL" dirty="0"/>
              <a:t> </a:t>
            </a:r>
            <a:endParaRPr lang="en-GB" dirty="0"/>
          </a:p>
          <a:p>
            <a:r>
              <a:rPr lang="nl-NL" b="1" dirty="0"/>
              <a:t>Module name</a:t>
            </a:r>
            <a:r>
              <a:rPr lang="nl-NL" dirty="0"/>
              <a:t>: </a:t>
            </a:r>
            <a:r>
              <a:rPr lang="en-GB" dirty="0"/>
              <a:t>Empowering the Older Person</a:t>
            </a:r>
          </a:p>
          <a:p>
            <a:r>
              <a:rPr lang="en-US" b="1" dirty="0"/>
              <a:t>Module code</a:t>
            </a:r>
            <a:r>
              <a:rPr lang="en-US" dirty="0"/>
              <a:t>: </a:t>
            </a:r>
            <a:r>
              <a:rPr lang="en-GB" dirty="0"/>
              <a:t>BMHP6027</a:t>
            </a:r>
          </a:p>
          <a:p>
            <a:r>
              <a:rPr lang="en-US" b="1" dirty="0"/>
              <a:t>Lecturer’s name</a:t>
            </a:r>
            <a:r>
              <a:rPr lang="en-US" dirty="0"/>
              <a:t>: </a:t>
            </a:r>
            <a:r>
              <a:rPr lang="en-GB" dirty="0"/>
              <a:t>Arif Ahmed </a:t>
            </a:r>
          </a:p>
          <a:p>
            <a:endParaRPr lang="en-GB" dirty="0"/>
          </a:p>
          <a:p>
            <a:r>
              <a:rPr lang="en-GB" b="1" dirty="0"/>
              <a:t>Component 2:</a:t>
            </a:r>
            <a:r>
              <a:rPr lang="en-GB" dirty="0"/>
              <a:t> Debate/Discussion - Technologies in health and social care for older people play a vital role.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46598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120" y="212114"/>
            <a:ext cx="7886700" cy="1836942"/>
          </a:xfrm>
        </p:spPr>
        <p:txBody>
          <a:bodyPr>
            <a:normAutofit/>
          </a:bodyPr>
          <a:lstStyle/>
          <a:p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A Critical Challenge to the Reliance on Technology in Health and Social Care for Older People</a:t>
            </a:r>
            <a:b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294549"/>
            <a:ext cx="7886700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use of technology in health and social care is widely promoted as beneficial(Greenhalgh et al., 2017)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is often associated with improved efficiency, safety, and independence (Sixsmith,2013).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challenges the assumption that technology is universally positive for older adults.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Emphasis is placed on the importance of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care and human connection(Pols, 2012).</a:t>
            </a:r>
            <a:br>
              <a:rPr lang="en-US" sz="2700" dirty="0"/>
            </a:b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5D20039-A1BE-889D-CC6F-4CC243660178}"/>
              </a:ext>
            </a:extLst>
          </p:cNvPr>
          <p:cNvSpPr txBox="1"/>
          <p:nvPr/>
        </p:nvSpPr>
        <p:spPr>
          <a:xfrm>
            <a:off x="574431" y="926123"/>
            <a:ext cx="8393723" cy="567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Counterarguments to Technology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Reduced Human Contact: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may replace meaningful face-to-face interaction(Milligan et al., 2011).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wellbeing of older adults depends on human relationships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Woolrych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 (2013).</a:t>
            </a:r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Risk of increased loneliness and social isolation(Brittain et al., 2010).</a:t>
            </a:r>
          </a:p>
          <a:p>
            <a:pPr defTabSz="914400">
              <a:lnSpc>
                <a:spcPct val="9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2. Digital Exclusion: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older adults lack digital literacy and confidence (Czaja et al., 2006).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 and sensory impairments limit technology use(Barnett et al., 2012).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may unintentionally widen health and social inequalities.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exclusion remains a major barrier (Green, 2019)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Smart home systems can be overwhelming (van Hoof et al., 2011).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810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EAEAE"/>
            </a:gs>
            <a:gs pos="93000">
              <a:schemeClr val="accent1">
                <a:lumMod val="45000"/>
                <a:lumOff val="55000"/>
              </a:schemeClr>
            </a:gs>
            <a:gs pos="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458098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3. Ethical and Privacy Concerns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1281"/>
            <a:ext cx="8229600" cy="5418438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Monitoring devices can be perceived as intrusive(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Niemeijer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et al., 2010).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Issues with informed consent and understanding of data use(Schulz et al., 2015).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Risk of undermining autonomy, dignity, and trust (López &amp; Domènech, 2008).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Surveillance raises ethical concerns (Lupton, 2014)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4. Cost and Value Issues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 costs associated with purchasing and maintaining technology (Mortenson et al., 2015).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Regular updates and technical support are required (Cook et al., 2018).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Not all technologies demonstrate clear improvements in care outcomes (Heart &amp;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Kalderon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2013).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0315" y="675122"/>
            <a:ext cx="5605629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5. Over-Reliance and System Failure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1849" y="1458096"/>
            <a:ext cx="5857718" cy="53010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Technology can malfunction or experience connectivity issues (Rosenberg, 2012).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False alarms may cause unnecessary stress or emergency responses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Woolrych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2013).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Staff may become overly dependent on devices, reducing critical thinking (Peek et al., 2014).</a:t>
            </a:r>
          </a:p>
          <a:p>
            <a:pPr>
              <a:lnSpc>
                <a:spcPct val="9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Rebuttal Strategies</a:t>
            </a:r>
          </a:p>
          <a:p>
            <a:pPr>
              <a:lnSpc>
                <a:spcPct val="9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Efficiency does not equate to quality of care(Greenhalgh et al., 2017).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Technology cannot replicate human empathy and connection(Milligan et al., 2011).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Not all older adults are willing or able to use digital tools (Mitzner et al., 2010).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Ethical and privacy risks must be addressed (Schulz et al., 2015).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Technology should support, not replace, human care (Pols, 2012).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High Voltage">
            <a:extLst>
              <a:ext uri="{FF2B5EF4-FFF2-40B4-BE49-F238E27FC236}">
                <a16:creationId xmlns:a16="http://schemas.microsoft.com/office/drawing/2014/main" id="{23FE14D8-CAF7-A165-44F5-F080CA64AD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59" y="1243013"/>
            <a:ext cx="2649626" cy="4371974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3908" y="804672"/>
            <a:ext cx="6599863" cy="5230368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Technology offers potential benefits but is not universally suitable(Sixsmith, 2013).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Risks include digital exclusion, ethical concerns, and reduced human contact(Lupton, 2014).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must remain the foundation of health and social services(Pols, 2012).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balanced and cautious approach to technology adoption is essential (Green, 2019).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777" y="1714182"/>
            <a:ext cx="8513064" cy="5143817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9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Barnett, K.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Mercer, S.W., Norbury, M., Watt, G., Wyke, S. &amp; Guthrie, B. (2012) ‘Epidemiology of multimorbidity and implications for health care, research, and medical education’,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380(9836), pp. 37–43.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https://doi.org/10.1016/S0140-6736(12)60240-2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Brittain, K.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Corner, L., Robinson, L. &amp; Bond, J. (2010) ‘Telecare and older people: Who cares where?’,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Ageing &amp; Society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30(3), pp. 369–385.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https://doi.org/10.1017/S0144686X09990720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Cook, G.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Thompson, J. &amp; Reed, J. (2018) ‘Reconceptualising care home technology: Challenges and opportunities’,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Journal of Long-Term Care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2018, pp. 1–11.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https://doi.org/10.31389/jltc.15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Czaja, S.J.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Charness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N., Fisk, A.D., Hertzog, C., Nair, S.N., Rogers, W.A. &amp; Sharit, J. (2006) ‘Factors predicting the use of technology: Findings from the CREATE project’,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Psychology and Aging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21(2), pp. 333–352.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https://doi.org/10.1037/0882-7974.21.2.333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Green, M.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(2019) ‘Digital exclusion in older adults: A critical perspective’,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Ageing &amp; Society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39(12), pp. 2652–2671.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https://doi.org/10.1017/S0144686X1800132X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Greenhalgh, T.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J., Papoutsi, C., Lynch, J., Hughes, G., A’Court, C., Hinder, S., Fahy, N., Procter, R. &amp; Shaw, S. (2017) ‘Beyond adoption: A new framework for theorising and evaluating non‑adoption, abandonment, and challenges to the scale‑up, spread, and sustainability of health and care technologies’,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358, j5914.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https://doi.org/10.1136/bmj.j5914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Heart, T.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3700" dirty="0" err="1">
                <a:latin typeface="Arial" panose="020B0604020202020204" pitchFamily="34" charset="0"/>
                <a:cs typeface="Arial" panose="020B0604020202020204" pitchFamily="34" charset="0"/>
              </a:rPr>
              <a:t>Kalderon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E. (2013) ‘Older adults: Are they ready to adopt e‑health?’,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Health Policy and Technology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2(1), pp. 1–10.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https://doi.org/10.1016/j.hlpt.2013.07.002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López, D.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&amp; Domènech, M. (2008) ‘Home telecare, boundary work and the politics of ageing’,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Science, Technology &amp; Human Values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33(3), pp. 362–381.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https://doi.org/10.1177/0162243907311275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Lupton, D.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 (2014) ‘The digitally engaged patient: Digital health, self‑tracking and surveillance’,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Social Theory &amp; Health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12(3), pp. 256–270.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https://doi.org/10.1057/sth.2014.1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20000"/>
              </a:lnSpc>
            </a:pPr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Milligan, C.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Roberts, C. &amp; Mort, M. (2011) ‘Telecare and technologies of care: An ethnographic study’, </a:t>
            </a:r>
            <a:r>
              <a:rPr lang="en-GB" sz="3700" i="1" dirty="0">
                <a:latin typeface="Arial" panose="020B0604020202020204" pitchFamily="34" charset="0"/>
                <a:cs typeface="Arial" panose="020B0604020202020204" pitchFamily="34" charset="0"/>
              </a:rPr>
              <a:t>Sociology of Health &amp; Illness</a:t>
            </a:r>
            <a: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  <a:t>, 33(3), pp. 471–485. </a:t>
            </a:r>
            <a:r>
              <a:rPr lang="en-GB" sz="37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https://doi.org/10.1111/j.1467-9566.2011.01360.x</a:t>
            </a: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AF5FBA-EC17-3441-36A8-DC8542E4DE90}"/>
              </a:ext>
            </a:extLst>
          </p:cNvPr>
          <p:cNvSpPr txBox="1"/>
          <p:nvPr/>
        </p:nvSpPr>
        <p:spPr>
          <a:xfrm>
            <a:off x="0" y="1672448"/>
            <a:ext cx="9141714" cy="53506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Mitzner, T.L.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Boron, J.B., Fausset, C.B., Adams, A.E.,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Charness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Czaja, S.J., Dijkstra, K., Fisk, A.D., Rogers, W.A. &amp; Sharit, J. (2010) ‘Older adults’ attitudes toward technology adoption’,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Computers in Human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26(6), pp. 1710–1721.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https://doi.org/10.1016/j.chb.2010.04.020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Mortenson, W.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Demers, L. &amp; Fuhrer, M.J. (2015) ‘Assistive technology outcomes: Theoretical considerations and practical implications’,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Disability and Rehabilitation: Assistive Technology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10(1), pp. 1–2.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https://doi.org/10.3109/17483107.2014.941954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Niemeijer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 A.R.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Depla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M.F.I.A., Frederiks, B.J.M., Francke, A.L. &amp; Hertogh, C.M.P.M. (2010) ‘The use of surveillance technology in residential care for people with dementia: A study of the ethical issues’,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Nursing Ethics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17(3), pp. 289–302.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https://doi.org/10.1177/0969733010377966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Peek, S.T.M.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Wouters, E.J.M., van Hoof, J.,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Luijkx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K.G., Boeije, H.R.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Vrijhoef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H.J.M. (2014) ‘Factors influencing acceptance of technology for ageing in place: A systematic review’,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14, 14.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https://doi.org/10.1186/1471-2318-14-14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Pols, J.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(2012)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Care at a Distance: On the Closeness of Technology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Amsterdam: Amsterdam University Press.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https://www.oapen.org/download?type=document&amp;docid=408448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Rosenberg, L.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(2012) ‘The impact of assistive technology on autonomy and participation’,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Technology and Disability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24(3), pp. 131–139.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https://doi.org/10.3233/TAD-2012-0341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Schulz, R.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Wahl, H.W., Matthews, J.T., De Vito Dabbs, A., Beach, S.R. &amp; Czaja, S.J. (2015) ‘Advancing the aging and technology agenda in gerontology’,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55(5), pp. 724–734.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https://doi.org/10.1093/geront/gnu016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Sixsmith, A.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(2013) ‘Technology and the older population: Implications for health and independence’,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Assistive Technologies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7(1), pp. 5–11.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https://doi.org/10.1108/JAT-03-2013-0012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van Hoof, J.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Kort, H.S.M., Rutten, P.G.S.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Duijnstee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M.S.H. (2011) ‘Ageing‑in‑place with the use of smart home technology’,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Gerontechnology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10(1), pp. 5–12.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https://doi.org/10.4017/gt.2011.10.1.003.00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Woolrych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 R.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Sixsmith, A., Mortenson, W.B. &amp; Sixsmith, J. (2013) ‘The impact of telecare on the independence of older adults’,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21(6), pp. 634–644.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https://doi.org/10.1111/hsc.12010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5613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1521</TotalTime>
  <Words>1722</Words>
  <Application>Microsoft Office PowerPoint</Application>
  <PresentationFormat>On-screen Show (4:3)</PresentationFormat>
  <Paragraphs>80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Calibri</vt:lpstr>
      <vt:lpstr>Office Theme</vt:lpstr>
      <vt:lpstr>PowerPoint Presentation</vt:lpstr>
      <vt:lpstr> A Critical Challenge to the Reliance on Technology in Health and Social Care for Older People </vt:lpstr>
      <vt:lpstr>PowerPoint Presentation</vt:lpstr>
      <vt:lpstr>3. Ethical and Privacy Concerns</vt:lpstr>
      <vt:lpstr>5. Over-Reliance and System Failure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Elena Vlasitchi (2314633)</cp:lastModifiedBy>
  <cp:revision>4</cp:revision>
  <dcterms:created xsi:type="dcterms:W3CDTF">2013-01-27T09:14:16Z</dcterms:created>
  <dcterms:modified xsi:type="dcterms:W3CDTF">2026-04-09T22:15:24Z</dcterms:modified>
  <cp:category/>
</cp:coreProperties>
</file>