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theme/theme7.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0.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1.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2.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5.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handoutMasterIdLst>
    <p:handoutMasterId r:id="rId43"/>
  </p:handoutMasterIdLst>
  <p:sldIdLst>
    <p:sldId id="256" r:id="rId20"/>
    <p:sldId id="257" r:id="rId21"/>
    <p:sldId id="258" r:id="rId22"/>
    <p:sldId id="259" r:id="rId23"/>
    <p:sldId id="260" r:id="rId24"/>
    <p:sldId id="261" r:id="rId25"/>
    <p:sldId id="262" r:id="rId26"/>
    <p:sldId id="263" r:id="rId27"/>
    <p:sldId id="264" r:id="rId28"/>
    <p:sldId id="265" r:id="rId29"/>
    <p:sldId id="266" r:id="rId30"/>
    <p:sldId id="267" r:id="rId31"/>
    <p:sldId id="268" r:id="rId32"/>
    <p:sldId id="269" r:id="rId33"/>
    <p:sldId id="270" r:id="rId34"/>
    <p:sldId id="271" r:id="rId35"/>
    <p:sldId id="272" r:id="rId36"/>
    <p:sldId id="273" r:id="rId37"/>
    <p:sldId id="274" r:id="rId38"/>
    <p:sldId id="275" r:id="rId39"/>
    <p:sldId id="276" r:id="rId40"/>
    <p:sldId id="277" r:id="rId41"/>
    <p:sldId id="278"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104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handoutMaster" Target="handoutMasters/handout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8026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8749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3425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92670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9314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1081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230807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874808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5538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64283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532142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3935349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70356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6058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68740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32692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22791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1160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003163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80210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79297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65708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49551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76770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196156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773848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86494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964537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759795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25445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4464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10/8/2021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39691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28057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654309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51142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282463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54917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7405576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07955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280147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80464829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81738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37672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6745824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092850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8506266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2182902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93089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49090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65895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213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009545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10/8/2021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702892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2439776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793177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422840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800556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4202669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9488119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8881055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635874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1270174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3398204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10/8/2021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6516893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092890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7731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4608122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2381426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446383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6578950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0068713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027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image" Target="../media/image7.png"/><Relationship Id="rId5" Type="http://schemas.openxmlformats.org/officeDocument/2006/relationships/theme" Target="../theme/theme6.xml"/><Relationship Id="rId4" Type="http://schemas.openxmlformats.org/officeDocument/2006/relationships/slideLayout" Target="../slideLayouts/slideLayout1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5.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9.png"/><Relationship Id="rId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0.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image" Target="../media/image11.png"/><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10.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6.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image" Target="../media/image16.png"/><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theme" Target="../theme/theme1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2.xml"/><Relationship Id="rId3" Type="http://schemas.openxmlformats.org/officeDocument/2006/relationships/slideLayout" Target="../slideLayouts/slideLayout67.xml"/><Relationship Id="rId7" Type="http://schemas.openxmlformats.org/officeDocument/2006/relationships/slideLayout" Target="../slideLayouts/slideLayout71.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10122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090669636"/>
      </p:ext>
    </p:extLst>
  </p:cSld>
  <p:clrMap bg1="lt1" tx1="dk1" bg2="lt2" tx2="dk2" accent1="accent1" accent2="accent2" accent3="accent3" accent4="accent4" accent5="accent5" accent6="accent6" hlink="hlink" folHlink="folHlink"/>
  <p:sldLayoutIdLst>
    <p:sldLayoutId id="2147483665" r:id="rId1"/>
    <p:sldLayoutId id="2147483739"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125260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14252158"/>
      </p:ext>
    </p:extLst>
  </p:cSld>
  <p:clrMap bg1="lt1" tx1="dk1" bg2="lt2" tx2="dk2" accent1="accent1" accent2="accent2" accent3="accent3" accent4="accent4" accent5="accent5" accent6="accent6" hlink="hlink" folHlink="folHlink"/>
  <p:sldLayoutIdLst>
    <p:sldLayoutId id="2147483669" r:id="rId1"/>
    <p:sldLayoutId id="214748374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56901913"/>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6818872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741"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0820773"/>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72209027"/>
      </p:ext>
    </p:extLst>
  </p:cSld>
  <p:clrMap bg1="lt1" tx1="dk1" bg2="lt2" tx2="dk2" accent1="accent1" accent2="accent2" accent3="accent3" accent4="accent4" accent5="accent5" accent6="accent6" hlink="hlink" folHlink="folHlink"/>
  <p:sldLayoutIdLst>
    <p:sldLayoutId id="2147483678" r:id="rId1"/>
    <p:sldLayoutId id="2147483743" r:id="rId2"/>
    <p:sldLayoutId id="214748374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62457152"/>
      </p:ext>
    </p:extLst>
  </p:cSld>
  <p:clrMap bg1="lt1" tx1="dk1" bg2="lt2" tx2="dk2" accent1="accent1" accent2="accent2" accent3="accent3" accent4="accent4" accent5="accent5" accent6="accent6" hlink="hlink" folHlink="folHlink"/>
  <p:sldLayoutIdLst>
    <p:sldLayoutId id="2147483680" r:id="rId1"/>
    <p:sldLayoutId id="2147483745" r:id="rId2"/>
    <p:sldLayoutId id="214748374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32121164"/>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11977723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58025291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0605100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2113079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718588342"/>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2914796"/>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268760"/>
            <a:ext cx="8136904" cy="4134321"/>
          </a:xfrm>
        </p:spPr>
        <p:txBody>
          <a:bodyPr>
            <a:normAutofit fontScale="90000"/>
          </a:bodyPr>
          <a:lstStyle/>
          <a:p>
            <a:br>
              <a:rPr lang="en-GB" b="1" dirty="0">
                <a:solidFill>
                  <a:schemeClr val="bg1"/>
                </a:solidFill>
              </a:rPr>
            </a:br>
            <a:br>
              <a:rPr lang="en-GB" b="1" dirty="0">
                <a:solidFill>
                  <a:schemeClr val="bg1"/>
                </a:solidFill>
              </a:rPr>
            </a:br>
            <a:r>
              <a:rPr lang="en-GB" b="1" dirty="0">
                <a:solidFill>
                  <a:schemeClr val="bg1"/>
                </a:solidFill>
              </a:rPr>
              <a:t>Academic writing</a:t>
            </a:r>
            <a:br>
              <a:rPr lang="en-GB" b="1" dirty="0"/>
            </a:br>
            <a:br>
              <a:rPr lang="en-GB" b="1" dirty="0"/>
            </a:br>
            <a:br>
              <a:rPr lang="en-GB" b="1" dirty="0"/>
            </a:br>
            <a:br>
              <a:rPr lang="en-GB" b="1" dirty="0"/>
            </a:br>
            <a:br>
              <a:rPr lang="en-GB" b="1" dirty="0"/>
            </a:br>
            <a:br>
              <a:rPr lang="en-GB" b="1" dirty="0"/>
            </a:br>
            <a:br>
              <a:rPr lang="en-GB" b="1"/>
            </a:br>
            <a:br>
              <a:rPr lang="en-GB" dirty="0"/>
            </a:b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p:cNvPicPr>
          <p:nvPr>
            <p:ph idx="1"/>
          </p:nvPr>
        </p:nvPicPr>
        <p:blipFill rotWithShape="1">
          <a:blip r:embed="rId2"/>
          <a:srcRect l="28086" t="17432" r="19732" b="14024"/>
          <a:stretch/>
        </p:blipFill>
        <p:spPr bwMode="auto">
          <a:xfrm>
            <a:off x="626666" y="365125"/>
            <a:ext cx="7977782" cy="524192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41355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academic writing?</a:t>
            </a:r>
          </a:p>
        </p:txBody>
      </p:sp>
      <p:sp>
        <p:nvSpPr>
          <p:cNvPr id="3" name="Content Placeholder 2"/>
          <p:cNvSpPr>
            <a:spLocks noGrp="1"/>
          </p:cNvSpPr>
          <p:nvPr>
            <p:ph idx="1"/>
          </p:nvPr>
        </p:nvSpPr>
        <p:spPr/>
        <p:txBody>
          <a:bodyPr>
            <a:normAutofit/>
          </a:bodyPr>
          <a:lstStyle/>
          <a:p>
            <a:r>
              <a:rPr lang="en-US" altLang="en-US" dirty="0"/>
              <a:t>Academic writing is clear, concise, focused, structured and backed up by evidence. Its purpose is to aid the reader’s understanding.</a:t>
            </a:r>
          </a:p>
          <a:p>
            <a:r>
              <a:rPr lang="en-US" altLang="en-US" dirty="0"/>
              <a:t>It has a formal tone and style, but it is not complex and does not require the use of long sentences and complicated vocabulary.</a:t>
            </a:r>
          </a:p>
          <a:p>
            <a:endParaRPr lang="en-US" altLang="en-US" dirty="0"/>
          </a:p>
          <a:p>
            <a:endParaRPr lang="en-GB" dirty="0"/>
          </a:p>
        </p:txBody>
      </p:sp>
      <p:pic>
        <p:nvPicPr>
          <p:cNvPr id="4" name="Picture 3"/>
          <p:cNvPicPr>
            <a:picLocks noChangeAspect="1"/>
          </p:cNvPicPr>
          <p:nvPr/>
        </p:nvPicPr>
        <p:blipFill>
          <a:blip r:embed="rId2"/>
          <a:stretch>
            <a:fillRect/>
          </a:stretch>
        </p:blipFill>
        <p:spPr>
          <a:xfrm>
            <a:off x="6825416" y="4451304"/>
            <a:ext cx="1872208" cy="1245477"/>
          </a:xfrm>
          <a:prstGeom prst="rect">
            <a:avLst/>
          </a:prstGeom>
        </p:spPr>
      </p:pic>
    </p:spTree>
    <p:extLst>
      <p:ext uri="{BB962C8B-B14F-4D97-AF65-F5344CB8AC3E}">
        <p14:creationId xmlns:p14="http://schemas.microsoft.com/office/powerpoint/2010/main" val="3514404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writing is:</a:t>
            </a:r>
          </a:p>
        </p:txBody>
      </p:sp>
      <p:sp>
        <p:nvSpPr>
          <p:cNvPr id="3" name="Content Placeholder 2"/>
          <p:cNvSpPr>
            <a:spLocks noGrp="1"/>
          </p:cNvSpPr>
          <p:nvPr>
            <p:ph idx="1"/>
          </p:nvPr>
        </p:nvSpPr>
        <p:spPr/>
        <p:txBody>
          <a:bodyPr>
            <a:normAutofit fontScale="92500"/>
          </a:bodyPr>
          <a:lstStyle/>
          <a:p>
            <a:pPr>
              <a:spcAft>
                <a:spcPct val="0"/>
              </a:spcAft>
            </a:pPr>
            <a:endParaRPr lang="en-US" altLang="en-US" b="1" dirty="0">
              <a:solidFill>
                <a:srgbClr val="FF0000"/>
              </a:solidFill>
            </a:endParaRPr>
          </a:p>
          <a:p>
            <a:pPr>
              <a:spcAft>
                <a:spcPct val="0"/>
              </a:spcAft>
            </a:pPr>
            <a:r>
              <a:rPr lang="en-US" altLang="en-US" b="1" dirty="0">
                <a:solidFill>
                  <a:srgbClr val="FF0000"/>
                </a:solidFill>
              </a:rPr>
              <a:t>Planned and focused</a:t>
            </a:r>
            <a:r>
              <a:rPr lang="en-US" altLang="en-US" b="1" dirty="0"/>
              <a:t>: </a:t>
            </a:r>
            <a:r>
              <a:rPr lang="en-US" altLang="en-US" dirty="0"/>
              <a:t>it answers the question and demonstrates an understanding of the subject.</a:t>
            </a:r>
          </a:p>
          <a:p>
            <a:pPr>
              <a:spcAft>
                <a:spcPct val="0"/>
              </a:spcAft>
            </a:pPr>
            <a:r>
              <a:rPr lang="en-US" altLang="en-US" b="1" dirty="0">
                <a:solidFill>
                  <a:srgbClr val="FF0000"/>
                </a:solidFill>
              </a:rPr>
              <a:t>Structured</a:t>
            </a:r>
            <a:r>
              <a:rPr lang="en-US" altLang="en-US" b="1" dirty="0"/>
              <a:t>:</a:t>
            </a:r>
            <a:r>
              <a:rPr lang="en-US" altLang="en-US" dirty="0"/>
              <a:t> it is coherent, written in a logical order, and brings together related points and material.</a:t>
            </a:r>
          </a:p>
          <a:p>
            <a:pPr>
              <a:spcAft>
                <a:spcPct val="0"/>
              </a:spcAft>
            </a:pPr>
            <a:r>
              <a:rPr lang="en-US" altLang="en-US" b="1" dirty="0">
                <a:solidFill>
                  <a:srgbClr val="FF0000"/>
                </a:solidFill>
              </a:rPr>
              <a:t>Evidenced:</a:t>
            </a:r>
            <a:r>
              <a:rPr lang="en-US" altLang="en-US" b="1" dirty="0"/>
              <a:t> </a:t>
            </a:r>
            <a:r>
              <a:rPr lang="en-US" altLang="en-US" dirty="0"/>
              <a:t>it</a:t>
            </a:r>
            <a:r>
              <a:rPr lang="en-US" altLang="en-US" b="1" dirty="0"/>
              <a:t> </a:t>
            </a:r>
            <a:r>
              <a:rPr lang="en-US" altLang="en-US" dirty="0"/>
              <a:t>demonstrates knowledge of the subject area, supports opinions and arguments with evidence, and is referenced accurately.</a:t>
            </a:r>
          </a:p>
          <a:p>
            <a:pPr>
              <a:spcAft>
                <a:spcPct val="0"/>
              </a:spcAft>
            </a:pPr>
            <a:r>
              <a:rPr lang="en-US" altLang="en-US" b="1" dirty="0">
                <a:solidFill>
                  <a:srgbClr val="FF0000"/>
                </a:solidFill>
              </a:rPr>
              <a:t>Formal in tone and style:</a:t>
            </a:r>
            <a:r>
              <a:rPr lang="en-US" altLang="en-US" b="1" dirty="0"/>
              <a:t> </a:t>
            </a:r>
            <a:r>
              <a:rPr lang="en-US" altLang="en-US" dirty="0"/>
              <a:t>it</a:t>
            </a:r>
            <a:r>
              <a:rPr lang="en-US" altLang="en-US" b="1" dirty="0"/>
              <a:t> </a:t>
            </a:r>
            <a:r>
              <a:rPr lang="en-US" altLang="en-US" dirty="0"/>
              <a:t>uses appropriate language and tenses, and is clear, concise and balanced.</a:t>
            </a:r>
          </a:p>
          <a:p>
            <a:pPr>
              <a:spcAft>
                <a:spcPct val="0"/>
              </a:spcAft>
            </a:pPr>
            <a:endParaRPr lang="en-US" altLang="en-US" dirty="0"/>
          </a:p>
          <a:p>
            <a:pPr marL="0" indent="0">
              <a:buNone/>
            </a:pPr>
            <a:endParaRPr lang="en-GB" dirty="0"/>
          </a:p>
        </p:txBody>
      </p:sp>
      <p:pic>
        <p:nvPicPr>
          <p:cNvPr id="4" name="Picture 3"/>
          <p:cNvPicPr>
            <a:picLocks noChangeAspect="1"/>
          </p:cNvPicPr>
          <p:nvPr/>
        </p:nvPicPr>
        <p:blipFill>
          <a:blip r:embed="rId2"/>
          <a:stretch>
            <a:fillRect/>
          </a:stretch>
        </p:blipFill>
        <p:spPr>
          <a:xfrm>
            <a:off x="6804248" y="390005"/>
            <a:ext cx="1816816" cy="1368152"/>
          </a:xfrm>
          <a:prstGeom prst="rect">
            <a:avLst/>
          </a:prstGeom>
        </p:spPr>
      </p:pic>
    </p:spTree>
    <p:extLst>
      <p:ext uri="{BB962C8B-B14F-4D97-AF65-F5344CB8AC3E}">
        <p14:creationId xmlns:p14="http://schemas.microsoft.com/office/powerpoint/2010/main" val="2481965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805995" y="274638"/>
            <a:ext cx="1532009" cy="1517278"/>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10000"/>
          </a:bodyPr>
          <a:lstStyle/>
          <a:p>
            <a:pPr>
              <a:spcAft>
                <a:spcPct val="0"/>
              </a:spcAft>
            </a:pPr>
            <a:endParaRPr lang="en-US" altLang="en-US" dirty="0"/>
          </a:p>
          <a:p>
            <a:pPr>
              <a:spcAft>
                <a:spcPct val="0"/>
              </a:spcAft>
            </a:pPr>
            <a:r>
              <a:rPr lang="en-US" altLang="en-US" dirty="0"/>
              <a:t>Most formal academic writing at university is set by, and written for, an academic tutor or assessor, and there should be clear criteria against which they will mark your work.</a:t>
            </a:r>
          </a:p>
          <a:p>
            <a:pPr>
              <a:spcAft>
                <a:spcPct val="0"/>
              </a:spcAft>
            </a:pPr>
            <a:r>
              <a:rPr lang="en-US" altLang="en-US" dirty="0"/>
              <a:t>You will need to spend some time </a:t>
            </a:r>
            <a:r>
              <a:rPr lang="en-US" altLang="en-US" dirty="0">
                <a:solidFill>
                  <a:srgbClr val="FF0000"/>
                </a:solidFill>
              </a:rPr>
              <a:t>interpreting</a:t>
            </a:r>
            <a:r>
              <a:rPr lang="en-US" altLang="en-US" dirty="0"/>
              <a:t> your question and deciding </a:t>
            </a:r>
            <a:r>
              <a:rPr lang="en-US" altLang="en-US" dirty="0">
                <a:solidFill>
                  <a:srgbClr val="FF0000"/>
                </a:solidFill>
              </a:rPr>
              <a:t>how to tackle </a:t>
            </a:r>
            <a:r>
              <a:rPr lang="en-US" altLang="en-US" dirty="0"/>
              <a:t>your assignment.</a:t>
            </a:r>
          </a:p>
          <a:p>
            <a:pPr>
              <a:spcAft>
                <a:spcPct val="0"/>
              </a:spcAft>
            </a:pPr>
            <a:r>
              <a:rPr lang="en-US" altLang="en-US" dirty="0"/>
              <a:t>If you are writing for yourself – for example making notes to record or make sense of something – then you can set your own criteria such as </a:t>
            </a:r>
            <a:r>
              <a:rPr lang="en-US" altLang="en-US" dirty="0">
                <a:solidFill>
                  <a:srgbClr val="FF0000"/>
                </a:solidFill>
              </a:rPr>
              <a:t>clarity</a:t>
            </a:r>
            <a:r>
              <a:rPr lang="en-US" altLang="en-US" dirty="0"/>
              <a:t>, </a:t>
            </a:r>
            <a:r>
              <a:rPr lang="en-US" altLang="en-US" dirty="0">
                <a:solidFill>
                  <a:srgbClr val="FF0000"/>
                </a:solidFill>
              </a:rPr>
              <a:t>brevity</a:t>
            </a:r>
            <a:r>
              <a:rPr lang="en-US" altLang="en-US" dirty="0"/>
              <a:t>, and </a:t>
            </a:r>
            <a:r>
              <a:rPr lang="en-US" altLang="en-US" dirty="0">
                <a:solidFill>
                  <a:srgbClr val="FF0000"/>
                </a:solidFill>
              </a:rPr>
              <a:t>relevance</a:t>
            </a:r>
            <a:r>
              <a:rPr lang="en-US" altLang="en-US" dirty="0"/>
              <a:t>.</a:t>
            </a:r>
          </a:p>
          <a:p>
            <a:pPr>
              <a:spcAft>
                <a:spcPct val="0"/>
              </a:spcAft>
            </a:pPr>
            <a:r>
              <a:rPr lang="en-US" altLang="en-US" dirty="0"/>
              <a:t>Once you have a clear idea of what is required for your assignment, you can start </a:t>
            </a:r>
            <a:r>
              <a:rPr lang="en-US" altLang="en-US" dirty="0">
                <a:solidFill>
                  <a:srgbClr val="FF0000"/>
                </a:solidFill>
              </a:rPr>
              <a:t>planning</a:t>
            </a:r>
            <a:r>
              <a:rPr lang="en-US" altLang="en-US" dirty="0"/>
              <a:t> your </a:t>
            </a:r>
            <a:r>
              <a:rPr lang="en-US" altLang="en-US" dirty="0">
                <a:solidFill>
                  <a:srgbClr val="FF0000"/>
                </a:solidFill>
              </a:rPr>
              <a:t>research</a:t>
            </a:r>
            <a:r>
              <a:rPr lang="en-US" altLang="en-US" dirty="0"/>
              <a:t> and </a:t>
            </a:r>
            <a:r>
              <a:rPr lang="en-US" altLang="en-US" dirty="0">
                <a:solidFill>
                  <a:srgbClr val="FF0000"/>
                </a:solidFill>
              </a:rPr>
              <a:t>gathering evidence</a:t>
            </a:r>
            <a:r>
              <a:rPr lang="en-US" altLang="en-US" dirty="0"/>
              <a:t>.</a:t>
            </a:r>
          </a:p>
          <a:p>
            <a:pPr marL="0" indent="0">
              <a:buNone/>
            </a:pPr>
            <a:endParaRPr lang="en-GB" dirty="0"/>
          </a:p>
        </p:txBody>
      </p:sp>
    </p:spTree>
    <p:extLst>
      <p:ext uri="{BB962C8B-B14F-4D97-AF65-F5344CB8AC3E}">
        <p14:creationId xmlns:p14="http://schemas.microsoft.com/office/powerpoint/2010/main" val="1975107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640960" cy="1143000"/>
          </a:xfrm>
        </p:spPr>
        <p:txBody>
          <a:bodyPr>
            <a:normAutofit/>
          </a:bodyPr>
          <a:lstStyle/>
          <a:p>
            <a:r>
              <a:rPr lang="en-US" dirty="0">
                <a:solidFill>
                  <a:schemeClr val="tx1">
                    <a:lumMod val="75000"/>
                    <a:lumOff val="25000"/>
                  </a:schemeClr>
                </a:solidFill>
              </a:rPr>
              <a:t>Arrange your points in a logical order</a:t>
            </a:r>
            <a:endParaRPr lang="en-GB" dirty="0"/>
          </a:p>
        </p:txBody>
      </p:sp>
      <p:sp>
        <p:nvSpPr>
          <p:cNvPr id="3" name="Content Placeholder 2"/>
          <p:cNvSpPr>
            <a:spLocks noGrp="1"/>
          </p:cNvSpPr>
          <p:nvPr>
            <p:ph idx="1"/>
          </p:nvPr>
        </p:nvSpPr>
        <p:spPr/>
        <p:txBody>
          <a:bodyPr>
            <a:normAutofit/>
          </a:bodyPr>
          <a:lstStyle/>
          <a:p>
            <a:pPr>
              <a:spcAft>
                <a:spcPct val="0"/>
              </a:spcAft>
            </a:pPr>
            <a:r>
              <a:rPr lang="en-US" altLang="en-US" dirty="0"/>
              <a:t>When you start writing you should have a clear idea of what you want to say. Create a list of your main points and think about what the reader needs to know.</a:t>
            </a:r>
          </a:p>
          <a:p>
            <a:pPr>
              <a:spcAft>
                <a:spcPct val="0"/>
              </a:spcAft>
            </a:pPr>
            <a:r>
              <a:rPr lang="en-US" altLang="en-US" dirty="0"/>
              <a:t>Select appropriate evidence that you will use to support each main point</a:t>
            </a:r>
          </a:p>
          <a:p>
            <a:pPr>
              <a:spcAft>
                <a:spcPct val="0"/>
              </a:spcAft>
            </a:pPr>
            <a:r>
              <a:rPr lang="en-US" altLang="en-US" dirty="0"/>
              <a:t>Grouping your points may help you create a logical order, then put these groups into a sequence that the reader can follow and use to make sense of the topic or argument. </a:t>
            </a:r>
          </a:p>
          <a:p>
            <a:pPr marL="0" indent="0">
              <a:buNone/>
            </a:pPr>
            <a:endParaRPr lang="en-GB" dirty="0"/>
          </a:p>
        </p:txBody>
      </p:sp>
      <p:pic>
        <p:nvPicPr>
          <p:cNvPr id="4" name="Picture 3"/>
          <p:cNvPicPr>
            <a:picLocks noChangeAspect="1"/>
          </p:cNvPicPr>
          <p:nvPr/>
        </p:nvPicPr>
        <p:blipFill>
          <a:blip r:embed="rId2"/>
          <a:stretch>
            <a:fillRect/>
          </a:stretch>
        </p:blipFill>
        <p:spPr>
          <a:xfrm>
            <a:off x="7164288" y="846138"/>
            <a:ext cx="901553" cy="974652"/>
          </a:xfrm>
          <a:prstGeom prst="rect">
            <a:avLst/>
          </a:prstGeom>
        </p:spPr>
      </p:pic>
    </p:spTree>
    <p:extLst>
      <p:ext uri="{BB962C8B-B14F-4D97-AF65-F5344CB8AC3E}">
        <p14:creationId xmlns:p14="http://schemas.microsoft.com/office/powerpoint/2010/main" val="3614906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in structured paragraphs</a:t>
            </a:r>
          </a:p>
        </p:txBody>
      </p:sp>
      <p:sp>
        <p:nvSpPr>
          <p:cNvPr id="3" name="Content Placeholder 2"/>
          <p:cNvSpPr>
            <a:spLocks noGrp="1"/>
          </p:cNvSpPr>
          <p:nvPr>
            <p:ph idx="1"/>
          </p:nvPr>
        </p:nvSpPr>
        <p:spPr>
          <a:xfrm>
            <a:off x="450359" y="1417638"/>
            <a:ext cx="8229600" cy="4464496"/>
          </a:xfrm>
        </p:spPr>
        <p:txBody>
          <a:bodyPr>
            <a:normAutofit fontScale="77500" lnSpcReduction="20000"/>
          </a:bodyPr>
          <a:lstStyle/>
          <a:p>
            <a:pPr marL="0" indent="0">
              <a:buNone/>
            </a:pPr>
            <a:r>
              <a:rPr lang="en-GB" sz="3400" dirty="0"/>
              <a:t>Use paragraphs to build and structure your argument and separate each of your points into a different paragraph.</a:t>
            </a:r>
          </a:p>
          <a:p>
            <a:pPr marL="0" indent="0">
              <a:buNone/>
            </a:pPr>
            <a:endParaRPr lang="en-GB" sz="3400" dirty="0"/>
          </a:p>
          <a:p>
            <a:pPr marL="0" indent="0">
              <a:buNone/>
            </a:pPr>
            <a:r>
              <a:rPr lang="en-GB" sz="3400" dirty="0"/>
              <a:t>Make your point clear in the first or second sentence of the paragraph to help the reader to follow the line of reasoning.</a:t>
            </a:r>
          </a:p>
          <a:p>
            <a:pPr marL="0" indent="0">
              <a:buNone/>
            </a:pPr>
            <a:endParaRPr lang="en-GB" sz="3400" dirty="0"/>
          </a:p>
          <a:p>
            <a:pPr marL="0" indent="0">
              <a:buNone/>
            </a:pPr>
            <a:r>
              <a:rPr lang="en-GB" sz="3400" dirty="0"/>
              <a:t>The rest of the paragraph should explain the point in greater detail and provide relevant evidence.</a:t>
            </a:r>
          </a:p>
          <a:p>
            <a:pPr marL="0" indent="0">
              <a:buNone/>
            </a:pPr>
            <a:endParaRPr lang="en-GB" sz="3400" dirty="0"/>
          </a:p>
          <a:p>
            <a:pPr marL="0" indent="0">
              <a:buNone/>
            </a:pPr>
            <a:r>
              <a:rPr lang="en-GB" sz="3400" dirty="0"/>
              <a:t>At the end of the paragraph, you should show how the point you have made is significant to the overall argument or link to the next paragraph.</a:t>
            </a:r>
          </a:p>
          <a:p>
            <a:pPr marL="0" indent="0">
              <a:buNone/>
            </a:pPr>
            <a:endParaRPr lang="en-GB" dirty="0"/>
          </a:p>
        </p:txBody>
      </p:sp>
    </p:spTree>
    <p:extLst>
      <p:ext uri="{BB962C8B-B14F-4D97-AF65-F5344CB8AC3E}">
        <p14:creationId xmlns:p14="http://schemas.microsoft.com/office/powerpoint/2010/main" val="1693605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evidence will:</a:t>
            </a:r>
          </a:p>
        </p:txBody>
      </p:sp>
      <p:sp>
        <p:nvSpPr>
          <p:cNvPr id="3" name="Content Placeholder 2"/>
          <p:cNvSpPr>
            <a:spLocks noGrp="1"/>
          </p:cNvSpPr>
          <p:nvPr>
            <p:ph idx="1"/>
          </p:nvPr>
        </p:nvSpPr>
        <p:spPr/>
        <p:txBody>
          <a:bodyPr>
            <a:normAutofit fontScale="70000" lnSpcReduction="20000"/>
          </a:bodyPr>
          <a:lstStyle/>
          <a:p>
            <a:r>
              <a:rPr lang="en-GB" dirty="0"/>
              <a:t>add substance to your ideas,</a:t>
            </a:r>
          </a:p>
          <a:p>
            <a:r>
              <a:rPr lang="en-GB" dirty="0"/>
              <a:t>allow the reader to see what has informed your thinking and how your ideas fit in with, and differ from, others writing in your field,</a:t>
            </a:r>
          </a:p>
          <a:p>
            <a:r>
              <a:rPr lang="en-GB" dirty="0"/>
              <a:t>demonstrate your understanding of the general concepts and theories on the topic,</a:t>
            </a:r>
          </a:p>
          <a:p>
            <a:r>
              <a:rPr lang="en-GB" dirty="0"/>
              <a:t>show you have researched widely and know about specialist/niche areas of interest.</a:t>
            </a:r>
          </a:p>
          <a:p>
            <a:endParaRPr lang="en-GB" dirty="0"/>
          </a:p>
          <a:p>
            <a:pPr marL="0" indent="0">
              <a:buNone/>
            </a:pPr>
            <a:r>
              <a:rPr lang="en-GB" dirty="0"/>
              <a:t>There are several methods that you can use to incorporate other people's work into your own written work. These are:</a:t>
            </a:r>
          </a:p>
          <a:p>
            <a:pPr>
              <a:buFont typeface="Wingdings" panose="05000000000000000000" pitchFamily="2" charset="2"/>
              <a:buChar char="Ø"/>
            </a:pPr>
            <a:r>
              <a:rPr lang="en-GB" dirty="0"/>
              <a:t>paraphrasing</a:t>
            </a:r>
          </a:p>
          <a:p>
            <a:pPr>
              <a:buFont typeface="Wingdings" panose="05000000000000000000" pitchFamily="2" charset="2"/>
              <a:buChar char="Ø"/>
            </a:pPr>
            <a:r>
              <a:rPr lang="en-GB" dirty="0"/>
              <a:t>summarising</a:t>
            </a:r>
          </a:p>
          <a:p>
            <a:pPr>
              <a:buFont typeface="Wingdings" panose="05000000000000000000" pitchFamily="2" charset="2"/>
              <a:buChar char="Ø"/>
            </a:pPr>
            <a:r>
              <a:rPr lang="en-GB" dirty="0"/>
              <a:t>quoting</a:t>
            </a:r>
          </a:p>
          <a:p>
            <a:pPr>
              <a:buFont typeface="Wingdings" panose="05000000000000000000" pitchFamily="2" charset="2"/>
              <a:buChar char="Ø"/>
            </a:pPr>
            <a:r>
              <a:rPr lang="en-GB" dirty="0"/>
              <a:t>synthesising (bringing ideas together).</a:t>
            </a:r>
          </a:p>
          <a:p>
            <a:endParaRPr lang="en-GB" dirty="0"/>
          </a:p>
        </p:txBody>
      </p:sp>
      <p:pic>
        <p:nvPicPr>
          <p:cNvPr id="4" name="Picture 3"/>
          <p:cNvPicPr>
            <a:picLocks noChangeAspect="1"/>
          </p:cNvPicPr>
          <p:nvPr/>
        </p:nvPicPr>
        <p:blipFill>
          <a:blip r:embed="rId2"/>
          <a:stretch>
            <a:fillRect/>
          </a:stretch>
        </p:blipFill>
        <p:spPr>
          <a:xfrm>
            <a:off x="9144017" y="3573016"/>
            <a:ext cx="1328502" cy="1928618"/>
          </a:xfrm>
          <a:prstGeom prst="rect">
            <a:avLst/>
          </a:prstGeom>
        </p:spPr>
      </p:pic>
    </p:spTree>
    <p:extLst>
      <p:ext uri="{BB962C8B-B14F-4D97-AF65-F5344CB8AC3E}">
        <p14:creationId xmlns:p14="http://schemas.microsoft.com/office/powerpoint/2010/main" val="803737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rmAutofit/>
          </a:bodyPr>
          <a:lstStyle/>
          <a:p>
            <a:r>
              <a:rPr lang="en-GB" dirty="0"/>
              <a:t>Use signalling words when writing to:</a:t>
            </a:r>
          </a:p>
        </p:txBody>
      </p:sp>
      <p:sp>
        <p:nvSpPr>
          <p:cNvPr id="3" name="Content Placeholder 2"/>
          <p:cNvSpPr>
            <a:spLocks noGrp="1"/>
          </p:cNvSpPr>
          <p:nvPr>
            <p:ph idx="1"/>
          </p:nvPr>
        </p:nvSpPr>
        <p:spPr/>
        <p:txBody>
          <a:bodyPr>
            <a:normAutofit lnSpcReduction="10000"/>
          </a:bodyPr>
          <a:lstStyle/>
          <a:p>
            <a:r>
              <a:rPr lang="en-GB" dirty="0"/>
              <a:t>add more information – e.g. furthermore, moreover, additionally</a:t>
            </a:r>
          </a:p>
          <a:p>
            <a:r>
              <a:rPr lang="en-GB" dirty="0"/>
              <a:t>compare two similar points – e.g. similarly, in comparison</a:t>
            </a:r>
          </a:p>
          <a:p>
            <a:r>
              <a:rPr lang="en-GB" dirty="0"/>
              <a:t>show contrasting viewpoints – e.g. however, in contrast, yet</a:t>
            </a:r>
          </a:p>
          <a:p>
            <a:r>
              <a:rPr lang="en-GB" dirty="0"/>
              <a:t>show effect or conclusion – e.g. therefore, consequently, as a result</a:t>
            </a:r>
          </a:p>
          <a:p>
            <a:r>
              <a:rPr lang="en-GB" dirty="0"/>
              <a:t>emphasise – e.g. significantly, particularly</a:t>
            </a:r>
          </a:p>
          <a:p>
            <a:r>
              <a:rPr lang="en-GB" dirty="0"/>
              <a:t>reflect sequence – e.g. first, second, finally.</a:t>
            </a:r>
          </a:p>
          <a:p>
            <a:endParaRPr lang="en-GB" dirty="0"/>
          </a:p>
        </p:txBody>
      </p:sp>
    </p:spTree>
    <p:extLst>
      <p:ext uri="{BB962C8B-B14F-4D97-AF65-F5344CB8AC3E}">
        <p14:creationId xmlns:p14="http://schemas.microsoft.com/office/powerpoint/2010/main" val="349249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 concise</a:t>
            </a:r>
          </a:p>
        </p:txBody>
      </p:sp>
      <p:sp>
        <p:nvSpPr>
          <p:cNvPr id="3" name="Content Placeholder 2"/>
          <p:cNvSpPr>
            <a:spLocks noGrp="1"/>
          </p:cNvSpPr>
          <p:nvPr>
            <p:ph idx="1"/>
          </p:nvPr>
        </p:nvSpPr>
        <p:spPr/>
        <p:txBody>
          <a:bodyPr>
            <a:normAutofit/>
          </a:bodyPr>
          <a:lstStyle/>
          <a:p>
            <a:pPr marL="0" indent="0">
              <a:buNone/>
            </a:pPr>
            <a:r>
              <a:rPr lang="en-GB" dirty="0"/>
              <a:t>In formal academic writing it is important to be concise. Here are some tips to help you:</a:t>
            </a:r>
          </a:p>
          <a:p>
            <a:r>
              <a:rPr lang="en-GB" dirty="0"/>
              <a:t>Only include one main idea per sentence.</a:t>
            </a:r>
          </a:p>
          <a:p>
            <a:r>
              <a:rPr lang="en-GB" dirty="0"/>
              <a:t>Keep your sentences to a reasonable length (generally not more than 25 words). Long sentences can be difficult to follow, and this may distract from your point.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45929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 concise continued…</a:t>
            </a:r>
          </a:p>
        </p:txBody>
      </p:sp>
      <p:sp>
        <p:nvSpPr>
          <p:cNvPr id="3" name="Content Placeholder 2"/>
          <p:cNvSpPr>
            <a:spLocks noGrp="1"/>
          </p:cNvSpPr>
          <p:nvPr>
            <p:ph idx="1"/>
          </p:nvPr>
        </p:nvSpPr>
        <p:spPr/>
        <p:txBody>
          <a:bodyPr>
            <a:normAutofit lnSpcReduction="10000"/>
          </a:bodyPr>
          <a:lstStyle/>
          <a:p>
            <a:r>
              <a:rPr lang="en-GB" dirty="0"/>
              <a:t>Avoid repetition.</a:t>
            </a:r>
          </a:p>
          <a:p>
            <a:r>
              <a:rPr lang="en-GB" dirty="0"/>
              <a:t>Avoid using redundant words. For example:</a:t>
            </a:r>
          </a:p>
          <a:p>
            <a:pPr>
              <a:buFont typeface="Wingdings" panose="05000000000000000000" pitchFamily="2" charset="2"/>
              <a:buChar char="Ø"/>
            </a:pPr>
            <a:r>
              <a:rPr lang="en-GB" dirty="0"/>
              <a:t>use “because” instead of “due to the fact that”</a:t>
            </a:r>
          </a:p>
          <a:p>
            <a:pPr>
              <a:buFont typeface="Wingdings" panose="05000000000000000000" pitchFamily="2" charset="2"/>
              <a:buChar char="Ø"/>
            </a:pPr>
            <a:r>
              <a:rPr lang="en-GB" dirty="0"/>
              <a:t>use “alternatives” instead of “alternative     	choices”</a:t>
            </a:r>
          </a:p>
          <a:p>
            <a:pPr>
              <a:buFont typeface="Wingdings" panose="05000000000000000000" pitchFamily="2" charset="2"/>
              <a:buChar char="Ø"/>
            </a:pPr>
            <a:r>
              <a:rPr lang="en-GB" dirty="0"/>
              <a:t>use “fundamentals” and not “basic fundamentals”</a:t>
            </a:r>
          </a:p>
          <a:p>
            <a:pPr>
              <a:buFont typeface="Wingdings" panose="05000000000000000000" pitchFamily="2" charset="2"/>
              <a:buChar char="Ø"/>
            </a:pPr>
            <a:r>
              <a:rPr lang="en-GB" dirty="0"/>
              <a:t>use “concisely” instead of “in as few words as possible”.</a:t>
            </a:r>
          </a:p>
          <a:p>
            <a:pPr marL="0" indent="0">
              <a:buNone/>
            </a:pPr>
            <a:r>
              <a:rPr lang="en-GB" dirty="0"/>
              <a:t>Reading your work aloud may help you to identify any repetition or redundant words.</a:t>
            </a:r>
          </a:p>
          <a:p>
            <a:endParaRPr lang="en-GB" dirty="0"/>
          </a:p>
        </p:txBody>
      </p:sp>
    </p:spTree>
    <p:extLst>
      <p:ext uri="{BB962C8B-B14F-4D97-AF65-F5344CB8AC3E}">
        <p14:creationId xmlns:p14="http://schemas.microsoft.com/office/powerpoint/2010/main" val="4080798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formal language</a:t>
            </a:r>
          </a:p>
        </p:txBody>
      </p:sp>
      <p:sp>
        <p:nvSpPr>
          <p:cNvPr id="3" name="Content Placeholder 2"/>
          <p:cNvSpPr>
            <a:spLocks noGrp="1"/>
          </p:cNvSpPr>
          <p:nvPr>
            <p:ph idx="1"/>
          </p:nvPr>
        </p:nvSpPr>
        <p:spPr/>
        <p:txBody>
          <a:bodyPr>
            <a:normAutofit lnSpcReduction="10000"/>
          </a:bodyPr>
          <a:lstStyle/>
          <a:p>
            <a:pPr>
              <a:spcAft>
                <a:spcPct val="0"/>
              </a:spcAft>
            </a:pPr>
            <a:r>
              <a:rPr lang="en-US" altLang="en-US" dirty="0"/>
              <a:t>Avoid using colloquialisms or slang terms such as 'sort of' or 'basically'. Instead you could use 'somewhat' or 'fundamentally'.</a:t>
            </a:r>
          </a:p>
          <a:p>
            <a:pPr>
              <a:spcAft>
                <a:spcPct val="0"/>
              </a:spcAft>
            </a:pPr>
            <a:r>
              <a:rPr lang="en-US" altLang="en-US" dirty="0"/>
              <a:t>Write words out in full rather than shortening them. For example, instead of writing “don't” or “isn't” you would be expected to write “do not” or “is not”</a:t>
            </a:r>
          </a:p>
          <a:p>
            <a:pPr>
              <a:spcAft>
                <a:spcPct val="0"/>
              </a:spcAft>
            </a:pPr>
            <a:r>
              <a:rPr lang="en-US" altLang="en-US" dirty="0"/>
              <a:t>The use of clichés is not appropriate in academic writing. These are phrases such as “at the end of the day” or “in the nick of time.” Instead of this you might write “finally” or “at the critical moment”.</a:t>
            </a:r>
          </a:p>
          <a:p>
            <a:pPr marL="0" indent="0">
              <a:buNone/>
            </a:pPr>
            <a:endParaRPr lang="en-GB" dirty="0"/>
          </a:p>
        </p:txBody>
      </p:sp>
    </p:spTree>
    <p:extLst>
      <p:ext uri="{BB962C8B-B14F-4D97-AF65-F5344CB8AC3E}">
        <p14:creationId xmlns:p14="http://schemas.microsoft.com/office/powerpoint/2010/main" val="1927874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Revise, edit and proofread</a:t>
            </a:r>
          </a:p>
        </p:txBody>
      </p:sp>
      <p:sp>
        <p:nvSpPr>
          <p:cNvPr id="3" name="Content Placeholder 2"/>
          <p:cNvSpPr>
            <a:spLocks noGrp="1"/>
          </p:cNvSpPr>
          <p:nvPr>
            <p:ph idx="1"/>
          </p:nvPr>
        </p:nvSpPr>
        <p:spPr/>
        <p:txBody>
          <a:bodyPr>
            <a:normAutofit lnSpcReduction="10000"/>
          </a:bodyPr>
          <a:lstStyle/>
          <a:p>
            <a:pPr>
              <a:spcAft>
                <a:spcPct val="0"/>
              </a:spcAft>
            </a:pPr>
            <a:r>
              <a:rPr lang="en-US" altLang="en-US" dirty="0"/>
              <a:t>Most writing will require several drafts and revisions in order to improve the clarity and structure. </a:t>
            </a:r>
          </a:p>
          <a:p>
            <a:pPr>
              <a:spcAft>
                <a:spcPct val="0"/>
              </a:spcAft>
              <a:buNone/>
            </a:pPr>
            <a:endParaRPr lang="en-US" altLang="en-US" dirty="0"/>
          </a:p>
          <a:p>
            <a:pPr>
              <a:spcAft>
                <a:spcPct val="0"/>
              </a:spcAft>
              <a:buNone/>
            </a:pPr>
            <a:r>
              <a:rPr lang="en-US" altLang="en-US" dirty="0"/>
              <a:t>When you edit your work you should ask yourself:</a:t>
            </a:r>
          </a:p>
          <a:p>
            <a:pPr lvl="1">
              <a:spcAft>
                <a:spcPct val="0"/>
              </a:spcAft>
            </a:pPr>
            <a:r>
              <a:rPr lang="en-US" altLang="en-US" dirty="0"/>
              <a:t>Is it clear and readable?</a:t>
            </a:r>
          </a:p>
          <a:p>
            <a:pPr lvl="1">
              <a:spcAft>
                <a:spcPct val="0"/>
              </a:spcAft>
            </a:pPr>
            <a:r>
              <a:rPr lang="en-US" altLang="en-US" dirty="0"/>
              <a:t>Is there a coherent and logical argument?</a:t>
            </a:r>
          </a:p>
          <a:p>
            <a:pPr lvl="1">
              <a:spcAft>
                <a:spcPct val="0"/>
              </a:spcAft>
            </a:pPr>
            <a:r>
              <a:rPr lang="en-US" altLang="en-US" dirty="0"/>
              <a:t>Does it respond to the question or task?</a:t>
            </a:r>
          </a:p>
          <a:p>
            <a:pPr lvl="1">
              <a:spcAft>
                <a:spcPct val="0"/>
              </a:spcAft>
            </a:pPr>
            <a:r>
              <a:rPr lang="en-US" altLang="en-US" dirty="0"/>
              <a:t>Does it stay on topic?</a:t>
            </a:r>
          </a:p>
          <a:p>
            <a:pPr lvl="1">
              <a:spcAft>
                <a:spcPct val="0"/>
              </a:spcAft>
            </a:pPr>
            <a:r>
              <a:rPr lang="en-US" altLang="en-US" dirty="0"/>
              <a:t>Is it structured to help guide the reader smoothly through your argument?</a:t>
            </a:r>
          </a:p>
          <a:p>
            <a:pPr marL="0" indent="0">
              <a:buNone/>
            </a:pPr>
            <a:endParaRPr lang="en-GB" dirty="0"/>
          </a:p>
        </p:txBody>
      </p:sp>
    </p:spTree>
    <p:extLst>
      <p:ext uri="{BB962C8B-B14F-4D97-AF65-F5344CB8AC3E}">
        <p14:creationId xmlns:p14="http://schemas.microsoft.com/office/powerpoint/2010/main" val="1569229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3" y="0"/>
            <a:ext cx="9144000" cy="1143000"/>
          </a:xfrm>
        </p:spPr>
        <p:txBody>
          <a:bodyPr>
            <a:normAutofit fontScale="90000"/>
          </a:bodyPr>
          <a:lstStyle/>
          <a:p>
            <a:r>
              <a:rPr lang="en-GB" dirty="0"/>
              <a:t>Consider this example of poor academic style:</a:t>
            </a:r>
          </a:p>
        </p:txBody>
      </p:sp>
      <p:sp>
        <p:nvSpPr>
          <p:cNvPr id="3" name="Content Placeholder 2"/>
          <p:cNvSpPr>
            <a:spLocks noGrp="1"/>
          </p:cNvSpPr>
          <p:nvPr>
            <p:ph idx="1"/>
          </p:nvPr>
        </p:nvSpPr>
        <p:spPr>
          <a:xfrm>
            <a:off x="457200" y="1417638"/>
            <a:ext cx="8229600" cy="4243610"/>
          </a:xfrm>
        </p:spPr>
        <p:txBody>
          <a:bodyPr>
            <a:normAutofit fontScale="55000" lnSpcReduction="20000"/>
          </a:bodyPr>
          <a:lstStyle/>
          <a:p>
            <a:pPr marL="0" indent="0">
              <a:buNone/>
            </a:pPr>
            <a:endParaRPr lang="en-GB" altLang="en-US" dirty="0"/>
          </a:p>
          <a:p>
            <a:pPr marL="0" indent="0">
              <a:buNone/>
            </a:pPr>
            <a:r>
              <a:rPr lang="en-GB" altLang="en-US" sz="3800" dirty="0"/>
              <a:t>How to make people work harder is a topic that lots of people have written about in the last few years. There are lots of different theories etc. and I think some of them are ok. When we think about this we should remember the old Chines proverb, that you can lead a horse to water but you can’t make it drink. So how do we increase production? It’s quite a complex subject but I’ll just talk about a couple of ideas.</a:t>
            </a:r>
          </a:p>
          <a:p>
            <a:pPr marL="0" indent="0">
              <a:buNone/>
            </a:pPr>
            <a:endParaRPr lang="en-GB" altLang="en-US" sz="3800" u="sng" dirty="0"/>
          </a:p>
          <a:p>
            <a:endParaRPr lang="en-GB" altLang="en-US" sz="3800" u="sng" dirty="0"/>
          </a:p>
          <a:p>
            <a:pPr marL="0" indent="0">
              <a:buNone/>
            </a:pPr>
            <a:r>
              <a:rPr lang="en-GB" altLang="en-US" sz="3800" u="sng" dirty="0"/>
              <a:t>Problems with the above paragraph</a:t>
            </a:r>
          </a:p>
          <a:p>
            <a:pPr marL="0" indent="0">
              <a:buNone/>
            </a:pPr>
            <a:r>
              <a:rPr lang="en-GB" altLang="en-US" sz="3800" dirty="0"/>
              <a:t>Imprecise vocabulary, vague, too personal, too informal, proverbs and similar expressions should not be used in academic writing, rhetorical questions should be avoided, contractions should not be used.</a:t>
            </a:r>
          </a:p>
          <a:p>
            <a:endParaRPr lang="en-GB" dirty="0"/>
          </a:p>
        </p:txBody>
      </p:sp>
    </p:spTree>
    <p:extLst>
      <p:ext uri="{BB962C8B-B14F-4D97-AF65-F5344CB8AC3E}">
        <p14:creationId xmlns:p14="http://schemas.microsoft.com/office/powerpoint/2010/main" val="3212353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defRPr/>
            </a:pPr>
            <a:r>
              <a:rPr lang="en-GB" dirty="0">
                <a:solidFill>
                  <a:srgbClr val="FF0000"/>
                </a:solidFill>
              </a:rPr>
              <a:t>How to make people work harder </a:t>
            </a:r>
            <a:r>
              <a:rPr lang="en-GB" dirty="0"/>
              <a:t>is a topic that </a:t>
            </a:r>
            <a:r>
              <a:rPr lang="en-GB" dirty="0">
                <a:solidFill>
                  <a:srgbClr val="92D050"/>
                </a:solidFill>
              </a:rPr>
              <a:t>lots of people </a:t>
            </a:r>
            <a:r>
              <a:rPr lang="en-GB" dirty="0"/>
              <a:t>have written about in the </a:t>
            </a:r>
            <a:r>
              <a:rPr lang="en-GB" dirty="0">
                <a:solidFill>
                  <a:srgbClr val="92D050"/>
                </a:solidFill>
              </a:rPr>
              <a:t>last few years</a:t>
            </a:r>
            <a:r>
              <a:rPr lang="en-GB" dirty="0"/>
              <a:t>. There are </a:t>
            </a:r>
            <a:r>
              <a:rPr lang="en-GB" dirty="0">
                <a:solidFill>
                  <a:srgbClr val="0070C0"/>
                </a:solidFill>
              </a:rPr>
              <a:t>lots of </a:t>
            </a:r>
            <a:r>
              <a:rPr lang="en-GB" dirty="0"/>
              <a:t>different theories </a:t>
            </a:r>
            <a:r>
              <a:rPr lang="en-GB" dirty="0">
                <a:solidFill>
                  <a:srgbClr val="92D050"/>
                </a:solidFill>
              </a:rPr>
              <a:t>etc.</a:t>
            </a:r>
            <a:r>
              <a:rPr lang="en-GB" dirty="0"/>
              <a:t> and </a:t>
            </a:r>
            <a:r>
              <a:rPr lang="en-GB" dirty="0">
                <a:solidFill>
                  <a:srgbClr val="7030A0"/>
                </a:solidFill>
              </a:rPr>
              <a:t>I think </a:t>
            </a:r>
            <a:r>
              <a:rPr lang="en-GB" dirty="0"/>
              <a:t>some of them </a:t>
            </a:r>
            <a:r>
              <a:rPr lang="en-GB" dirty="0">
                <a:solidFill>
                  <a:srgbClr val="0070C0"/>
                </a:solidFill>
              </a:rPr>
              <a:t>are ok</a:t>
            </a:r>
            <a:r>
              <a:rPr lang="en-GB" dirty="0"/>
              <a:t>. </a:t>
            </a:r>
            <a:r>
              <a:rPr lang="en-GB" dirty="0">
                <a:solidFill>
                  <a:srgbClr val="7030A0"/>
                </a:solidFill>
              </a:rPr>
              <a:t>When we think </a:t>
            </a:r>
            <a:r>
              <a:rPr lang="en-GB" dirty="0">
                <a:solidFill>
                  <a:srgbClr val="002060"/>
                </a:solidFill>
              </a:rPr>
              <a:t>about this </a:t>
            </a:r>
            <a:r>
              <a:rPr lang="en-GB" dirty="0"/>
              <a:t>we should remember </a:t>
            </a:r>
            <a:r>
              <a:rPr lang="en-GB" dirty="0">
                <a:solidFill>
                  <a:schemeClr val="accent2">
                    <a:lumMod val="75000"/>
                  </a:schemeClr>
                </a:solidFill>
              </a:rPr>
              <a:t>the old Chines proverb</a:t>
            </a:r>
            <a:r>
              <a:rPr lang="en-GB" dirty="0"/>
              <a:t>, that you can lead a horse to water but you can’t make it drink. </a:t>
            </a:r>
            <a:r>
              <a:rPr lang="en-GB" dirty="0">
                <a:solidFill>
                  <a:schemeClr val="bg1">
                    <a:lumMod val="50000"/>
                  </a:schemeClr>
                </a:solidFill>
              </a:rPr>
              <a:t>So how do </a:t>
            </a:r>
            <a:r>
              <a:rPr lang="en-GB" dirty="0">
                <a:solidFill>
                  <a:srgbClr val="7030A0"/>
                </a:solidFill>
              </a:rPr>
              <a:t>we</a:t>
            </a:r>
            <a:r>
              <a:rPr lang="en-GB" dirty="0">
                <a:solidFill>
                  <a:schemeClr val="bg1">
                    <a:lumMod val="50000"/>
                  </a:schemeClr>
                </a:solidFill>
              </a:rPr>
              <a:t> increase production</a:t>
            </a:r>
            <a:r>
              <a:rPr lang="en-GB" dirty="0"/>
              <a:t>? </a:t>
            </a:r>
            <a:r>
              <a:rPr lang="en-GB" dirty="0">
                <a:solidFill>
                  <a:schemeClr val="accent5">
                    <a:lumMod val="75000"/>
                  </a:schemeClr>
                </a:solidFill>
              </a:rPr>
              <a:t>It’s</a:t>
            </a:r>
            <a:r>
              <a:rPr lang="en-GB" dirty="0"/>
              <a:t> quite a complex subject but </a:t>
            </a:r>
            <a:r>
              <a:rPr lang="en-GB" dirty="0">
                <a:solidFill>
                  <a:srgbClr val="7030A0"/>
                </a:solidFill>
              </a:rPr>
              <a:t>I’ll</a:t>
            </a:r>
            <a:r>
              <a:rPr lang="en-GB" dirty="0"/>
              <a:t> </a:t>
            </a:r>
            <a:r>
              <a:rPr lang="en-GB" dirty="0">
                <a:solidFill>
                  <a:srgbClr val="0070C0"/>
                </a:solidFill>
              </a:rPr>
              <a:t>just talk about a couple </a:t>
            </a:r>
            <a:r>
              <a:rPr lang="en-GB" dirty="0"/>
              <a:t>of ideas.</a:t>
            </a:r>
          </a:p>
          <a:p>
            <a:pPr>
              <a:defRPr/>
            </a:pPr>
            <a:endParaRPr lang="en-GB" dirty="0"/>
          </a:p>
          <a:p>
            <a:pPr>
              <a:defRPr/>
            </a:pPr>
            <a:endParaRPr lang="en-GB" dirty="0"/>
          </a:p>
          <a:p>
            <a:pPr marL="0" indent="0">
              <a:buFont typeface="Calibri" panose="020F0502020204030204" pitchFamily="34" charset="0"/>
              <a:buNone/>
              <a:defRPr/>
            </a:pPr>
            <a:r>
              <a:rPr lang="en-GB" u="sng" dirty="0"/>
              <a:t>Problems</a:t>
            </a:r>
          </a:p>
          <a:p>
            <a:pPr marL="0" indent="0">
              <a:buFont typeface="Calibri" panose="020F0502020204030204" pitchFamily="34" charset="0"/>
              <a:buNone/>
              <a:defRPr/>
            </a:pPr>
            <a:r>
              <a:rPr lang="en-GB" dirty="0">
                <a:solidFill>
                  <a:srgbClr val="FF0000"/>
                </a:solidFill>
              </a:rPr>
              <a:t>Imprecise vocabulary</a:t>
            </a:r>
            <a:r>
              <a:rPr lang="en-GB" dirty="0"/>
              <a:t>, </a:t>
            </a:r>
            <a:r>
              <a:rPr lang="en-GB" dirty="0">
                <a:solidFill>
                  <a:srgbClr val="92D050"/>
                </a:solidFill>
              </a:rPr>
              <a:t>vague</a:t>
            </a:r>
            <a:r>
              <a:rPr lang="en-GB" dirty="0"/>
              <a:t>, </a:t>
            </a:r>
            <a:r>
              <a:rPr lang="en-GB" dirty="0">
                <a:solidFill>
                  <a:srgbClr val="7030A0"/>
                </a:solidFill>
              </a:rPr>
              <a:t>too personal</a:t>
            </a:r>
            <a:r>
              <a:rPr lang="en-GB" dirty="0"/>
              <a:t>, </a:t>
            </a:r>
            <a:r>
              <a:rPr lang="en-GB" dirty="0">
                <a:solidFill>
                  <a:srgbClr val="0070C0"/>
                </a:solidFill>
              </a:rPr>
              <a:t>too informal</a:t>
            </a:r>
            <a:r>
              <a:rPr lang="en-GB" dirty="0"/>
              <a:t>, </a:t>
            </a:r>
            <a:r>
              <a:rPr lang="en-GB" dirty="0">
                <a:solidFill>
                  <a:schemeClr val="accent2">
                    <a:lumMod val="75000"/>
                  </a:schemeClr>
                </a:solidFill>
              </a:rPr>
              <a:t>proverbs and similar expressions should not be used in academic writing</a:t>
            </a:r>
            <a:r>
              <a:rPr lang="en-GB" dirty="0"/>
              <a:t>, </a:t>
            </a:r>
            <a:r>
              <a:rPr lang="en-GB" dirty="0">
                <a:solidFill>
                  <a:schemeClr val="bg1">
                    <a:lumMod val="50000"/>
                  </a:schemeClr>
                </a:solidFill>
              </a:rPr>
              <a:t>rhetorical questions should be avoided</a:t>
            </a:r>
            <a:r>
              <a:rPr lang="en-GB" dirty="0"/>
              <a:t>, </a:t>
            </a:r>
            <a:r>
              <a:rPr lang="en-GB" dirty="0">
                <a:solidFill>
                  <a:schemeClr val="accent5">
                    <a:lumMod val="75000"/>
                  </a:schemeClr>
                </a:solidFill>
              </a:rPr>
              <a:t>contractions should not be used</a:t>
            </a:r>
            <a:r>
              <a:rPr lang="en-GB" dirty="0"/>
              <a:t>.</a:t>
            </a:r>
          </a:p>
          <a:p>
            <a:pPr marL="0" indent="0">
              <a:buNone/>
            </a:pPr>
            <a:endParaRPr lang="en-GB" dirty="0"/>
          </a:p>
        </p:txBody>
      </p:sp>
    </p:spTree>
    <p:extLst>
      <p:ext uri="{BB962C8B-B14F-4D97-AF65-F5344CB8AC3E}">
        <p14:creationId xmlns:p14="http://schemas.microsoft.com/office/powerpoint/2010/main" val="414598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academic style</a:t>
            </a:r>
          </a:p>
        </p:txBody>
      </p:sp>
      <p:sp>
        <p:nvSpPr>
          <p:cNvPr id="3" name="Content Placeholder 2"/>
          <p:cNvSpPr>
            <a:spLocks noGrp="1"/>
          </p:cNvSpPr>
          <p:nvPr>
            <p:ph idx="1"/>
          </p:nvPr>
        </p:nvSpPr>
        <p:spPr/>
        <p:txBody>
          <a:bodyPr>
            <a:normAutofit fontScale="77500" lnSpcReduction="20000"/>
          </a:bodyPr>
          <a:lstStyle/>
          <a:p>
            <a:r>
              <a:rPr lang="en-GB" altLang="en-US" dirty="0"/>
              <a:t>How to make people work harder is a topic that lots of people have written about in the last few years. There are lots of different theories </a:t>
            </a:r>
            <a:r>
              <a:rPr lang="en-GB" altLang="en-US" dirty="0" err="1"/>
              <a:t>etc</a:t>
            </a:r>
            <a:r>
              <a:rPr lang="en-GB" altLang="en-US" dirty="0"/>
              <a:t> and I think some of them are ok. When we think about this we should remember the old Chines proverb, that you can lead a horse to water but you can’t make it drink. So how do we increase production? It’s quite a complex subject but I’ll just talk about a couple of ideas. </a:t>
            </a:r>
          </a:p>
          <a:p>
            <a:endParaRPr lang="en-GB" altLang="en-US" dirty="0"/>
          </a:p>
          <a:p>
            <a:r>
              <a:rPr lang="en-GB" altLang="en-US" dirty="0"/>
              <a:t>Motivation has been the subject of numerous studies during recent decades, but this essay will focus on Maslow’s hierarchy of needs theory (1943) and Herzberg’s two-factor theory (1966). Their contemporary relevance to the need to motivate employees effectively will be examined critically, given that this can be considered crucial to a firm’s survival in the current economic climate. </a:t>
            </a:r>
          </a:p>
          <a:p>
            <a:pPr marL="0" indent="0">
              <a:buNone/>
            </a:pPr>
            <a:endParaRPr lang="en-GB" dirty="0"/>
          </a:p>
        </p:txBody>
      </p:sp>
      <p:pic>
        <p:nvPicPr>
          <p:cNvPr id="4" name="Picture 3"/>
          <p:cNvPicPr>
            <a:picLocks noChangeAspect="1"/>
          </p:cNvPicPr>
          <p:nvPr/>
        </p:nvPicPr>
        <p:blipFill>
          <a:blip r:embed="rId2"/>
          <a:stretch>
            <a:fillRect/>
          </a:stretch>
        </p:blipFill>
        <p:spPr>
          <a:xfrm>
            <a:off x="8172400" y="2492896"/>
            <a:ext cx="859611" cy="859611"/>
          </a:xfrm>
          <a:prstGeom prst="rect">
            <a:avLst/>
          </a:prstGeom>
        </p:spPr>
      </p:pic>
      <p:pic>
        <p:nvPicPr>
          <p:cNvPr id="5" name="Picture 4"/>
          <p:cNvPicPr>
            <a:picLocks noChangeAspect="1"/>
          </p:cNvPicPr>
          <p:nvPr/>
        </p:nvPicPr>
        <p:blipFill>
          <a:blip r:embed="rId3"/>
          <a:stretch>
            <a:fillRect/>
          </a:stretch>
        </p:blipFill>
        <p:spPr>
          <a:xfrm>
            <a:off x="7829092" y="4237564"/>
            <a:ext cx="1030313" cy="1012024"/>
          </a:xfrm>
          <a:prstGeom prst="rect">
            <a:avLst/>
          </a:prstGeom>
        </p:spPr>
      </p:pic>
    </p:spTree>
    <p:extLst>
      <p:ext uri="{BB962C8B-B14F-4D97-AF65-F5344CB8AC3E}">
        <p14:creationId xmlns:p14="http://schemas.microsoft.com/office/powerpoint/2010/main" val="613529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style guidelines</a:t>
            </a:r>
          </a:p>
        </p:txBody>
      </p:sp>
      <p:sp>
        <p:nvSpPr>
          <p:cNvPr id="3" name="Content Placeholder 2"/>
          <p:cNvSpPr>
            <a:spLocks noGrp="1"/>
          </p:cNvSpPr>
          <p:nvPr>
            <p:ph idx="1"/>
          </p:nvPr>
        </p:nvSpPr>
        <p:spPr>
          <a:xfrm>
            <a:off x="594336" y="1340768"/>
            <a:ext cx="7886700" cy="4351338"/>
          </a:xfrm>
        </p:spPr>
        <p:txBody>
          <a:bodyPr>
            <a:normAutofit fontScale="85000" lnSpcReduction="20000"/>
          </a:bodyPr>
          <a:lstStyle/>
          <a:p>
            <a:r>
              <a:rPr lang="en-GB" altLang="en-US" dirty="0"/>
              <a:t>Do not use idiomatic or colloquial vocabulary e.g. </a:t>
            </a:r>
            <a:r>
              <a:rPr lang="en-GB" altLang="en-US" i="1" dirty="0"/>
              <a:t>kids</a:t>
            </a:r>
            <a:r>
              <a:rPr lang="en-GB" altLang="en-US" dirty="0"/>
              <a:t>, </a:t>
            </a:r>
            <a:r>
              <a:rPr lang="en-GB" altLang="en-US" i="1" dirty="0"/>
              <a:t>boss</a:t>
            </a:r>
            <a:r>
              <a:rPr lang="en-GB" altLang="en-US" dirty="0"/>
              <a:t>. Use standard English instead e.g. </a:t>
            </a:r>
            <a:r>
              <a:rPr lang="en-GB" altLang="en-US" i="1" dirty="0"/>
              <a:t>children</a:t>
            </a:r>
            <a:r>
              <a:rPr lang="en-GB" altLang="en-US" dirty="0"/>
              <a:t>, </a:t>
            </a:r>
            <a:r>
              <a:rPr lang="en-GB" altLang="en-US" i="1" dirty="0"/>
              <a:t>manager</a:t>
            </a:r>
          </a:p>
          <a:p>
            <a:r>
              <a:rPr lang="en-GB" altLang="en-US" dirty="0"/>
              <a:t> Use vocabulary accurately e.g. </a:t>
            </a:r>
            <a:r>
              <a:rPr lang="en-GB" altLang="en-US" i="1" dirty="0"/>
              <a:t>currency</a:t>
            </a:r>
            <a:r>
              <a:rPr lang="en-GB" altLang="en-US" dirty="0"/>
              <a:t> / </a:t>
            </a:r>
            <a:r>
              <a:rPr lang="en-GB" altLang="en-US" i="1" dirty="0"/>
              <a:t>money</a:t>
            </a:r>
          </a:p>
          <a:p>
            <a:r>
              <a:rPr lang="en-GB" altLang="en-US" i="1" dirty="0"/>
              <a:t> </a:t>
            </a:r>
            <a:r>
              <a:rPr lang="en-GB" altLang="en-US" dirty="0"/>
              <a:t>Be as precise as possible when dealing with facts and figures e.g. </a:t>
            </a:r>
            <a:r>
              <a:rPr lang="en-GB" altLang="en-US" i="1" dirty="0"/>
              <a:t>about a hundred</a:t>
            </a:r>
            <a:r>
              <a:rPr lang="en-GB" altLang="en-US" dirty="0"/>
              <a:t>. If it is necessary to estimate numbers, use </a:t>
            </a:r>
            <a:r>
              <a:rPr lang="en-GB" altLang="en-US" i="1" dirty="0"/>
              <a:t>approximately </a:t>
            </a:r>
            <a:r>
              <a:rPr lang="en-GB" altLang="en-US" dirty="0"/>
              <a:t>instead of </a:t>
            </a:r>
            <a:r>
              <a:rPr lang="en-GB" altLang="en-US" i="1" dirty="0"/>
              <a:t>about</a:t>
            </a:r>
            <a:r>
              <a:rPr lang="en-GB" altLang="en-US" dirty="0"/>
              <a:t>.</a:t>
            </a:r>
          </a:p>
          <a:p>
            <a:r>
              <a:rPr lang="en-GB" altLang="en-US" dirty="0"/>
              <a:t> Conclusions should use tentative language, so avoid absolute statements e.g. </a:t>
            </a:r>
            <a:r>
              <a:rPr lang="en-GB" altLang="en-US" i="1" dirty="0"/>
              <a:t>unemployment causes crime</a:t>
            </a:r>
            <a:r>
              <a:rPr lang="en-GB" altLang="en-US" dirty="0"/>
              <a:t>. Use cautious phrases e.g. </a:t>
            </a:r>
            <a:r>
              <a:rPr lang="en-GB" altLang="en-US" i="1" dirty="0"/>
              <a:t>unemployment may cause crime </a:t>
            </a:r>
            <a:r>
              <a:rPr lang="en-GB" altLang="en-US" dirty="0"/>
              <a:t>or </a:t>
            </a:r>
            <a:r>
              <a:rPr lang="en-GB" altLang="en-US" i="1" dirty="0"/>
              <a:t>tends to cause crime</a:t>
            </a:r>
            <a:r>
              <a:rPr lang="en-GB" altLang="en-US" dirty="0"/>
              <a:t>.</a:t>
            </a:r>
          </a:p>
          <a:p>
            <a:r>
              <a:rPr lang="en-GB" altLang="en-US" dirty="0"/>
              <a:t> Avoid adverbs that reveal your personal attitude, e.g. </a:t>
            </a:r>
            <a:r>
              <a:rPr lang="en-GB" altLang="en-US" i="1" dirty="0"/>
              <a:t>luckily, surprisingly</a:t>
            </a:r>
          </a:p>
          <a:p>
            <a:r>
              <a:rPr lang="en-GB" altLang="en-US" i="1" dirty="0"/>
              <a:t> </a:t>
            </a:r>
            <a:r>
              <a:rPr lang="en-GB" altLang="en-US" dirty="0"/>
              <a:t>Do not use contractions e.g. </a:t>
            </a:r>
            <a:r>
              <a:rPr lang="en-GB" altLang="en-US" i="1" dirty="0"/>
              <a:t>don’t, can’t</a:t>
            </a:r>
            <a:r>
              <a:rPr lang="en-GB" altLang="en-US" dirty="0"/>
              <a:t>. Use the full form, e.g. </a:t>
            </a:r>
            <a:r>
              <a:rPr lang="en-GB" altLang="en-US" i="1" dirty="0"/>
              <a:t>do not, cannot</a:t>
            </a:r>
          </a:p>
          <a:p>
            <a:pPr marL="0" indent="0">
              <a:buNone/>
            </a:pPr>
            <a:endParaRPr lang="en-GB" dirty="0"/>
          </a:p>
        </p:txBody>
      </p:sp>
    </p:spTree>
    <p:extLst>
      <p:ext uri="{BB962C8B-B14F-4D97-AF65-F5344CB8AC3E}">
        <p14:creationId xmlns:p14="http://schemas.microsoft.com/office/powerpoint/2010/main" val="2439024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rmAutofit/>
          </a:bodyPr>
          <a:lstStyle/>
          <a:p>
            <a:r>
              <a:rPr lang="en-GB" dirty="0"/>
              <a:t>Academic style guidelines continued</a:t>
            </a:r>
          </a:p>
        </p:txBody>
      </p:sp>
      <p:sp>
        <p:nvSpPr>
          <p:cNvPr id="3" name="Content Placeholder 2"/>
          <p:cNvSpPr>
            <a:spLocks noGrp="1"/>
          </p:cNvSpPr>
          <p:nvPr>
            <p:ph idx="1"/>
          </p:nvPr>
        </p:nvSpPr>
        <p:spPr/>
        <p:txBody>
          <a:bodyPr>
            <a:normAutofit fontScale="92500" lnSpcReduction="20000"/>
          </a:bodyPr>
          <a:lstStyle/>
          <a:p>
            <a:pPr marL="0" indent="0">
              <a:buFont typeface="Calibri" panose="020F0502020204030204" pitchFamily="34" charset="0"/>
              <a:buNone/>
            </a:pPr>
            <a:r>
              <a:rPr lang="en-GB" altLang="en-US" dirty="0"/>
              <a:t>Avoid:</a:t>
            </a:r>
          </a:p>
          <a:p>
            <a:pPr marL="0" indent="0">
              <a:buFont typeface="Calibri" panose="020F0502020204030204" pitchFamily="34" charset="0"/>
              <a:buNone/>
            </a:pPr>
            <a:endParaRPr lang="en-GB" altLang="en-US" dirty="0"/>
          </a:p>
          <a:p>
            <a:pPr lvl="1">
              <a:buFont typeface="Arial" panose="020B0604020202020204" pitchFamily="34" charset="0"/>
              <a:buChar char="•"/>
            </a:pPr>
            <a:r>
              <a:rPr lang="en-GB" altLang="en-US" i="1" dirty="0"/>
              <a:t>like</a:t>
            </a:r>
            <a:r>
              <a:rPr lang="en-GB" altLang="en-US" dirty="0"/>
              <a:t> when introducing examples. Instead, use </a:t>
            </a:r>
            <a:r>
              <a:rPr lang="en-GB" altLang="en-US" i="1" dirty="0"/>
              <a:t>such as </a:t>
            </a:r>
            <a:r>
              <a:rPr lang="en-GB" altLang="en-US" dirty="0"/>
              <a:t>or </a:t>
            </a:r>
            <a:r>
              <a:rPr lang="en-GB" altLang="en-US" i="1" dirty="0"/>
              <a:t>for instance.</a:t>
            </a:r>
          </a:p>
          <a:p>
            <a:pPr lvl="1">
              <a:buFont typeface="Arial" panose="020B0604020202020204" pitchFamily="34" charset="0"/>
              <a:buChar char="•"/>
            </a:pPr>
            <a:r>
              <a:rPr lang="en-GB" altLang="en-US" i="1" dirty="0"/>
              <a:t>thing </a:t>
            </a:r>
            <a:r>
              <a:rPr lang="en-GB" altLang="en-US" dirty="0"/>
              <a:t>and combinations of </a:t>
            </a:r>
            <a:r>
              <a:rPr lang="en-GB" altLang="en-US" i="1" dirty="0"/>
              <a:t>nothing </a:t>
            </a:r>
            <a:r>
              <a:rPr lang="en-GB" altLang="en-US" dirty="0"/>
              <a:t>or</a:t>
            </a:r>
            <a:r>
              <a:rPr lang="en-GB" altLang="en-US" i="1" dirty="0"/>
              <a:t> something. </a:t>
            </a:r>
            <a:r>
              <a:rPr lang="en-GB" altLang="en-US" dirty="0"/>
              <a:t>Instead, use </a:t>
            </a:r>
            <a:r>
              <a:rPr lang="en-GB" altLang="en-US" i="1" dirty="0"/>
              <a:t>factor</a:t>
            </a:r>
            <a:r>
              <a:rPr lang="en-GB" altLang="en-US" dirty="0"/>
              <a:t>, </a:t>
            </a:r>
            <a:r>
              <a:rPr lang="en-GB" altLang="en-US" i="1" dirty="0"/>
              <a:t>issue</a:t>
            </a:r>
            <a:r>
              <a:rPr lang="en-GB" altLang="en-US" dirty="0"/>
              <a:t> or </a:t>
            </a:r>
            <a:r>
              <a:rPr lang="en-GB" altLang="en-US" i="1" dirty="0"/>
              <a:t>topic</a:t>
            </a:r>
            <a:r>
              <a:rPr lang="en-GB" altLang="en-US" dirty="0"/>
              <a:t>.</a:t>
            </a:r>
          </a:p>
          <a:p>
            <a:pPr lvl="1">
              <a:buFont typeface="Arial" panose="020B0604020202020204" pitchFamily="34" charset="0"/>
              <a:buChar char="•"/>
            </a:pPr>
            <a:r>
              <a:rPr lang="en-GB" altLang="en-US" i="1" dirty="0"/>
              <a:t>lots of</a:t>
            </a:r>
            <a:r>
              <a:rPr lang="en-GB" altLang="en-US" dirty="0"/>
              <a:t>. Instead, use </a:t>
            </a:r>
            <a:r>
              <a:rPr lang="en-GB" altLang="en-US" i="1" dirty="0"/>
              <a:t>a significant/considerable number.</a:t>
            </a:r>
          </a:p>
          <a:p>
            <a:pPr lvl="1">
              <a:buFont typeface="Arial" panose="020B0604020202020204" pitchFamily="34" charset="0"/>
              <a:buChar char="•"/>
            </a:pPr>
            <a:r>
              <a:rPr lang="en-GB" altLang="en-US" i="1" dirty="0"/>
              <a:t>little/big. </a:t>
            </a:r>
            <a:r>
              <a:rPr lang="en-GB" altLang="en-US" dirty="0"/>
              <a:t>Instead, use </a:t>
            </a:r>
            <a:r>
              <a:rPr lang="en-GB" altLang="en-US" i="1" dirty="0"/>
              <a:t>small/large.</a:t>
            </a:r>
          </a:p>
          <a:p>
            <a:pPr lvl="1">
              <a:buFont typeface="Arial" panose="020B0604020202020204" pitchFamily="34" charset="0"/>
              <a:buChar char="•"/>
            </a:pPr>
            <a:r>
              <a:rPr lang="en-GB" altLang="en-US" dirty="0"/>
              <a:t>‘get’ phrases such as </a:t>
            </a:r>
            <a:r>
              <a:rPr lang="en-GB" altLang="en-US" i="1" dirty="0"/>
              <a:t>get better/worse</a:t>
            </a:r>
            <a:r>
              <a:rPr lang="en-GB" altLang="en-US" dirty="0"/>
              <a:t>. Instead, use </a:t>
            </a:r>
            <a:r>
              <a:rPr lang="en-GB" altLang="en-US" i="1" dirty="0"/>
              <a:t>improve</a:t>
            </a:r>
            <a:r>
              <a:rPr lang="en-GB" altLang="en-US" dirty="0"/>
              <a:t>/</a:t>
            </a:r>
            <a:r>
              <a:rPr lang="en-GB" altLang="en-US" i="1" dirty="0"/>
              <a:t>deteriorate</a:t>
            </a:r>
            <a:r>
              <a:rPr lang="en-GB" altLang="en-US" dirty="0"/>
              <a:t>.</a:t>
            </a:r>
          </a:p>
          <a:p>
            <a:pPr lvl="1">
              <a:buFont typeface="Arial" panose="020B0604020202020204" pitchFamily="34" charset="0"/>
              <a:buChar char="•"/>
            </a:pPr>
            <a:r>
              <a:rPr lang="en-GB" altLang="en-US" i="1" dirty="0"/>
              <a:t>good/bad</a:t>
            </a:r>
            <a:r>
              <a:rPr lang="en-GB" altLang="en-US" dirty="0"/>
              <a:t> are simplistic. Instead, use </a:t>
            </a:r>
            <a:r>
              <a:rPr lang="en-GB" altLang="en-US" i="1" dirty="0"/>
              <a:t>positive/negative.</a:t>
            </a:r>
          </a:p>
          <a:p>
            <a:pPr lvl="1">
              <a:buFont typeface="Arial" panose="020B0604020202020204" pitchFamily="34" charset="0"/>
              <a:buChar char="•"/>
            </a:pPr>
            <a:r>
              <a:rPr lang="en-GB" altLang="en-US" dirty="0"/>
              <a:t>rhetorical questions such as </a:t>
            </a:r>
            <a:r>
              <a:rPr lang="en-GB" altLang="en-US" i="1" dirty="0"/>
              <a:t>What were the main reasons for the increase in hotel bookings</a:t>
            </a:r>
            <a:r>
              <a:rPr lang="en-GB" altLang="en-US" dirty="0"/>
              <a:t>? Instead, use statements: </a:t>
            </a:r>
            <a:r>
              <a:rPr lang="en-GB" altLang="en-US" i="1" dirty="0"/>
              <a:t>There were four main reasons for the increase in hotel bookings.</a:t>
            </a:r>
          </a:p>
          <a:p>
            <a:pPr marL="0" indent="0">
              <a:buNone/>
            </a:pPr>
            <a:endParaRPr lang="en-GB" dirty="0"/>
          </a:p>
        </p:txBody>
      </p:sp>
    </p:spTree>
    <p:extLst>
      <p:ext uri="{BB962C8B-B14F-4D97-AF65-F5344CB8AC3E}">
        <p14:creationId xmlns:p14="http://schemas.microsoft.com/office/powerpoint/2010/main" val="3483288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dirty="0"/>
              <a:t>Academic style guidelines continued</a:t>
            </a:r>
          </a:p>
        </p:txBody>
      </p:sp>
      <p:sp>
        <p:nvSpPr>
          <p:cNvPr id="3" name="Content Placeholder 2"/>
          <p:cNvSpPr>
            <a:spLocks noGrp="1"/>
          </p:cNvSpPr>
          <p:nvPr>
            <p:ph idx="1"/>
          </p:nvPr>
        </p:nvSpPr>
        <p:spPr>
          <a:xfrm>
            <a:off x="628650" y="1433662"/>
            <a:ext cx="7886700" cy="4351338"/>
          </a:xfrm>
        </p:spPr>
        <p:txBody>
          <a:bodyPr>
            <a:normAutofit fontScale="85000" lnSpcReduction="20000"/>
          </a:bodyPr>
          <a:lstStyle/>
          <a:p>
            <a:pPr>
              <a:defRPr/>
            </a:pPr>
            <a:r>
              <a:rPr lang="en-GB" dirty="0"/>
              <a:t>Avoid:</a:t>
            </a:r>
          </a:p>
          <a:p>
            <a:pPr>
              <a:defRPr/>
            </a:pPr>
            <a:endParaRPr lang="en-GB" dirty="0"/>
          </a:p>
          <a:p>
            <a:pPr lvl="1">
              <a:buFont typeface="Arial" panose="020B0604020202020204" pitchFamily="34" charset="0"/>
              <a:buChar char="•"/>
              <a:defRPr/>
            </a:pPr>
            <a:r>
              <a:rPr lang="en-GB" dirty="0"/>
              <a:t>using</a:t>
            </a:r>
            <a:r>
              <a:rPr lang="en-GB" i="1" dirty="0"/>
              <a:t> etc. </a:t>
            </a:r>
            <a:r>
              <a:rPr lang="en-GB" dirty="0"/>
              <a:t>or</a:t>
            </a:r>
            <a:r>
              <a:rPr lang="en-GB" i="1" dirty="0"/>
              <a:t> and so on. </a:t>
            </a:r>
            <a:r>
              <a:rPr lang="en-GB" dirty="0"/>
              <a:t>Insert</a:t>
            </a:r>
            <a:r>
              <a:rPr lang="en-GB" i="1" dirty="0"/>
              <a:t> and </a:t>
            </a:r>
            <a:r>
              <a:rPr lang="en-GB" dirty="0"/>
              <a:t>before the last item: The key cities were Bucharest, Paris, Stockholm </a:t>
            </a:r>
            <a:r>
              <a:rPr lang="en-GB" i="1" dirty="0"/>
              <a:t>and</a:t>
            </a:r>
            <a:r>
              <a:rPr lang="en-GB" dirty="0"/>
              <a:t> London.</a:t>
            </a:r>
          </a:p>
          <a:p>
            <a:pPr lvl="1">
              <a:buFont typeface="Arial" panose="020B0604020202020204" pitchFamily="34" charset="0"/>
              <a:buChar char="•"/>
              <a:defRPr/>
            </a:pPr>
            <a:r>
              <a:rPr lang="en-GB" dirty="0"/>
              <a:t>using two-word verbs such as </a:t>
            </a:r>
            <a:r>
              <a:rPr lang="en-GB" i="1" dirty="0"/>
              <a:t>go on/bring up </a:t>
            </a:r>
            <a:r>
              <a:rPr lang="en-GB" dirty="0"/>
              <a:t>if there is an appropriate synonym e.g. </a:t>
            </a:r>
            <a:r>
              <a:rPr lang="en-GB" i="1" dirty="0"/>
              <a:t>continue/raise</a:t>
            </a:r>
            <a:r>
              <a:rPr lang="en-GB" dirty="0"/>
              <a:t>.</a:t>
            </a:r>
          </a:p>
          <a:p>
            <a:pPr lvl="1">
              <a:buFont typeface="Arial" panose="020B0604020202020204" pitchFamily="34" charset="0"/>
              <a:buChar char="•"/>
              <a:defRPr/>
            </a:pPr>
            <a:r>
              <a:rPr lang="en-GB" dirty="0"/>
              <a:t>bullet points and numbering of sections of text in an </a:t>
            </a:r>
            <a:r>
              <a:rPr lang="en-GB" b="1" dirty="0"/>
              <a:t>essay</a:t>
            </a:r>
            <a:r>
              <a:rPr lang="en-GB" dirty="0"/>
              <a:t> (but note that they are required for </a:t>
            </a:r>
            <a:r>
              <a:rPr lang="en-GB" b="1" dirty="0"/>
              <a:t>reports</a:t>
            </a:r>
            <a:r>
              <a:rPr lang="en-GB" dirty="0"/>
              <a:t>).</a:t>
            </a:r>
          </a:p>
          <a:p>
            <a:pPr lvl="1">
              <a:buFont typeface="Arial" panose="020B0604020202020204" pitchFamily="34" charset="0"/>
              <a:buChar char="•"/>
              <a:defRPr/>
            </a:pPr>
            <a:r>
              <a:rPr lang="en-GB" dirty="0"/>
              <a:t>repetition and redundancy e.g. </a:t>
            </a:r>
            <a:r>
              <a:rPr lang="en-GB" i="1" dirty="0"/>
              <a:t>Most family businesses employ fewer than ten people. These businesses….  </a:t>
            </a:r>
            <a:r>
              <a:rPr lang="en-GB" dirty="0"/>
              <a:t>It would be better to say: </a:t>
            </a:r>
            <a:r>
              <a:rPr lang="en-GB" i="1" dirty="0"/>
              <a:t>Most family businesses employ fewer than ten people. These firms…..</a:t>
            </a:r>
          </a:p>
          <a:p>
            <a:pPr lvl="1">
              <a:buFont typeface="Arial" panose="020B0604020202020204" pitchFamily="34" charset="0"/>
              <a:buChar char="•"/>
              <a:defRPr/>
            </a:pPr>
            <a:r>
              <a:rPr lang="en-GB" dirty="0"/>
              <a:t>sentences which are too long and complicated. Use a mixture of short and longer sentences, but always make sure the meaning is clear. It is best to use a short sentence to introduce a topic. Use shorter sentences until you become more confident in your academic writing.</a:t>
            </a:r>
          </a:p>
          <a:p>
            <a:pPr marL="0" indent="0">
              <a:buNone/>
            </a:pPr>
            <a:endParaRPr lang="en-GB" dirty="0"/>
          </a:p>
        </p:txBody>
      </p:sp>
    </p:spTree>
    <p:extLst>
      <p:ext uri="{BB962C8B-B14F-4D97-AF65-F5344CB8AC3E}">
        <p14:creationId xmlns:p14="http://schemas.microsoft.com/office/powerpoint/2010/main" val="252787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dirty="0"/>
              <a:t>Academic style guidelines continued</a:t>
            </a:r>
          </a:p>
        </p:txBody>
      </p:sp>
      <p:sp>
        <p:nvSpPr>
          <p:cNvPr id="3" name="Content Placeholder 2"/>
          <p:cNvSpPr>
            <a:spLocks noGrp="1"/>
          </p:cNvSpPr>
          <p:nvPr>
            <p:ph idx="1"/>
          </p:nvPr>
        </p:nvSpPr>
        <p:spPr/>
        <p:txBody>
          <a:bodyPr>
            <a:normAutofit fontScale="77500" lnSpcReduction="20000"/>
          </a:bodyPr>
          <a:lstStyle/>
          <a:p>
            <a:r>
              <a:rPr lang="en-GB" altLang="en-US" dirty="0"/>
              <a:t>Use caution:</a:t>
            </a:r>
          </a:p>
          <a:p>
            <a:r>
              <a:rPr lang="en-GB" altLang="en-US" dirty="0"/>
              <a:t>A cautious style is necessary in academic writing to avoid making statements that can be contradicted.</a:t>
            </a:r>
          </a:p>
          <a:p>
            <a:r>
              <a:rPr lang="en-GB" altLang="en-US" dirty="0"/>
              <a:t>Examples:</a:t>
            </a:r>
          </a:p>
          <a:p>
            <a:r>
              <a:rPr lang="en-GB" altLang="en-US" dirty="0"/>
              <a:t>Demand for healthcare </a:t>
            </a:r>
            <a:r>
              <a:rPr lang="en-GB" altLang="en-US" i="1" dirty="0"/>
              <a:t>usually</a:t>
            </a:r>
            <a:r>
              <a:rPr lang="en-GB" altLang="en-US" dirty="0"/>
              <a:t> exceeds supply.</a:t>
            </a:r>
          </a:p>
          <a:p>
            <a:r>
              <a:rPr lang="en-GB" altLang="en-US" i="1" dirty="0"/>
              <a:t>Most</a:t>
            </a:r>
            <a:r>
              <a:rPr lang="en-GB" altLang="en-US" dirty="0"/>
              <a:t> students find writing exam essays difficult.</a:t>
            </a:r>
          </a:p>
          <a:p>
            <a:r>
              <a:rPr lang="en-GB" altLang="en-US" dirty="0"/>
              <a:t>Hotel bookings </a:t>
            </a:r>
            <a:r>
              <a:rPr lang="en-GB" altLang="en-US" i="1" dirty="0"/>
              <a:t>tend</a:t>
            </a:r>
            <a:r>
              <a:rPr lang="en-GB" altLang="en-US" dirty="0"/>
              <a:t> to be made online.</a:t>
            </a:r>
          </a:p>
          <a:p>
            <a:r>
              <a:rPr lang="en-GB" altLang="en-US" dirty="0"/>
              <a:t>Caution is important when discussing inconclusive results of a study, when making predictions, or when commenting on the work of other writers. It also helps avoid being too simplistic e.g. </a:t>
            </a:r>
            <a:r>
              <a:rPr lang="en-GB" altLang="en-US" i="1" dirty="0"/>
              <a:t>Workers are motivated by money</a:t>
            </a:r>
            <a:r>
              <a:rPr lang="en-GB" altLang="en-US" dirty="0"/>
              <a:t>. Instead, say: Workers </a:t>
            </a:r>
            <a:r>
              <a:rPr lang="en-GB" altLang="en-US" i="1" dirty="0"/>
              <a:t>may be </a:t>
            </a:r>
            <a:r>
              <a:rPr lang="en-GB" altLang="en-US" dirty="0"/>
              <a:t>motivated by money. / Workers </a:t>
            </a:r>
            <a:r>
              <a:rPr lang="en-GB" altLang="en-US" i="1" dirty="0"/>
              <a:t>are frequently </a:t>
            </a:r>
            <a:r>
              <a:rPr lang="en-GB" altLang="en-US" dirty="0"/>
              <a:t>motivated by money. / Workers </a:t>
            </a:r>
            <a:r>
              <a:rPr lang="en-GB" altLang="en-US" i="1" dirty="0"/>
              <a:t>tend</a:t>
            </a:r>
            <a:r>
              <a:rPr lang="en-GB" altLang="en-US" dirty="0"/>
              <a:t> to be motivated by money.</a:t>
            </a:r>
          </a:p>
          <a:p>
            <a:endParaRPr lang="en-GB" dirty="0"/>
          </a:p>
        </p:txBody>
      </p:sp>
    </p:spTree>
    <p:extLst>
      <p:ext uri="{BB962C8B-B14F-4D97-AF65-F5344CB8AC3E}">
        <p14:creationId xmlns:p14="http://schemas.microsoft.com/office/powerpoint/2010/main" val="4229661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The passive voice</a:t>
            </a:r>
          </a:p>
        </p:txBody>
      </p:sp>
      <p:sp>
        <p:nvSpPr>
          <p:cNvPr id="3" name="Content Placeholder 2"/>
          <p:cNvSpPr>
            <a:spLocks noGrp="1"/>
          </p:cNvSpPr>
          <p:nvPr>
            <p:ph idx="1"/>
          </p:nvPr>
        </p:nvSpPr>
        <p:spPr>
          <a:xfrm>
            <a:off x="107504" y="908720"/>
            <a:ext cx="8928992" cy="4824536"/>
          </a:xfrm>
        </p:spPr>
        <p:txBody>
          <a:bodyPr>
            <a:noAutofit/>
          </a:bodyPr>
          <a:lstStyle/>
          <a:p>
            <a:pPr marL="0" indent="0">
              <a:buNone/>
            </a:pPr>
            <a:r>
              <a:rPr lang="en-GB" altLang="en-US" sz="2000" dirty="0"/>
              <a:t>The passive voice helps to make academic writing more impersonal and formal. It also changes the emphasis in the sentence. For example: </a:t>
            </a:r>
          </a:p>
          <a:p>
            <a:pPr marL="0" indent="0">
              <a:buNone/>
            </a:pPr>
            <a:endParaRPr lang="en-GB" altLang="en-US" sz="2000" dirty="0">
              <a:solidFill>
                <a:srgbClr val="C00000"/>
              </a:solidFill>
            </a:endParaRPr>
          </a:p>
          <a:p>
            <a:pPr marL="0" indent="0">
              <a:buNone/>
            </a:pPr>
            <a:r>
              <a:rPr lang="en-GB" altLang="en-US" sz="2000" dirty="0">
                <a:solidFill>
                  <a:srgbClr val="C00000"/>
                </a:solidFill>
              </a:rPr>
              <a:t>	Active: </a:t>
            </a:r>
            <a:r>
              <a:rPr lang="en-GB" altLang="en-US" sz="2000" i="1" dirty="0">
                <a:solidFill>
                  <a:srgbClr val="C00000"/>
                </a:solidFill>
              </a:rPr>
              <a:t>I evaluated the findings</a:t>
            </a:r>
            <a:r>
              <a:rPr lang="en-GB" altLang="en-US" sz="2000" dirty="0">
                <a:solidFill>
                  <a:srgbClr val="C00000"/>
                </a:solidFill>
              </a:rPr>
              <a:t>.  </a:t>
            </a:r>
            <a:r>
              <a:rPr lang="en-GB" altLang="en-US" sz="2000" dirty="0">
                <a:solidFill>
                  <a:srgbClr val="00B050"/>
                </a:solidFill>
              </a:rPr>
              <a:t>Passive: </a:t>
            </a:r>
            <a:r>
              <a:rPr lang="en-GB" altLang="en-US" sz="2000" i="1" dirty="0">
                <a:solidFill>
                  <a:srgbClr val="00B050"/>
                </a:solidFill>
              </a:rPr>
              <a:t>The findings were evaluated</a:t>
            </a:r>
            <a:r>
              <a:rPr lang="en-GB" altLang="en-US" sz="2000" dirty="0">
                <a:solidFill>
                  <a:srgbClr val="00B050"/>
                </a:solidFill>
              </a:rPr>
              <a:t>.</a:t>
            </a:r>
          </a:p>
          <a:p>
            <a:pPr marL="0" indent="0">
              <a:buNone/>
            </a:pPr>
            <a:r>
              <a:rPr lang="en-GB" altLang="en-US" sz="2000" dirty="0"/>
              <a:t>(In the passive voice, the emphasis is on the evaluation of the findings, in the active voice, the emphasis is on ‘I’.)</a:t>
            </a:r>
          </a:p>
          <a:p>
            <a:pPr marL="0" indent="0">
              <a:buNone/>
            </a:pPr>
            <a:r>
              <a:rPr lang="en-GB" altLang="en-US" sz="2000" dirty="0">
                <a:solidFill>
                  <a:srgbClr val="C00000"/>
                </a:solidFill>
              </a:rPr>
              <a:t>	Active: </a:t>
            </a:r>
            <a:r>
              <a:rPr lang="en-GB" altLang="en-US" sz="2000" i="1" dirty="0">
                <a:solidFill>
                  <a:srgbClr val="C00000"/>
                </a:solidFill>
              </a:rPr>
              <a:t>Walter Trimble founded the company in 1925.</a:t>
            </a:r>
          </a:p>
          <a:p>
            <a:pPr marL="0" indent="0">
              <a:buNone/>
            </a:pPr>
            <a:r>
              <a:rPr lang="en-GB" altLang="en-US" sz="2000" dirty="0">
                <a:solidFill>
                  <a:srgbClr val="00B050"/>
                </a:solidFill>
              </a:rPr>
              <a:t>	Passive: </a:t>
            </a:r>
            <a:r>
              <a:rPr lang="en-GB" altLang="en-US" sz="2000" i="1" dirty="0">
                <a:solidFill>
                  <a:srgbClr val="00B050"/>
                </a:solidFill>
              </a:rPr>
              <a:t>The company was founded by Walter Trimble in 1925.</a:t>
            </a:r>
          </a:p>
          <a:p>
            <a:pPr marL="0" indent="0">
              <a:buNone/>
            </a:pPr>
            <a:r>
              <a:rPr lang="en-GB" altLang="en-US" sz="2000" dirty="0"/>
              <a:t>(In the active voice, the emphasis is on Trimble, in the passive voice the emphasis is on the company.)</a:t>
            </a:r>
          </a:p>
          <a:p>
            <a:pPr marL="0" indent="0">
              <a:buNone/>
            </a:pPr>
            <a:endParaRPr lang="en-GB" altLang="en-US" sz="2000" dirty="0"/>
          </a:p>
          <a:p>
            <a:pPr marL="0" indent="0">
              <a:buNone/>
            </a:pPr>
            <a:r>
              <a:rPr lang="en-GB" altLang="en-US" sz="2000" dirty="0"/>
              <a:t>As you must not use ‘I’ or ‘we’ in academic writing on your course, except for reflective writing, the passive form would be more appropriate.</a:t>
            </a:r>
          </a:p>
          <a:p>
            <a:pPr marL="0" indent="0">
              <a:buNone/>
            </a:pPr>
            <a:endParaRPr lang="en-GB" sz="2000" dirty="0"/>
          </a:p>
        </p:txBody>
      </p:sp>
    </p:spTree>
    <p:extLst>
      <p:ext uri="{BB962C8B-B14F-4D97-AF65-F5344CB8AC3E}">
        <p14:creationId xmlns:p14="http://schemas.microsoft.com/office/powerpoint/2010/main" val="4154706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resources</a:t>
            </a:r>
          </a:p>
        </p:txBody>
      </p:sp>
      <p:sp>
        <p:nvSpPr>
          <p:cNvPr id="3" name="Content Placeholder 2"/>
          <p:cNvSpPr>
            <a:spLocks noGrp="1"/>
          </p:cNvSpPr>
          <p:nvPr>
            <p:ph idx="1"/>
          </p:nvPr>
        </p:nvSpPr>
        <p:spPr/>
        <p:txBody>
          <a:bodyPr>
            <a:normAutofit/>
          </a:bodyPr>
          <a:lstStyle/>
          <a:p>
            <a:r>
              <a:rPr lang="en-GB" altLang="en-US" dirty="0"/>
              <a:t>Coleman, H. (2020) </a:t>
            </a:r>
            <a:r>
              <a:rPr lang="en-GB" altLang="en-US" i="1" dirty="0"/>
              <a:t>Polish Your Academic Writing </a:t>
            </a:r>
            <a:r>
              <a:rPr lang="en-GB" altLang="en-US" dirty="0"/>
              <a:t>Los Angeles: Sage</a:t>
            </a:r>
          </a:p>
          <a:p>
            <a:r>
              <a:rPr lang="en-GB" altLang="en-US" dirty="0"/>
              <a:t>Godfrey, J. (2009) </a:t>
            </a:r>
            <a:r>
              <a:rPr lang="en-GB" altLang="en-US" i="1" dirty="0"/>
              <a:t>How To Use Your Reading In Your Essays </a:t>
            </a:r>
            <a:r>
              <a:rPr lang="en-GB" altLang="en-US" dirty="0"/>
              <a:t>Basingstoke: Palgrave Macmillan</a:t>
            </a:r>
          </a:p>
          <a:p>
            <a:r>
              <a:rPr lang="en-GB" altLang="en-US" dirty="0"/>
              <a:t>Peck, J. and Coyle, M. (2012) </a:t>
            </a:r>
            <a:r>
              <a:rPr lang="en-GB" altLang="en-US" i="1" dirty="0"/>
              <a:t>The Student’s Guide To Writing </a:t>
            </a:r>
            <a:r>
              <a:rPr lang="en-GB" altLang="en-US" dirty="0"/>
              <a:t>3</a:t>
            </a:r>
            <a:r>
              <a:rPr lang="en-GB" altLang="en-US" baseline="30000" dirty="0"/>
              <a:t>rd</a:t>
            </a:r>
            <a:r>
              <a:rPr lang="en-GB" altLang="en-US" dirty="0"/>
              <a:t> Edition Basingstoke: Palgrave Macmillan</a:t>
            </a:r>
          </a:p>
          <a:p>
            <a:endParaRPr lang="en-GB" dirty="0"/>
          </a:p>
        </p:txBody>
      </p:sp>
    </p:spTree>
    <p:extLst>
      <p:ext uri="{BB962C8B-B14F-4D97-AF65-F5344CB8AC3E}">
        <p14:creationId xmlns:p14="http://schemas.microsoft.com/office/powerpoint/2010/main" val="179862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Any questions?</a:t>
            </a:r>
          </a:p>
        </p:txBody>
      </p:sp>
      <p:sp>
        <p:nvSpPr>
          <p:cNvPr id="3" name="Content Placeholder 2"/>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57767821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1AD75CA7D0B1642974C3BFD80D02867" ma:contentTypeVersion="4" ma:contentTypeDescription="Create a new document." ma:contentTypeScope="" ma:versionID="5e393369332177e3627bc50adadc3b1c">
  <xsd:schema xmlns:xsd="http://www.w3.org/2001/XMLSchema" xmlns:xs="http://www.w3.org/2001/XMLSchema" xmlns:p="http://schemas.microsoft.com/office/2006/metadata/properties" xmlns:ns2="1bf1a193-fdc4-4b19-b873-6e1618dbbb4e" targetNamespace="http://schemas.microsoft.com/office/2006/metadata/properties" ma:root="true" ma:fieldsID="ee5ca3c772a8b728026c189bfa58d73f" ns2:_="">
    <xsd:import namespace="1bf1a193-fdc4-4b19-b873-6e1618dbbb4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f1a193-fdc4-4b19-b873-6e1618dbbb4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E0BB864-AFC3-4E40-A5A9-AF35283F60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f1a193-fdc4-4b19-b873-6e1618dbbb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1bf1a193-fdc4-4b19-b873-6e1618dbbb4e"/>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 (2)</Template>
  <TotalTime>0</TotalTime>
  <Words>2143</Words>
  <Application>Microsoft Office PowerPoint</Application>
  <PresentationFormat>On-screen Show (4:3)</PresentationFormat>
  <Paragraphs>134</Paragraphs>
  <Slides>23</Slides>
  <Notes>0</Notes>
  <HiddenSlides>0</HiddenSlides>
  <MMClips>0</MMClips>
  <ScaleCrop>false</ScaleCrop>
  <HeadingPairs>
    <vt:vector size="6" baseType="variant">
      <vt:variant>
        <vt:lpstr>Fonts Used</vt:lpstr>
      </vt:variant>
      <vt:variant>
        <vt:i4>4</vt:i4>
      </vt:variant>
      <vt:variant>
        <vt:lpstr>Theme</vt:lpstr>
      </vt:variant>
      <vt:variant>
        <vt:i4>16</vt:i4>
      </vt:variant>
      <vt:variant>
        <vt:lpstr>Slide Titles</vt:lpstr>
      </vt:variant>
      <vt:variant>
        <vt:i4>23</vt:i4>
      </vt:variant>
    </vt:vector>
  </HeadingPairs>
  <TitlesOfParts>
    <vt:vector size="43" baseType="lpstr">
      <vt:lpstr>Arial</vt:lpstr>
      <vt:lpstr>Calibri</vt:lpstr>
      <vt:lpstr>Calibri Light</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Academic writing          </vt:lpstr>
      <vt:lpstr>PowerPoint Presentation</vt:lpstr>
      <vt:lpstr>What is academic writing?</vt:lpstr>
      <vt:lpstr>Academic writing is:</vt:lpstr>
      <vt:lpstr>PowerPoint Presentation</vt:lpstr>
      <vt:lpstr>Arrange your points in a logical order</vt:lpstr>
      <vt:lpstr>Write in structured paragraphs</vt:lpstr>
      <vt:lpstr>Your evidence will:</vt:lpstr>
      <vt:lpstr>Use signalling words when writing to:</vt:lpstr>
      <vt:lpstr>Be concise</vt:lpstr>
      <vt:lpstr>Be concise continued…</vt:lpstr>
      <vt:lpstr>Use formal language</vt:lpstr>
      <vt:lpstr>Revise, edit and proofread</vt:lpstr>
      <vt:lpstr>Consider this example of poor academic style:</vt:lpstr>
      <vt:lpstr>PowerPoint Presentation</vt:lpstr>
      <vt:lpstr>Appropriate academic style</vt:lpstr>
      <vt:lpstr>Academic style guidelines</vt:lpstr>
      <vt:lpstr>Academic style guidelines continued</vt:lpstr>
      <vt:lpstr>Academic style guidelines continued</vt:lpstr>
      <vt:lpstr>Academic style guidelines continued</vt:lpstr>
      <vt:lpstr>The passive voice</vt:lpstr>
      <vt:lpstr>Useful resources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Evans (Institute of Management and Health)</cp:lastModifiedBy>
  <cp:revision>35</cp:revision>
  <cp:lastPrinted>2020-09-16T11:34:26Z</cp:lastPrinted>
  <dcterms:created xsi:type="dcterms:W3CDTF">2015-04-14T15:21:28Z</dcterms:created>
  <dcterms:modified xsi:type="dcterms:W3CDTF">2021-10-08T11:45:59Z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0x010100A1AD75CA7D0B1642974C3BFD80D02867</vt:lpwstr>
  </property>
</Properties>
</file>