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handoutMasterIdLst>
    <p:handoutMasterId r:id="rId13"/>
  </p:handoutMasterIdLst>
  <p:sldIdLst>
    <p:sldId id="256" r:id="rId2"/>
    <p:sldId id="259" r:id="rId3"/>
    <p:sldId id="257" r:id="rId4"/>
    <p:sldId id="260" r:id="rId5"/>
    <p:sldId id="262" r:id="rId6"/>
    <p:sldId id="258" r:id="rId7"/>
    <p:sldId id="261" r:id="rId8"/>
    <p:sldId id="263" r:id="rId9"/>
    <p:sldId id="264" r:id="rId10"/>
    <p:sldId id="265" r:id="rId1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33DECA-6D21-450E-8EA5-92F91A3608CC}" type="datetime1">
              <a:rPr lang="en-GB" smtClean="0"/>
              <a:t>09/11/2021</a:t>
            </a:fld>
            <a:endParaRPr lang="en-GB"/>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21DD5-60B2-4AA8-A1F6-D8D246208762}" type="datetime1">
              <a:rPr lang="en-GB" smtClean="0"/>
              <a:pPr/>
              <a:t>09/11/2021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09/11/2021</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09/11/2021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rtlCol="0" anchor="b">
            <a:normAutofit/>
          </a:bodyPr>
          <a:lstStyle>
            <a:lvl1pPr algn="r">
              <a:defRPr sz="4000"/>
            </a:lvl1pPr>
          </a:lstStyle>
          <a:p>
            <a:pPr rtl="0"/>
            <a:r>
              <a:rPr lang="en-GB" noProof="0"/>
              <a:t>Click to edit Master title style</a:t>
            </a:r>
          </a:p>
        </p:txBody>
      </p:sp>
      <p:sp>
        <p:nvSpPr>
          <p:cNvPr id="3" name="Text Placeholder 2"/>
          <p:cNvSpPr>
            <a:spLocks noGrp="1"/>
          </p:cNvSpPr>
          <p:nvPr>
            <p:ph type="body" idx="1"/>
          </p:nvPr>
        </p:nvSpPr>
        <p:spPr>
          <a:xfrm>
            <a:off x="1024467" y="3641725"/>
            <a:ext cx="10490200" cy="955675"/>
          </a:xfrm>
        </p:spPr>
        <p:txBody>
          <a:bodyPr rtlCol="0">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814452" y="381000"/>
            <a:ext cx="2910840" cy="365125"/>
          </a:xfrm>
        </p:spPr>
        <p:txBody>
          <a:bodyPr rtlCol="0"/>
          <a:lstStyle>
            <a:lvl1pPr algn="r">
              <a:defRPr/>
            </a:lvl1pPr>
          </a:lstStyle>
          <a:p>
            <a:pPr rtl="0"/>
            <a:fld id="{E93FA21A-0498-4D7C-9321-98539BE39566}" type="datetime1">
              <a:rPr lang="en-GB" noProof="0" smtClean="0"/>
              <a:t>09/11/2021</a:t>
            </a:fld>
            <a:endParaRPr lang="en-GB" noProof="0"/>
          </a:p>
        </p:txBody>
      </p:sp>
      <p:sp>
        <p:nvSpPr>
          <p:cNvPr id="5" name="Footer Placeholder 4"/>
          <p:cNvSpPr>
            <a:spLocks noGrp="1"/>
          </p:cNvSpPr>
          <p:nvPr>
            <p:ph type="ftr" sz="quarter" idx="11"/>
          </p:nvPr>
        </p:nvSpPr>
        <p:spPr>
          <a:xfrm>
            <a:off x="685800" y="381001"/>
            <a:ext cx="6991492" cy="36406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9FA4F2B-E66D-49DE-B086-A99E7C5D0929}" type="datetime1">
              <a:rPr lang="en-GB" noProof="0" smtClean="0"/>
              <a:t>09/11/2021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rtlCol="0"/>
          <a:lstStyle/>
          <a:p>
            <a:pPr rtl="0"/>
            <a:r>
              <a:rPr lang="en-GB" noProof="0"/>
              <a:t>Click to edit Master title style</a:t>
            </a:r>
          </a:p>
        </p:txBody>
      </p:sp>
      <p:sp>
        <p:nvSpPr>
          <p:cNvPr id="3" name="Text Placeholder 2"/>
          <p:cNvSpPr>
            <a:spLocks noGrp="1"/>
          </p:cNvSpPr>
          <p:nvPr>
            <p:ph type="body" idx="1"/>
          </p:nvPr>
        </p:nvSpPr>
        <p:spPr>
          <a:xfrm>
            <a:off x="914409" y="2183802"/>
            <a:ext cx="5079991"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0" y="3132666"/>
            <a:ext cx="5311775"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00800" y="2183802"/>
            <a:ext cx="5105400"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3132666"/>
            <a:ext cx="5334000"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5129BD0-7B58-4DE1-BF4A-60853CEDB945}" type="datetime1">
              <a:rPr lang="en-GB" noProof="0" smtClean="0"/>
              <a:t>09/11/2021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AE12CC0D-7277-4229-BC3D-AA8FFED97577}" type="datetime1">
              <a:rPr lang="en-GB" noProof="0" smtClean="0"/>
              <a:t>09/11/2021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FCA57E-94A6-4D08-8F9F-B86C2A08161A}" type="datetime1">
              <a:rPr lang="en-GB" noProof="0" smtClean="0"/>
              <a:t>09/11/2021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rtlCol="0" anchor="b"/>
          <a:lstStyle>
            <a:lvl1pPr algn="l">
              <a:defRPr sz="3200"/>
            </a:lvl1pPr>
          </a:lstStyle>
          <a:p>
            <a:pPr rtl="0"/>
            <a:r>
              <a:rPr lang="en-GB" noProof="0"/>
              <a:t>Click to edit Master title style</a:t>
            </a:r>
          </a:p>
        </p:txBody>
      </p:sp>
      <p:sp>
        <p:nvSpPr>
          <p:cNvPr id="3" name="Content Placeholder 2"/>
          <p:cNvSpPr>
            <a:spLocks noGrp="1"/>
          </p:cNvSpPr>
          <p:nvPr>
            <p:ph idx="1"/>
          </p:nvPr>
        </p:nvSpPr>
        <p:spPr>
          <a:xfrm>
            <a:off x="4995582" y="746759"/>
            <a:ext cx="6510618" cy="5471925"/>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124199"/>
            <a:ext cx="411480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345DD0D-6EE3-4EBE-AC7B-0FAEE5F43E3A}" type="datetime1">
              <a:rPr lang="en-GB" noProof="0" smtClean="0"/>
              <a:t>09/11/2021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861238" y="751241"/>
            <a:ext cx="3644962" cy="5467443"/>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3124199"/>
            <a:ext cx="687324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B8D81ED-5986-4BF3-B7E3-FCEA1EB91F7E}" type="datetime1">
              <a:rPr lang="en-GB" noProof="0" smtClean="0"/>
              <a:t>09/11/2021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681727" y="941439"/>
            <a:ext cx="10821840" cy="3478161"/>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5516715"/>
            <a:ext cx="10820400" cy="701969"/>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3C28D9E-E09C-4CEE-BAC3-E66B0A5E5690}" type="datetime1">
              <a:rPr lang="en-GB" noProof="0" smtClean="0"/>
              <a:t>09/11/2021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rtlCol="0" anchor="ct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9133"/>
            <a:ext cx="10130516" cy="99906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3519C4BC-7890-4861-B648-5F6B5E9BB158}" type="datetime1">
              <a:rPr lang="en-GB" noProof="0" smtClean="0"/>
              <a:t>09/11/2021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rtlCol="0" anchor="ctr"/>
          <a:lstStyle>
            <a:lvl1pPr algn="l">
              <a:defRPr sz="3200"/>
            </a:lvl1pPr>
          </a:lstStyle>
          <a:p>
            <a:pPr rtl="0"/>
            <a:r>
              <a:rPr lang="en-GB" noProof="0"/>
              <a:t>Click to edit Master title style</a:t>
            </a:r>
          </a:p>
        </p:txBody>
      </p:sp>
      <p:sp>
        <p:nvSpPr>
          <p:cNvPr id="12" name="Text Placeholder 3"/>
          <p:cNvSpPr>
            <a:spLocks noGrp="1"/>
          </p:cNvSpPr>
          <p:nvPr>
            <p:ph type="body" sz="half" idx="13"/>
          </p:nvPr>
        </p:nvSpPr>
        <p:spPr>
          <a:xfrm>
            <a:off x="1303865" y="3365556"/>
            <a:ext cx="9592736" cy="444443"/>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1024467" y="3959862"/>
            <a:ext cx="10151533" cy="679871"/>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F4AE1A87-3705-425A-96CD-FC35B44BCF00}" type="datetime1">
              <a:rPr lang="en-GB" noProof="0" smtClean="0"/>
              <a:t>09/11/2021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rtlCol="0" anchor="b"/>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8315"/>
            <a:ext cx="10144654" cy="99988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78883"/>
            <a:ext cx="2910840" cy="365125"/>
          </a:xfrm>
        </p:spPr>
        <p:txBody>
          <a:bodyPr rtlCol="0"/>
          <a:lstStyle>
            <a:lvl1pPr algn="r">
              <a:defRPr/>
            </a:lvl1pPr>
          </a:lstStyle>
          <a:p>
            <a:pPr rtl="0"/>
            <a:fld id="{789538C6-4E79-4BCC-ABA7-DF938E6E64CD}" type="datetime1">
              <a:rPr lang="en-GB" noProof="0" smtClean="0"/>
              <a:t>09/11/2021</a:t>
            </a:fld>
            <a:endParaRPr lang="en-GB" noProof="0"/>
          </a:p>
        </p:txBody>
      </p:sp>
      <p:sp>
        <p:nvSpPr>
          <p:cNvPr id="6" name="Footer Placeholder 5"/>
          <p:cNvSpPr>
            <a:spLocks noGrp="1"/>
          </p:cNvSpPr>
          <p:nvPr>
            <p:ph type="ftr" sz="quarter" idx="11"/>
          </p:nvPr>
        </p:nvSpPr>
        <p:spPr>
          <a:xfrm>
            <a:off x="685800" y="378883"/>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rtlCol="0"/>
          <a:lstStyle/>
          <a:p>
            <a:pPr rtl="0"/>
            <a:r>
              <a:rPr lang="en-GB" noProof="0"/>
              <a:t>Click to edit Master title style</a:t>
            </a:r>
          </a:p>
        </p:txBody>
      </p:sp>
      <p:sp>
        <p:nvSpPr>
          <p:cNvPr id="7" name="Text Placeholder 2"/>
          <p:cNvSpPr>
            <a:spLocks noGrp="1"/>
          </p:cNvSpPr>
          <p:nvPr>
            <p:ph type="body" idx="1"/>
          </p:nvPr>
        </p:nvSpPr>
        <p:spPr>
          <a:xfrm>
            <a:off x="685800" y="2202080"/>
            <a:ext cx="3456432" cy="617320"/>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685799"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368800" y="2201333"/>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366858" y="2904067"/>
            <a:ext cx="3456432" cy="331461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8051800" y="2192866"/>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8051801"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1CBA8C9-3B51-4F27-A7D7-1A83A00D14AE}" type="datetime1">
              <a:rPr lang="en-GB" noProof="0" smtClean="0"/>
              <a:t>09/11/2021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rtlCol="0"/>
          <a:lstStyle/>
          <a:p>
            <a:pPr rtl="0"/>
            <a:r>
              <a:rPr lang="en-GB" noProof="0"/>
              <a:t>Click to edit Master title style</a:t>
            </a:r>
          </a:p>
        </p:txBody>
      </p:sp>
      <p:sp>
        <p:nvSpPr>
          <p:cNvPr id="19" name="Text Placeholder 2"/>
          <p:cNvSpPr>
            <a:spLocks noGrp="1"/>
          </p:cNvSpPr>
          <p:nvPr>
            <p:ph type="body" idx="1"/>
          </p:nvPr>
        </p:nvSpPr>
        <p:spPr>
          <a:xfrm>
            <a:off x="688618" y="4191000"/>
            <a:ext cx="3451582"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688618" y="4873764"/>
            <a:ext cx="3451582"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374263" y="4191000"/>
            <a:ext cx="3448935"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374264" y="4873763"/>
            <a:ext cx="344893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8049731" y="4191000"/>
            <a:ext cx="3456469"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8049731" y="4873761"/>
            <a:ext cx="345244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72ED0BB0-039B-4E8F-BC0C-B290707A142F}" type="datetime1">
              <a:rPr lang="en-GB" noProof="0" smtClean="0"/>
              <a:t>09/11/2021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CDB25D-9786-4BA4-AF8E-8F4824B80D21}" type="datetime1">
              <a:rPr lang="en-GB" noProof="0" smtClean="0"/>
              <a:t>09/11/2021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7814452" y="379941"/>
            <a:ext cx="2910840" cy="365125"/>
          </a:xfrm>
        </p:spPr>
        <p:txBody>
          <a:bodyPr rtlCol="0"/>
          <a:lstStyle>
            <a:lvl1pPr algn="r">
              <a:defRPr/>
            </a:lvl1pPr>
          </a:lstStyle>
          <a:p>
            <a:pPr rtl="0"/>
            <a:fld id="{4EB419EC-2B9A-443A-ACB2-49F4621D245F}" type="datetime1">
              <a:rPr lang="en-GB" noProof="0" smtClean="0"/>
              <a:t>09/11/2021</a:t>
            </a:fld>
            <a:endParaRPr lang="en-GB" noProof="0"/>
          </a:p>
        </p:txBody>
      </p:sp>
      <p:sp>
        <p:nvSpPr>
          <p:cNvPr id="5" name="Footer Placeholder 4"/>
          <p:cNvSpPr>
            <a:spLocks noGrp="1"/>
          </p:cNvSpPr>
          <p:nvPr>
            <p:ph type="ftr" sz="quarter" idx="11"/>
          </p:nvPr>
        </p:nvSpPr>
        <p:spPr>
          <a:xfrm>
            <a:off x="685800" y="381000"/>
            <a:ext cx="6991492" cy="36512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09/11/2021</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5568" y="1815695"/>
            <a:ext cx="9448800" cy="1825096"/>
          </a:xfrm>
        </p:spPr>
        <p:txBody>
          <a:bodyPr rtlCol="0">
            <a:normAutofit/>
          </a:bodyPr>
          <a:lstStyle/>
          <a:p>
            <a:r>
              <a:rPr lang="en-GB" sz="4800">
                <a:latin typeface="Arial"/>
                <a:cs typeface="Arial"/>
              </a:rPr>
              <a:t>Problem Solving and decision making</a:t>
            </a:r>
          </a:p>
        </p:txBody>
      </p:sp>
      <p:sp>
        <p:nvSpPr>
          <p:cNvPr id="3" name="Subtitle 2"/>
          <p:cNvSpPr>
            <a:spLocks noGrp="1"/>
          </p:cNvSpPr>
          <p:nvPr>
            <p:ph type="subTitle" idx="1"/>
          </p:nvPr>
        </p:nvSpPr>
        <p:spPr>
          <a:xfrm>
            <a:off x="1371600" y="3632201"/>
            <a:ext cx="9448800" cy="2396705"/>
          </a:xfrm>
        </p:spPr>
        <p:txBody>
          <a:bodyPr vert="horz" lIns="91440" tIns="45720" rIns="91440" bIns="45720" rtlCol="0" anchor="t">
            <a:normAutofit/>
          </a:bodyPr>
          <a:lstStyle/>
          <a:p>
            <a:r>
              <a:rPr lang="en-GB">
                <a:latin typeface="Arial"/>
                <a:cs typeface="Arial"/>
              </a:rPr>
              <a:t>Student Name: Catalina Bucataru</a:t>
            </a:r>
          </a:p>
          <a:p>
            <a:r>
              <a:rPr lang="en-GB">
                <a:latin typeface="Arial"/>
                <a:cs typeface="Arial"/>
              </a:rPr>
              <a:t>Student Number:1918854</a:t>
            </a:r>
          </a:p>
          <a:p>
            <a:r>
              <a:rPr lang="en-GB">
                <a:latin typeface="Arial"/>
                <a:cs typeface="Arial"/>
              </a:rPr>
              <a:t>Module code: BMSW 4004 Problem solving and decision making</a:t>
            </a:r>
          </a:p>
          <a:p>
            <a:r>
              <a:rPr lang="en-GB">
                <a:latin typeface="Arial"/>
                <a:cs typeface="Arial"/>
              </a:rPr>
              <a:t>Lecture`s name: Abdi Rahman</a:t>
            </a:r>
          </a:p>
        </p:txBody>
      </p:sp>
    </p:spTree>
    <p:extLst>
      <p:ext uri="{BB962C8B-B14F-4D97-AF65-F5344CB8AC3E}">
        <p14:creationId xmlns:p14="http://schemas.microsoft.com/office/powerpoint/2010/main" val="3402371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8E9785-D123-487F-811D-E40B8B6D982B}"/>
              </a:ext>
            </a:extLst>
          </p:cNvPr>
          <p:cNvSpPr>
            <a:spLocks noGrp="1"/>
          </p:cNvSpPr>
          <p:nvPr>
            <p:ph idx="1"/>
          </p:nvPr>
        </p:nvSpPr>
        <p:spPr>
          <a:xfrm>
            <a:off x="677333" y="2194560"/>
            <a:ext cx="5129551" cy="4024125"/>
          </a:xfrm>
        </p:spPr>
        <p:txBody>
          <a:bodyPr vert="horz" lIns="91440" tIns="45720" rIns="91440" bIns="45720" rtlCol="0" anchor="t">
            <a:normAutofit/>
          </a:bodyPr>
          <a:lstStyle/>
          <a:p>
            <a:pPr marL="0" indent="0">
              <a:buNone/>
            </a:pPr>
            <a:r>
              <a:rPr lang="en-GB" sz="1700">
                <a:latin typeface="Arial"/>
                <a:cs typeface="Arial"/>
              </a:rPr>
              <a:t>Stress is defined as a process in </a:t>
            </a:r>
            <a:r>
              <a:rPr lang="en-GB" sz="1700" err="1">
                <a:latin typeface="Arial"/>
                <a:cs typeface="Arial"/>
              </a:rPr>
              <a:t>wich</a:t>
            </a:r>
            <a:r>
              <a:rPr lang="en-GB" sz="1700">
                <a:latin typeface="Arial"/>
                <a:cs typeface="Arial"/>
              </a:rPr>
              <a:t> environmental demands strain an organism`s adaptive capacity resulting in both </a:t>
            </a:r>
            <a:r>
              <a:rPr lang="en-GB" sz="1700" err="1">
                <a:latin typeface="Arial"/>
                <a:cs typeface="Arial"/>
              </a:rPr>
              <a:t>psichological</a:t>
            </a:r>
            <a:r>
              <a:rPr lang="en-GB" sz="1700">
                <a:latin typeface="Arial"/>
                <a:cs typeface="Arial"/>
              </a:rPr>
              <a:t> </a:t>
            </a:r>
            <a:r>
              <a:rPr lang="en-GB" sz="1700" err="1">
                <a:latin typeface="Arial"/>
                <a:cs typeface="Arial"/>
              </a:rPr>
              <a:t>demanda</a:t>
            </a:r>
            <a:r>
              <a:rPr lang="en-GB" sz="1700">
                <a:latin typeface="Arial"/>
                <a:cs typeface="Arial"/>
              </a:rPr>
              <a:t> as well as biological changes that could place at risk for </a:t>
            </a:r>
            <a:r>
              <a:rPr lang="en-GB" sz="1700" err="1">
                <a:latin typeface="Arial"/>
                <a:cs typeface="Arial"/>
              </a:rPr>
              <a:t>illness.Things</a:t>
            </a:r>
            <a:r>
              <a:rPr lang="en-GB" sz="1700">
                <a:latin typeface="Arial"/>
                <a:cs typeface="Arial"/>
              </a:rPr>
              <a:t> that cause us stress are called </a:t>
            </a:r>
            <a:r>
              <a:rPr lang="en-GB" sz="1700" err="1">
                <a:latin typeface="Arial"/>
                <a:cs typeface="Arial"/>
              </a:rPr>
              <a:t>stressors.Stress</a:t>
            </a:r>
            <a:r>
              <a:rPr lang="en-GB" sz="1700">
                <a:latin typeface="Arial"/>
                <a:cs typeface="Arial"/>
              </a:rPr>
              <a:t> affects </a:t>
            </a:r>
            <a:r>
              <a:rPr lang="en-GB" sz="1700" err="1">
                <a:latin typeface="Arial"/>
                <a:cs typeface="Arial"/>
              </a:rPr>
              <a:t>everyone,young</a:t>
            </a:r>
            <a:r>
              <a:rPr lang="en-GB" sz="1700">
                <a:latin typeface="Arial"/>
                <a:cs typeface="Arial"/>
              </a:rPr>
              <a:t> and </a:t>
            </a:r>
            <a:r>
              <a:rPr lang="en-GB" sz="1700" err="1">
                <a:latin typeface="Arial"/>
                <a:cs typeface="Arial"/>
              </a:rPr>
              <a:t>old,rich</a:t>
            </a:r>
            <a:r>
              <a:rPr lang="en-GB" sz="1700">
                <a:latin typeface="Arial"/>
                <a:cs typeface="Arial"/>
              </a:rPr>
              <a:t> and </a:t>
            </a:r>
            <a:r>
              <a:rPr lang="en-GB" sz="1700" err="1">
                <a:latin typeface="Arial"/>
                <a:cs typeface="Arial"/>
              </a:rPr>
              <a:t>poor.Life</a:t>
            </a:r>
            <a:r>
              <a:rPr lang="en-GB" sz="1700">
                <a:latin typeface="Arial"/>
                <a:cs typeface="Arial"/>
              </a:rPr>
              <a:t> is full of </a:t>
            </a:r>
            <a:r>
              <a:rPr lang="en-GB" sz="1700" err="1">
                <a:latin typeface="Arial"/>
                <a:cs typeface="Arial"/>
              </a:rPr>
              <a:t>stress.Stress</a:t>
            </a:r>
            <a:r>
              <a:rPr lang="en-GB" sz="1700">
                <a:latin typeface="Arial"/>
                <a:cs typeface="Arial"/>
              </a:rPr>
              <a:t> is an every fact of life that we must all deal </a:t>
            </a:r>
            <a:r>
              <a:rPr lang="en-GB" sz="1700" err="1">
                <a:latin typeface="Arial"/>
                <a:cs typeface="Arial"/>
              </a:rPr>
              <a:t>with.It</a:t>
            </a:r>
            <a:r>
              <a:rPr lang="en-GB" sz="1700">
                <a:latin typeface="Arial"/>
                <a:cs typeface="Arial"/>
              </a:rPr>
              <a:t> comes in all shapes and </a:t>
            </a:r>
            <a:r>
              <a:rPr lang="en-GB" sz="1700" err="1">
                <a:latin typeface="Arial"/>
                <a:cs typeface="Arial"/>
              </a:rPr>
              <a:t>sizes.A</a:t>
            </a:r>
            <a:r>
              <a:rPr lang="en-GB" sz="1700">
                <a:latin typeface="Arial"/>
                <a:cs typeface="Arial"/>
              </a:rPr>
              <a:t> few types of stress can </a:t>
            </a:r>
            <a:r>
              <a:rPr lang="en-GB" sz="1700" err="1">
                <a:latin typeface="Arial"/>
                <a:cs typeface="Arial"/>
              </a:rPr>
              <a:t>be:Chronic</a:t>
            </a:r>
            <a:r>
              <a:rPr lang="en-GB" sz="1700">
                <a:latin typeface="Arial"/>
                <a:cs typeface="Arial"/>
              </a:rPr>
              <a:t> stress(causing illness),Eustress(improved long term functioning) and Work Place stress (caused by employment).</a:t>
            </a:r>
          </a:p>
          <a:p>
            <a:pPr marL="0" indent="0">
              <a:buNone/>
            </a:pPr>
            <a:r>
              <a:rPr lang="en-GB" sz="1700">
                <a:latin typeface="Arial"/>
                <a:cs typeface="Arial"/>
              </a:rPr>
              <a:t>Work-related stress is defined as harmful reaction that  people have to undue pressures and demands placed on at them work.</a:t>
            </a:r>
          </a:p>
        </p:txBody>
      </p:sp>
      <p:pic>
        <p:nvPicPr>
          <p:cNvPr id="4" name="Picture 4" descr="Chart, line chart&#10;&#10;Description automatically generated">
            <a:extLst>
              <a:ext uri="{FF2B5EF4-FFF2-40B4-BE49-F238E27FC236}">
                <a16:creationId xmlns:a16="http://schemas.microsoft.com/office/drawing/2014/main" id="{EB181F81-06E6-4759-A8E4-80557B95018E}"/>
              </a:ext>
            </a:extLst>
          </p:cNvPr>
          <p:cNvPicPr>
            <a:picLocks noChangeAspect="1"/>
          </p:cNvPicPr>
          <p:nvPr/>
        </p:nvPicPr>
        <p:blipFill>
          <a:blip r:embed="rId2"/>
          <a:stretch>
            <a:fillRect/>
          </a:stretch>
        </p:blipFill>
        <p:spPr>
          <a:xfrm>
            <a:off x="6098310" y="2861774"/>
            <a:ext cx="5865090" cy="2211904"/>
          </a:xfrm>
          <a:prstGeom prst="rect">
            <a:avLst/>
          </a:prstGeom>
        </p:spPr>
      </p:pic>
    </p:spTree>
    <p:extLst>
      <p:ext uri="{BB962C8B-B14F-4D97-AF65-F5344CB8AC3E}">
        <p14:creationId xmlns:p14="http://schemas.microsoft.com/office/powerpoint/2010/main" val="1183365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A039DEED-FF97-4A72-A318-A74FBE34AE71}"/>
              </a:ext>
            </a:extLst>
          </p:cNvPr>
          <p:cNvSpPr>
            <a:spLocks noGrp="1"/>
          </p:cNvSpPr>
          <p:nvPr>
            <p:ph idx="1"/>
          </p:nvPr>
        </p:nvSpPr>
        <p:spPr>
          <a:xfrm>
            <a:off x="86194" y="1440181"/>
            <a:ext cx="4389868" cy="5253192"/>
          </a:xfrm>
        </p:spPr>
        <p:txBody>
          <a:bodyPr vert="horz" lIns="91440" tIns="45720" rIns="91440" bIns="45720" rtlCol="0" anchor="t">
            <a:normAutofit/>
          </a:bodyPr>
          <a:lstStyle/>
          <a:p>
            <a:pPr marL="0" indent="0">
              <a:buNone/>
            </a:pPr>
            <a:r>
              <a:rPr lang="en-GB" sz="1600" u="sng">
                <a:latin typeface="Arial"/>
                <a:cs typeface="Arial"/>
              </a:rPr>
              <a:t>WORK-RELATED STRESS</a:t>
            </a:r>
            <a:endParaRPr lang="en-GB" sz="1600">
              <a:latin typeface="Arial"/>
              <a:cs typeface="Arial"/>
            </a:endParaRPr>
          </a:p>
          <a:p>
            <a:pPr marL="0" indent="0">
              <a:buNone/>
            </a:pPr>
            <a:r>
              <a:rPr lang="en-GB" sz="1600">
                <a:latin typeface="Arial"/>
                <a:cs typeface="Arial"/>
              </a:rPr>
              <a:t>Most </a:t>
            </a:r>
            <a:r>
              <a:rPr lang="en-GB" sz="1600" err="1">
                <a:latin typeface="Arial"/>
                <a:cs typeface="Arial"/>
              </a:rPr>
              <a:t>british</a:t>
            </a:r>
            <a:r>
              <a:rPr lang="en-GB" sz="1600">
                <a:latin typeface="Arial"/>
                <a:cs typeface="Arial"/>
              </a:rPr>
              <a:t> adults suffer from work-related (79%) feel stressed at least once a month ,</a:t>
            </a:r>
            <a:r>
              <a:rPr lang="en-GB" sz="1600" err="1">
                <a:latin typeface="Arial"/>
                <a:cs typeface="Arial"/>
              </a:rPr>
              <a:t>wih</a:t>
            </a:r>
            <a:r>
              <a:rPr lang="en-GB" sz="1600">
                <a:latin typeface="Arial"/>
                <a:cs typeface="Arial"/>
              </a:rPr>
              <a:t> work-related issues being a significant stressor. One in five (21%) of the 2000 Uk adults surveyed describe themselves  as stress-</a:t>
            </a:r>
            <a:r>
              <a:rPr lang="en-GB" sz="1600" err="1">
                <a:latin typeface="Arial"/>
                <a:cs typeface="Arial"/>
              </a:rPr>
              <a:t>free,for</a:t>
            </a:r>
            <a:r>
              <a:rPr lang="en-GB" sz="1600">
                <a:latin typeface="Arial"/>
                <a:cs typeface="Arial"/>
              </a:rPr>
              <a:t> many people </a:t>
            </a:r>
            <a:r>
              <a:rPr lang="en-GB" sz="1600" err="1">
                <a:latin typeface="Arial"/>
                <a:cs typeface="Arial"/>
              </a:rPr>
              <a:t>stres</a:t>
            </a:r>
            <a:r>
              <a:rPr lang="en-GB" sz="1600">
                <a:latin typeface="Arial"/>
                <a:cs typeface="Arial"/>
              </a:rPr>
              <a:t> has a more constant, and potentially debilitating role in their </a:t>
            </a:r>
            <a:r>
              <a:rPr lang="en-GB" sz="1600" err="1">
                <a:latin typeface="Arial"/>
                <a:cs typeface="Arial"/>
              </a:rPr>
              <a:t>lives.Nearly</a:t>
            </a:r>
            <a:r>
              <a:rPr lang="en-GB" sz="1600">
                <a:latin typeface="Arial"/>
                <a:cs typeface="Arial"/>
              </a:rPr>
              <a:t> half (49%) report being affected by stress for five days or more a </a:t>
            </a:r>
            <a:r>
              <a:rPr lang="en-GB" sz="1600" err="1">
                <a:latin typeface="Arial"/>
                <a:cs typeface="Arial"/>
              </a:rPr>
              <a:t>month,and</a:t>
            </a:r>
            <a:r>
              <a:rPr lang="en-GB" sz="1600">
                <a:latin typeface="Arial"/>
                <a:cs typeface="Arial"/>
              </a:rPr>
              <a:t> nearly a third (30%) say it`s ten days or </a:t>
            </a:r>
            <a:r>
              <a:rPr lang="en-GB" sz="1600" err="1">
                <a:latin typeface="Arial"/>
                <a:cs typeface="Arial"/>
              </a:rPr>
              <a:t>more.Absence</a:t>
            </a:r>
            <a:r>
              <a:rPr lang="en-GB" sz="1600">
                <a:latin typeface="Arial"/>
                <a:cs typeface="Arial"/>
              </a:rPr>
              <a:t> from the workplace has been described as the </a:t>
            </a:r>
            <a:r>
              <a:rPr lang="en-GB" sz="1600" err="1">
                <a:latin typeface="Arial"/>
                <a:cs typeface="Arial"/>
              </a:rPr>
              <a:t>sigle</a:t>
            </a:r>
            <a:r>
              <a:rPr lang="en-GB" sz="1600">
                <a:latin typeface="Arial"/>
                <a:cs typeface="Arial"/>
              </a:rPr>
              <a:t> largest source of lost productivity in business and industry in UK ,with minor illness causing the most short-term absence and </a:t>
            </a:r>
            <a:r>
              <a:rPr lang="en-GB" sz="1600" err="1">
                <a:latin typeface="Arial"/>
                <a:cs typeface="Arial"/>
              </a:rPr>
              <a:t>stress,and</a:t>
            </a:r>
            <a:r>
              <a:rPr lang="en-GB" sz="1600">
                <a:latin typeface="Arial"/>
                <a:cs typeface="Arial"/>
              </a:rPr>
              <a:t> mental health issues causing the most absence of over 4 weeks duration.</a:t>
            </a:r>
          </a:p>
          <a:p>
            <a:pPr marL="0" indent="0">
              <a:buNone/>
            </a:pPr>
            <a:endParaRPr lang="en-GB" sz="1600">
              <a:latin typeface="Arial"/>
              <a:cs typeface="Arial"/>
            </a:endParaRPr>
          </a:p>
          <a:p>
            <a:pPr marL="0" indent="0">
              <a:buNone/>
            </a:pPr>
            <a:endParaRPr lang="en-GB" sz="1600" b="1" u="sng">
              <a:latin typeface="Arial"/>
              <a:cs typeface="Arial"/>
            </a:endParaRPr>
          </a:p>
        </p:txBody>
      </p:sp>
      <p:pic>
        <p:nvPicPr>
          <p:cNvPr id="2" name="Picture 3" descr="A picture containing person, people&#10;&#10;Description automatically generated">
            <a:extLst>
              <a:ext uri="{FF2B5EF4-FFF2-40B4-BE49-F238E27FC236}">
                <a16:creationId xmlns:a16="http://schemas.microsoft.com/office/drawing/2014/main" id="{C54542C6-16D8-4FD7-84E5-BEC5FFE301B7}"/>
              </a:ext>
            </a:extLst>
          </p:cNvPr>
          <p:cNvPicPr>
            <a:picLocks noChangeAspect="1"/>
          </p:cNvPicPr>
          <p:nvPr/>
        </p:nvPicPr>
        <p:blipFill>
          <a:blip r:embed="rId3"/>
          <a:stretch>
            <a:fillRect/>
          </a:stretch>
        </p:blipFill>
        <p:spPr>
          <a:xfrm>
            <a:off x="4972699" y="1301849"/>
            <a:ext cx="6533501" cy="4361111"/>
          </a:xfrm>
          <a:prstGeom prst="rect">
            <a:avLst/>
          </a:prstGeom>
        </p:spPr>
      </p:pic>
    </p:spTree>
    <p:extLst>
      <p:ext uri="{BB962C8B-B14F-4D97-AF65-F5344CB8AC3E}">
        <p14:creationId xmlns:p14="http://schemas.microsoft.com/office/powerpoint/2010/main" val="1542595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9"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60945651-C6AD-43A8-871C-47ED237DAEA6}"/>
              </a:ext>
            </a:extLst>
          </p:cNvPr>
          <p:cNvPicPr>
            <a:picLocks noChangeAspect="1"/>
          </p:cNvPicPr>
          <p:nvPr/>
        </p:nvPicPr>
        <p:blipFill>
          <a:blip r:embed="rId3"/>
          <a:stretch>
            <a:fillRect/>
          </a:stretch>
        </p:blipFill>
        <p:spPr>
          <a:xfrm>
            <a:off x="1510884" y="873252"/>
            <a:ext cx="9087104" cy="5111496"/>
          </a:xfrm>
          <a:prstGeom prst="rect">
            <a:avLst/>
          </a:prstGeom>
          <a:ln w="31750" cap="sq">
            <a:noFill/>
            <a:miter lim="800000"/>
          </a:ln>
        </p:spPr>
      </p:pic>
    </p:spTree>
    <p:extLst>
      <p:ext uri="{BB962C8B-B14F-4D97-AF65-F5344CB8AC3E}">
        <p14:creationId xmlns:p14="http://schemas.microsoft.com/office/powerpoint/2010/main" val="2523976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C24208-70FF-41EC-A98B-68D1F8B66193}"/>
              </a:ext>
            </a:extLst>
          </p:cNvPr>
          <p:cNvSpPr>
            <a:spLocks noGrp="1"/>
          </p:cNvSpPr>
          <p:nvPr>
            <p:ph idx="1"/>
          </p:nvPr>
        </p:nvSpPr>
        <p:spPr>
          <a:xfrm>
            <a:off x="685800" y="1707380"/>
            <a:ext cx="10820400" cy="4511305"/>
          </a:xfrm>
        </p:spPr>
        <p:txBody>
          <a:bodyPr vert="horz" lIns="91440" tIns="45720" rIns="91440" bIns="45720" rtlCol="0" anchor="t">
            <a:normAutofit/>
          </a:bodyPr>
          <a:lstStyle/>
          <a:p>
            <a:pPr marL="0" indent="0">
              <a:buNone/>
            </a:pPr>
            <a:r>
              <a:rPr lang="en-GB" sz="1600" dirty="0">
                <a:latin typeface="Arial"/>
                <a:cs typeface="Arial"/>
              </a:rPr>
              <a:t>The impact of the complex problem on employees can be lack of </a:t>
            </a:r>
            <a:r>
              <a:rPr lang="en-GB" sz="1600" dirty="0" err="1">
                <a:latin typeface="Arial"/>
                <a:cs typeface="Arial"/>
              </a:rPr>
              <a:t>undestanding</a:t>
            </a:r>
            <a:r>
              <a:rPr lang="en-GB" sz="1600" dirty="0">
                <a:latin typeface="Arial"/>
                <a:cs typeface="Arial"/>
              </a:rPr>
              <a:t> about </a:t>
            </a:r>
            <a:r>
              <a:rPr lang="en-GB" sz="1600" dirty="0" err="1">
                <a:latin typeface="Arial"/>
                <a:cs typeface="Arial"/>
              </a:rPr>
              <a:t>leadrship</a:t>
            </a:r>
            <a:r>
              <a:rPr lang="en-GB" sz="1600" dirty="0">
                <a:latin typeface="Arial"/>
                <a:cs typeface="Arial"/>
              </a:rPr>
              <a:t> structure and roles what creates </a:t>
            </a:r>
            <a:r>
              <a:rPr lang="en-GB" sz="1600" dirty="0" err="1">
                <a:latin typeface="Arial"/>
                <a:cs typeface="Arial"/>
              </a:rPr>
              <a:t>stress,When</a:t>
            </a:r>
            <a:r>
              <a:rPr lang="en-GB" sz="1600" dirty="0">
                <a:latin typeface="Arial"/>
                <a:cs typeface="Arial"/>
              </a:rPr>
              <a:t> employees understand leadership </a:t>
            </a:r>
            <a:r>
              <a:rPr lang="en-GB" sz="1600" dirty="0" err="1">
                <a:latin typeface="Arial"/>
                <a:cs typeface="Arial"/>
              </a:rPr>
              <a:t>structure,there</a:t>
            </a:r>
            <a:r>
              <a:rPr lang="en-GB" sz="1600" dirty="0">
                <a:latin typeface="Arial"/>
                <a:cs typeface="Arial"/>
              </a:rPr>
              <a:t> is less </a:t>
            </a:r>
            <a:r>
              <a:rPr lang="en-GB" sz="1600" dirty="0" err="1">
                <a:latin typeface="Arial"/>
                <a:cs typeface="Arial"/>
              </a:rPr>
              <a:t>conflicts,which</a:t>
            </a:r>
            <a:r>
              <a:rPr lang="en-GB" sz="1600" dirty="0">
                <a:latin typeface="Arial"/>
                <a:cs typeface="Arial"/>
              </a:rPr>
              <a:t> enhances productivity and morale.</a:t>
            </a:r>
          </a:p>
          <a:p>
            <a:pPr marL="0" indent="0">
              <a:buNone/>
            </a:pPr>
            <a:r>
              <a:rPr lang="en-GB" sz="1600" dirty="0">
                <a:latin typeface="Arial"/>
                <a:cs typeface="Arial"/>
              </a:rPr>
              <a:t>Lack of job feedback from </a:t>
            </a:r>
            <a:r>
              <a:rPr lang="en-GB" sz="1600" dirty="0" err="1">
                <a:latin typeface="Arial"/>
                <a:cs typeface="Arial"/>
              </a:rPr>
              <a:t>leaderships,when</a:t>
            </a:r>
            <a:r>
              <a:rPr lang="en-GB" sz="1600" dirty="0">
                <a:latin typeface="Arial"/>
                <a:cs typeface="Arial"/>
              </a:rPr>
              <a:t> the employees don`t </a:t>
            </a:r>
            <a:r>
              <a:rPr lang="en-GB" sz="1600" dirty="0" err="1">
                <a:latin typeface="Arial"/>
                <a:cs typeface="Arial"/>
              </a:rPr>
              <a:t>recive</a:t>
            </a:r>
            <a:r>
              <a:rPr lang="en-GB" sz="1600" dirty="0">
                <a:latin typeface="Arial"/>
                <a:cs typeface="Arial"/>
              </a:rPr>
              <a:t> any </a:t>
            </a:r>
            <a:r>
              <a:rPr lang="en-GB" sz="1600" dirty="0" err="1">
                <a:latin typeface="Arial"/>
                <a:cs typeface="Arial"/>
              </a:rPr>
              <a:t>feedback,they</a:t>
            </a:r>
            <a:r>
              <a:rPr lang="en-GB" sz="1600" dirty="0">
                <a:latin typeface="Arial"/>
                <a:cs typeface="Arial"/>
              </a:rPr>
              <a:t> can worry abut their job performance even when they are doing well.</a:t>
            </a:r>
          </a:p>
          <a:p>
            <a:pPr marL="0" indent="0">
              <a:buNone/>
            </a:pPr>
            <a:r>
              <a:rPr lang="en-GB" sz="1600" dirty="0">
                <a:latin typeface="Arial"/>
                <a:cs typeface="Arial"/>
              </a:rPr>
              <a:t>Employees need to understand the company vision , like that they can see how their efforts fit into a big picture and it is easier for them to focus their energy on helping </a:t>
            </a:r>
            <a:r>
              <a:rPr lang="en-GB" sz="1600" dirty="0" err="1">
                <a:latin typeface="Arial"/>
                <a:cs typeface="Arial"/>
              </a:rPr>
              <a:t>achive</a:t>
            </a:r>
            <a:r>
              <a:rPr lang="en-GB" sz="1600" dirty="0">
                <a:latin typeface="Arial"/>
                <a:cs typeface="Arial"/>
              </a:rPr>
              <a:t> company goals.</a:t>
            </a:r>
          </a:p>
          <a:p>
            <a:pPr marL="0" indent="0">
              <a:buNone/>
            </a:pPr>
            <a:r>
              <a:rPr lang="en-GB" sz="1600" dirty="0">
                <a:latin typeface="Arial"/>
                <a:cs typeface="Arial"/>
              </a:rPr>
              <a:t>Workplace stress caused by unhealthy workloads can be a big problem for </a:t>
            </a:r>
            <a:r>
              <a:rPr lang="en-GB" sz="1600" dirty="0" err="1">
                <a:latin typeface="Arial"/>
                <a:cs typeface="Arial"/>
              </a:rPr>
              <a:t>employees.for</a:t>
            </a:r>
            <a:r>
              <a:rPr lang="en-GB" sz="1600" dirty="0">
                <a:latin typeface="Arial"/>
                <a:cs typeface="Arial"/>
              </a:rPr>
              <a:t> example the shifts need to be </a:t>
            </a:r>
            <a:r>
              <a:rPr lang="en-GB" sz="1600" dirty="0" err="1">
                <a:latin typeface="Arial"/>
                <a:cs typeface="Arial"/>
              </a:rPr>
              <a:t>resonable</a:t>
            </a:r>
            <a:r>
              <a:rPr lang="en-GB" sz="1600" dirty="0">
                <a:latin typeface="Arial"/>
                <a:cs typeface="Arial"/>
              </a:rPr>
              <a:t> because the employees need time away from work to rest,</a:t>
            </a:r>
          </a:p>
          <a:p>
            <a:pPr marL="0" indent="0">
              <a:buNone/>
            </a:pPr>
            <a:r>
              <a:rPr lang="en-GB" sz="1600" dirty="0">
                <a:latin typeface="Arial"/>
                <a:cs typeface="Arial"/>
              </a:rPr>
              <a:t>A work/life balance help maintain physical and emotional health and improves productivity.</a:t>
            </a:r>
          </a:p>
        </p:txBody>
      </p:sp>
    </p:spTree>
    <p:extLst>
      <p:ext uri="{BB962C8B-B14F-4D97-AF65-F5344CB8AC3E}">
        <p14:creationId xmlns:p14="http://schemas.microsoft.com/office/powerpoint/2010/main" val="2563134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2E55E9-4141-4ACF-8C34-3EC2AF319670}"/>
              </a:ext>
            </a:extLst>
          </p:cNvPr>
          <p:cNvSpPr>
            <a:spLocks noGrp="1"/>
          </p:cNvSpPr>
          <p:nvPr>
            <p:ph idx="1"/>
          </p:nvPr>
        </p:nvSpPr>
        <p:spPr>
          <a:xfrm>
            <a:off x="161144" y="1496381"/>
            <a:ext cx="11475423" cy="5134533"/>
          </a:xfrm>
        </p:spPr>
        <p:txBody>
          <a:bodyPr vert="horz" lIns="91440" tIns="45720" rIns="91440" bIns="45720" rtlCol="0" anchor="t">
            <a:normAutofit/>
          </a:bodyPr>
          <a:lstStyle/>
          <a:p>
            <a:pPr marL="0" indent="0">
              <a:buNone/>
            </a:pPr>
            <a:r>
              <a:rPr lang="en-GB" sz="1600">
                <a:latin typeface="Arial"/>
                <a:cs typeface="Arial"/>
              </a:rPr>
              <a:t>A study examines the psychosocial hazard experienced by academic staff working in Uk institutions over time. A risk  </a:t>
            </a:r>
            <a:r>
              <a:rPr lang="en-GB" sz="1600" err="1">
                <a:latin typeface="Arial"/>
                <a:cs typeface="Arial"/>
              </a:rPr>
              <a:t>assessement</a:t>
            </a:r>
            <a:r>
              <a:rPr lang="en-GB" sz="1600">
                <a:latin typeface="Arial"/>
                <a:cs typeface="Arial"/>
              </a:rPr>
              <a:t> framework developed by Health and Safety Executive was used to measure seven key </a:t>
            </a:r>
            <a:r>
              <a:rPr lang="en-GB" sz="1600" err="1">
                <a:latin typeface="Arial"/>
                <a:cs typeface="Arial"/>
              </a:rPr>
              <a:t>hazards:Demands,Control,Support</a:t>
            </a:r>
            <a:r>
              <a:rPr lang="en-GB" sz="1600">
                <a:latin typeface="Arial"/>
                <a:cs typeface="Arial"/>
              </a:rPr>
              <a:t> from managers and </a:t>
            </a:r>
            <a:r>
              <a:rPr lang="en-GB" sz="1600" err="1">
                <a:latin typeface="Arial"/>
                <a:cs typeface="Arial"/>
              </a:rPr>
              <a:t>colleagues,relationships,role</a:t>
            </a:r>
            <a:r>
              <a:rPr lang="en-GB" sz="1600">
                <a:latin typeface="Arial"/>
                <a:cs typeface="Arial"/>
              </a:rPr>
              <a:t> and change management. An increase in most of psychosocial  hazards was fond over </a:t>
            </a:r>
            <a:r>
              <a:rPr lang="en-GB" sz="1600" err="1">
                <a:latin typeface="Arial"/>
                <a:cs typeface="Arial"/>
              </a:rPr>
              <a:t>time,particulary</a:t>
            </a:r>
            <a:r>
              <a:rPr lang="en-GB" sz="1600">
                <a:latin typeface="Arial"/>
                <a:cs typeface="Arial"/>
              </a:rPr>
              <a:t> for job </a:t>
            </a:r>
            <a:r>
              <a:rPr lang="en-GB" sz="1600" err="1">
                <a:latin typeface="Arial"/>
                <a:cs typeface="Arial"/>
              </a:rPr>
              <a:t>demands,control,role</a:t>
            </a:r>
            <a:r>
              <a:rPr lang="en-GB" sz="1600">
                <a:latin typeface="Arial"/>
                <a:cs typeface="Arial"/>
              </a:rPr>
              <a:t> and </a:t>
            </a:r>
            <a:r>
              <a:rPr lang="en-GB" sz="1600" err="1">
                <a:latin typeface="Arial"/>
                <a:cs typeface="Arial"/>
              </a:rPr>
              <a:t>relationships,showing</a:t>
            </a:r>
            <a:r>
              <a:rPr lang="en-GB" sz="1600">
                <a:latin typeface="Arial"/>
                <a:cs typeface="Arial"/>
              </a:rPr>
              <a:t> clear cause for concern.Most traditional work environments contain a multitude of exogenous factors impacting individual performance.Moreover,instead asking individuals about their self-reported stress-levels, the workers was observed  behaviour in situations that can be classified as </a:t>
            </a:r>
            <a:r>
              <a:rPr lang="en-GB" sz="1600" err="1">
                <a:latin typeface="Arial"/>
                <a:cs typeface="Arial"/>
              </a:rPr>
              <a:t>stressful.Most</a:t>
            </a:r>
            <a:r>
              <a:rPr lang="en-GB" sz="1600">
                <a:latin typeface="Arial"/>
                <a:cs typeface="Arial"/>
              </a:rPr>
              <a:t> of the stress we experience coms from our jobs and </a:t>
            </a:r>
            <a:r>
              <a:rPr lang="en-GB" sz="1600" err="1">
                <a:latin typeface="Arial"/>
                <a:cs typeface="Arial"/>
              </a:rPr>
              <a:t>worksites.Stressed</a:t>
            </a:r>
            <a:r>
              <a:rPr lang="en-GB" sz="1600">
                <a:latin typeface="Arial"/>
                <a:cs typeface="Arial"/>
              </a:rPr>
              <a:t> workers are more likely to </a:t>
            </a:r>
            <a:r>
              <a:rPr lang="en-GB" sz="1600" err="1">
                <a:latin typeface="Arial"/>
                <a:cs typeface="Arial"/>
              </a:rPr>
              <a:t>smoke,drink,be</a:t>
            </a:r>
            <a:r>
              <a:rPr lang="en-GB" sz="1600">
                <a:latin typeface="Arial"/>
                <a:cs typeface="Arial"/>
              </a:rPr>
              <a:t> </a:t>
            </a:r>
            <a:r>
              <a:rPr lang="en-GB" sz="1600" err="1">
                <a:latin typeface="Arial"/>
                <a:cs typeface="Arial"/>
              </a:rPr>
              <a:t>intactive,eat</a:t>
            </a:r>
            <a:r>
              <a:rPr lang="en-GB" sz="1600">
                <a:latin typeface="Arial"/>
                <a:cs typeface="Arial"/>
              </a:rPr>
              <a:t> </a:t>
            </a:r>
            <a:r>
              <a:rPr lang="en-GB" sz="1600" err="1">
                <a:latin typeface="Arial"/>
                <a:cs typeface="Arial"/>
              </a:rPr>
              <a:t>poorly,have</a:t>
            </a:r>
            <a:r>
              <a:rPr lang="en-GB" sz="1600">
                <a:latin typeface="Arial"/>
                <a:cs typeface="Arial"/>
              </a:rPr>
              <a:t> relationships issue and get sick more </a:t>
            </a:r>
            <a:r>
              <a:rPr lang="en-GB" sz="1600" err="1">
                <a:latin typeface="Arial"/>
                <a:cs typeface="Arial"/>
              </a:rPr>
              <a:t>often.Job</a:t>
            </a:r>
            <a:r>
              <a:rPr lang="en-GB" sz="1600">
                <a:latin typeface="Arial"/>
                <a:cs typeface="Arial"/>
              </a:rPr>
              <a:t> stress cost billions of dollars every year because it leads to more  </a:t>
            </a:r>
            <a:r>
              <a:rPr lang="en-GB" sz="1600" err="1">
                <a:latin typeface="Arial"/>
                <a:cs typeface="Arial"/>
              </a:rPr>
              <a:t>absenteeism,medca</a:t>
            </a:r>
            <a:r>
              <a:rPr lang="en-GB" sz="1600">
                <a:latin typeface="Arial"/>
                <a:cs typeface="Arial"/>
              </a:rPr>
              <a:t> </a:t>
            </a:r>
            <a:r>
              <a:rPr lang="en-GB" sz="1600" err="1">
                <a:latin typeface="Arial"/>
                <a:cs typeface="Arial"/>
              </a:rPr>
              <a:t>expensesand</a:t>
            </a:r>
            <a:r>
              <a:rPr lang="en-GB" sz="1600">
                <a:latin typeface="Arial"/>
                <a:cs typeface="Arial"/>
              </a:rPr>
              <a:t> workers compensation </a:t>
            </a:r>
            <a:r>
              <a:rPr lang="en-GB" sz="1600" err="1">
                <a:latin typeface="Arial"/>
                <a:cs typeface="Arial"/>
              </a:rPr>
              <a:t>claims.The</a:t>
            </a:r>
            <a:r>
              <a:rPr lang="en-GB" sz="1600">
                <a:latin typeface="Arial"/>
                <a:cs typeface="Arial"/>
              </a:rPr>
              <a:t> relationships between stress and illness is complex. The </a:t>
            </a:r>
            <a:r>
              <a:rPr lang="en-GB" sz="1600" err="1">
                <a:latin typeface="Arial"/>
                <a:cs typeface="Arial"/>
              </a:rPr>
              <a:t>susceptibiity</a:t>
            </a:r>
            <a:r>
              <a:rPr lang="en-GB" sz="1600">
                <a:latin typeface="Arial"/>
                <a:cs typeface="Arial"/>
              </a:rPr>
              <a:t> to stress varies from person to </a:t>
            </a:r>
            <a:r>
              <a:rPr lang="en-GB" sz="1600" err="1">
                <a:latin typeface="Arial"/>
                <a:cs typeface="Arial"/>
              </a:rPr>
              <a:t>person.Not</a:t>
            </a:r>
            <a:r>
              <a:rPr lang="en-GB" sz="1600">
                <a:latin typeface="Arial"/>
                <a:cs typeface="Arial"/>
              </a:rPr>
              <a:t> all stress has negative effect. Studies have shown that short term stress boosted the immune </a:t>
            </a:r>
            <a:r>
              <a:rPr lang="en-GB" sz="1600" err="1">
                <a:latin typeface="Arial"/>
                <a:cs typeface="Arial"/>
              </a:rPr>
              <a:t>system,but</a:t>
            </a:r>
            <a:r>
              <a:rPr lang="en-GB" sz="1600">
                <a:latin typeface="Arial"/>
                <a:cs typeface="Arial"/>
              </a:rPr>
              <a:t> chronic stress has a </a:t>
            </a:r>
            <a:r>
              <a:rPr lang="en-GB" sz="1600" err="1">
                <a:latin typeface="Arial"/>
                <a:cs typeface="Arial"/>
              </a:rPr>
              <a:t>signficant</a:t>
            </a:r>
            <a:r>
              <a:rPr lang="en-GB" sz="1600">
                <a:latin typeface="Arial"/>
                <a:cs typeface="Arial"/>
              </a:rPr>
              <a:t> effect on the immune </a:t>
            </a:r>
            <a:r>
              <a:rPr lang="en-GB" sz="1600" err="1">
                <a:latin typeface="Arial"/>
                <a:cs typeface="Arial"/>
              </a:rPr>
              <a:t>system.Stress</a:t>
            </a:r>
            <a:r>
              <a:rPr lang="en-GB" sz="1600">
                <a:latin typeface="Arial"/>
                <a:cs typeface="Arial"/>
              </a:rPr>
              <a:t> increases the </a:t>
            </a:r>
            <a:r>
              <a:rPr lang="en-GB" sz="1600" err="1">
                <a:latin typeface="Arial"/>
                <a:cs typeface="Arial"/>
              </a:rPr>
              <a:t>risck</a:t>
            </a:r>
            <a:r>
              <a:rPr lang="en-GB" sz="1600">
                <a:latin typeface="Arial"/>
                <a:cs typeface="Arial"/>
              </a:rPr>
              <a:t> for diabetes </a:t>
            </a:r>
            <a:r>
              <a:rPr lang="en-GB" sz="1600" err="1">
                <a:latin typeface="Arial"/>
                <a:cs typeface="Arial"/>
              </a:rPr>
              <a:t>mellitus,especially</a:t>
            </a:r>
            <a:r>
              <a:rPr lang="en-GB" sz="1600">
                <a:latin typeface="Arial"/>
                <a:cs typeface="Arial"/>
              </a:rPr>
              <a:t> in overweight </a:t>
            </a:r>
            <a:r>
              <a:rPr lang="en-GB" sz="1600" err="1">
                <a:latin typeface="Arial"/>
                <a:cs typeface="Arial"/>
              </a:rPr>
              <a:t>individuals,sience</a:t>
            </a:r>
            <a:r>
              <a:rPr lang="en-GB" sz="1600">
                <a:latin typeface="Arial"/>
                <a:cs typeface="Arial"/>
              </a:rPr>
              <a:t> psychological  stress alters insulin needs. </a:t>
            </a:r>
          </a:p>
        </p:txBody>
      </p:sp>
    </p:spTree>
    <p:extLst>
      <p:ext uri="{BB962C8B-B14F-4D97-AF65-F5344CB8AC3E}">
        <p14:creationId xmlns:p14="http://schemas.microsoft.com/office/powerpoint/2010/main" val="1982247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47F8AC-01A4-492B-B882-4AC32AAA0136}"/>
              </a:ext>
            </a:extLst>
          </p:cNvPr>
          <p:cNvSpPr>
            <a:spLocks noGrp="1"/>
          </p:cNvSpPr>
          <p:nvPr>
            <p:ph idx="1"/>
          </p:nvPr>
        </p:nvSpPr>
        <p:spPr>
          <a:xfrm>
            <a:off x="123669" y="1470036"/>
            <a:ext cx="11382531" cy="4748649"/>
          </a:xfrm>
        </p:spPr>
        <p:txBody>
          <a:bodyPr vert="horz" lIns="91440" tIns="45720" rIns="91440" bIns="45720" rtlCol="0" anchor="t">
            <a:normAutofit/>
          </a:bodyPr>
          <a:lstStyle/>
          <a:p>
            <a:pPr marL="0" indent="0">
              <a:buNone/>
            </a:pPr>
            <a:r>
              <a:rPr lang="en-GB" sz="1600" dirty="0">
                <a:latin typeface="Arial"/>
                <a:cs typeface="Arial"/>
              </a:rPr>
              <a:t>A </a:t>
            </a:r>
            <a:r>
              <a:rPr lang="en-GB" sz="1600" b="1" dirty="0">
                <a:latin typeface="Arial"/>
                <a:cs typeface="Arial"/>
              </a:rPr>
              <a:t>PESTLE</a:t>
            </a:r>
            <a:r>
              <a:rPr lang="en-GB" sz="1600" dirty="0">
                <a:latin typeface="Arial"/>
                <a:cs typeface="Arial"/>
              </a:rPr>
              <a:t> analysis is a framework to </a:t>
            </a:r>
            <a:r>
              <a:rPr lang="en-GB" sz="1600" dirty="0" err="1">
                <a:latin typeface="Arial"/>
                <a:cs typeface="Arial"/>
              </a:rPr>
              <a:t>analysie</a:t>
            </a:r>
            <a:r>
              <a:rPr lang="en-GB" sz="1600" dirty="0">
                <a:latin typeface="Arial"/>
                <a:cs typeface="Arial"/>
              </a:rPr>
              <a:t> the key factors:</a:t>
            </a:r>
            <a:endParaRPr lang="en-GB" dirty="0">
              <a:latin typeface="Century Gothic" panose="020B0502020202020204"/>
              <a:cs typeface="Arial"/>
            </a:endParaRPr>
          </a:p>
          <a:p>
            <a:pPr marL="0" indent="0">
              <a:buNone/>
            </a:pPr>
            <a:endParaRPr lang="en-GB" sz="1600" b="1"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r>
              <a:rPr lang="en-GB" sz="1600" dirty="0">
                <a:latin typeface="Arial"/>
                <a:cs typeface="Arial"/>
              </a:rPr>
              <a:t>Influencing the organisation from </a:t>
            </a:r>
            <a:r>
              <a:rPr lang="en-GB" sz="1600" dirty="0" err="1">
                <a:latin typeface="Arial"/>
                <a:cs typeface="Arial"/>
              </a:rPr>
              <a:t>outside.It</a:t>
            </a:r>
            <a:r>
              <a:rPr lang="en-GB" sz="1600" dirty="0">
                <a:latin typeface="Arial"/>
                <a:cs typeface="Arial"/>
              </a:rPr>
              <a:t> offers people </a:t>
            </a:r>
            <a:r>
              <a:rPr lang="en-GB" sz="1600" dirty="0" err="1">
                <a:latin typeface="Arial"/>
                <a:cs typeface="Arial"/>
              </a:rPr>
              <a:t>proffesionals</a:t>
            </a:r>
            <a:r>
              <a:rPr lang="en-GB" sz="1600" dirty="0">
                <a:latin typeface="Arial"/>
                <a:cs typeface="Arial"/>
              </a:rPr>
              <a:t> insight into the external factors impacting their </a:t>
            </a:r>
            <a:r>
              <a:rPr lang="en-GB" sz="1600" dirty="0" err="1">
                <a:latin typeface="Arial"/>
                <a:cs typeface="Arial"/>
              </a:rPr>
              <a:t>organisation.The</a:t>
            </a:r>
            <a:r>
              <a:rPr lang="en-GB" sz="1600" dirty="0">
                <a:latin typeface="Arial"/>
                <a:cs typeface="Arial"/>
              </a:rPr>
              <a:t> analysis is </a:t>
            </a:r>
            <a:r>
              <a:rPr lang="en-GB" sz="1600" dirty="0" err="1">
                <a:latin typeface="Arial"/>
                <a:cs typeface="Arial"/>
              </a:rPr>
              <a:t>flexible,so</a:t>
            </a:r>
            <a:r>
              <a:rPr lang="en-GB" sz="1600" dirty="0">
                <a:latin typeface="Arial"/>
                <a:cs typeface="Arial"/>
              </a:rPr>
              <a:t> organisation can use it in a range of different </a:t>
            </a:r>
            <a:r>
              <a:rPr lang="en-GB" sz="1600" dirty="0" err="1">
                <a:latin typeface="Arial"/>
                <a:cs typeface="Arial"/>
              </a:rPr>
              <a:t>scenarios.People</a:t>
            </a:r>
            <a:r>
              <a:rPr lang="en-GB" sz="1600" dirty="0">
                <a:latin typeface="Arial"/>
                <a:cs typeface="Arial"/>
              </a:rPr>
              <a:t> professionals and senior managers can use the result to guide strategic decision-making.</a:t>
            </a:r>
            <a:endParaRPr lang="en-GB"/>
          </a:p>
        </p:txBody>
      </p:sp>
      <p:pic>
        <p:nvPicPr>
          <p:cNvPr id="4" name="Picture 4" descr="Timeline&#10;&#10;Description automatically generated">
            <a:extLst>
              <a:ext uri="{FF2B5EF4-FFF2-40B4-BE49-F238E27FC236}">
                <a16:creationId xmlns:a16="http://schemas.microsoft.com/office/drawing/2014/main" id="{9384D3EE-F23F-4A26-87EE-D3128F391448}"/>
              </a:ext>
            </a:extLst>
          </p:cNvPr>
          <p:cNvPicPr>
            <a:picLocks noChangeAspect="1"/>
          </p:cNvPicPr>
          <p:nvPr/>
        </p:nvPicPr>
        <p:blipFill>
          <a:blip r:embed="rId2"/>
          <a:stretch>
            <a:fillRect/>
          </a:stretch>
        </p:blipFill>
        <p:spPr>
          <a:xfrm>
            <a:off x="212589" y="1786960"/>
            <a:ext cx="8612756" cy="3514383"/>
          </a:xfrm>
          <a:prstGeom prst="rect">
            <a:avLst/>
          </a:prstGeom>
        </p:spPr>
      </p:pic>
    </p:spTree>
    <p:extLst>
      <p:ext uri="{BB962C8B-B14F-4D97-AF65-F5344CB8AC3E}">
        <p14:creationId xmlns:p14="http://schemas.microsoft.com/office/powerpoint/2010/main" val="1626392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4CFD07-CFC1-4B1C-BA66-662696B7AF2C}"/>
              </a:ext>
            </a:extLst>
          </p:cNvPr>
          <p:cNvSpPr>
            <a:spLocks noGrp="1"/>
          </p:cNvSpPr>
          <p:nvPr>
            <p:ph idx="1"/>
          </p:nvPr>
        </p:nvSpPr>
        <p:spPr>
          <a:xfrm>
            <a:off x="-1249" y="1095282"/>
            <a:ext cx="11807252" cy="5648059"/>
          </a:xfrm>
        </p:spPr>
        <p:txBody>
          <a:bodyPr vert="horz" lIns="91440" tIns="45720" rIns="91440" bIns="45720" rtlCol="0" anchor="t">
            <a:normAutofit/>
          </a:bodyPr>
          <a:lstStyle/>
          <a:p>
            <a:r>
              <a:rPr lang="en-GB" sz="1600" dirty="0">
                <a:latin typeface="Arial"/>
                <a:cs typeface="Arial"/>
              </a:rPr>
              <a:t>A political peoblem is a current research explores experts`perceptions of psychological risks and work-related stress in emerging economies and developing countries`.The future research and action paradigms in relation to psychological risk management will need to be broadened to include the larger social,political and economic contexts in developing countries beyond issues focusing solely on the working environment.</a:t>
            </a:r>
            <a:endParaRPr lang="en-US" dirty="0"/>
          </a:p>
          <a:p>
            <a:r>
              <a:rPr lang="en-GB" sz="1600" dirty="0">
                <a:latin typeface="Arial"/>
                <a:cs typeface="Arial"/>
              </a:rPr>
              <a:t>Economic and legal, the work-related stress is </a:t>
            </a:r>
            <a:r>
              <a:rPr lang="en-GB" sz="1600" dirty="0" err="1">
                <a:latin typeface="Arial"/>
                <a:cs typeface="Arial"/>
              </a:rPr>
              <a:t>expensive.Tackling</a:t>
            </a:r>
            <a:r>
              <a:rPr lang="en-GB" sz="1600" dirty="0">
                <a:latin typeface="Arial"/>
                <a:cs typeface="Arial"/>
              </a:rPr>
              <a:t> stress and psychosocial risks can be viewed as too </a:t>
            </a:r>
            <a:r>
              <a:rPr lang="en-GB" sz="1600" dirty="0" err="1">
                <a:latin typeface="Arial"/>
                <a:cs typeface="Arial"/>
              </a:rPr>
              <a:t>costly,but</a:t>
            </a:r>
            <a:r>
              <a:rPr lang="en-GB" sz="1600" dirty="0">
                <a:latin typeface="Arial"/>
                <a:cs typeface="Arial"/>
              </a:rPr>
              <a:t> the reality is that it costs more to ignore </a:t>
            </a:r>
            <a:r>
              <a:rPr lang="en-GB" sz="1600" dirty="0" err="1">
                <a:latin typeface="Arial"/>
                <a:cs typeface="Arial"/>
              </a:rPr>
              <a:t>them.Stress</a:t>
            </a:r>
            <a:r>
              <a:rPr lang="en-GB" sz="1600" dirty="0">
                <a:latin typeface="Arial"/>
                <a:cs typeface="Arial"/>
              </a:rPr>
              <a:t> affects performance and leads to absence from </a:t>
            </a:r>
            <a:r>
              <a:rPr lang="en-GB" sz="1600" dirty="0" err="1">
                <a:latin typeface="Arial"/>
                <a:cs typeface="Arial"/>
              </a:rPr>
              <a:t>work.The</a:t>
            </a:r>
            <a:r>
              <a:rPr lang="en-GB" sz="1600" dirty="0">
                <a:latin typeface="Arial"/>
                <a:cs typeface="Arial"/>
              </a:rPr>
              <a:t> main costs for individuals relate to health </a:t>
            </a:r>
            <a:r>
              <a:rPr lang="en-GB" sz="1600" dirty="0" err="1">
                <a:latin typeface="Arial"/>
                <a:cs typeface="Arial"/>
              </a:rPr>
              <a:t>impairment,lower</a:t>
            </a:r>
            <a:r>
              <a:rPr lang="en-GB" sz="1600" dirty="0">
                <a:latin typeface="Arial"/>
                <a:cs typeface="Arial"/>
              </a:rPr>
              <a:t> income and reduced quality of life .Organisations are affected by costs related to </a:t>
            </a:r>
            <a:r>
              <a:rPr lang="en-GB" sz="1600" dirty="0" err="1">
                <a:latin typeface="Arial"/>
                <a:cs typeface="Arial"/>
              </a:rPr>
              <a:t>absenteeism,presenteeism,reduced</a:t>
            </a:r>
            <a:r>
              <a:rPr lang="en-GB" sz="1600" dirty="0">
                <a:latin typeface="Arial"/>
                <a:cs typeface="Arial"/>
              </a:rPr>
              <a:t> productivity or high staff </a:t>
            </a:r>
            <a:r>
              <a:rPr lang="en-GB" sz="1600" dirty="0" err="1">
                <a:latin typeface="Arial"/>
                <a:cs typeface="Arial"/>
              </a:rPr>
              <a:t>turnover.Health</a:t>
            </a:r>
            <a:r>
              <a:rPr lang="en-GB" sz="1600" dirty="0">
                <a:latin typeface="Arial"/>
                <a:cs typeface="Arial"/>
              </a:rPr>
              <a:t> are costs and poorer business outcomes  ultimately affect national economies and society.</a:t>
            </a:r>
          </a:p>
          <a:p>
            <a:r>
              <a:rPr lang="en-GB" sz="1600" dirty="0">
                <a:latin typeface="Arial"/>
                <a:cs typeface="Arial"/>
              </a:rPr>
              <a:t>Social: The coronavirus 2019 was declared a global pandemic in early 2020.Due to the rapid spread of the virus and limited availability of effective </a:t>
            </a:r>
            <a:r>
              <a:rPr lang="en-GB" sz="1600" dirty="0" err="1">
                <a:latin typeface="Arial"/>
                <a:cs typeface="Arial"/>
              </a:rPr>
              <a:t>treatments,health</a:t>
            </a:r>
            <a:r>
              <a:rPr lang="en-GB" sz="1600" dirty="0">
                <a:latin typeface="Arial"/>
                <a:cs typeface="Arial"/>
              </a:rPr>
              <a:t> and social care systems worldwide quickly became </a:t>
            </a:r>
            <a:r>
              <a:rPr lang="en-GB" sz="1600" dirty="0" err="1">
                <a:latin typeface="Arial"/>
                <a:cs typeface="Arial"/>
              </a:rPr>
              <a:t>overwhelmed.The</a:t>
            </a:r>
            <a:r>
              <a:rPr lang="en-GB" sz="1600" dirty="0">
                <a:latin typeface="Arial"/>
                <a:cs typeface="Arial"/>
              </a:rPr>
              <a:t> current study examined the relationships between coping strategies and wellbeing and quality of working life in </a:t>
            </a:r>
            <a:r>
              <a:rPr lang="en-GB" sz="1600" dirty="0" err="1">
                <a:latin typeface="Arial"/>
                <a:cs typeface="Arial"/>
              </a:rPr>
              <a:t>nurses,midwives,allied</a:t>
            </a:r>
            <a:r>
              <a:rPr lang="en-GB" sz="1600" dirty="0">
                <a:latin typeface="Arial"/>
                <a:cs typeface="Arial"/>
              </a:rPr>
              <a:t> health </a:t>
            </a:r>
            <a:r>
              <a:rPr lang="en-GB" sz="1600" dirty="0" err="1">
                <a:latin typeface="Arial"/>
                <a:cs typeface="Arial"/>
              </a:rPr>
              <a:t>professionals,social</a:t>
            </a:r>
            <a:r>
              <a:rPr lang="en-GB" sz="1600" dirty="0">
                <a:latin typeface="Arial"/>
                <a:cs typeface="Arial"/>
              </a:rPr>
              <a:t> care workers and social workers who worked in health and social care in UK during its first wave of COVID-19.</a:t>
            </a:r>
          </a:p>
          <a:p>
            <a:r>
              <a:rPr lang="en-GB" sz="1600" dirty="0">
                <a:latin typeface="Arial"/>
                <a:cs typeface="Arial"/>
              </a:rPr>
              <a:t>Technology: Hours of work-related communication technology use outside of regular work hours contributed to perceptions of work life </a:t>
            </a:r>
            <a:r>
              <a:rPr lang="en-GB" sz="1600" dirty="0" err="1">
                <a:latin typeface="Arial"/>
                <a:cs typeface="Arial"/>
              </a:rPr>
              <a:t>conflict.Controlling</a:t>
            </a:r>
            <a:r>
              <a:rPr lang="en-GB" sz="1600" dirty="0">
                <a:latin typeface="Arial"/>
                <a:cs typeface="Arial"/>
              </a:rPr>
              <a:t> for worker </a:t>
            </a:r>
            <a:r>
              <a:rPr lang="en-GB" sz="1600" dirty="0" err="1">
                <a:latin typeface="Arial"/>
                <a:cs typeface="Arial"/>
              </a:rPr>
              <a:t>age,perceived</a:t>
            </a:r>
            <a:r>
              <a:rPr lang="en-GB" sz="1600" dirty="0">
                <a:latin typeface="Arial"/>
                <a:cs typeface="Arial"/>
              </a:rPr>
              <a:t> life </a:t>
            </a:r>
            <a:r>
              <a:rPr lang="en-GB" sz="1600" dirty="0" err="1">
                <a:latin typeface="Arial"/>
                <a:cs typeface="Arial"/>
              </a:rPr>
              <a:t>stress,and</a:t>
            </a:r>
            <a:r>
              <a:rPr lang="en-GB" sz="1600" dirty="0">
                <a:latin typeface="Arial"/>
                <a:cs typeface="Arial"/>
              </a:rPr>
              <a:t> </a:t>
            </a:r>
            <a:r>
              <a:rPr lang="en-GB" sz="1600" dirty="0" err="1">
                <a:latin typeface="Arial"/>
                <a:cs typeface="Arial"/>
              </a:rPr>
              <a:t>attidudes</a:t>
            </a:r>
            <a:r>
              <a:rPr lang="en-GB" sz="1600" dirty="0">
                <a:latin typeface="Arial"/>
                <a:cs typeface="Arial"/>
              </a:rPr>
              <a:t> toward communication </a:t>
            </a:r>
            <a:r>
              <a:rPr lang="en-GB" sz="1600" dirty="0" err="1">
                <a:latin typeface="Arial"/>
                <a:cs typeface="Arial"/>
              </a:rPr>
              <a:t>technologies,work</a:t>
            </a:r>
            <a:r>
              <a:rPr lang="en-GB" sz="1600" dirty="0">
                <a:latin typeface="Arial"/>
                <a:cs typeface="Arial"/>
              </a:rPr>
              <a:t> life conflict was found to predict job burnout and job </a:t>
            </a:r>
            <a:r>
              <a:rPr lang="en-GB" sz="1600" dirty="0" err="1">
                <a:latin typeface="Arial"/>
                <a:cs typeface="Arial"/>
              </a:rPr>
              <a:t>satisfaction,but</a:t>
            </a:r>
            <a:r>
              <a:rPr lang="en-GB" sz="1600" dirty="0">
                <a:latin typeface="Arial"/>
                <a:cs typeface="Arial"/>
              </a:rPr>
              <a:t> not turnover intentions.</a:t>
            </a:r>
          </a:p>
          <a:p>
            <a:r>
              <a:rPr lang="en-GB" sz="1600" dirty="0">
                <a:latin typeface="Arial"/>
                <a:cs typeface="Arial"/>
              </a:rPr>
              <a:t>Environmental work-related stress is non-trivial and can significantly alter the behaviour of the person </a:t>
            </a:r>
            <a:r>
              <a:rPr lang="en-GB" sz="1600" dirty="0" err="1">
                <a:latin typeface="Arial"/>
                <a:cs typeface="Arial"/>
              </a:rPr>
              <a:t>involved,impair</a:t>
            </a:r>
            <a:r>
              <a:rPr lang="en-GB" sz="1600" dirty="0">
                <a:latin typeface="Arial"/>
                <a:cs typeface="Arial"/>
              </a:rPr>
              <a:t> the quality of their life and damage their </a:t>
            </a:r>
            <a:r>
              <a:rPr lang="en-GB" sz="1600" dirty="0" err="1">
                <a:latin typeface="Arial"/>
                <a:cs typeface="Arial"/>
              </a:rPr>
              <a:t>health.In</a:t>
            </a:r>
            <a:r>
              <a:rPr lang="en-GB" sz="1600" dirty="0">
                <a:latin typeface="Arial"/>
                <a:cs typeface="Arial"/>
              </a:rPr>
              <a:t> </a:t>
            </a:r>
            <a:r>
              <a:rPr lang="en-GB" sz="1600" dirty="0" err="1">
                <a:latin typeface="Arial"/>
                <a:cs typeface="Arial"/>
              </a:rPr>
              <a:t>EU,over</a:t>
            </a:r>
            <a:r>
              <a:rPr lang="en-GB" sz="1600" dirty="0">
                <a:latin typeface="Arial"/>
                <a:cs typeface="Arial"/>
              </a:rPr>
              <a:t> the last </a:t>
            </a:r>
            <a:r>
              <a:rPr lang="en-GB" sz="1600" dirty="0" err="1">
                <a:latin typeface="Arial"/>
                <a:cs typeface="Arial"/>
              </a:rPr>
              <a:t>decade,work</a:t>
            </a:r>
            <a:r>
              <a:rPr lang="en-GB" sz="1600" dirty="0">
                <a:latin typeface="Arial"/>
                <a:cs typeface="Arial"/>
              </a:rPr>
              <a:t>-related stress has been consistently identified as one of the major workplace </a:t>
            </a:r>
            <a:r>
              <a:rPr lang="en-GB" sz="1600" dirty="0" err="1">
                <a:latin typeface="Arial"/>
                <a:cs typeface="Arial"/>
              </a:rPr>
              <a:t>conerns,a</a:t>
            </a:r>
            <a:r>
              <a:rPr lang="en-GB" sz="1600" dirty="0">
                <a:latin typeface="Arial"/>
                <a:cs typeface="Arial"/>
              </a:rPr>
              <a:t> </a:t>
            </a:r>
            <a:r>
              <a:rPr lang="en-GB" sz="1600" dirty="0" err="1">
                <a:latin typeface="Arial"/>
                <a:cs typeface="Arial"/>
              </a:rPr>
              <a:t>challengenot</a:t>
            </a:r>
            <a:r>
              <a:rPr lang="en-GB" sz="1600" dirty="0">
                <a:latin typeface="Arial"/>
                <a:cs typeface="Arial"/>
              </a:rPr>
              <a:t> only to the health of working people but also to the </a:t>
            </a:r>
            <a:r>
              <a:rPr lang="en-GB" sz="1600" dirty="0" err="1">
                <a:latin typeface="Arial"/>
                <a:cs typeface="Arial"/>
              </a:rPr>
              <a:t>healtiness</a:t>
            </a:r>
            <a:r>
              <a:rPr lang="en-GB" sz="1600" dirty="0">
                <a:latin typeface="Arial"/>
                <a:cs typeface="Arial"/>
              </a:rPr>
              <a:t> of their organisation.</a:t>
            </a:r>
          </a:p>
          <a:p>
            <a:endParaRPr lang="en-GB" sz="1600" dirty="0">
              <a:latin typeface="Arial"/>
              <a:cs typeface="Arial"/>
            </a:endParaRPr>
          </a:p>
          <a:p>
            <a:endParaRPr lang="en-GB" sz="1600" dirty="0">
              <a:latin typeface="Arial"/>
              <a:cs typeface="Arial"/>
            </a:endParaRPr>
          </a:p>
          <a:p>
            <a:pPr marL="0" indent="0">
              <a:buNone/>
            </a:pPr>
            <a:endParaRPr lang="en-GB" sz="1600" dirty="0">
              <a:latin typeface="Arial"/>
              <a:cs typeface="Arial"/>
            </a:endParaRPr>
          </a:p>
        </p:txBody>
      </p:sp>
    </p:spTree>
    <p:extLst>
      <p:ext uri="{BB962C8B-B14F-4D97-AF65-F5344CB8AC3E}">
        <p14:creationId xmlns:p14="http://schemas.microsoft.com/office/powerpoint/2010/main" val="1028848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648F32-956A-4F58-AE90-86D36373C907}"/>
              </a:ext>
            </a:extLst>
          </p:cNvPr>
          <p:cNvSpPr>
            <a:spLocks noGrp="1"/>
          </p:cNvSpPr>
          <p:nvPr>
            <p:ph idx="1"/>
          </p:nvPr>
        </p:nvSpPr>
        <p:spPr>
          <a:xfrm>
            <a:off x="136161" y="1557479"/>
            <a:ext cx="11370039" cy="4661206"/>
          </a:xfrm>
        </p:spPr>
        <p:txBody>
          <a:bodyPr vert="horz" lIns="91440" tIns="45720" rIns="91440" bIns="45720" rtlCol="0" anchor="t">
            <a:normAutofit/>
          </a:bodyPr>
          <a:lstStyle/>
          <a:p>
            <a:r>
              <a:rPr lang="en-GB" sz="1600" dirty="0">
                <a:latin typeface="Arial"/>
                <a:cs typeface="Arial"/>
              </a:rPr>
              <a:t>All problems have two features in common: goals and barriers.</a:t>
            </a:r>
          </a:p>
          <a:p>
            <a:pPr marL="0" indent="0">
              <a:buNone/>
            </a:pPr>
            <a:r>
              <a:rPr lang="en-GB" sz="1600" dirty="0">
                <a:latin typeface="Arial"/>
                <a:cs typeface="Arial"/>
              </a:rPr>
              <a:t>So the most </a:t>
            </a:r>
            <a:r>
              <a:rPr lang="en-GB" sz="1600" dirty="0" err="1">
                <a:latin typeface="Arial"/>
                <a:cs typeface="Arial"/>
              </a:rPr>
              <a:t>appropiate</a:t>
            </a:r>
            <a:r>
              <a:rPr lang="en-GB" sz="1600" dirty="0">
                <a:latin typeface="Arial"/>
                <a:cs typeface="Arial"/>
              </a:rPr>
              <a:t> solution for work-related stress can be :</a:t>
            </a:r>
          </a:p>
          <a:p>
            <a:pPr marL="0" indent="0">
              <a:buNone/>
            </a:pPr>
            <a:r>
              <a:rPr lang="en-GB" sz="1600" dirty="0">
                <a:latin typeface="Arial"/>
                <a:cs typeface="Arial"/>
              </a:rPr>
              <a:t>-Encourage workplace </a:t>
            </a:r>
            <a:r>
              <a:rPr lang="en-GB" sz="1600" dirty="0" err="1">
                <a:latin typeface="Arial"/>
                <a:cs typeface="Arial"/>
              </a:rPr>
              <a:t>wellnes</a:t>
            </a:r>
            <a:r>
              <a:rPr lang="en-GB" sz="1600" dirty="0">
                <a:latin typeface="Arial"/>
                <a:cs typeface="Arial"/>
              </a:rPr>
              <a:t> </a:t>
            </a:r>
          </a:p>
          <a:p>
            <a:pPr marL="0" indent="0">
              <a:buNone/>
            </a:pPr>
            <a:r>
              <a:rPr lang="en-GB" sz="1600" dirty="0">
                <a:latin typeface="Arial"/>
                <a:cs typeface="Arial"/>
              </a:rPr>
              <a:t>-A nice place for work</a:t>
            </a:r>
          </a:p>
          <a:p>
            <a:pPr marL="0" indent="0">
              <a:buNone/>
            </a:pPr>
            <a:r>
              <a:rPr lang="en-GB" sz="1600" dirty="0">
                <a:latin typeface="Arial"/>
                <a:cs typeface="Arial"/>
              </a:rPr>
              <a:t>-Allow for </a:t>
            </a:r>
            <a:r>
              <a:rPr lang="en-GB" sz="1600" dirty="0" err="1">
                <a:latin typeface="Arial"/>
                <a:cs typeface="Arial"/>
              </a:rPr>
              <a:t>flexibile</a:t>
            </a:r>
            <a:r>
              <a:rPr lang="en-GB" sz="1600" dirty="0">
                <a:latin typeface="Arial"/>
                <a:cs typeface="Arial"/>
              </a:rPr>
              <a:t> hours and remote working</a:t>
            </a:r>
          </a:p>
          <a:p>
            <a:pPr marL="0" indent="0">
              <a:buNone/>
            </a:pPr>
            <a:r>
              <a:rPr lang="en-GB" sz="1600" dirty="0">
                <a:latin typeface="Arial"/>
                <a:cs typeface="Arial"/>
              </a:rPr>
              <a:t>-Encourage social activity</a:t>
            </a:r>
          </a:p>
          <a:p>
            <a:pPr marL="0" indent="0">
              <a:buNone/>
            </a:pPr>
            <a:r>
              <a:rPr lang="en-GB" sz="1600" dirty="0">
                <a:latin typeface="Arial"/>
                <a:cs typeface="Arial"/>
              </a:rPr>
              <a:t>-Create quiet time</a:t>
            </a:r>
          </a:p>
          <a:p>
            <a:pPr marL="0" indent="0">
              <a:buNone/>
            </a:pPr>
            <a:r>
              <a:rPr lang="en-GB" sz="1600" dirty="0">
                <a:latin typeface="Arial"/>
                <a:cs typeface="Arial"/>
              </a:rPr>
              <a:t>-Schedule regular breaks for employees</a:t>
            </a:r>
          </a:p>
          <a:p>
            <a:pPr marL="0" indent="0">
              <a:buNone/>
            </a:pPr>
            <a:r>
              <a:rPr lang="en-GB" sz="1600" dirty="0">
                <a:latin typeface="Arial"/>
                <a:cs typeface="Arial"/>
              </a:rPr>
              <a:t>-Provide training and continuing education for your employees</a:t>
            </a:r>
          </a:p>
          <a:p>
            <a:pPr marL="0" indent="0">
              <a:buNone/>
            </a:pPr>
            <a:r>
              <a:rPr lang="en-GB" sz="1600" dirty="0">
                <a:latin typeface="Arial"/>
                <a:cs typeface="Arial"/>
              </a:rPr>
              <a:t>And others.</a:t>
            </a:r>
          </a:p>
          <a:p>
            <a:pPr marL="0" indent="0">
              <a:buNone/>
            </a:pPr>
            <a:r>
              <a:rPr lang="en-GB" sz="1600" dirty="0">
                <a:latin typeface="Arial"/>
                <a:cs typeface="Arial"/>
              </a:rPr>
              <a:t>Employees need to feel </a:t>
            </a:r>
            <a:r>
              <a:rPr lang="en-GB" sz="1600" dirty="0" err="1">
                <a:latin typeface="Arial"/>
                <a:cs typeface="Arial"/>
              </a:rPr>
              <a:t>appreciated,like</a:t>
            </a:r>
            <a:r>
              <a:rPr lang="en-GB" sz="1600" dirty="0">
                <a:latin typeface="Arial"/>
                <a:cs typeface="Arial"/>
              </a:rPr>
              <a:t> that they can work better and improve the goals of company and work-related stress will be less.</a:t>
            </a:r>
          </a:p>
        </p:txBody>
      </p:sp>
    </p:spTree>
    <p:extLst>
      <p:ext uri="{BB962C8B-B14F-4D97-AF65-F5344CB8AC3E}">
        <p14:creationId xmlns:p14="http://schemas.microsoft.com/office/powerpoint/2010/main" val="2534073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B2ABAE-0314-4139-A142-11A5F1769475}"/>
              </a:ext>
            </a:extLst>
          </p:cNvPr>
          <p:cNvSpPr>
            <a:spLocks noGrp="1"/>
          </p:cNvSpPr>
          <p:nvPr>
            <p:ph idx="1"/>
          </p:nvPr>
        </p:nvSpPr>
        <p:spPr>
          <a:xfrm>
            <a:off x="98686" y="1445052"/>
            <a:ext cx="11407514" cy="4773633"/>
          </a:xfrm>
        </p:spPr>
        <p:txBody>
          <a:bodyPr vert="horz" lIns="91440" tIns="45720" rIns="91440" bIns="45720" rtlCol="0" anchor="t">
            <a:normAutofit/>
          </a:bodyPr>
          <a:lstStyle/>
          <a:p>
            <a:pPr marL="0" indent="0">
              <a:buNone/>
            </a:pPr>
            <a:r>
              <a:rPr lang="en-GB" sz="1600" b="1" dirty="0">
                <a:latin typeface="Arial"/>
                <a:cs typeface="Arial"/>
              </a:rPr>
              <a:t>Reference</a:t>
            </a:r>
            <a:endParaRPr lang="en-US" b="1" dirty="0"/>
          </a:p>
          <a:p>
            <a:pPr marL="0" indent="0">
              <a:buNone/>
            </a:pPr>
            <a:r>
              <a:rPr lang="en-GB" sz="1600" dirty="0">
                <a:latin typeface="Arial"/>
                <a:cs typeface="Arial"/>
              </a:rPr>
              <a:t>Siobhan Wray &amp; Gail </a:t>
            </a:r>
            <a:r>
              <a:rPr lang="en-GB" sz="1600" dirty="0" err="1">
                <a:latin typeface="Arial"/>
                <a:cs typeface="Arial"/>
              </a:rPr>
              <a:t>Kinman;article</a:t>
            </a:r>
            <a:r>
              <a:rPr lang="en-GB" sz="1600" dirty="0">
                <a:latin typeface="Arial"/>
                <a:cs typeface="Arial"/>
              </a:rPr>
              <a:t> published on 22 </a:t>
            </a:r>
            <a:r>
              <a:rPr lang="en-GB" sz="1600" dirty="0" err="1">
                <a:latin typeface="Arial"/>
                <a:cs typeface="Arial"/>
              </a:rPr>
              <a:t>jul</a:t>
            </a:r>
            <a:r>
              <a:rPr lang="en-GB" sz="1600" dirty="0">
                <a:latin typeface="Arial"/>
                <a:cs typeface="Arial"/>
              </a:rPr>
              <a:t> 2020.Studies in Higher Education</a:t>
            </a:r>
          </a:p>
          <a:p>
            <a:pPr marL="0" indent="0">
              <a:buNone/>
            </a:pPr>
            <a:r>
              <a:rPr lang="en-GB" sz="1600" dirty="0">
                <a:latin typeface="Arial"/>
                <a:cs typeface="Arial"/>
              </a:rPr>
              <a:t>Applied </a:t>
            </a:r>
            <a:r>
              <a:rPr lang="en-GB" sz="1600" dirty="0" err="1">
                <a:latin typeface="Arial"/>
                <a:cs typeface="Arial"/>
              </a:rPr>
              <a:t>Economics.Vol</a:t>
            </a:r>
            <a:r>
              <a:rPr lang="en-GB" sz="1600" dirty="0">
                <a:latin typeface="Arial"/>
                <a:cs typeface="Arial"/>
              </a:rPr>
              <a:t> 44,2012.David </a:t>
            </a:r>
            <a:r>
              <a:rPr lang="en-GB" sz="1600" dirty="0" err="1">
                <a:latin typeface="Arial"/>
                <a:cs typeface="Arial"/>
              </a:rPr>
              <a:t>A.Savage</a:t>
            </a:r>
            <a:r>
              <a:rPr lang="en-GB" sz="1600" dirty="0">
                <a:latin typeface="Arial"/>
                <a:cs typeface="Arial"/>
              </a:rPr>
              <a:t>. p.2423-2435 </a:t>
            </a:r>
          </a:p>
          <a:p>
            <a:pPr marL="0" indent="0">
              <a:buNone/>
            </a:pPr>
            <a:r>
              <a:rPr lang="en-GB" sz="1600" dirty="0">
                <a:latin typeface="Arial"/>
                <a:cs typeface="Arial"/>
              </a:rPr>
              <a:t>Journal </a:t>
            </a:r>
            <a:r>
              <a:rPr lang="en-GB" sz="1600" dirty="0" err="1">
                <a:latin typeface="Arial"/>
                <a:cs typeface="Arial"/>
              </a:rPr>
              <a:t>List,Malays</a:t>
            </a:r>
            <a:r>
              <a:rPr lang="en-GB" sz="1600" dirty="0">
                <a:latin typeface="Arial"/>
                <a:cs typeface="Arial"/>
              </a:rPr>
              <a:t> J Med Sci. V15(4);2008 Oct.</a:t>
            </a:r>
          </a:p>
          <a:p>
            <a:pPr marL="0" indent="0">
              <a:buNone/>
            </a:pPr>
            <a:r>
              <a:rPr lang="en-GB" sz="1600" dirty="0">
                <a:latin typeface="Arial"/>
                <a:cs typeface="Arial"/>
              </a:rPr>
              <a:t>International Journal of Occupational Medicine and Environmental Health 2010;23(3):225-238 DOI 10.2478/v10001-010-0024-5</a:t>
            </a:r>
          </a:p>
          <a:p>
            <a:pPr marL="0" indent="0">
              <a:buNone/>
            </a:pPr>
            <a:r>
              <a:rPr lang="en-GB" sz="1600" dirty="0">
                <a:latin typeface="Arial"/>
                <a:cs typeface="Arial"/>
              </a:rPr>
              <a:t>Effective employee wellness </a:t>
            </a:r>
            <a:r>
              <a:rPr lang="en-GB" sz="1600" dirty="0" err="1">
                <a:latin typeface="Arial"/>
                <a:cs typeface="Arial"/>
              </a:rPr>
              <a:t>solution.Dr.Steve</a:t>
            </a:r>
            <a:r>
              <a:rPr lang="en-GB" sz="1600" dirty="0">
                <a:latin typeface="Arial"/>
                <a:cs typeface="Arial"/>
              </a:rPr>
              <a:t> Aldana ,</a:t>
            </a:r>
            <a:r>
              <a:rPr lang="en-GB" sz="1600" dirty="0" err="1">
                <a:latin typeface="Arial"/>
                <a:cs typeface="Arial"/>
              </a:rPr>
              <a:t>apr</a:t>
            </a:r>
            <a:r>
              <a:rPr lang="en-GB" sz="1600" dirty="0">
                <a:latin typeface="Arial"/>
                <a:cs typeface="Arial"/>
              </a:rPr>
              <a:t> 14,2021.</a:t>
            </a:r>
          </a:p>
          <a:p>
            <a:pPr marL="0" indent="0">
              <a:buNone/>
            </a:pPr>
            <a:r>
              <a:rPr lang="en-GB" sz="1600" dirty="0">
                <a:latin typeface="Arial"/>
                <a:cs typeface="Arial"/>
              </a:rPr>
              <a:t>Work-related communication technology... Kevin </a:t>
            </a:r>
            <a:r>
              <a:rPr lang="en-GB" sz="1600" dirty="0" err="1">
                <a:latin typeface="Arial"/>
                <a:cs typeface="Arial"/>
              </a:rPr>
              <a:t>B.Wright,Bryan</a:t>
            </a:r>
            <a:r>
              <a:rPr lang="en-GB" sz="1600" dirty="0">
                <a:latin typeface="Arial"/>
                <a:cs typeface="Arial"/>
              </a:rPr>
              <a:t> </a:t>
            </a:r>
            <a:r>
              <a:rPr lang="en-GB" sz="1600" dirty="0" err="1">
                <a:latin typeface="Arial"/>
                <a:cs typeface="Arial"/>
              </a:rPr>
              <a:t>Abendschein,Kevin</a:t>
            </a:r>
            <a:r>
              <a:rPr lang="en-GB" sz="1600" dirty="0">
                <a:latin typeface="Arial"/>
                <a:cs typeface="Arial"/>
              </a:rPr>
              <a:t> Wombacher, may 14,2014</a:t>
            </a:r>
          </a:p>
          <a:p>
            <a:pPr marL="0" indent="0">
              <a:buNone/>
            </a:pPr>
            <a:r>
              <a:rPr lang="en-GB" sz="1600" dirty="0">
                <a:latin typeface="Arial"/>
                <a:ea typeface="+mn-lt"/>
                <a:cs typeface="+mn-lt"/>
              </a:rPr>
              <a:t>European Agency for Safety and Health at Work-page 6</a:t>
            </a:r>
          </a:p>
          <a:p>
            <a:pPr marL="0" indent="0">
              <a:buNone/>
            </a:pPr>
            <a:endParaRPr lang="en-GB" sz="1600" dirty="0">
              <a:latin typeface="Arial"/>
            </a:endParaRPr>
          </a:p>
        </p:txBody>
      </p:sp>
    </p:spTree>
    <p:extLst>
      <p:ext uri="{BB962C8B-B14F-4D97-AF65-F5344CB8AC3E}">
        <p14:creationId xmlns:p14="http://schemas.microsoft.com/office/powerpoint/2010/main" val="272448939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TC104033937[[fn=Vapor Trail]]</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Vapor Trail</vt:lpstr>
      <vt:lpstr>Problem Solving and decision making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Catalina Bucataru (1918854)</cp:lastModifiedBy>
  <cp:revision>489</cp:revision>
  <dcterms:created xsi:type="dcterms:W3CDTF">2021-11-01T18:50:03Z</dcterms:created>
  <dcterms:modified xsi:type="dcterms:W3CDTF">2021-11-09T12:17:47Z</dcterms:modified>
</cp:coreProperties>
</file>