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00" r:id="rId1"/>
    <p:sldMasterId id="2147483712" r:id="rId2"/>
    <p:sldMasterId id="2147483724" r:id="rId3"/>
  </p:sldMasterIdLst>
  <p:notesMasterIdLst>
    <p:notesMasterId r:id="rId19"/>
  </p:notesMasterIdLst>
  <p:sldIdLst>
    <p:sldId id="627" r:id="rId4"/>
    <p:sldId id="732" r:id="rId5"/>
    <p:sldId id="669" r:id="rId6"/>
    <p:sldId id="733" r:id="rId7"/>
    <p:sldId id="734" r:id="rId8"/>
    <p:sldId id="735" r:id="rId9"/>
    <p:sldId id="736" r:id="rId10"/>
    <p:sldId id="737" r:id="rId11"/>
    <p:sldId id="738" r:id="rId12"/>
    <p:sldId id="739" r:id="rId13"/>
    <p:sldId id="740" r:id="rId14"/>
    <p:sldId id="741" r:id="rId15"/>
    <p:sldId id="742" r:id="rId16"/>
    <p:sldId id="743" r:id="rId17"/>
    <p:sldId id="744" r:id="rId18"/>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47" autoAdjust="0"/>
    <p:restoredTop sz="94660"/>
  </p:normalViewPr>
  <p:slideViewPr>
    <p:cSldViewPr snapToGrid="0">
      <p:cViewPr>
        <p:scale>
          <a:sx n="62" d="100"/>
          <a:sy n="62" d="100"/>
        </p:scale>
        <p:origin x="13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PlaceHolder 1"/>
          <p:cNvSpPr>
            <a:spLocks noGrp="1" noRot="1" noChangeAspect="1"/>
          </p:cNvSpPr>
          <p:nvPr>
            <p:ph type="sldImg"/>
          </p:nvPr>
        </p:nvSpPr>
        <p:spPr>
          <a:xfrm>
            <a:off x="1158875" y="835025"/>
            <a:ext cx="5492750" cy="4119563"/>
          </a:xfrm>
          <a:prstGeom prst="rect">
            <a:avLst/>
          </a:prstGeom>
        </p:spPr>
        <p:txBody>
          <a:bodyPr lIns="0" tIns="0" rIns="0" bIns="0" anchor="ctr">
            <a:noAutofit/>
          </a:bodyPr>
          <a:lstStyle/>
          <a:p>
            <a:r>
              <a:rPr lang="en-US" sz="4500" b="0" strike="noStrike" spc="-1">
                <a:solidFill>
                  <a:srgbClr val="000000"/>
                </a:solidFill>
                <a:latin typeface="Arial"/>
              </a:rPr>
              <a:t>Click to move the slide</a:t>
            </a:r>
          </a:p>
        </p:txBody>
      </p:sp>
      <p:sp>
        <p:nvSpPr>
          <p:cNvPr id="164" name="PlaceHolder 2"/>
          <p:cNvSpPr>
            <a:spLocks noGrp="1"/>
          </p:cNvSpPr>
          <p:nvPr>
            <p:ph type="body"/>
          </p:nvPr>
        </p:nvSpPr>
        <p:spPr>
          <a:xfrm>
            <a:off x="781014" y="5218213"/>
            <a:ext cx="6247740" cy="4943375"/>
          </a:xfrm>
          <a:prstGeom prst="rect">
            <a:avLst/>
          </a:prstGeom>
        </p:spPr>
        <p:txBody>
          <a:bodyPr lIns="0" tIns="0" rIns="0" bIns="0">
            <a:noAutofit/>
          </a:bodyPr>
          <a:lstStyle/>
          <a:p>
            <a:r>
              <a:rPr lang="en-GB" sz="2100" b="0" strike="noStrike" spc="-1">
                <a:latin typeface="Arial"/>
              </a:rPr>
              <a:t>Click to edit the notes format</a:t>
            </a:r>
          </a:p>
        </p:txBody>
      </p:sp>
      <p:sp>
        <p:nvSpPr>
          <p:cNvPr id="165" name="PlaceHolder 3"/>
          <p:cNvSpPr>
            <a:spLocks noGrp="1"/>
          </p:cNvSpPr>
          <p:nvPr>
            <p:ph type="hdr"/>
          </p:nvPr>
        </p:nvSpPr>
        <p:spPr>
          <a:xfrm>
            <a:off x="0" y="0"/>
            <a:ext cx="3389229" cy="548935"/>
          </a:xfrm>
          <a:prstGeom prst="rect">
            <a:avLst/>
          </a:prstGeom>
        </p:spPr>
        <p:txBody>
          <a:bodyPr lIns="0" tIns="0" rIns="0" bIns="0">
            <a:noAutofit/>
          </a:bodyPr>
          <a:lstStyle/>
          <a:p>
            <a:r>
              <a:rPr lang="en-GB" sz="1400" b="0" strike="noStrike" spc="-1">
                <a:latin typeface="Times New Roman"/>
              </a:rPr>
              <a:t>&lt;header&gt;</a:t>
            </a:r>
          </a:p>
        </p:txBody>
      </p:sp>
      <p:sp>
        <p:nvSpPr>
          <p:cNvPr id="166" name="PlaceHolder 4"/>
          <p:cNvSpPr>
            <a:spLocks noGrp="1"/>
          </p:cNvSpPr>
          <p:nvPr>
            <p:ph type="dt"/>
          </p:nvPr>
        </p:nvSpPr>
        <p:spPr>
          <a:xfrm>
            <a:off x="4420539" y="0"/>
            <a:ext cx="3389229" cy="548935"/>
          </a:xfrm>
          <a:prstGeom prst="rect">
            <a:avLst/>
          </a:prstGeom>
        </p:spPr>
        <p:txBody>
          <a:bodyPr lIns="0" tIns="0" rIns="0" bIns="0">
            <a:noAutofit/>
          </a:bodyPr>
          <a:lstStyle/>
          <a:p>
            <a:pPr algn="r"/>
            <a:r>
              <a:rPr lang="en-GB" sz="1400" b="0" strike="noStrike" spc="-1">
                <a:latin typeface="Times New Roman"/>
              </a:rPr>
              <a:t>&lt;date/time&gt;</a:t>
            </a:r>
          </a:p>
        </p:txBody>
      </p:sp>
      <p:sp>
        <p:nvSpPr>
          <p:cNvPr id="167" name="PlaceHolder 5"/>
          <p:cNvSpPr>
            <a:spLocks noGrp="1"/>
          </p:cNvSpPr>
          <p:nvPr>
            <p:ph type="ftr"/>
          </p:nvPr>
        </p:nvSpPr>
        <p:spPr>
          <a:xfrm>
            <a:off x="0" y="10436795"/>
            <a:ext cx="3389229" cy="548935"/>
          </a:xfrm>
          <a:prstGeom prst="rect">
            <a:avLst/>
          </a:prstGeom>
        </p:spPr>
        <p:txBody>
          <a:bodyPr lIns="0" tIns="0" rIns="0" bIns="0" anchor="b">
            <a:noAutofit/>
          </a:bodyPr>
          <a:lstStyle/>
          <a:p>
            <a:r>
              <a:rPr lang="en-GB" sz="1400" b="0" strike="noStrike" spc="-1">
                <a:latin typeface="Times New Roman"/>
              </a:rPr>
              <a:t>&lt;footer&gt;</a:t>
            </a:r>
          </a:p>
        </p:txBody>
      </p:sp>
      <p:sp>
        <p:nvSpPr>
          <p:cNvPr id="168" name="PlaceHolder 6"/>
          <p:cNvSpPr>
            <a:spLocks noGrp="1"/>
          </p:cNvSpPr>
          <p:nvPr>
            <p:ph type="sldNum"/>
          </p:nvPr>
        </p:nvSpPr>
        <p:spPr>
          <a:xfrm>
            <a:off x="4420539" y="10436795"/>
            <a:ext cx="3389229" cy="548935"/>
          </a:xfrm>
          <a:prstGeom prst="rect">
            <a:avLst/>
          </a:prstGeom>
        </p:spPr>
        <p:txBody>
          <a:bodyPr lIns="0" tIns="0" rIns="0" bIns="0" anchor="b">
            <a:noAutofit/>
          </a:bodyPr>
          <a:lstStyle/>
          <a:p>
            <a:pPr algn="r"/>
            <a:fld id="{CAB11E31-F99C-49E3-8DD1-871EBE7C668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2895823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94085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1802977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182797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03/08/2023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550537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03/08/2023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3238719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03/08/2023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3427353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93463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70616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2606849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4798051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57305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42133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96590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8007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616033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8190027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267854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291905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990732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8848992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2033178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2938290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67976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0842831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4638614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03/08/2023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50565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03/08/2023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061264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03/08/2023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38212201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4398053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03/08/2023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7611556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96587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03/08/2023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77804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4.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03/08/2023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47774382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98585922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03/08/2023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29459980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Argumentative Essays </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EDC7-7F65-6661-FC44-80603ACAEE56}"/>
              </a:ext>
            </a:extLst>
          </p:cNvPr>
          <p:cNvSpPr>
            <a:spLocks noGrp="1"/>
          </p:cNvSpPr>
          <p:nvPr>
            <p:ph type="title"/>
          </p:nvPr>
        </p:nvSpPr>
        <p:spPr/>
        <p:txBody>
          <a:bodyPr/>
          <a:lstStyle/>
          <a:p>
            <a:r>
              <a:rPr lang="en-GB" b="1" dirty="0"/>
              <a:t>Aims</a:t>
            </a:r>
            <a:r>
              <a:rPr lang="en-GB" dirty="0"/>
              <a:t> </a:t>
            </a:r>
          </a:p>
        </p:txBody>
      </p:sp>
      <p:sp>
        <p:nvSpPr>
          <p:cNvPr id="3" name="Content Placeholder 2">
            <a:extLst>
              <a:ext uri="{FF2B5EF4-FFF2-40B4-BE49-F238E27FC236}">
                <a16:creationId xmlns:a16="http://schemas.microsoft.com/office/drawing/2014/main" id="{0522512A-D40A-5A8B-75D8-8715ECBC970C}"/>
              </a:ext>
            </a:extLst>
          </p:cNvPr>
          <p:cNvSpPr>
            <a:spLocks noGrp="1"/>
          </p:cNvSpPr>
          <p:nvPr>
            <p:ph idx="1"/>
          </p:nvPr>
        </p:nvSpPr>
        <p:spPr>
          <a:xfrm>
            <a:off x="344184" y="1304623"/>
            <a:ext cx="8229600" cy="4099595"/>
          </a:xfrm>
        </p:spPr>
        <p:txBody>
          <a:bodyPr/>
          <a:lstStyle/>
          <a:p>
            <a:r>
              <a:rPr lang="en-GB" dirty="0"/>
              <a:t>To understand what an academic essay is </a:t>
            </a:r>
          </a:p>
          <a:p>
            <a:pPr marL="0" indent="0">
              <a:buNone/>
            </a:pPr>
            <a:endParaRPr lang="en-GB" dirty="0"/>
          </a:p>
          <a:p>
            <a:r>
              <a:rPr lang="en-GB" dirty="0"/>
              <a:t>To revise the key elements of academic essays </a:t>
            </a:r>
          </a:p>
          <a:p>
            <a:endParaRPr lang="en-GB" dirty="0"/>
          </a:p>
          <a:p>
            <a:r>
              <a:rPr lang="en-GB" dirty="0"/>
              <a:t>To revise the structure of academic introductions and paragraphs</a:t>
            </a:r>
          </a:p>
        </p:txBody>
      </p:sp>
      <p:sp>
        <p:nvSpPr>
          <p:cNvPr id="4" name="Date Placeholder 3">
            <a:extLst>
              <a:ext uri="{FF2B5EF4-FFF2-40B4-BE49-F238E27FC236}">
                <a16:creationId xmlns:a16="http://schemas.microsoft.com/office/drawing/2014/main" id="{12843AF0-9E77-14E1-8850-F1F2904A0323}"/>
              </a:ext>
            </a:extLst>
          </p:cNvPr>
          <p:cNvSpPr>
            <a:spLocks noGrp="1"/>
          </p:cNvSpPr>
          <p:nvPr>
            <p:ph type="dt" sz="half" idx="10"/>
          </p:nvPr>
        </p:nvSpPr>
        <p:spPr/>
        <p:txBody>
          <a:bodyPr/>
          <a:lstStyle/>
          <a:p>
            <a:pPr>
              <a:defRPr/>
            </a:pPr>
            <a:fld id="{2303D31F-598B-47EE-BA37-93F097A3D676}" type="datetime1">
              <a:rPr lang="en-GB" altLang="en-US" smtClean="0"/>
              <a:pPr>
                <a:defRPr/>
              </a:pPr>
              <a:t>03/08/2023</a:t>
            </a:fld>
            <a:endParaRPr lang="en-GB" altLang="en-US"/>
          </a:p>
        </p:txBody>
      </p:sp>
      <p:sp>
        <p:nvSpPr>
          <p:cNvPr id="5" name="Slide Number Placeholder 4">
            <a:extLst>
              <a:ext uri="{FF2B5EF4-FFF2-40B4-BE49-F238E27FC236}">
                <a16:creationId xmlns:a16="http://schemas.microsoft.com/office/drawing/2014/main" id="{A8465D69-2C4D-1EDA-36C0-3460F23E5C4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19256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4000" b="1" dirty="0">
                <a:latin typeface="Calibri" panose="020F0502020204030204" pitchFamily="34" charset="0"/>
                <a:cs typeface="Calibri" panose="020F0502020204030204" pitchFamily="34" charset="0"/>
              </a:rPr>
              <a:t>Academic Essays </a:t>
            </a:r>
          </a:p>
        </p:txBody>
      </p:sp>
      <p:sp>
        <p:nvSpPr>
          <p:cNvPr id="3" name="Content Placeholder 2"/>
          <p:cNvSpPr>
            <a:spLocks noGrp="1"/>
          </p:cNvSpPr>
          <p:nvPr>
            <p:ph idx="1"/>
          </p:nvPr>
        </p:nvSpPr>
        <p:spPr>
          <a:xfrm>
            <a:off x="285720" y="1267717"/>
            <a:ext cx="8401080" cy="4588563"/>
          </a:xfrm>
        </p:spPr>
        <p:txBody>
          <a:bodyPr/>
          <a:lstStyle/>
          <a:p>
            <a:pPr algn="just">
              <a:spcBef>
                <a:spcPts val="0"/>
              </a:spcBef>
            </a:pPr>
            <a:r>
              <a:rPr lang="en-GB" sz="2400" dirty="0">
                <a:latin typeface="Arial" panose="020B0604020202020204" pitchFamily="34" charset="0"/>
                <a:cs typeface="Arial" panose="020B0604020202020204" pitchFamily="34" charset="0"/>
              </a:rPr>
              <a:t>An academic essay requires students to investigate a topic, collect and evaluate evidence and establish a position on a topic. </a:t>
            </a:r>
          </a:p>
          <a:p>
            <a:pPr algn="just">
              <a:spcBef>
                <a:spcPts val="0"/>
              </a:spcBef>
            </a:pPr>
            <a:endParaRPr lang="en-GB" sz="2400" dirty="0">
              <a:latin typeface="Arial" panose="020B0604020202020204" pitchFamily="34" charset="0"/>
              <a:cs typeface="Arial" panose="020B0604020202020204" pitchFamily="34" charset="0"/>
            </a:endParaRPr>
          </a:p>
          <a:p>
            <a:pPr algn="just">
              <a:spcBef>
                <a:spcPts val="0"/>
              </a:spcBef>
            </a:pPr>
            <a:r>
              <a:rPr lang="en-GB" sz="2400" dirty="0">
                <a:latin typeface="Arial" panose="020B0604020202020204" pitchFamily="34" charset="0"/>
                <a:cs typeface="Arial" panose="020B0604020202020204" pitchFamily="34" charset="0"/>
              </a:rPr>
              <a:t>An academic essay does not have to be divided into sections. </a:t>
            </a:r>
          </a:p>
          <a:p>
            <a:pPr algn="just">
              <a:spcBef>
                <a:spcPts val="0"/>
              </a:spcBef>
            </a:pPr>
            <a:endParaRPr lang="en-GB" sz="2400" dirty="0">
              <a:latin typeface="Arial" panose="020B0604020202020204" pitchFamily="34" charset="0"/>
              <a:cs typeface="Arial" panose="020B0604020202020204" pitchFamily="34" charset="0"/>
            </a:endParaRPr>
          </a:p>
          <a:p>
            <a:pPr algn="just">
              <a:spcBef>
                <a:spcPts val="0"/>
              </a:spcBef>
            </a:pPr>
            <a:r>
              <a:rPr lang="en-GB" sz="2400" dirty="0">
                <a:latin typeface="Arial" panose="020B0604020202020204" pitchFamily="34" charset="0"/>
                <a:cs typeface="Arial" panose="020B0604020202020204" pitchFamily="34" charset="0"/>
              </a:rPr>
              <a:t>An academic essay still needs to have an introduction, main body paragraphs and conclusion.</a:t>
            </a:r>
          </a:p>
          <a:p>
            <a:pPr algn="just">
              <a:spcBef>
                <a:spcPts val="0"/>
              </a:spcBef>
            </a:pPr>
            <a:endParaRPr lang="en-GB" sz="2400" dirty="0">
              <a:latin typeface="Arial" panose="020B0604020202020204" pitchFamily="34" charset="0"/>
              <a:cs typeface="Arial" panose="020B0604020202020204" pitchFamily="34" charset="0"/>
            </a:endParaRPr>
          </a:p>
          <a:p>
            <a:pPr algn="just">
              <a:spcBef>
                <a:spcPts val="0"/>
              </a:spcBef>
            </a:pPr>
            <a:endParaRPr lang="en-GB" sz="24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148907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D2B38E7-DB89-FE39-7000-A235686CA2C8}"/>
              </a:ext>
            </a:extLst>
          </p:cNvPr>
          <p:cNvPicPr>
            <a:picLocks noGrp="1" noChangeAspect="1"/>
          </p:cNvPicPr>
          <p:nvPr>
            <p:ph idx="1"/>
          </p:nvPr>
        </p:nvPicPr>
        <p:blipFill>
          <a:blip r:embed="rId2"/>
          <a:stretch>
            <a:fillRect/>
          </a:stretch>
        </p:blipFill>
        <p:spPr>
          <a:xfrm>
            <a:off x="154113" y="274905"/>
            <a:ext cx="8702212" cy="5412742"/>
          </a:xfrm>
          <a:prstGeom prst="rect">
            <a:avLst/>
          </a:prstGeom>
        </p:spPr>
      </p:pic>
      <p:sp>
        <p:nvSpPr>
          <p:cNvPr id="4" name="Date Placeholder 3">
            <a:extLst>
              <a:ext uri="{FF2B5EF4-FFF2-40B4-BE49-F238E27FC236}">
                <a16:creationId xmlns:a16="http://schemas.microsoft.com/office/drawing/2014/main" id="{BBDE7A64-EFED-94B2-FE2C-30754CDD9799}"/>
              </a:ext>
            </a:extLst>
          </p:cNvPr>
          <p:cNvSpPr>
            <a:spLocks noGrp="1"/>
          </p:cNvSpPr>
          <p:nvPr>
            <p:ph type="dt" sz="half" idx="10"/>
          </p:nvPr>
        </p:nvSpPr>
        <p:spPr/>
        <p:txBody>
          <a:bodyPr/>
          <a:lstStyle/>
          <a:p>
            <a:pPr>
              <a:defRPr/>
            </a:pPr>
            <a:fld id="{2303D31F-598B-47EE-BA37-93F097A3D676}" type="datetime1">
              <a:rPr lang="en-GB" altLang="en-US" smtClean="0"/>
              <a:pPr>
                <a:defRPr/>
              </a:pPr>
              <a:t>03/08/2023</a:t>
            </a:fld>
            <a:endParaRPr lang="en-GB" altLang="en-US"/>
          </a:p>
        </p:txBody>
      </p:sp>
      <p:sp>
        <p:nvSpPr>
          <p:cNvPr id="5" name="Slide Number Placeholder 4">
            <a:extLst>
              <a:ext uri="{FF2B5EF4-FFF2-40B4-BE49-F238E27FC236}">
                <a16:creationId xmlns:a16="http://schemas.microsoft.com/office/drawing/2014/main" id="{8A9E5E12-D2C4-3675-806E-437FB793E92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060998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BB8F3-DDDD-9BDB-ED9C-174CE927A57E}"/>
              </a:ext>
            </a:extLst>
          </p:cNvPr>
          <p:cNvSpPr>
            <a:spLocks noGrp="1"/>
          </p:cNvSpPr>
          <p:nvPr>
            <p:ph type="title"/>
          </p:nvPr>
        </p:nvSpPr>
        <p:spPr>
          <a:xfrm>
            <a:off x="457200" y="136525"/>
            <a:ext cx="8229600" cy="1143000"/>
          </a:xfrm>
        </p:spPr>
        <p:txBody>
          <a:bodyPr/>
          <a:lstStyle/>
          <a:p>
            <a:r>
              <a:rPr lang="en-GB" dirty="0"/>
              <a:t>Understanding the questions </a:t>
            </a:r>
          </a:p>
        </p:txBody>
      </p:sp>
      <p:sp>
        <p:nvSpPr>
          <p:cNvPr id="3" name="Content Placeholder 2">
            <a:extLst>
              <a:ext uri="{FF2B5EF4-FFF2-40B4-BE49-F238E27FC236}">
                <a16:creationId xmlns:a16="http://schemas.microsoft.com/office/drawing/2014/main" id="{0AB541A4-BB6B-9E90-C741-ED6DDE25E546}"/>
              </a:ext>
            </a:extLst>
          </p:cNvPr>
          <p:cNvSpPr>
            <a:spLocks noGrp="1"/>
          </p:cNvSpPr>
          <p:nvPr>
            <p:ph idx="1"/>
          </p:nvPr>
        </p:nvSpPr>
        <p:spPr>
          <a:xfrm>
            <a:off x="457200" y="1279525"/>
            <a:ext cx="8229600" cy="3917032"/>
          </a:xfrm>
        </p:spPr>
        <p:txBody>
          <a:bodyPr/>
          <a:lstStyle/>
          <a:p>
            <a:r>
              <a:rPr lang="en-GB" sz="2400" b="1" dirty="0">
                <a:latin typeface="Arial" panose="020B0604020202020204" pitchFamily="34" charset="0"/>
                <a:cs typeface="Arial" panose="020B0604020202020204" pitchFamily="34" charset="0"/>
              </a:rPr>
              <a:t>Analyse</a:t>
            </a:r>
            <a:r>
              <a:rPr lang="en-GB" sz="2400" dirty="0">
                <a:latin typeface="Arial" panose="020B0604020202020204" pitchFamily="34" charset="0"/>
                <a:cs typeface="Arial" panose="020B0604020202020204" pitchFamily="34" charset="0"/>
              </a:rPr>
              <a:t>: Break the topic into its constituent parts. </a:t>
            </a:r>
          </a:p>
          <a:p>
            <a:r>
              <a:rPr lang="en-GB" sz="2400" dirty="0">
                <a:latin typeface="Arial" panose="020B0604020202020204" pitchFamily="34" charset="0"/>
                <a:cs typeface="Arial" panose="020B0604020202020204" pitchFamily="34" charset="0"/>
              </a:rPr>
              <a:t>Examine the parts and the relationship between them, often questioning various views or theories </a:t>
            </a:r>
          </a:p>
          <a:p>
            <a:r>
              <a:rPr lang="en-GB" sz="2400" b="1" dirty="0">
                <a:latin typeface="Arial" panose="020B0604020202020204" pitchFamily="34" charset="0"/>
                <a:cs typeface="Arial" panose="020B0604020202020204" pitchFamily="34" charset="0"/>
              </a:rPr>
              <a:t>Contrast/compare: </a:t>
            </a:r>
            <a:r>
              <a:rPr lang="en-GB" sz="2400" dirty="0">
                <a:latin typeface="Arial" panose="020B0604020202020204" pitchFamily="34" charset="0"/>
                <a:cs typeface="Arial" panose="020B0604020202020204" pitchFamily="34" charset="0"/>
              </a:rPr>
              <a:t>Show the similarities and differences between... </a:t>
            </a:r>
          </a:p>
          <a:p>
            <a:r>
              <a:rPr lang="en-GB" sz="2400" b="1" dirty="0">
                <a:latin typeface="Arial" panose="020B0604020202020204" pitchFamily="34" charset="0"/>
                <a:cs typeface="Arial" panose="020B0604020202020204" pitchFamily="34" charset="0"/>
              </a:rPr>
              <a:t>Critically examine </a:t>
            </a:r>
            <a:r>
              <a:rPr lang="en-GB" sz="2400" dirty="0">
                <a:latin typeface="Arial" panose="020B0604020202020204" pitchFamily="34" charset="0"/>
                <a:cs typeface="Arial" panose="020B0604020202020204" pitchFamily="34" charset="0"/>
              </a:rPr>
              <a:t>Question the various opinions on the topic. Use facts, evidence, and well-argued debate for support </a:t>
            </a:r>
          </a:p>
          <a:p>
            <a:r>
              <a:rPr lang="en-GB" sz="2400" b="1" dirty="0">
                <a:latin typeface="Arial" panose="020B0604020202020204" pitchFamily="34" charset="0"/>
                <a:cs typeface="Arial" panose="020B0604020202020204" pitchFamily="34" charset="0"/>
              </a:rPr>
              <a:t>Discuss</a:t>
            </a:r>
            <a:r>
              <a:rPr lang="en-GB" sz="2400" dirty="0">
                <a:latin typeface="Arial" panose="020B0604020202020204" pitchFamily="34" charset="0"/>
                <a:cs typeface="Arial" panose="020B0604020202020204" pitchFamily="34" charset="0"/>
              </a:rPr>
              <a:t> Show the main points of the debate around the subject, and give reasons for and against, coming down clearly on one side if you can</a:t>
            </a:r>
          </a:p>
        </p:txBody>
      </p:sp>
      <p:sp>
        <p:nvSpPr>
          <p:cNvPr id="4" name="Date Placeholder 3">
            <a:extLst>
              <a:ext uri="{FF2B5EF4-FFF2-40B4-BE49-F238E27FC236}">
                <a16:creationId xmlns:a16="http://schemas.microsoft.com/office/drawing/2014/main" id="{AFB38E8D-AC8D-3E5A-17DF-0CD3F2620444}"/>
              </a:ext>
            </a:extLst>
          </p:cNvPr>
          <p:cNvSpPr>
            <a:spLocks noGrp="1"/>
          </p:cNvSpPr>
          <p:nvPr>
            <p:ph type="dt" sz="half" idx="10"/>
          </p:nvPr>
        </p:nvSpPr>
        <p:spPr/>
        <p:txBody>
          <a:bodyPr/>
          <a:lstStyle/>
          <a:p>
            <a:pPr>
              <a:defRPr/>
            </a:pPr>
            <a:fld id="{2303D31F-598B-47EE-BA37-93F097A3D676}" type="datetime1">
              <a:rPr lang="en-GB" altLang="en-US" smtClean="0"/>
              <a:pPr>
                <a:defRPr/>
              </a:pPr>
              <a:t>03/08/2023</a:t>
            </a:fld>
            <a:endParaRPr lang="en-GB" altLang="en-US"/>
          </a:p>
        </p:txBody>
      </p:sp>
      <p:sp>
        <p:nvSpPr>
          <p:cNvPr id="5" name="Slide Number Placeholder 4">
            <a:extLst>
              <a:ext uri="{FF2B5EF4-FFF2-40B4-BE49-F238E27FC236}">
                <a16:creationId xmlns:a16="http://schemas.microsoft.com/office/drawing/2014/main" id="{5806DF55-FDDA-CFAE-F306-E06B08D26F84}"/>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491697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EE63-4092-F29F-A2DA-9FD0BCF7520F}"/>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DA058E46-60B8-FE8B-91E3-77C10023EE79}"/>
              </a:ext>
            </a:extLst>
          </p:cNvPr>
          <p:cNvSpPr>
            <a:spLocks noGrp="1"/>
          </p:cNvSpPr>
          <p:nvPr>
            <p:ph idx="1"/>
          </p:nvPr>
        </p:nvSpPr>
        <p:spPr>
          <a:xfrm>
            <a:off x="457200" y="1470484"/>
            <a:ext cx="8229600" cy="3917032"/>
          </a:xfrm>
        </p:spPr>
        <p:txBody>
          <a:bodyPr/>
          <a:lstStyle/>
          <a:p>
            <a:r>
              <a:rPr lang="en-GB" dirty="0"/>
              <a:t>In your groups discuss the key topics to be covered in the following essays. </a:t>
            </a:r>
          </a:p>
          <a:p>
            <a:endParaRPr lang="en-GB" dirty="0"/>
          </a:p>
          <a:p>
            <a:pPr marL="0" indent="0">
              <a:buNone/>
            </a:pPr>
            <a:endParaRPr lang="en-GB" dirty="0"/>
          </a:p>
          <a:p>
            <a:r>
              <a:rPr lang="en-GB" dirty="0"/>
              <a:t>Write down headings to respond to each topic.</a:t>
            </a:r>
          </a:p>
        </p:txBody>
      </p:sp>
      <p:sp>
        <p:nvSpPr>
          <p:cNvPr id="4" name="Date Placeholder 3">
            <a:extLst>
              <a:ext uri="{FF2B5EF4-FFF2-40B4-BE49-F238E27FC236}">
                <a16:creationId xmlns:a16="http://schemas.microsoft.com/office/drawing/2014/main" id="{8011106A-B273-DE5C-FD3F-2128D9B260C4}"/>
              </a:ext>
            </a:extLst>
          </p:cNvPr>
          <p:cNvSpPr>
            <a:spLocks noGrp="1"/>
          </p:cNvSpPr>
          <p:nvPr>
            <p:ph type="dt" sz="half" idx="10"/>
          </p:nvPr>
        </p:nvSpPr>
        <p:spPr/>
        <p:txBody>
          <a:bodyPr/>
          <a:lstStyle/>
          <a:p>
            <a:pPr>
              <a:defRPr/>
            </a:pPr>
            <a:fld id="{2303D31F-598B-47EE-BA37-93F097A3D676}" type="datetime1">
              <a:rPr lang="en-GB" altLang="en-US" smtClean="0"/>
              <a:pPr>
                <a:defRPr/>
              </a:pPr>
              <a:t>03/08/2023</a:t>
            </a:fld>
            <a:endParaRPr lang="en-GB" altLang="en-US"/>
          </a:p>
        </p:txBody>
      </p:sp>
      <p:sp>
        <p:nvSpPr>
          <p:cNvPr id="5" name="Slide Number Placeholder 4">
            <a:extLst>
              <a:ext uri="{FF2B5EF4-FFF2-40B4-BE49-F238E27FC236}">
                <a16:creationId xmlns:a16="http://schemas.microsoft.com/office/drawing/2014/main" id="{0BE73F10-9422-69D9-8F0F-090255725E0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92971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C67C-0410-4CAC-1C73-701B6EF4DA75}"/>
              </a:ext>
            </a:extLst>
          </p:cNvPr>
          <p:cNvSpPr>
            <a:spLocks noGrp="1"/>
          </p:cNvSpPr>
          <p:nvPr>
            <p:ph type="title"/>
          </p:nvPr>
        </p:nvSpPr>
        <p:spPr/>
        <p:txBody>
          <a:bodyPr/>
          <a:lstStyle/>
          <a:p>
            <a:r>
              <a:rPr lang="en-GB" dirty="0"/>
              <a:t>Introductions </a:t>
            </a:r>
          </a:p>
        </p:txBody>
      </p:sp>
      <p:sp>
        <p:nvSpPr>
          <p:cNvPr id="3" name="Content Placeholder 2">
            <a:extLst>
              <a:ext uri="{FF2B5EF4-FFF2-40B4-BE49-F238E27FC236}">
                <a16:creationId xmlns:a16="http://schemas.microsoft.com/office/drawing/2014/main" id="{77FD79ED-EBEC-9AE6-00BA-00FCB09CF386}"/>
              </a:ext>
            </a:extLst>
          </p:cNvPr>
          <p:cNvSpPr>
            <a:spLocks noGrp="1"/>
          </p:cNvSpPr>
          <p:nvPr>
            <p:ph idx="1"/>
          </p:nvPr>
        </p:nvSpPr>
        <p:spPr>
          <a:xfrm>
            <a:off x="457200" y="1470484"/>
            <a:ext cx="8229600" cy="3917032"/>
          </a:xfrm>
        </p:spPr>
        <p:txBody>
          <a:bodyPr/>
          <a:lstStyle/>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establish the context, background and/or importance of the topic e.g., define the topic and/or key terms used in the paper</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state the purpose of the essay or short paper – Thesis statement </a:t>
            </a:r>
          </a:p>
          <a:p>
            <a:pPr algn="l" fontAlgn="base">
              <a:buFont typeface="Arial" panose="020B0604020202020204" pitchFamily="34" charset="0"/>
              <a:buChar char="•"/>
            </a:pPr>
            <a:r>
              <a:rPr lang="en-GB" sz="2400" b="0" i="0" dirty="0">
                <a:solidFill>
                  <a:srgbClr val="333333"/>
                </a:solidFill>
                <a:effectLst/>
                <a:latin typeface="Arial" panose="020B0604020202020204" pitchFamily="34" charset="0"/>
                <a:cs typeface="Arial" panose="020B0604020202020204" pitchFamily="34" charset="0"/>
              </a:rPr>
              <a:t>provide an overview of the coverage and/or structure of the writing – Structure sentence </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5899160-A159-2270-47BB-EEBD84B5F2BD}"/>
              </a:ext>
            </a:extLst>
          </p:cNvPr>
          <p:cNvSpPr>
            <a:spLocks noGrp="1"/>
          </p:cNvSpPr>
          <p:nvPr>
            <p:ph type="dt" sz="half" idx="10"/>
          </p:nvPr>
        </p:nvSpPr>
        <p:spPr/>
        <p:txBody>
          <a:bodyPr/>
          <a:lstStyle/>
          <a:p>
            <a:pPr>
              <a:defRPr/>
            </a:pPr>
            <a:fld id="{2303D31F-598B-47EE-BA37-93F097A3D676}" type="datetime1">
              <a:rPr lang="en-GB" altLang="en-US" smtClean="0"/>
              <a:pPr>
                <a:defRPr/>
              </a:pPr>
              <a:t>03/08/2023</a:t>
            </a:fld>
            <a:endParaRPr lang="en-GB" altLang="en-US"/>
          </a:p>
        </p:txBody>
      </p:sp>
      <p:sp>
        <p:nvSpPr>
          <p:cNvPr id="5" name="Slide Number Placeholder 4">
            <a:extLst>
              <a:ext uri="{FF2B5EF4-FFF2-40B4-BE49-F238E27FC236}">
                <a16:creationId xmlns:a16="http://schemas.microsoft.com/office/drawing/2014/main" id="{C0025F98-B9FF-BBED-F652-FB61B6165E1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038926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778CD9-5367-F102-80A2-A8C65E3B5EE1}"/>
              </a:ext>
            </a:extLst>
          </p:cNvPr>
          <p:cNvSpPr>
            <a:spLocks noGrp="1"/>
          </p:cNvSpPr>
          <p:nvPr>
            <p:ph idx="1"/>
          </p:nvPr>
        </p:nvSpPr>
        <p:spPr>
          <a:xfrm>
            <a:off x="0" y="114300"/>
            <a:ext cx="8893175" cy="5503987"/>
          </a:xfrm>
        </p:spPr>
        <p:txBody>
          <a:bodyPr/>
          <a:lstStyle/>
          <a:p>
            <a:pPr algn="just"/>
            <a:r>
              <a:rPr lang="en-GB" sz="2000" b="0" i="0" dirty="0">
                <a:solidFill>
                  <a:srgbClr val="800000"/>
                </a:solidFill>
                <a:effectLst/>
                <a:latin typeface="Arial" panose="020B0604020202020204" pitchFamily="34" charset="0"/>
                <a:cs typeface="Arial" panose="020B0604020202020204" pitchFamily="34" charset="0"/>
              </a:rPr>
              <a:t>Stories have been an essential communication technique for thousands of years and although teachers and parents still think they are important for educating younger children, they have been restricted to the role of entertainment for most of us since our teenage years. </a:t>
            </a:r>
            <a:r>
              <a:rPr lang="en-GB" sz="2000" b="0" i="0" dirty="0">
                <a:solidFill>
                  <a:srgbClr val="008080"/>
                </a:solidFill>
                <a:effectLst/>
                <a:latin typeface="Arial" panose="020B0604020202020204" pitchFamily="34" charset="0"/>
                <a:cs typeface="Arial" panose="020B0604020202020204" pitchFamily="34" charset="0"/>
              </a:rPr>
              <a:t>This essay will claim that stories make ideal pedagogical tools, whatever the age of the student, due to their unique position in cultural and cognitive development. </a:t>
            </a:r>
            <a:r>
              <a:rPr lang="en-GB" sz="2000" b="0" i="0" dirty="0">
                <a:solidFill>
                  <a:srgbClr val="4B0082"/>
                </a:solidFill>
                <a:effectLst/>
                <a:latin typeface="Arial" panose="020B0604020202020204" pitchFamily="34" charset="0"/>
                <a:cs typeface="Arial" panose="020B0604020202020204" pitchFamily="34" charset="0"/>
              </a:rPr>
              <a:t>To argue this, it will consider three main areas: firstly, the prevalence of stories across time and cultures and how the similarity of story structure suggests an inherent understanding of their form which could be of use to academics teaching multicultural cohorts when organising lecture material; secondly, the power of stories to enable listeners to personally relate to the content and how this increases the likelihood of changing thoughts, behaviours and decisions - a concept that has not gone unnoticed in some fields, both professional and academic; and finally, the way that different areas of the brain are activated when reading, listening to or watching a story unfold, which suggests that both understanding and ease of recall, two key components of learning, are both likely to be increased</a:t>
            </a:r>
            <a:r>
              <a:rPr lang="en-GB" sz="2000" b="0" i="0" dirty="0">
                <a:solidFill>
                  <a:srgbClr val="212529"/>
                </a:solidFill>
                <a:effectLst/>
                <a:latin typeface="Arial" panose="020B0604020202020204" pitchFamily="34" charset="0"/>
                <a:cs typeface="Arial" panose="020B0604020202020204" pitchFamily="34" charset="0"/>
              </a:rPr>
              <a:t>. </a:t>
            </a:r>
          </a:p>
          <a:p>
            <a:pPr marL="0" indent="0" algn="just">
              <a:buNone/>
            </a:pP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B176D57-01C8-8DF4-0D5C-98406630A10A}"/>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62075891-9949-DF11-E521-4D33808C5CE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688579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5880-3D26-1BE4-1ABA-F9798DEC1FFB}"/>
              </a:ext>
            </a:extLst>
          </p:cNvPr>
          <p:cNvSpPr>
            <a:spLocks noGrp="1"/>
          </p:cNvSpPr>
          <p:nvPr>
            <p:ph type="title"/>
          </p:nvPr>
        </p:nvSpPr>
        <p:spPr>
          <a:xfrm>
            <a:off x="457200" y="-36679"/>
            <a:ext cx="8229600" cy="1143000"/>
          </a:xfrm>
        </p:spPr>
        <p:txBody>
          <a:bodyPr/>
          <a:lstStyle/>
          <a:p>
            <a:r>
              <a:rPr lang="en-GB" dirty="0"/>
              <a:t>Main Body Paragraphs </a:t>
            </a:r>
          </a:p>
        </p:txBody>
      </p:sp>
      <p:sp>
        <p:nvSpPr>
          <p:cNvPr id="3" name="Content Placeholder 2">
            <a:extLst>
              <a:ext uri="{FF2B5EF4-FFF2-40B4-BE49-F238E27FC236}">
                <a16:creationId xmlns:a16="http://schemas.microsoft.com/office/drawing/2014/main" id="{58965B6D-0556-14C6-DAFE-4B5CF844E16D}"/>
              </a:ext>
            </a:extLst>
          </p:cNvPr>
          <p:cNvSpPr>
            <a:spLocks noGrp="1"/>
          </p:cNvSpPr>
          <p:nvPr>
            <p:ph idx="1"/>
          </p:nvPr>
        </p:nvSpPr>
        <p:spPr>
          <a:xfrm>
            <a:off x="457200" y="1106321"/>
            <a:ext cx="8229600" cy="3917032"/>
          </a:xfrm>
        </p:spPr>
        <p:txBody>
          <a:bodyPr/>
          <a:lstStyle/>
          <a:p>
            <a:pPr algn="just">
              <a:buFont typeface="Arial" panose="020B0604020202020204" pitchFamily="34" charset="0"/>
              <a:buChar char="•"/>
            </a:pPr>
            <a:r>
              <a:rPr lang="en-GB" sz="2800" b="0" i="0" dirty="0">
                <a:solidFill>
                  <a:srgbClr val="212529"/>
                </a:solidFill>
                <a:effectLst/>
                <a:latin typeface="Arial" panose="020B0604020202020204" pitchFamily="34" charset="0"/>
                <a:cs typeface="Arial" panose="020B0604020202020204" pitchFamily="34" charset="0"/>
              </a:rPr>
              <a:t>A topic sentence – what is the overall point that the paragraph is making?</a:t>
            </a:r>
          </a:p>
          <a:p>
            <a:pPr algn="just">
              <a:buFont typeface="Arial" panose="020B0604020202020204" pitchFamily="34" charset="0"/>
              <a:buChar char="•"/>
            </a:pPr>
            <a:r>
              <a:rPr lang="en-GB" sz="2800" b="0" i="0" dirty="0">
                <a:solidFill>
                  <a:srgbClr val="212529"/>
                </a:solidFill>
                <a:effectLst/>
                <a:latin typeface="Arial" panose="020B0604020202020204" pitchFamily="34" charset="0"/>
                <a:cs typeface="Arial" panose="020B0604020202020204" pitchFamily="34" charset="0"/>
              </a:rPr>
              <a:t>Evidence that supports your point – this is usually your cited material.</a:t>
            </a:r>
          </a:p>
          <a:p>
            <a:pPr algn="just">
              <a:buFont typeface="Arial" panose="020B0604020202020204" pitchFamily="34" charset="0"/>
              <a:buChar char="•"/>
            </a:pPr>
            <a:r>
              <a:rPr lang="en-GB" sz="2800" b="0" i="0" dirty="0">
                <a:solidFill>
                  <a:srgbClr val="212529"/>
                </a:solidFill>
                <a:effectLst/>
                <a:latin typeface="Arial" panose="020B0604020202020204" pitchFamily="34" charset="0"/>
                <a:cs typeface="Arial" panose="020B0604020202020204" pitchFamily="34" charset="0"/>
              </a:rPr>
              <a:t>Explanation of why the point is important and how it helps with your overall argument.</a:t>
            </a:r>
          </a:p>
          <a:p>
            <a:pPr algn="just">
              <a:buFont typeface="Arial" panose="020B0604020202020204" pitchFamily="34" charset="0"/>
              <a:buChar char="•"/>
            </a:pPr>
            <a:r>
              <a:rPr lang="en-GB" sz="2800" b="0" i="0" dirty="0">
                <a:solidFill>
                  <a:srgbClr val="212529"/>
                </a:solidFill>
                <a:effectLst/>
                <a:latin typeface="Arial" panose="020B0604020202020204" pitchFamily="34" charset="0"/>
                <a:cs typeface="Arial" panose="020B0604020202020204" pitchFamily="34" charset="0"/>
              </a:rPr>
              <a:t>A link (if necessary) to the next paragraph (or to the previous one if coming at the beginning of the paragraph) or back to the essay question.</a:t>
            </a:r>
          </a:p>
          <a:p>
            <a:pPr algn="just"/>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ECF5FDC-7620-98B1-AF5F-BEC57BEBB1CD}"/>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FCD663C5-6FF6-8038-FDBC-197C9A04703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831363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7BE46-7261-BBC9-393B-7B5115B30B0E}"/>
              </a:ext>
            </a:extLst>
          </p:cNvPr>
          <p:cNvSpPr>
            <a:spLocks noGrp="1"/>
          </p:cNvSpPr>
          <p:nvPr>
            <p:ph type="title"/>
          </p:nvPr>
        </p:nvSpPr>
        <p:spPr/>
        <p:txBody>
          <a:bodyPr/>
          <a:lstStyle/>
          <a:p>
            <a:r>
              <a:rPr lang="en-GB" dirty="0"/>
              <a:t>TOPIC SENTENCE </a:t>
            </a:r>
          </a:p>
        </p:txBody>
      </p:sp>
      <p:sp>
        <p:nvSpPr>
          <p:cNvPr id="3" name="Content Placeholder 2">
            <a:extLst>
              <a:ext uri="{FF2B5EF4-FFF2-40B4-BE49-F238E27FC236}">
                <a16:creationId xmlns:a16="http://schemas.microsoft.com/office/drawing/2014/main" id="{015C33DD-2AF2-E694-3C9D-BC1C819A70C6}"/>
              </a:ext>
            </a:extLst>
          </p:cNvPr>
          <p:cNvSpPr>
            <a:spLocks noGrp="1"/>
          </p:cNvSpPr>
          <p:nvPr>
            <p:ph idx="1"/>
          </p:nvPr>
        </p:nvSpPr>
        <p:spPr>
          <a:xfrm>
            <a:off x="323636" y="1470484"/>
            <a:ext cx="8229600" cy="3917032"/>
          </a:xfrm>
        </p:spPr>
        <p:txBody>
          <a:bodyPr/>
          <a:lstStyle/>
          <a:p>
            <a:r>
              <a:rPr lang="en-GB" sz="2800" dirty="0">
                <a:solidFill>
                  <a:srgbClr val="212529"/>
                </a:solidFill>
                <a:latin typeface="Arial" panose="020B0604020202020204" pitchFamily="34" charset="0"/>
                <a:cs typeface="Arial" panose="020B0604020202020204" pitchFamily="34" charset="0"/>
              </a:rPr>
              <a:t>T</a:t>
            </a:r>
            <a:r>
              <a:rPr lang="en-GB" sz="2800" b="0" i="0" dirty="0">
                <a:solidFill>
                  <a:srgbClr val="212529"/>
                </a:solidFill>
                <a:effectLst/>
                <a:latin typeface="Arial" panose="020B0604020202020204" pitchFamily="34" charset="0"/>
                <a:cs typeface="Arial" panose="020B0604020202020204" pitchFamily="34" charset="0"/>
              </a:rPr>
              <a:t>his should appear early in the paragraph and is often, but not always, the first sentence.  It should</a:t>
            </a:r>
            <a:r>
              <a:rPr lang="en-GB" sz="2800" b="1" i="0" dirty="0">
                <a:solidFill>
                  <a:srgbClr val="932F8B"/>
                </a:solidFill>
                <a:effectLst/>
                <a:latin typeface="Arial" panose="020B0604020202020204" pitchFamily="34" charset="0"/>
                <a:cs typeface="Arial" panose="020B0604020202020204" pitchFamily="34" charset="0"/>
              </a:rPr>
              <a:t> clearly state the main point </a:t>
            </a:r>
            <a:r>
              <a:rPr lang="en-GB" sz="2800" b="0" i="0" dirty="0">
                <a:solidFill>
                  <a:srgbClr val="212529"/>
                </a:solidFill>
                <a:effectLst/>
                <a:latin typeface="Arial" panose="020B0604020202020204" pitchFamily="34" charset="0"/>
                <a:cs typeface="Arial" panose="020B0604020202020204" pitchFamily="34" charset="0"/>
              </a:rPr>
              <a:t>that you are making in the paragraph. When you are planning essays, writing down a list of your topic sentences is an excellent way to check that your argument flows well from one point to the next.</a:t>
            </a:r>
            <a:endParaRPr lang="en-GB" sz="2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8495FC0-D348-8ACF-D47D-1B5D1F01421F}"/>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955CE23A-FD2A-12B3-0F1D-6CB26DEC58F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773575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065F4-6994-EB32-9458-28C55CFB6314}"/>
              </a:ext>
            </a:extLst>
          </p:cNvPr>
          <p:cNvSpPr>
            <a:spLocks noGrp="1"/>
          </p:cNvSpPr>
          <p:nvPr>
            <p:ph type="title"/>
          </p:nvPr>
        </p:nvSpPr>
        <p:spPr/>
        <p:txBody>
          <a:bodyPr/>
          <a:lstStyle/>
          <a:p>
            <a:r>
              <a:rPr lang="en-GB" dirty="0"/>
              <a:t>Evidence </a:t>
            </a:r>
          </a:p>
        </p:txBody>
      </p:sp>
      <p:sp>
        <p:nvSpPr>
          <p:cNvPr id="3" name="Content Placeholder 2">
            <a:extLst>
              <a:ext uri="{FF2B5EF4-FFF2-40B4-BE49-F238E27FC236}">
                <a16:creationId xmlns:a16="http://schemas.microsoft.com/office/drawing/2014/main" id="{A45FC78A-9DA4-E05E-C664-5B44D46D3E1D}"/>
              </a:ext>
            </a:extLst>
          </p:cNvPr>
          <p:cNvSpPr>
            <a:spLocks noGrp="1"/>
          </p:cNvSpPr>
          <p:nvPr>
            <p:ph idx="1"/>
          </p:nvPr>
        </p:nvSpPr>
        <p:spPr>
          <a:xfrm>
            <a:off x="457200" y="1291976"/>
            <a:ext cx="8229600" cy="3917032"/>
          </a:xfrm>
        </p:spPr>
        <p:txBody>
          <a:bodyPr/>
          <a:lstStyle/>
          <a:p>
            <a:pPr algn="l"/>
            <a:r>
              <a:rPr lang="en-GB" sz="2400" b="0" i="0" dirty="0">
                <a:solidFill>
                  <a:srgbClr val="212529"/>
                </a:solidFill>
                <a:effectLst/>
                <a:latin typeface="Arial" panose="020B0604020202020204" pitchFamily="34" charset="0"/>
                <a:cs typeface="Arial" panose="020B0604020202020204" pitchFamily="34" charset="0"/>
              </a:rPr>
              <a:t>This is the evidence that backs up your topic sentence. Why do you believe what you have written in your topic sentence? The evidence is usually </a:t>
            </a:r>
            <a:r>
              <a:rPr lang="en-GB" sz="2400" b="1" i="0" dirty="0">
                <a:solidFill>
                  <a:srgbClr val="932F8B"/>
                </a:solidFill>
                <a:effectLst/>
                <a:latin typeface="Arial" panose="020B0604020202020204" pitchFamily="34" charset="0"/>
                <a:cs typeface="Arial" panose="020B0604020202020204" pitchFamily="34" charset="0"/>
              </a:rPr>
              <a:t>paraphrased or quoted material from your reading</a:t>
            </a:r>
            <a:r>
              <a:rPr lang="en-GB" sz="2400" b="0" i="0" dirty="0">
                <a:solidFill>
                  <a:srgbClr val="212529"/>
                </a:solidFill>
                <a:effectLst/>
                <a:latin typeface="Arial" panose="020B0604020202020204" pitchFamily="34" charset="0"/>
                <a:cs typeface="Arial" panose="020B0604020202020204" pitchFamily="34" charset="0"/>
              </a:rPr>
              <a:t>. </a:t>
            </a:r>
          </a:p>
          <a:p>
            <a:pPr marL="0" indent="0" algn="l">
              <a:buNone/>
            </a:pPr>
            <a:endParaRPr lang="en-GB" sz="2400" dirty="0">
              <a:solidFill>
                <a:srgbClr val="212529"/>
              </a:solidFill>
              <a:latin typeface="Arial" panose="020B0604020202020204" pitchFamily="34" charset="0"/>
              <a:cs typeface="Arial" panose="020B0604020202020204" pitchFamily="34" charset="0"/>
            </a:endParaRPr>
          </a:p>
          <a:p>
            <a:pPr marL="0" indent="0" algn="l">
              <a:buNone/>
            </a:pPr>
            <a:endParaRPr lang="en-GB" sz="2400" b="0" i="0" dirty="0">
              <a:solidFill>
                <a:srgbClr val="212529"/>
              </a:solidFill>
              <a:effectLst/>
              <a:latin typeface="Arial" panose="020B0604020202020204" pitchFamily="34" charset="0"/>
              <a:cs typeface="Arial" panose="020B0604020202020204" pitchFamily="34" charset="0"/>
            </a:endParaRPr>
          </a:p>
          <a:p>
            <a:pPr algn="l"/>
            <a:r>
              <a:rPr lang="en-GB" sz="2400" b="0" i="0" dirty="0">
                <a:solidFill>
                  <a:srgbClr val="212529"/>
                </a:solidFill>
                <a:effectLst/>
                <a:latin typeface="Arial" panose="020B0604020202020204" pitchFamily="34" charset="0"/>
                <a:cs typeface="Arial" panose="020B0604020202020204" pitchFamily="34" charset="0"/>
              </a:rPr>
              <a:t>Any evidence from external sources should, of course, be referenced.</a:t>
            </a: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1076CA0-52FF-2352-C708-8334F76A3D87}"/>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88F1AA47-04C7-B66F-B275-89D53EAB02E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882357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FD402-1E8E-311B-3C11-E1FF0D548009}"/>
              </a:ext>
            </a:extLst>
          </p:cNvPr>
          <p:cNvSpPr>
            <a:spLocks noGrp="1"/>
          </p:cNvSpPr>
          <p:nvPr>
            <p:ph type="title"/>
          </p:nvPr>
        </p:nvSpPr>
        <p:spPr/>
        <p:txBody>
          <a:bodyPr/>
          <a:lstStyle/>
          <a:p>
            <a:r>
              <a:rPr lang="en-GB" dirty="0"/>
              <a:t>Explanations </a:t>
            </a:r>
          </a:p>
        </p:txBody>
      </p:sp>
      <p:sp>
        <p:nvSpPr>
          <p:cNvPr id="3" name="Content Placeholder 2">
            <a:extLst>
              <a:ext uri="{FF2B5EF4-FFF2-40B4-BE49-F238E27FC236}">
                <a16:creationId xmlns:a16="http://schemas.microsoft.com/office/drawing/2014/main" id="{9760115E-20D9-3BD1-40C3-3FBF8CFF489F}"/>
              </a:ext>
            </a:extLst>
          </p:cNvPr>
          <p:cNvSpPr>
            <a:spLocks noGrp="1"/>
          </p:cNvSpPr>
          <p:nvPr>
            <p:ph idx="1"/>
          </p:nvPr>
        </p:nvSpPr>
        <p:spPr>
          <a:xfrm>
            <a:off x="457200" y="1294348"/>
            <a:ext cx="8229600" cy="3917032"/>
          </a:xfrm>
        </p:spPr>
        <p:txBody>
          <a:bodyPr/>
          <a:lstStyle/>
          <a:p>
            <a:pPr algn="just"/>
            <a:r>
              <a:rPr lang="en-GB" sz="2800" dirty="0">
                <a:latin typeface="Arial" panose="020B0604020202020204" pitchFamily="34" charset="0"/>
                <a:cs typeface="Arial" panose="020B0604020202020204" pitchFamily="34" charset="0"/>
              </a:rPr>
              <a:t>This is the part of your paragraph where you explain to your reader why the evidence supports the point and why that point is relevant to your overall argument. It is where you answer the question 'So what?'. Tell the reader how the information in the paragraph helps you answer the question and how it leads to your conclusion.</a:t>
            </a:r>
          </a:p>
          <a:p>
            <a:pPr algn="just"/>
            <a:r>
              <a:rPr lang="en-GB" sz="2800" dirty="0">
                <a:latin typeface="Arial" panose="020B0604020202020204" pitchFamily="34" charset="0"/>
                <a:cs typeface="Arial" panose="020B0604020202020204" pitchFamily="34" charset="0"/>
              </a:rPr>
              <a:t>These are the parts of your paragraphs that will get you the higher marks in any marking scheme.</a:t>
            </a:r>
          </a:p>
        </p:txBody>
      </p:sp>
      <p:sp>
        <p:nvSpPr>
          <p:cNvPr id="4" name="Date Placeholder 3">
            <a:extLst>
              <a:ext uri="{FF2B5EF4-FFF2-40B4-BE49-F238E27FC236}">
                <a16:creationId xmlns:a16="http://schemas.microsoft.com/office/drawing/2014/main" id="{F6322981-116D-5DC9-6DD4-5E36C3E19F33}"/>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423AF8D1-2C32-2673-72AD-20A74DA353F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857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CD8C0-AAE1-BC9E-CC30-1AC95389C0BD}"/>
              </a:ext>
            </a:extLst>
          </p:cNvPr>
          <p:cNvSpPr>
            <a:spLocks noGrp="1"/>
          </p:cNvSpPr>
          <p:nvPr>
            <p:ph type="title"/>
          </p:nvPr>
        </p:nvSpPr>
        <p:spPr/>
        <p:txBody>
          <a:bodyPr/>
          <a:lstStyle/>
          <a:p>
            <a:r>
              <a:rPr lang="en-GB" dirty="0"/>
              <a:t>Links </a:t>
            </a:r>
          </a:p>
        </p:txBody>
      </p:sp>
      <p:sp>
        <p:nvSpPr>
          <p:cNvPr id="3" name="Content Placeholder 2">
            <a:extLst>
              <a:ext uri="{FF2B5EF4-FFF2-40B4-BE49-F238E27FC236}">
                <a16:creationId xmlns:a16="http://schemas.microsoft.com/office/drawing/2014/main" id="{3E2ECAA7-DA85-4FE6-3C2A-54C5AAEDDAF8}"/>
              </a:ext>
            </a:extLst>
          </p:cNvPr>
          <p:cNvSpPr>
            <a:spLocks noGrp="1"/>
          </p:cNvSpPr>
          <p:nvPr>
            <p:ph idx="1"/>
          </p:nvPr>
        </p:nvSpPr>
        <p:spPr>
          <a:xfrm>
            <a:off x="457200" y="1312524"/>
            <a:ext cx="8229600" cy="3917032"/>
          </a:xfrm>
        </p:spPr>
        <p:txBody>
          <a:bodyPr/>
          <a:lstStyle/>
          <a:p>
            <a:pPr algn="just"/>
            <a:r>
              <a:rPr lang="en-GB" b="0" i="0" dirty="0">
                <a:solidFill>
                  <a:srgbClr val="212529"/>
                </a:solidFill>
                <a:effectLst/>
                <a:latin typeface="-apple-system"/>
              </a:rPr>
              <a:t>Links are optional but it will help your argument flow if you include them. They are sentences that help the reader understand </a:t>
            </a:r>
            <a:r>
              <a:rPr lang="en-GB" b="1" i="0" dirty="0">
                <a:solidFill>
                  <a:srgbClr val="932F8B"/>
                </a:solidFill>
                <a:effectLst/>
                <a:latin typeface="-apple-system"/>
              </a:rPr>
              <a:t>how the parts of your argument are connected</a:t>
            </a:r>
            <a:r>
              <a:rPr lang="en-GB" b="0" i="0" dirty="0">
                <a:solidFill>
                  <a:srgbClr val="212529"/>
                </a:solidFill>
                <a:effectLst/>
                <a:latin typeface="-apple-system"/>
              </a:rPr>
              <a:t>. Most commonly they come at the end of the paragraph but they can be equally effective at the beginning of the next one</a:t>
            </a:r>
            <a:endParaRPr lang="en-GB" dirty="0"/>
          </a:p>
        </p:txBody>
      </p:sp>
      <p:sp>
        <p:nvSpPr>
          <p:cNvPr id="4" name="Date Placeholder 3">
            <a:extLst>
              <a:ext uri="{FF2B5EF4-FFF2-40B4-BE49-F238E27FC236}">
                <a16:creationId xmlns:a16="http://schemas.microsoft.com/office/drawing/2014/main" id="{5E2C8714-3069-9F00-747B-0DB622D53A3E}"/>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AE229E8D-BCD0-5BA3-1280-1FDC646BD43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355599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79CFA-329A-9861-06FC-5FABED02493E}"/>
              </a:ext>
            </a:extLst>
          </p:cNvPr>
          <p:cNvSpPr>
            <a:spLocks noGrp="1"/>
          </p:cNvSpPr>
          <p:nvPr>
            <p:ph type="title"/>
          </p:nvPr>
        </p:nvSpPr>
        <p:spPr>
          <a:xfrm>
            <a:off x="457200" y="136525"/>
            <a:ext cx="8229600" cy="1143000"/>
          </a:xfrm>
        </p:spPr>
        <p:txBody>
          <a:bodyPr/>
          <a:lstStyle/>
          <a:p>
            <a:r>
              <a:rPr lang="en-GB" dirty="0"/>
              <a:t>Conclusion </a:t>
            </a:r>
          </a:p>
        </p:txBody>
      </p:sp>
      <p:sp>
        <p:nvSpPr>
          <p:cNvPr id="3" name="Content Placeholder 2">
            <a:extLst>
              <a:ext uri="{FF2B5EF4-FFF2-40B4-BE49-F238E27FC236}">
                <a16:creationId xmlns:a16="http://schemas.microsoft.com/office/drawing/2014/main" id="{5306919C-EDCF-3D1B-B127-12104D77B246}"/>
              </a:ext>
            </a:extLst>
          </p:cNvPr>
          <p:cNvSpPr>
            <a:spLocks noGrp="1"/>
          </p:cNvSpPr>
          <p:nvPr>
            <p:ph idx="1"/>
          </p:nvPr>
        </p:nvSpPr>
        <p:spPr>
          <a:xfrm>
            <a:off x="457200" y="1279525"/>
            <a:ext cx="8229600" cy="3917032"/>
          </a:xfrm>
        </p:spPr>
        <p:txBody>
          <a:bodyPr/>
          <a:lstStyle/>
          <a:p>
            <a:r>
              <a:rPr lang="en-GB" dirty="0"/>
              <a:t>A clear link back to the question </a:t>
            </a:r>
          </a:p>
          <a:p>
            <a:r>
              <a:rPr lang="en-GB" dirty="0"/>
              <a:t>A sentence or two that summarizes your key points </a:t>
            </a:r>
          </a:p>
          <a:p>
            <a:r>
              <a:rPr lang="en-GB" dirty="0"/>
              <a:t>A series of supporting sentences </a:t>
            </a:r>
          </a:p>
        </p:txBody>
      </p:sp>
      <p:sp>
        <p:nvSpPr>
          <p:cNvPr id="4" name="Date Placeholder 3">
            <a:extLst>
              <a:ext uri="{FF2B5EF4-FFF2-40B4-BE49-F238E27FC236}">
                <a16:creationId xmlns:a16="http://schemas.microsoft.com/office/drawing/2014/main" id="{F30AECB7-B023-7DBB-D142-2CCAEA94A393}"/>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C813299C-3691-7457-A83E-045804D1325C}"/>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100138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5A8FE-AC2F-2B05-CB70-901DC0E02591}"/>
              </a:ext>
            </a:extLst>
          </p:cNvPr>
          <p:cNvSpPr>
            <a:spLocks noGrp="1"/>
          </p:cNvSpPr>
          <p:nvPr>
            <p:ph type="title"/>
          </p:nvPr>
        </p:nvSpPr>
        <p:spPr/>
        <p:txBody>
          <a:bodyPr/>
          <a:lstStyle/>
          <a:p>
            <a:r>
              <a:rPr lang="en-GB" dirty="0"/>
              <a:t>Phrases to use in the conclusion </a:t>
            </a:r>
          </a:p>
        </p:txBody>
      </p:sp>
      <p:sp>
        <p:nvSpPr>
          <p:cNvPr id="3" name="Content Placeholder 2">
            <a:extLst>
              <a:ext uri="{FF2B5EF4-FFF2-40B4-BE49-F238E27FC236}">
                <a16:creationId xmlns:a16="http://schemas.microsoft.com/office/drawing/2014/main" id="{EF5EF1E2-98C9-77A5-0FB8-CB149F07822A}"/>
              </a:ext>
            </a:extLst>
          </p:cNvPr>
          <p:cNvSpPr>
            <a:spLocks noGrp="1"/>
          </p:cNvSpPr>
          <p:nvPr>
            <p:ph idx="1"/>
          </p:nvPr>
        </p:nvSpPr>
        <p:spPr>
          <a:xfrm>
            <a:off x="457200" y="1470484"/>
            <a:ext cx="8229600" cy="3917032"/>
          </a:xfrm>
        </p:spPr>
        <p:txBody>
          <a:bodyPr/>
          <a:lstStyle/>
          <a:p>
            <a:pPr algn="l">
              <a:buFont typeface="Arial" panose="020B0604020202020204" pitchFamily="34" charset="0"/>
              <a:buChar char="•"/>
            </a:pPr>
            <a:r>
              <a:rPr lang="en-GB" b="0" i="0" dirty="0">
                <a:solidFill>
                  <a:srgbClr val="212529"/>
                </a:solidFill>
                <a:effectLst/>
                <a:latin typeface="-apple-system"/>
              </a:rPr>
              <a:t>The x main points presented here emphasise the importance of...</a:t>
            </a:r>
          </a:p>
          <a:p>
            <a:pPr algn="l">
              <a:buFont typeface="Arial" panose="020B0604020202020204" pitchFamily="34" charset="0"/>
              <a:buChar char="•"/>
            </a:pPr>
            <a:r>
              <a:rPr lang="en-GB" b="0" i="0" dirty="0">
                <a:solidFill>
                  <a:srgbClr val="212529"/>
                </a:solidFill>
                <a:effectLst/>
                <a:latin typeface="-apple-system"/>
              </a:rPr>
              <a:t>The [insert something relevant] outlined above indicate that ...</a:t>
            </a:r>
          </a:p>
          <a:p>
            <a:pPr algn="l">
              <a:buFont typeface="Arial" panose="020B0604020202020204" pitchFamily="34" charset="0"/>
              <a:buChar char="•"/>
            </a:pPr>
            <a:r>
              <a:rPr lang="en-GB" b="0" i="0" dirty="0">
                <a:solidFill>
                  <a:srgbClr val="212529"/>
                </a:solidFill>
                <a:effectLst/>
                <a:latin typeface="-apple-system"/>
              </a:rPr>
              <a:t>By showing the connections between x, y and z, it has been argued here that ..</a:t>
            </a:r>
          </a:p>
          <a:p>
            <a:endParaRPr lang="en-GB" dirty="0"/>
          </a:p>
        </p:txBody>
      </p:sp>
      <p:sp>
        <p:nvSpPr>
          <p:cNvPr id="4" name="Date Placeholder 3">
            <a:extLst>
              <a:ext uri="{FF2B5EF4-FFF2-40B4-BE49-F238E27FC236}">
                <a16:creationId xmlns:a16="http://schemas.microsoft.com/office/drawing/2014/main" id="{8B2C1C1A-B528-02CD-7EB5-A73A8DA78834}"/>
              </a:ext>
            </a:extLst>
          </p:cNvPr>
          <p:cNvSpPr>
            <a:spLocks noGrp="1"/>
          </p:cNvSpPr>
          <p:nvPr>
            <p:ph type="dt" sz="half" idx="10"/>
          </p:nvPr>
        </p:nvSpPr>
        <p:spPr/>
        <p:txBody>
          <a:bodyPr/>
          <a:lstStyle/>
          <a:p>
            <a:pPr>
              <a:defRPr/>
            </a:pPr>
            <a:fld id="{2303D31F-598B-47EE-BA37-93F097A3D676}" type="datetime1">
              <a:rPr lang="en-GB" altLang="en-US" smtClean="0"/>
              <a:pPr>
                <a:defRPr/>
              </a:pPr>
              <a:t>04/08/2023</a:t>
            </a:fld>
            <a:endParaRPr lang="en-GB" altLang="en-US"/>
          </a:p>
        </p:txBody>
      </p:sp>
      <p:sp>
        <p:nvSpPr>
          <p:cNvPr id="5" name="Slide Number Placeholder 4">
            <a:extLst>
              <a:ext uri="{FF2B5EF4-FFF2-40B4-BE49-F238E27FC236}">
                <a16:creationId xmlns:a16="http://schemas.microsoft.com/office/drawing/2014/main" id="{53E6F972-0768-12E4-0C6E-B7FD60BD598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48448351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3242</TotalTime>
  <Words>899</Words>
  <Application>Microsoft Office PowerPoint</Application>
  <PresentationFormat>On-screen Show (4:3)</PresentationFormat>
  <Paragraphs>84</Paragraphs>
  <Slides>15</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-apple-system</vt:lpstr>
      <vt:lpstr>Arial</vt:lpstr>
      <vt:lpstr>Calibri</vt:lpstr>
      <vt:lpstr>Myriad Pro</vt:lpstr>
      <vt:lpstr>Times New Roman</vt:lpstr>
      <vt:lpstr>1_20140311PresentationUWTSDTemplate</vt:lpstr>
      <vt:lpstr>20140311PresentationUWTSDTemplate</vt:lpstr>
      <vt:lpstr>2_20140311PresentationUWTSDTemplate</vt:lpstr>
      <vt:lpstr>PowerPoint Presentation</vt:lpstr>
      <vt:lpstr>Aims </vt:lpstr>
      <vt:lpstr>Academic Essays </vt:lpstr>
      <vt:lpstr>PowerPoint Presentation</vt:lpstr>
      <vt:lpstr>Understanding the questions </vt:lpstr>
      <vt:lpstr>Activity </vt:lpstr>
      <vt:lpstr>Introductions </vt:lpstr>
      <vt:lpstr>PowerPoint Presentation</vt:lpstr>
      <vt:lpstr>Main Body Paragraphs </vt:lpstr>
      <vt:lpstr>TOPIC SENTENCE </vt:lpstr>
      <vt:lpstr>Evidence </vt:lpstr>
      <vt:lpstr>Explanations </vt:lpstr>
      <vt:lpstr>Links </vt:lpstr>
      <vt:lpstr>Conclusion </vt:lpstr>
      <vt:lpstr>Phrases to use in the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subject/>
  <dc:creator>Sylvia Hoffmann</dc:creator>
  <dc:description/>
  <cp:lastModifiedBy>lizeta demetriou</cp:lastModifiedBy>
  <cp:revision>40</cp:revision>
  <cp:lastPrinted>2022-03-26T13:52:40Z</cp:lastPrinted>
  <dcterms:created xsi:type="dcterms:W3CDTF">2020-03-25T19:49:57Z</dcterms:created>
  <dcterms:modified xsi:type="dcterms:W3CDTF">2023-08-04T05:37:45Z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2</vt:i4>
  </property>
  <property fmtid="{D5CDD505-2E9C-101B-9397-08002B2CF9AE}" pid="3" name="PresentationFormat">
    <vt:lpwstr>On-screen Show (4:3)</vt:lpwstr>
  </property>
  <property fmtid="{D5CDD505-2E9C-101B-9397-08002B2CF9AE}" pid="4" name="Slides">
    <vt:i4>15</vt:i4>
  </property>
</Properties>
</file>